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43"/>
  </p:notesMasterIdLst>
  <p:handoutMasterIdLst>
    <p:handoutMasterId r:id="rId44"/>
  </p:handoutMasterIdLst>
  <p:sldIdLst>
    <p:sldId id="258" r:id="rId5"/>
    <p:sldId id="277" r:id="rId6"/>
    <p:sldId id="282" r:id="rId7"/>
    <p:sldId id="316" r:id="rId8"/>
    <p:sldId id="283" r:id="rId9"/>
    <p:sldId id="300" r:id="rId10"/>
    <p:sldId id="304" r:id="rId11"/>
    <p:sldId id="301" r:id="rId12"/>
    <p:sldId id="305" r:id="rId13"/>
    <p:sldId id="311" r:id="rId14"/>
    <p:sldId id="306" r:id="rId15"/>
    <p:sldId id="307" r:id="rId16"/>
    <p:sldId id="308" r:id="rId17"/>
    <p:sldId id="309" r:id="rId18"/>
    <p:sldId id="281" r:id="rId19"/>
    <p:sldId id="284" r:id="rId20"/>
    <p:sldId id="285" r:id="rId21"/>
    <p:sldId id="286" r:id="rId22"/>
    <p:sldId id="302" r:id="rId23"/>
    <p:sldId id="279" r:id="rId24"/>
    <p:sldId id="288" r:id="rId25"/>
    <p:sldId id="289" r:id="rId26"/>
    <p:sldId id="290" r:id="rId27"/>
    <p:sldId id="291" r:id="rId28"/>
    <p:sldId id="292" r:id="rId29"/>
    <p:sldId id="293" r:id="rId30"/>
    <p:sldId id="294" r:id="rId31"/>
    <p:sldId id="295" r:id="rId32"/>
    <p:sldId id="296" r:id="rId33"/>
    <p:sldId id="303" r:id="rId34"/>
    <p:sldId id="312" r:id="rId35"/>
    <p:sldId id="313" r:id="rId36"/>
    <p:sldId id="314" r:id="rId37"/>
    <p:sldId id="315" r:id="rId38"/>
    <p:sldId id="280" r:id="rId39"/>
    <p:sldId id="297" r:id="rId40"/>
    <p:sldId id="298" r:id="rId41"/>
    <p:sldId id="29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60E28"/>
    <a:srgbClr val="21405C"/>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9" autoAdjust="0"/>
    <p:restoredTop sz="87949" autoAdjust="0"/>
  </p:normalViewPr>
  <p:slideViewPr>
    <p:cSldViewPr snapToGrid="0" showGuides="1">
      <p:cViewPr varScale="1">
        <p:scale>
          <a:sx n="102" d="100"/>
          <a:sy n="102" d="100"/>
        </p:scale>
        <p:origin x="117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07D336-402E-4A49-8DDA-351AE046336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BE82A5F-C0FD-471D-A8CD-69238D0143CD}">
      <dgm:prSet phldrT="[Text]"/>
      <dgm:spPr/>
      <dgm:t>
        <a:bodyPr/>
        <a:lstStyle/>
        <a:p>
          <a:r>
            <a:rPr lang="en-US" smtClean="0"/>
            <a:t>Unduh file RDF tokoh DBpedia</a:t>
          </a:r>
          <a:endParaRPr lang="en-US"/>
        </a:p>
      </dgm:t>
    </dgm:pt>
    <dgm:pt modelId="{E1EF394E-266E-42B3-8DEE-CA06124CE0A5}" type="parTrans" cxnId="{933E92F2-23ED-407C-B8F3-C33206F75CF1}">
      <dgm:prSet/>
      <dgm:spPr/>
      <dgm:t>
        <a:bodyPr/>
        <a:lstStyle/>
        <a:p>
          <a:endParaRPr lang="en-US"/>
        </a:p>
      </dgm:t>
    </dgm:pt>
    <dgm:pt modelId="{F67CCD67-E934-42B1-B08A-D74E16816CA9}" type="sibTrans" cxnId="{933E92F2-23ED-407C-B8F3-C33206F75CF1}">
      <dgm:prSet/>
      <dgm:spPr/>
      <dgm:t>
        <a:bodyPr/>
        <a:lstStyle/>
        <a:p>
          <a:endParaRPr lang="en-US"/>
        </a:p>
      </dgm:t>
    </dgm:pt>
    <dgm:pt modelId="{FAE4D10D-4B3F-476F-A1AD-02897F6339C4}">
      <dgm:prSet phldrT="[Text]"/>
      <dgm:spPr/>
      <dgm:t>
        <a:bodyPr/>
        <a:lstStyle/>
        <a:p>
          <a:r>
            <a:rPr lang="en-US" smtClean="0"/>
            <a:t>Pemodelan file RDF tokoh</a:t>
          </a:r>
          <a:endParaRPr lang="en-US"/>
        </a:p>
      </dgm:t>
    </dgm:pt>
    <dgm:pt modelId="{E7B76BEE-0457-4632-B420-089EBDF52116}" type="parTrans" cxnId="{49DD572D-6C33-499A-98BD-61FAFAA723EA}">
      <dgm:prSet/>
      <dgm:spPr/>
      <dgm:t>
        <a:bodyPr/>
        <a:lstStyle/>
        <a:p>
          <a:endParaRPr lang="en-US"/>
        </a:p>
      </dgm:t>
    </dgm:pt>
    <dgm:pt modelId="{E30FB7B4-F040-4C5C-8425-FC61D16ADBB4}" type="sibTrans" cxnId="{49DD572D-6C33-499A-98BD-61FAFAA723EA}">
      <dgm:prSet/>
      <dgm:spPr/>
      <dgm:t>
        <a:bodyPr/>
        <a:lstStyle/>
        <a:p>
          <a:endParaRPr lang="en-US"/>
        </a:p>
      </dgm:t>
    </dgm:pt>
    <dgm:pt modelId="{3EBF19CE-D50B-4660-B547-94311C92E5DC}">
      <dgm:prSet phldrT="[Text]"/>
      <dgm:spPr/>
      <dgm:t>
        <a:bodyPr/>
        <a:lstStyle/>
        <a:p>
          <a:r>
            <a:rPr lang="en-US" smtClean="0"/>
            <a:t>Penggabungan model tokoh dengan </a:t>
          </a:r>
          <a:r>
            <a:rPr lang="en-US" i="1" smtClean="0"/>
            <a:t>Family Relationship Ontology</a:t>
          </a:r>
          <a:endParaRPr lang="en-US"/>
        </a:p>
      </dgm:t>
    </dgm:pt>
    <dgm:pt modelId="{B7535C26-CE45-4FD1-9DE4-4CD0893C84D2}" type="parTrans" cxnId="{D7917AF5-A44E-4B11-B6B3-3A491FB311AD}">
      <dgm:prSet/>
      <dgm:spPr/>
      <dgm:t>
        <a:bodyPr/>
        <a:lstStyle/>
        <a:p>
          <a:endParaRPr lang="en-US"/>
        </a:p>
      </dgm:t>
    </dgm:pt>
    <dgm:pt modelId="{3909BCBE-FD30-4D12-BA1D-13F2FD6FD5EA}" type="sibTrans" cxnId="{D7917AF5-A44E-4B11-B6B3-3A491FB311AD}">
      <dgm:prSet/>
      <dgm:spPr/>
      <dgm:t>
        <a:bodyPr/>
        <a:lstStyle/>
        <a:p>
          <a:endParaRPr lang="en-US"/>
        </a:p>
      </dgm:t>
    </dgm:pt>
    <dgm:pt modelId="{D1348A1F-BB4F-4E59-8066-B1464318271A}">
      <dgm:prSet phldrT="[Text]"/>
      <dgm:spPr/>
      <dgm:t>
        <a:bodyPr/>
        <a:lstStyle/>
        <a:p>
          <a:r>
            <a:rPr lang="en-US" smtClean="0"/>
            <a:t>Reasoning</a:t>
          </a:r>
          <a:endParaRPr lang="en-US"/>
        </a:p>
      </dgm:t>
    </dgm:pt>
    <dgm:pt modelId="{232E449C-1F86-4B31-AEFD-6E355F52F6FE}" type="parTrans" cxnId="{740DEC35-5608-45D3-BF70-9135635F5890}">
      <dgm:prSet/>
      <dgm:spPr/>
      <dgm:t>
        <a:bodyPr/>
        <a:lstStyle/>
        <a:p>
          <a:endParaRPr lang="en-US"/>
        </a:p>
      </dgm:t>
    </dgm:pt>
    <dgm:pt modelId="{80D00223-CEDC-42CC-95CC-56DD02C20D93}" type="sibTrans" cxnId="{740DEC35-5608-45D3-BF70-9135635F5890}">
      <dgm:prSet/>
      <dgm:spPr/>
      <dgm:t>
        <a:bodyPr/>
        <a:lstStyle/>
        <a:p>
          <a:endParaRPr lang="en-US"/>
        </a:p>
      </dgm:t>
    </dgm:pt>
    <dgm:pt modelId="{C8B20502-CEF7-487D-9B0D-CD2BFBCF6D02}">
      <dgm:prSet phldrT="[Text]"/>
      <dgm:spPr/>
      <dgm:t>
        <a:bodyPr/>
        <a:lstStyle/>
        <a:p>
          <a:r>
            <a:rPr lang="en-US" smtClean="0"/>
            <a:t>Mencetak model hasil reasoning</a:t>
          </a:r>
          <a:endParaRPr lang="en-US"/>
        </a:p>
      </dgm:t>
    </dgm:pt>
    <dgm:pt modelId="{431EB4F0-2B02-4DA2-878E-137E98402954}" type="parTrans" cxnId="{9F6FD36B-DF28-4845-B75C-F6F6583E5017}">
      <dgm:prSet/>
      <dgm:spPr/>
      <dgm:t>
        <a:bodyPr/>
        <a:lstStyle/>
        <a:p>
          <a:endParaRPr lang="en-US"/>
        </a:p>
      </dgm:t>
    </dgm:pt>
    <dgm:pt modelId="{6D271FA1-C289-4CA8-8F36-49CC1A183BE0}" type="sibTrans" cxnId="{9F6FD36B-DF28-4845-B75C-F6F6583E5017}">
      <dgm:prSet/>
      <dgm:spPr/>
      <dgm:t>
        <a:bodyPr/>
        <a:lstStyle/>
        <a:p>
          <a:endParaRPr lang="en-US"/>
        </a:p>
      </dgm:t>
    </dgm:pt>
    <dgm:pt modelId="{9708B531-A104-4AE2-84A4-2CC2774DA208}" type="pres">
      <dgm:prSet presAssocID="{8E07D336-402E-4A49-8DDA-351AE046336F}" presName="diagram" presStyleCnt="0">
        <dgm:presLayoutVars>
          <dgm:dir/>
          <dgm:resizeHandles val="exact"/>
        </dgm:presLayoutVars>
      </dgm:prSet>
      <dgm:spPr/>
      <dgm:t>
        <a:bodyPr/>
        <a:lstStyle/>
        <a:p>
          <a:endParaRPr lang="en-US"/>
        </a:p>
      </dgm:t>
    </dgm:pt>
    <dgm:pt modelId="{40AD3799-C167-4D3B-BD05-3BAEC85C844F}" type="pres">
      <dgm:prSet presAssocID="{6BE82A5F-C0FD-471D-A8CD-69238D0143CD}" presName="node" presStyleLbl="node1" presStyleIdx="0" presStyleCnt="5">
        <dgm:presLayoutVars>
          <dgm:bulletEnabled val="1"/>
        </dgm:presLayoutVars>
      </dgm:prSet>
      <dgm:spPr/>
      <dgm:t>
        <a:bodyPr/>
        <a:lstStyle/>
        <a:p>
          <a:endParaRPr lang="en-US"/>
        </a:p>
      </dgm:t>
    </dgm:pt>
    <dgm:pt modelId="{AC0006F9-2FA8-434E-9C3E-8AAE8FBF33DC}" type="pres">
      <dgm:prSet presAssocID="{F67CCD67-E934-42B1-B08A-D74E16816CA9}" presName="sibTrans" presStyleLbl="sibTrans2D1" presStyleIdx="0" presStyleCnt="4"/>
      <dgm:spPr/>
      <dgm:t>
        <a:bodyPr/>
        <a:lstStyle/>
        <a:p>
          <a:endParaRPr lang="en-US"/>
        </a:p>
      </dgm:t>
    </dgm:pt>
    <dgm:pt modelId="{985CDA60-2680-43A3-A845-91423150B064}" type="pres">
      <dgm:prSet presAssocID="{F67CCD67-E934-42B1-B08A-D74E16816CA9}" presName="connectorText" presStyleLbl="sibTrans2D1" presStyleIdx="0" presStyleCnt="4"/>
      <dgm:spPr/>
      <dgm:t>
        <a:bodyPr/>
        <a:lstStyle/>
        <a:p>
          <a:endParaRPr lang="en-US"/>
        </a:p>
      </dgm:t>
    </dgm:pt>
    <dgm:pt modelId="{E73E5B6E-70C9-4D6A-9A48-04BCF1BB6746}" type="pres">
      <dgm:prSet presAssocID="{FAE4D10D-4B3F-476F-A1AD-02897F6339C4}" presName="node" presStyleLbl="node1" presStyleIdx="1" presStyleCnt="5">
        <dgm:presLayoutVars>
          <dgm:bulletEnabled val="1"/>
        </dgm:presLayoutVars>
      </dgm:prSet>
      <dgm:spPr/>
      <dgm:t>
        <a:bodyPr/>
        <a:lstStyle/>
        <a:p>
          <a:endParaRPr lang="en-US"/>
        </a:p>
      </dgm:t>
    </dgm:pt>
    <dgm:pt modelId="{8A1C7D42-2690-49D3-8662-9F1F6D78CD12}" type="pres">
      <dgm:prSet presAssocID="{E30FB7B4-F040-4C5C-8425-FC61D16ADBB4}" presName="sibTrans" presStyleLbl="sibTrans2D1" presStyleIdx="1" presStyleCnt="4"/>
      <dgm:spPr/>
      <dgm:t>
        <a:bodyPr/>
        <a:lstStyle/>
        <a:p>
          <a:endParaRPr lang="en-US"/>
        </a:p>
      </dgm:t>
    </dgm:pt>
    <dgm:pt modelId="{B2C651BC-D9C5-48A7-B3E6-E4A21F416EDF}" type="pres">
      <dgm:prSet presAssocID="{E30FB7B4-F040-4C5C-8425-FC61D16ADBB4}" presName="connectorText" presStyleLbl="sibTrans2D1" presStyleIdx="1" presStyleCnt="4"/>
      <dgm:spPr/>
      <dgm:t>
        <a:bodyPr/>
        <a:lstStyle/>
        <a:p>
          <a:endParaRPr lang="en-US"/>
        </a:p>
      </dgm:t>
    </dgm:pt>
    <dgm:pt modelId="{429D9C87-E07D-462D-BFE4-100D443F346E}" type="pres">
      <dgm:prSet presAssocID="{3EBF19CE-D50B-4660-B547-94311C92E5DC}" presName="node" presStyleLbl="node1" presStyleIdx="2" presStyleCnt="5">
        <dgm:presLayoutVars>
          <dgm:bulletEnabled val="1"/>
        </dgm:presLayoutVars>
      </dgm:prSet>
      <dgm:spPr/>
      <dgm:t>
        <a:bodyPr/>
        <a:lstStyle/>
        <a:p>
          <a:endParaRPr lang="en-US"/>
        </a:p>
      </dgm:t>
    </dgm:pt>
    <dgm:pt modelId="{4C8F4061-453C-4E1A-8E10-5F5884D8BA6B}" type="pres">
      <dgm:prSet presAssocID="{3909BCBE-FD30-4D12-BA1D-13F2FD6FD5EA}" presName="sibTrans" presStyleLbl="sibTrans2D1" presStyleIdx="2" presStyleCnt="4"/>
      <dgm:spPr/>
      <dgm:t>
        <a:bodyPr/>
        <a:lstStyle/>
        <a:p>
          <a:endParaRPr lang="en-US"/>
        </a:p>
      </dgm:t>
    </dgm:pt>
    <dgm:pt modelId="{AFD34ACB-DCF2-4602-8B6A-ABFB02FE142F}" type="pres">
      <dgm:prSet presAssocID="{3909BCBE-FD30-4D12-BA1D-13F2FD6FD5EA}" presName="connectorText" presStyleLbl="sibTrans2D1" presStyleIdx="2" presStyleCnt="4"/>
      <dgm:spPr/>
      <dgm:t>
        <a:bodyPr/>
        <a:lstStyle/>
        <a:p>
          <a:endParaRPr lang="en-US"/>
        </a:p>
      </dgm:t>
    </dgm:pt>
    <dgm:pt modelId="{C70EF33C-E069-4530-8080-C2321E05A449}" type="pres">
      <dgm:prSet presAssocID="{D1348A1F-BB4F-4E59-8066-B1464318271A}" presName="node" presStyleLbl="node1" presStyleIdx="3" presStyleCnt="5">
        <dgm:presLayoutVars>
          <dgm:bulletEnabled val="1"/>
        </dgm:presLayoutVars>
      </dgm:prSet>
      <dgm:spPr/>
      <dgm:t>
        <a:bodyPr/>
        <a:lstStyle/>
        <a:p>
          <a:endParaRPr lang="en-US"/>
        </a:p>
      </dgm:t>
    </dgm:pt>
    <dgm:pt modelId="{B5EC5973-7E95-417E-BA33-C450CF622691}" type="pres">
      <dgm:prSet presAssocID="{80D00223-CEDC-42CC-95CC-56DD02C20D93}" presName="sibTrans" presStyleLbl="sibTrans2D1" presStyleIdx="3" presStyleCnt="4"/>
      <dgm:spPr/>
      <dgm:t>
        <a:bodyPr/>
        <a:lstStyle/>
        <a:p>
          <a:endParaRPr lang="en-US"/>
        </a:p>
      </dgm:t>
    </dgm:pt>
    <dgm:pt modelId="{02E750F5-F8B5-45FF-B512-A437B25DF263}" type="pres">
      <dgm:prSet presAssocID="{80D00223-CEDC-42CC-95CC-56DD02C20D93}" presName="connectorText" presStyleLbl="sibTrans2D1" presStyleIdx="3" presStyleCnt="4"/>
      <dgm:spPr/>
      <dgm:t>
        <a:bodyPr/>
        <a:lstStyle/>
        <a:p>
          <a:endParaRPr lang="en-US"/>
        </a:p>
      </dgm:t>
    </dgm:pt>
    <dgm:pt modelId="{43744F74-5A04-409E-86C9-0A9A2C6EF963}" type="pres">
      <dgm:prSet presAssocID="{C8B20502-CEF7-487D-9B0D-CD2BFBCF6D02}" presName="node" presStyleLbl="node1" presStyleIdx="4" presStyleCnt="5">
        <dgm:presLayoutVars>
          <dgm:bulletEnabled val="1"/>
        </dgm:presLayoutVars>
      </dgm:prSet>
      <dgm:spPr/>
      <dgm:t>
        <a:bodyPr/>
        <a:lstStyle/>
        <a:p>
          <a:endParaRPr lang="en-US"/>
        </a:p>
      </dgm:t>
    </dgm:pt>
  </dgm:ptLst>
  <dgm:cxnLst>
    <dgm:cxn modelId="{3914E89B-4CC6-4908-9EAC-3723C7853F55}" type="presOf" srcId="{FAE4D10D-4B3F-476F-A1AD-02897F6339C4}" destId="{E73E5B6E-70C9-4D6A-9A48-04BCF1BB6746}" srcOrd="0" destOrd="0" presId="urn:microsoft.com/office/officeart/2005/8/layout/process5"/>
    <dgm:cxn modelId="{50480164-CD0C-406D-ADE5-69E4EED08A51}" type="presOf" srcId="{6BE82A5F-C0FD-471D-A8CD-69238D0143CD}" destId="{40AD3799-C167-4D3B-BD05-3BAEC85C844F}" srcOrd="0" destOrd="0" presId="urn:microsoft.com/office/officeart/2005/8/layout/process5"/>
    <dgm:cxn modelId="{933E92F2-23ED-407C-B8F3-C33206F75CF1}" srcId="{8E07D336-402E-4A49-8DDA-351AE046336F}" destId="{6BE82A5F-C0FD-471D-A8CD-69238D0143CD}" srcOrd="0" destOrd="0" parTransId="{E1EF394E-266E-42B3-8DEE-CA06124CE0A5}" sibTransId="{F67CCD67-E934-42B1-B08A-D74E16816CA9}"/>
    <dgm:cxn modelId="{126B5010-6B80-49A1-A1B0-C821743F1EBF}" type="presOf" srcId="{3EBF19CE-D50B-4660-B547-94311C92E5DC}" destId="{429D9C87-E07D-462D-BFE4-100D443F346E}" srcOrd="0" destOrd="0" presId="urn:microsoft.com/office/officeart/2005/8/layout/process5"/>
    <dgm:cxn modelId="{8DD14537-8454-49EB-BB15-E82C7EF3092F}" type="presOf" srcId="{C8B20502-CEF7-487D-9B0D-CD2BFBCF6D02}" destId="{43744F74-5A04-409E-86C9-0A9A2C6EF963}" srcOrd="0" destOrd="0" presId="urn:microsoft.com/office/officeart/2005/8/layout/process5"/>
    <dgm:cxn modelId="{9F6FD36B-DF28-4845-B75C-F6F6583E5017}" srcId="{8E07D336-402E-4A49-8DDA-351AE046336F}" destId="{C8B20502-CEF7-487D-9B0D-CD2BFBCF6D02}" srcOrd="4" destOrd="0" parTransId="{431EB4F0-2B02-4DA2-878E-137E98402954}" sibTransId="{6D271FA1-C289-4CA8-8F36-49CC1A183BE0}"/>
    <dgm:cxn modelId="{16BD274B-C070-42C9-B7DF-375ADD3B78E3}" type="presOf" srcId="{E30FB7B4-F040-4C5C-8425-FC61D16ADBB4}" destId="{8A1C7D42-2690-49D3-8662-9F1F6D78CD12}" srcOrd="0" destOrd="0" presId="urn:microsoft.com/office/officeart/2005/8/layout/process5"/>
    <dgm:cxn modelId="{05942CC8-600B-429A-BD31-6663324DF56F}" type="presOf" srcId="{8E07D336-402E-4A49-8DDA-351AE046336F}" destId="{9708B531-A104-4AE2-84A4-2CC2774DA208}" srcOrd="0" destOrd="0" presId="urn:microsoft.com/office/officeart/2005/8/layout/process5"/>
    <dgm:cxn modelId="{69817DA5-DC53-45EB-AF0A-61FD300CA9D7}" type="presOf" srcId="{F67CCD67-E934-42B1-B08A-D74E16816CA9}" destId="{985CDA60-2680-43A3-A845-91423150B064}" srcOrd="1" destOrd="0" presId="urn:microsoft.com/office/officeart/2005/8/layout/process5"/>
    <dgm:cxn modelId="{D7917AF5-A44E-4B11-B6B3-3A491FB311AD}" srcId="{8E07D336-402E-4A49-8DDA-351AE046336F}" destId="{3EBF19CE-D50B-4660-B547-94311C92E5DC}" srcOrd="2" destOrd="0" parTransId="{B7535C26-CE45-4FD1-9DE4-4CD0893C84D2}" sibTransId="{3909BCBE-FD30-4D12-BA1D-13F2FD6FD5EA}"/>
    <dgm:cxn modelId="{6823F6DC-0582-43BA-84AB-D8A4B7FF64B0}" type="presOf" srcId="{80D00223-CEDC-42CC-95CC-56DD02C20D93}" destId="{B5EC5973-7E95-417E-BA33-C450CF622691}" srcOrd="0" destOrd="0" presId="urn:microsoft.com/office/officeart/2005/8/layout/process5"/>
    <dgm:cxn modelId="{2C0C63B7-3B4C-470E-AAE4-77CAF3A81095}" type="presOf" srcId="{E30FB7B4-F040-4C5C-8425-FC61D16ADBB4}" destId="{B2C651BC-D9C5-48A7-B3E6-E4A21F416EDF}" srcOrd="1" destOrd="0" presId="urn:microsoft.com/office/officeart/2005/8/layout/process5"/>
    <dgm:cxn modelId="{2C868DD4-1B78-47F3-BDEE-393FEF500038}" type="presOf" srcId="{3909BCBE-FD30-4D12-BA1D-13F2FD6FD5EA}" destId="{AFD34ACB-DCF2-4602-8B6A-ABFB02FE142F}" srcOrd="1" destOrd="0" presId="urn:microsoft.com/office/officeart/2005/8/layout/process5"/>
    <dgm:cxn modelId="{D1C8F4BE-530A-4EFA-95FD-2B1FBAAE404A}" type="presOf" srcId="{D1348A1F-BB4F-4E59-8066-B1464318271A}" destId="{C70EF33C-E069-4530-8080-C2321E05A449}" srcOrd="0" destOrd="0" presId="urn:microsoft.com/office/officeart/2005/8/layout/process5"/>
    <dgm:cxn modelId="{FEAF88B2-BEB7-4958-AE09-52B3AFB463D5}" type="presOf" srcId="{3909BCBE-FD30-4D12-BA1D-13F2FD6FD5EA}" destId="{4C8F4061-453C-4E1A-8E10-5F5884D8BA6B}" srcOrd="0" destOrd="0" presId="urn:microsoft.com/office/officeart/2005/8/layout/process5"/>
    <dgm:cxn modelId="{740DEC35-5608-45D3-BF70-9135635F5890}" srcId="{8E07D336-402E-4A49-8DDA-351AE046336F}" destId="{D1348A1F-BB4F-4E59-8066-B1464318271A}" srcOrd="3" destOrd="0" parTransId="{232E449C-1F86-4B31-AEFD-6E355F52F6FE}" sibTransId="{80D00223-CEDC-42CC-95CC-56DD02C20D93}"/>
    <dgm:cxn modelId="{0D206E3E-E60C-447E-88D5-CB4F25476F96}" type="presOf" srcId="{80D00223-CEDC-42CC-95CC-56DD02C20D93}" destId="{02E750F5-F8B5-45FF-B512-A437B25DF263}" srcOrd="1" destOrd="0" presId="urn:microsoft.com/office/officeart/2005/8/layout/process5"/>
    <dgm:cxn modelId="{49DD572D-6C33-499A-98BD-61FAFAA723EA}" srcId="{8E07D336-402E-4A49-8DDA-351AE046336F}" destId="{FAE4D10D-4B3F-476F-A1AD-02897F6339C4}" srcOrd="1" destOrd="0" parTransId="{E7B76BEE-0457-4632-B420-089EBDF52116}" sibTransId="{E30FB7B4-F040-4C5C-8425-FC61D16ADBB4}"/>
    <dgm:cxn modelId="{129E467C-BDF2-49A1-BCEC-2DA5F60F6723}" type="presOf" srcId="{F67CCD67-E934-42B1-B08A-D74E16816CA9}" destId="{AC0006F9-2FA8-434E-9C3E-8AAE8FBF33DC}" srcOrd="0" destOrd="0" presId="urn:microsoft.com/office/officeart/2005/8/layout/process5"/>
    <dgm:cxn modelId="{29689BDE-7189-4D44-94C4-578E0701DEE8}" type="presParOf" srcId="{9708B531-A104-4AE2-84A4-2CC2774DA208}" destId="{40AD3799-C167-4D3B-BD05-3BAEC85C844F}" srcOrd="0" destOrd="0" presId="urn:microsoft.com/office/officeart/2005/8/layout/process5"/>
    <dgm:cxn modelId="{AB27EBCB-956E-42B3-A622-2C8EBE646946}" type="presParOf" srcId="{9708B531-A104-4AE2-84A4-2CC2774DA208}" destId="{AC0006F9-2FA8-434E-9C3E-8AAE8FBF33DC}" srcOrd="1" destOrd="0" presId="urn:microsoft.com/office/officeart/2005/8/layout/process5"/>
    <dgm:cxn modelId="{C0CD3711-DAB6-44A9-B60E-D981D791BAA4}" type="presParOf" srcId="{AC0006F9-2FA8-434E-9C3E-8AAE8FBF33DC}" destId="{985CDA60-2680-43A3-A845-91423150B064}" srcOrd="0" destOrd="0" presId="urn:microsoft.com/office/officeart/2005/8/layout/process5"/>
    <dgm:cxn modelId="{3437A954-DE1D-4E2E-9CB5-BDE1744F9A43}" type="presParOf" srcId="{9708B531-A104-4AE2-84A4-2CC2774DA208}" destId="{E73E5B6E-70C9-4D6A-9A48-04BCF1BB6746}" srcOrd="2" destOrd="0" presId="urn:microsoft.com/office/officeart/2005/8/layout/process5"/>
    <dgm:cxn modelId="{C6711BFE-61FA-4E22-B897-A47E214A143C}" type="presParOf" srcId="{9708B531-A104-4AE2-84A4-2CC2774DA208}" destId="{8A1C7D42-2690-49D3-8662-9F1F6D78CD12}" srcOrd="3" destOrd="0" presId="urn:microsoft.com/office/officeart/2005/8/layout/process5"/>
    <dgm:cxn modelId="{6753D9CD-5DC1-4EE9-947C-68F2BD75E7F8}" type="presParOf" srcId="{8A1C7D42-2690-49D3-8662-9F1F6D78CD12}" destId="{B2C651BC-D9C5-48A7-B3E6-E4A21F416EDF}" srcOrd="0" destOrd="0" presId="urn:microsoft.com/office/officeart/2005/8/layout/process5"/>
    <dgm:cxn modelId="{3E4A04CD-774F-4ACD-9FB1-346B76D0389E}" type="presParOf" srcId="{9708B531-A104-4AE2-84A4-2CC2774DA208}" destId="{429D9C87-E07D-462D-BFE4-100D443F346E}" srcOrd="4" destOrd="0" presId="urn:microsoft.com/office/officeart/2005/8/layout/process5"/>
    <dgm:cxn modelId="{3D1ED7D2-8264-45C5-AACF-0FBAFE76D040}" type="presParOf" srcId="{9708B531-A104-4AE2-84A4-2CC2774DA208}" destId="{4C8F4061-453C-4E1A-8E10-5F5884D8BA6B}" srcOrd="5" destOrd="0" presId="urn:microsoft.com/office/officeart/2005/8/layout/process5"/>
    <dgm:cxn modelId="{F64AC096-04AB-4367-B060-D0BC534E38AF}" type="presParOf" srcId="{4C8F4061-453C-4E1A-8E10-5F5884D8BA6B}" destId="{AFD34ACB-DCF2-4602-8B6A-ABFB02FE142F}" srcOrd="0" destOrd="0" presId="urn:microsoft.com/office/officeart/2005/8/layout/process5"/>
    <dgm:cxn modelId="{2FF9FFD9-7755-438D-A1AA-A0BF06080BDD}" type="presParOf" srcId="{9708B531-A104-4AE2-84A4-2CC2774DA208}" destId="{C70EF33C-E069-4530-8080-C2321E05A449}" srcOrd="6" destOrd="0" presId="urn:microsoft.com/office/officeart/2005/8/layout/process5"/>
    <dgm:cxn modelId="{0E9FEC46-3B25-41AC-BDF3-E9399FB99C91}" type="presParOf" srcId="{9708B531-A104-4AE2-84A4-2CC2774DA208}" destId="{B5EC5973-7E95-417E-BA33-C450CF622691}" srcOrd="7" destOrd="0" presId="urn:microsoft.com/office/officeart/2005/8/layout/process5"/>
    <dgm:cxn modelId="{6520D4C7-33E2-419C-88C8-2B1C35B15502}" type="presParOf" srcId="{B5EC5973-7E95-417E-BA33-C450CF622691}" destId="{02E750F5-F8B5-45FF-B512-A437B25DF263}" srcOrd="0" destOrd="0" presId="urn:microsoft.com/office/officeart/2005/8/layout/process5"/>
    <dgm:cxn modelId="{D44BE9A7-B882-4C16-A67A-FCC7A27F40F7}" type="presParOf" srcId="{9708B531-A104-4AE2-84A4-2CC2774DA208}" destId="{43744F74-5A04-409E-86C9-0A9A2C6EF963}"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B57C17-F959-4652-B128-14DD613C9DDD}"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9EE0AAEE-961F-4B50-A7B2-42EF52E0E470}">
      <dgm:prSet phldrT="[Text]"/>
      <dgm:spPr/>
      <dgm:t>
        <a:bodyPr/>
        <a:lstStyle/>
        <a:p>
          <a:r>
            <a:rPr lang="en-US" smtClean="0"/>
            <a:t>Unggah data hasil reasoning ke Apache Jena Fuseki</a:t>
          </a:r>
          <a:endParaRPr lang="en-US"/>
        </a:p>
      </dgm:t>
    </dgm:pt>
    <dgm:pt modelId="{F36E3AA1-DE99-452A-A482-6F3FDFDA1F13}" type="parTrans" cxnId="{221D08AB-3C41-497F-964E-A18AAF95903E}">
      <dgm:prSet/>
      <dgm:spPr/>
      <dgm:t>
        <a:bodyPr/>
        <a:lstStyle/>
        <a:p>
          <a:endParaRPr lang="en-US"/>
        </a:p>
      </dgm:t>
    </dgm:pt>
    <dgm:pt modelId="{5D0F2067-FFC5-4DE3-8C59-925F93FC22FA}" type="sibTrans" cxnId="{221D08AB-3C41-497F-964E-A18AAF95903E}">
      <dgm:prSet/>
      <dgm:spPr/>
      <dgm:t>
        <a:bodyPr/>
        <a:lstStyle/>
        <a:p>
          <a:endParaRPr lang="en-US"/>
        </a:p>
      </dgm:t>
    </dgm:pt>
    <dgm:pt modelId="{4573322D-347E-43A5-B007-CD16404DB0CD}">
      <dgm:prSet phldrT="[Text]"/>
      <dgm:spPr/>
      <dgm:t>
        <a:bodyPr/>
        <a:lstStyle/>
        <a:p>
          <a:r>
            <a:rPr lang="en-US" smtClean="0"/>
            <a:t>SPARQL Query</a:t>
          </a:r>
          <a:endParaRPr lang="en-US"/>
        </a:p>
      </dgm:t>
    </dgm:pt>
    <dgm:pt modelId="{70886BAC-A319-4407-97F2-CB8F2F510055}" type="parTrans" cxnId="{BE1AF255-B5DE-4655-936D-EB4946A093F3}">
      <dgm:prSet/>
      <dgm:spPr/>
      <dgm:t>
        <a:bodyPr/>
        <a:lstStyle/>
        <a:p>
          <a:endParaRPr lang="en-US"/>
        </a:p>
      </dgm:t>
    </dgm:pt>
    <dgm:pt modelId="{6FF34F54-AF01-4EA8-BF1F-0E0E5FAFDD32}" type="sibTrans" cxnId="{BE1AF255-B5DE-4655-936D-EB4946A093F3}">
      <dgm:prSet/>
      <dgm:spPr/>
      <dgm:t>
        <a:bodyPr/>
        <a:lstStyle/>
        <a:p>
          <a:endParaRPr lang="en-US"/>
        </a:p>
      </dgm:t>
    </dgm:pt>
    <dgm:pt modelId="{EF683249-1610-4031-B1E7-0D653A4CFAAD}">
      <dgm:prSet phldrT="[Text]"/>
      <dgm:spPr/>
      <dgm:t>
        <a:bodyPr/>
        <a:lstStyle/>
        <a:p>
          <a:r>
            <a:rPr lang="en-US" smtClean="0"/>
            <a:t>Visualisasi struktur pohon keluarga</a:t>
          </a:r>
          <a:endParaRPr lang="en-US"/>
        </a:p>
      </dgm:t>
    </dgm:pt>
    <dgm:pt modelId="{41F958F5-B9DB-4C38-8674-AAE5C57E9DD6}" type="parTrans" cxnId="{CE62F992-0C33-4AE0-BD1D-89BB2F31E4BB}">
      <dgm:prSet/>
      <dgm:spPr/>
      <dgm:t>
        <a:bodyPr/>
        <a:lstStyle/>
        <a:p>
          <a:endParaRPr lang="en-US"/>
        </a:p>
      </dgm:t>
    </dgm:pt>
    <dgm:pt modelId="{1BAB6B11-4974-4204-AEAE-7195F5A5E46D}" type="sibTrans" cxnId="{CE62F992-0C33-4AE0-BD1D-89BB2F31E4BB}">
      <dgm:prSet/>
      <dgm:spPr/>
      <dgm:t>
        <a:bodyPr/>
        <a:lstStyle/>
        <a:p>
          <a:endParaRPr lang="en-US"/>
        </a:p>
      </dgm:t>
    </dgm:pt>
    <dgm:pt modelId="{F0E3462D-C0E4-417D-8A98-72530B42FC21}" type="pres">
      <dgm:prSet presAssocID="{C2B57C17-F959-4652-B128-14DD613C9DDD}" presName="diagram" presStyleCnt="0">
        <dgm:presLayoutVars>
          <dgm:dir/>
          <dgm:resizeHandles val="exact"/>
        </dgm:presLayoutVars>
      </dgm:prSet>
      <dgm:spPr/>
      <dgm:t>
        <a:bodyPr/>
        <a:lstStyle/>
        <a:p>
          <a:endParaRPr lang="en-US"/>
        </a:p>
      </dgm:t>
    </dgm:pt>
    <dgm:pt modelId="{CB39116F-EB91-404F-85AA-B1CB5796507D}" type="pres">
      <dgm:prSet presAssocID="{9EE0AAEE-961F-4B50-A7B2-42EF52E0E470}" presName="node" presStyleLbl="node1" presStyleIdx="0" presStyleCnt="3">
        <dgm:presLayoutVars>
          <dgm:bulletEnabled val="1"/>
        </dgm:presLayoutVars>
      </dgm:prSet>
      <dgm:spPr/>
      <dgm:t>
        <a:bodyPr/>
        <a:lstStyle/>
        <a:p>
          <a:endParaRPr lang="en-US"/>
        </a:p>
      </dgm:t>
    </dgm:pt>
    <dgm:pt modelId="{AF1C5D5E-39F3-4096-8D54-97716BD884B5}" type="pres">
      <dgm:prSet presAssocID="{5D0F2067-FFC5-4DE3-8C59-925F93FC22FA}" presName="sibTrans" presStyleLbl="sibTrans2D1" presStyleIdx="0" presStyleCnt="2"/>
      <dgm:spPr/>
      <dgm:t>
        <a:bodyPr/>
        <a:lstStyle/>
        <a:p>
          <a:endParaRPr lang="en-US"/>
        </a:p>
      </dgm:t>
    </dgm:pt>
    <dgm:pt modelId="{F12F5093-66BF-4D28-8FA3-EEC8992F8C5E}" type="pres">
      <dgm:prSet presAssocID="{5D0F2067-FFC5-4DE3-8C59-925F93FC22FA}" presName="connectorText" presStyleLbl="sibTrans2D1" presStyleIdx="0" presStyleCnt="2"/>
      <dgm:spPr/>
      <dgm:t>
        <a:bodyPr/>
        <a:lstStyle/>
        <a:p>
          <a:endParaRPr lang="en-US"/>
        </a:p>
      </dgm:t>
    </dgm:pt>
    <dgm:pt modelId="{6FC43BBB-5A7D-4190-A831-ECD39838A64D}" type="pres">
      <dgm:prSet presAssocID="{4573322D-347E-43A5-B007-CD16404DB0CD}" presName="node" presStyleLbl="node1" presStyleIdx="1" presStyleCnt="3">
        <dgm:presLayoutVars>
          <dgm:bulletEnabled val="1"/>
        </dgm:presLayoutVars>
      </dgm:prSet>
      <dgm:spPr/>
      <dgm:t>
        <a:bodyPr/>
        <a:lstStyle/>
        <a:p>
          <a:endParaRPr lang="en-US"/>
        </a:p>
      </dgm:t>
    </dgm:pt>
    <dgm:pt modelId="{18D28992-97C3-49BA-B5CB-BA5D346E6A6E}" type="pres">
      <dgm:prSet presAssocID="{6FF34F54-AF01-4EA8-BF1F-0E0E5FAFDD32}" presName="sibTrans" presStyleLbl="sibTrans2D1" presStyleIdx="1" presStyleCnt="2"/>
      <dgm:spPr/>
      <dgm:t>
        <a:bodyPr/>
        <a:lstStyle/>
        <a:p>
          <a:endParaRPr lang="en-US"/>
        </a:p>
      </dgm:t>
    </dgm:pt>
    <dgm:pt modelId="{E56FEECC-B9B1-4A83-8D4F-FCF8F61DD66A}" type="pres">
      <dgm:prSet presAssocID="{6FF34F54-AF01-4EA8-BF1F-0E0E5FAFDD32}" presName="connectorText" presStyleLbl="sibTrans2D1" presStyleIdx="1" presStyleCnt="2"/>
      <dgm:spPr/>
      <dgm:t>
        <a:bodyPr/>
        <a:lstStyle/>
        <a:p>
          <a:endParaRPr lang="en-US"/>
        </a:p>
      </dgm:t>
    </dgm:pt>
    <dgm:pt modelId="{CDC2BA57-16AE-4341-9248-3145FA7CD566}" type="pres">
      <dgm:prSet presAssocID="{EF683249-1610-4031-B1E7-0D653A4CFAAD}" presName="node" presStyleLbl="node1" presStyleIdx="2" presStyleCnt="3">
        <dgm:presLayoutVars>
          <dgm:bulletEnabled val="1"/>
        </dgm:presLayoutVars>
      </dgm:prSet>
      <dgm:spPr/>
      <dgm:t>
        <a:bodyPr/>
        <a:lstStyle/>
        <a:p>
          <a:endParaRPr lang="en-US"/>
        </a:p>
      </dgm:t>
    </dgm:pt>
  </dgm:ptLst>
  <dgm:cxnLst>
    <dgm:cxn modelId="{5BAD1B05-2BFA-41A1-A5B1-DF092E6C1177}" type="presOf" srcId="{6FF34F54-AF01-4EA8-BF1F-0E0E5FAFDD32}" destId="{E56FEECC-B9B1-4A83-8D4F-FCF8F61DD66A}" srcOrd="1" destOrd="0" presId="urn:microsoft.com/office/officeart/2005/8/layout/process5"/>
    <dgm:cxn modelId="{99D011D7-2C6A-4315-AD2F-B0CEA8EF7D29}" type="presOf" srcId="{5D0F2067-FFC5-4DE3-8C59-925F93FC22FA}" destId="{AF1C5D5E-39F3-4096-8D54-97716BD884B5}" srcOrd="0" destOrd="0" presId="urn:microsoft.com/office/officeart/2005/8/layout/process5"/>
    <dgm:cxn modelId="{A9A722F5-5C74-4610-98A7-496EF2147B7F}" type="presOf" srcId="{5D0F2067-FFC5-4DE3-8C59-925F93FC22FA}" destId="{F12F5093-66BF-4D28-8FA3-EEC8992F8C5E}" srcOrd="1" destOrd="0" presId="urn:microsoft.com/office/officeart/2005/8/layout/process5"/>
    <dgm:cxn modelId="{58FD188C-42F7-4F7F-9A26-AE1ECFD996BC}" type="presOf" srcId="{9EE0AAEE-961F-4B50-A7B2-42EF52E0E470}" destId="{CB39116F-EB91-404F-85AA-B1CB5796507D}" srcOrd="0" destOrd="0" presId="urn:microsoft.com/office/officeart/2005/8/layout/process5"/>
    <dgm:cxn modelId="{CE62F992-0C33-4AE0-BD1D-89BB2F31E4BB}" srcId="{C2B57C17-F959-4652-B128-14DD613C9DDD}" destId="{EF683249-1610-4031-B1E7-0D653A4CFAAD}" srcOrd="2" destOrd="0" parTransId="{41F958F5-B9DB-4C38-8674-AAE5C57E9DD6}" sibTransId="{1BAB6B11-4974-4204-AEAE-7195F5A5E46D}"/>
    <dgm:cxn modelId="{6D4F640B-C1FD-4E8D-A561-3CB92036D5AD}" type="presOf" srcId="{C2B57C17-F959-4652-B128-14DD613C9DDD}" destId="{F0E3462D-C0E4-417D-8A98-72530B42FC21}" srcOrd="0" destOrd="0" presId="urn:microsoft.com/office/officeart/2005/8/layout/process5"/>
    <dgm:cxn modelId="{BE1AF255-B5DE-4655-936D-EB4946A093F3}" srcId="{C2B57C17-F959-4652-B128-14DD613C9DDD}" destId="{4573322D-347E-43A5-B007-CD16404DB0CD}" srcOrd="1" destOrd="0" parTransId="{70886BAC-A319-4407-97F2-CB8F2F510055}" sibTransId="{6FF34F54-AF01-4EA8-BF1F-0E0E5FAFDD32}"/>
    <dgm:cxn modelId="{FDC21ADA-B533-437C-B82A-F18F1BA15DFA}" type="presOf" srcId="{4573322D-347E-43A5-B007-CD16404DB0CD}" destId="{6FC43BBB-5A7D-4190-A831-ECD39838A64D}" srcOrd="0" destOrd="0" presId="urn:microsoft.com/office/officeart/2005/8/layout/process5"/>
    <dgm:cxn modelId="{55F36D86-81B0-4631-9FB0-2E624C5DCCDF}" type="presOf" srcId="{EF683249-1610-4031-B1E7-0D653A4CFAAD}" destId="{CDC2BA57-16AE-4341-9248-3145FA7CD566}" srcOrd="0" destOrd="0" presId="urn:microsoft.com/office/officeart/2005/8/layout/process5"/>
    <dgm:cxn modelId="{9D77F007-43EF-4F2B-91BC-1FBAD9801FAC}" type="presOf" srcId="{6FF34F54-AF01-4EA8-BF1F-0E0E5FAFDD32}" destId="{18D28992-97C3-49BA-B5CB-BA5D346E6A6E}" srcOrd="0" destOrd="0" presId="urn:microsoft.com/office/officeart/2005/8/layout/process5"/>
    <dgm:cxn modelId="{221D08AB-3C41-497F-964E-A18AAF95903E}" srcId="{C2B57C17-F959-4652-B128-14DD613C9DDD}" destId="{9EE0AAEE-961F-4B50-A7B2-42EF52E0E470}" srcOrd="0" destOrd="0" parTransId="{F36E3AA1-DE99-452A-A482-6F3FDFDA1F13}" sibTransId="{5D0F2067-FFC5-4DE3-8C59-925F93FC22FA}"/>
    <dgm:cxn modelId="{CE911BDB-8BD4-4481-967A-1E42223A82A1}" type="presParOf" srcId="{F0E3462D-C0E4-417D-8A98-72530B42FC21}" destId="{CB39116F-EB91-404F-85AA-B1CB5796507D}" srcOrd="0" destOrd="0" presId="urn:microsoft.com/office/officeart/2005/8/layout/process5"/>
    <dgm:cxn modelId="{020624DA-A9BE-41DC-A324-29FCA709D42C}" type="presParOf" srcId="{F0E3462D-C0E4-417D-8A98-72530B42FC21}" destId="{AF1C5D5E-39F3-4096-8D54-97716BD884B5}" srcOrd="1" destOrd="0" presId="urn:microsoft.com/office/officeart/2005/8/layout/process5"/>
    <dgm:cxn modelId="{98B07C55-73ED-4761-A044-D7A6EDF9858D}" type="presParOf" srcId="{AF1C5D5E-39F3-4096-8D54-97716BD884B5}" destId="{F12F5093-66BF-4D28-8FA3-EEC8992F8C5E}" srcOrd="0" destOrd="0" presId="urn:microsoft.com/office/officeart/2005/8/layout/process5"/>
    <dgm:cxn modelId="{1411A7E0-01BB-4337-BBA8-D770389D87F9}" type="presParOf" srcId="{F0E3462D-C0E4-417D-8A98-72530B42FC21}" destId="{6FC43BBB-5A7D-4190-A831-ECD39838A64D}" srcOrd="2" destOrd="0" presId="urn:microsoft.com/office/officeart/2005/8/layout/process5"/>
    <dgm:cxn modelId="{37A4904A-94BC-4603-BF10-E5FBDBBCD320}" type="presParOf" srcId="{F0E3462D-C0E4-417D-8A98-72530B42FC21}" destId="{18D28992-97C3-49BA-B5CB-BA5D346E6A6E}" srcOrd="3" destOrd="0" presId="urn:microsoft.com/office/officeart/2005/8/layout/process5"/>
    <dgm:cxn modelId="{5B40B243-32C7-4CB3-A0A0-CA73DED0BDAC}" type="presParOf" srcId="{18D28992-97C3-49BA-B5CB-BA5D346E6A6E}" destId="{E56FEECC-B9B1-4A83-8D4F-FCF8F61DD66A}" srcOrd="0" destOrd="0" presId="urn:microsoft.com/office/officeart/2005/8/layout/process5"/>
    <dgm:cxn modelId="{BFAB4A30-4E41-40EB-A2DD-CF4365BC75B4}" type="presParOf" srcId="{F0E3462D-C0E4-417D-8A98-72530B42FC21}" destId="{CDC2BA57-16AE-4341-9248-3145FA7CD566}"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7/12/2019</a:t>
            </a:fld>
            <a:endParaRPr lang="en-US" dirty="0"/>
          </a:p>
        </p:txBody>
      </p:sp>
      <p:sp>
        <p:nvSpPr>
          <p:cNvPr id="4" name="Footer Placeholder 3">
            <a:extLst>
              <a:ext uri="{FF2B5EF4-FFF2-40B4-BE49-F238E27FC236}">
                <a16:creationId xmlns=""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7/12/2019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Terimakasih PROF… selaku dosen penguji … selakui dosen pembimbing</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Bab 3.5 Reasoning adalah</a:t>
            </a:r>
            <a:r>
              <a:rPr lang="en-US" baseline="0" smtClean="0"/>
              <a:t> suatu proses yang dapat menghasilkan kesimpulan logis dari sebuah data berdasarkan aturan-aturan tertentu. Dalam konteks tugas akhir ini, Data adalah data keluarga tokoh sejarah Indonesia, dan aturan tersebut adalah karakteristik dan deskripsi data property dan object property. Contohnya adalah seperti bagan diatas.</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14</a:t>
            </a:fld>
            <a:endParaRPr lang="en-US" noProof="0" dirty="0"/>
          </a:p>
        </p:txBody>
      </p:sp>
    </p:spTree>
    <p:extLst>
      <p:ext uri="{BB962C8B-B14F-4D97-AF65-F5344CB8AC3E}">
        <p14:creationId xmlns:p14="http://schemas.microsoft.com/office/powerpoint/2010/main" val="570068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Arsitektur</a:t>
            </a:r>
            <a:r>
              <a:rPr lang="en-US" baseline="0" smtClean="0"/>
              <a:t> system yang digunakan adalah seperti gambar berikut. Ada dua program yang digunakan, yaitu Program Java yang menerapkan Apache Jena untuk proses ekstraksi data dan pengolahan data, serta Program Web berbasis PHP untuk mengambil data dari basis data Apache Jena fuseki dan menampilkannya sebagai pohon keluarga.</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16</a:t>
            </a:fld>
            <a:endParaRPr lang="en-US" noProof="0" dirty="0"/>
          </a:p>
        </p:txBody>
      </p:sp>
    </p:spTree>
    <p:extLst>
      <p:ext uri="{BB962C8B-B14F-4D97-AF65-F5344CB8AC3E}">
        <p14:creationId xmlns:p14="http://schemas.microsoft.com/office/powerpoint/2010/main" val="141091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Visualisasi</a:t>
            </a:r>
            <a:r>
              <a:rPr lang="en-US" baseline="0" smtClean="0"/>
              <a:t> pohon keluarga adalah sebagai berikut, saya menggunakan HTML dan CSS untuk mengatur skema pohon keluarga yang berbentuk tree.</a:t>
            </a:r>
          </a:p>
          <a:p>
            <a:r>
              <a:rPr lang="en-US" baseline="0" smtClean="0"/>
              <a:t>Kelas A adalah subjek dan CSS nya akan membuat persegi</a:t>
            </a:r>
          </a:p>
          <a:p>
            <a:r>
              <a:rPr lang="en-US" baseline="0" smtClean="0"/>
              <a:t>Kelas UL adalah garis keturunan</a:t>
            </a:r>
          </a:p>
          <a:p>
            <a:r>
              <a:rPr lang="en-US" baseline="0" smtClean="0"/>
              <a:t>Kelas LI adalah garis kesaudaraan</a:t>
            </a:r>
          </a:p>
        </p:txBody>
      </p:sp>
      <p:sp>
        <p:nvSpPr>
          <p:cNvPr id="4" name="Slide Number Placeholder 3"/>
          <p:cNvSpPr>
            <a:spLocks noGrp="1"/>
          </p:cNvSpPr>
          <p:nvPr>
            <p:ph type="sldNum" sz="quarter" idx="10"/>
          </p:nvPr>
        </p:nvSpPr>
        <p:spPr/>
        <p:txBody>
          <a:bodyPr/>
          <a:lstStyle/>
          <a:p>
            <a:fld id="{6336304E-FDE3-4B4F-A3B7-EBE87F3FA5E2}" type="slidenum">
              <a:rPr lang="en-US" noProof="0" smtClean="0"/>
              <a:t>19</a:t>
            </a:fld>
            <a:endParaRPr lang="en-US" noProof="0" dirty="0"/>
          </a:p>
        </p:txBody>
      </p:sp>
    </p:spTree>
    <p:extLst>
      <p:ext uri="{BB962C8B-B14F-4D97-AF65-F5344CB8AC3E}">
        <p14:creationId xmlns:p14="http://schemas.microsoft.com/office/powerpoint/2010/main" val="136836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21</a:t>
            </a:fld>
            <a:endParaRPr lang="en-US" noProof="0" dirty="0"/>
          </a:p>
        </p:txBody>
      </p:sp>
    </p:spTree>
    <p:extLst>
      <p:ext uri="{BB962C8B-B14F-4D97-AF65-F5344CB8AC3E}">
        <p14:creationId xmlns:p14="http://schemas.microsoft.com/office/powerpoint/2010/main" val="595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27</a:t>
            </a:fld>
            <a:endParaRPr lang="en-US" noProof="0" dirty="0"/>
          </a:p>
        </p:txBody>
      </p:sp>
    </p:spTree>
    <p:extLst>
      <p:ext uri="{BB962C8B-B14F-4D97-AF65-F5344CB8AC3E}">
        <p14:creationId xmlns:p14="http://schemas.microsoft.com/office/powerpoint/2010/main" val="2061451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38</a:t>
            </a:fld>
            <a:endParaRPr lang="en-US"/>
          </a:p>
        </p:txBody>
      </p:sp>
    </p:spTree>
    <p:extLst>
      <p:ext uri="{BB962C8B-B14F-4D97-AF65-F5344CB8AC3E}">
        <p14:creationId xmlns:p14="http://schemas.microsoft.com/office/powerpoint/2010/main" val="306651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Outline</a:t>
            </a:r>
            <a:endParaRPr lang="en-US"/>
          </a:p>
        </p:txBody>
      </p:sp>
      <p:sp>
        <p:nvSpPr>
          <p:cNvPr id="4" name="Slide Number Placeholder 3"/>
          <p:cNvSpPr>
            <a:spLocks noGrp="1"/>
          </p:cNvSpPr>
          <p:nvPr>
            <p:ph type="sldNum" sz="quarter" idx="10"/>
          </p:nvPr>
        </p:nvSpPr>
        <p:spPr/>
        <p:txBody>
          <a:bodyPr/>
          <a:lstStyle/>
          <a:p>
            <a:fld id="{2192BA90-3772-4C94-8992-EB88D67E6E36}" type="slidenum">
              <a:rPr lang="en-US" smtClean="0"/>
              <a:t>2</a:t>
            </a:fld>
            <a:endParaRPr lang="en-US"/>
          </a:p>
        </p:txBody>
      </p:sp>
    </p:spTree>
    <p:extLst>
      <p:ext uri="{BB962C8B-B14F-4D97-AF65-F5344CB8AC3E}">
        <p14:creationId xmlns:p14="http://schemas.microsoft.com/office/powerpoint/2010/main" val="260411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Outline</a:t>
            </a:r>
            <a:endParaRPr lang="en-US"/>
          </a:p>
        </p:txBody>
      </p:sp>
      <p:sp>
        <p:nvSpPr>
          <p:cNvPr id="4" name="Slide Number Placeholder 3"/>
          <p:cNvSpPr>
            <a:spLocks noGrp="1"/>
          </p:cNvSpPr>
          <p:nvPr>
            <p:ph type="sldNum" sz="quarter" idx="10"/>
          </p:nvPr>
        </p:nvSpPr>
        <p:spPr/>
        <p:txBody>
          <a:bodyPr/>
          <a:lstStyle/>
          <a:p>
            <a:fld id="{2192BA90-3772-4C94-8992-EB88D67E6E36}" type="slidenum">
              <a:rPr lang="en-US" smtClean="0"/>
              <a:t>7</a:t>
            </a:fld>
            <a:endParaRPr lang="en-US"/>
          </a:p>
        </p:txBody>
      </p:sp>
    </p:spTree>
    <p:extLst>
      <p:ext uri="{BB962C8B-B14F-4D97-AF65-F5344CB8AC3E}">
        <p14:creationId xmlns:p14="http://schemas.microsoft.com/office/powerpoint/2010/main" val="40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Data tokoh</a:t>
            </a:r>
            <a:r>
              <a:rPr lang="en-US" baseline="0" smtClean="0"/>
              <a:t> yang didapatkan dari halaman dbpedia kita download file .rdf nya lalu dimodelkan di aplikasi java yang berplugin apache jena</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3334399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Ini adalah contoh ontology keluarga.</a:t>
            </a:r>
            <a:r>
              <a:rPr lang="en-US" baseline="0" smtClean="0"/>
              <a:t> Misalnya untuk data Soekarno, memiliki property hasSpouse Fatmawati dan memiliki property hasChild Megawati</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1675072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Ketika kita bicara</a:t>
            </a:r>
            <a:r>
              <a:rPr lang="en-US" baseline="0" smtClean="0"/>
              <a:t> data dari DBpedia, maka yang terhubung dan dijadikan individu adalah URL resourcenya, setiap resource memiliki propertynya masing2, ada dua jenis property yaitu data property (hijau) dan obj property(biru),</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43945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Setiap</a:t>
            </a:r>
            <a:r>
              <a:rPr lang="en-US" baseline="0" smtClean="0"/>
              <a:t> property memiliki karakteristik dan deskripsi masing2, karakteristik adalah sifat yang berlaku untuk property terpilih, sedangkan deskripsi adalah sifat yang berlaku untuk property terpilih dengan property yang lain. detail bisa dilihat </a:t>
            </a:r>
            <a:r>
              <a:rPr lang="en-US" smtClean="0"/>
              <a:t>Ada di Subbab 2.2</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426426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Berikut</a:t>
            </a:r>
            <a:r>
              <a:rPr lang="en-US" baseline="0" smtClean="0"/>
              <a:t> data property dan obj property yang saya gunakan untuk pengerjaan ini. </a:t>
            </a:r>
            <a:r>
              <a:rPr lang="en-US" smtClean="0"/>
              <a:t>Ada di Subbab 2.2</a:t>
            </a:r>
          </a:p>
        </p:txBody>
      </p:sp>
      <p:sp>
        <p:nvSpPr>
          <p:cNvPr id="4" name="Slide Number Placeholder 3"/>
          <p:cNvSpPr>
            <a:spLocks noGrp="1"/>
          </p:cNvSpPr>
          <p:nvPr>
            <p:ph type="sldNum" sz="quarter" idx="10"/>
          </p:nvPr>
        </p:nvSpPr>
        <p:spPr/>
        <p:txBody>
          <a:bodyPr/>
          <a:lstStyle/>
          <a:p>
            <a:fld id="{6336304E-FDE3-4B4F-A3B7-EBE87F3FA5E2}" type="slidenum">
              <a:rPr lang="en-US" noProof="0" smtClean="0"/>
              <a:t>12</a:t>
            </a:fld>
            <a:endParaRPr lang="en-US" noProof="0" dirty="0"/>
          </a:p>
        </p:txBody>
      </p:sp>
    </p:spTree>
    <p:extLst>
      <p:ext uri="{BB962C8B-B14F-4D97-AF65-F5344CB8AC3E}">
        <p14:creationId xmlns:p14="http://schemas.microsoft.com/office/powerpoint/2010/main" val="79956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Bab 3.4 Penggabungan</a:t>
            </a:r>
            <a:r>
              <a:rPr lang="en-US" baseline="0" smtClean="0"/>
              <a:t> model data dbpedia dan model family relationship ontology sebenarnya prosesnya hanya menggabungkan statemen triples saja. Proses ini dilakukan oleh aplikasi java yang memiliki plugin Apache Jena</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13</a:t>
            </a:fld>
            <a:endParaRPr lang="en-US" noProof="0" dirty="0"/>
          </a:p>
        </p:txBody>
      </p:sp>
    </p:spTree>
    <p:extLst>
      <p:ext uri="{BB962C8B-B14F-4D97-AF65-F5344CB8AC3E}">
        <p14:creationId xmlns:p14="http://schemas.microsoft.com/office/powerpoint/2010/main" val="1197839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89015-5B70-4D85-AA05-A54131EA11AC}" type="datetime3">
              <a:rPr lang="en-US" smtClean="0"/>
              <a:t>12 July 2019</a:t>
            </a:fld>
            <a:endParaRPr lang="en-US"/>
          </a:p>
        </p:txBody>
      </p:sp>
      <p:sp>
        <p:nvSpPr>
          <p:cNvPr id="3" name="Footer Placeholder 2"/>
          <p:cNvSpPr>
            <a:spLocks noGrp="1"/>
          </p:cNvSpPr>
          <p:nvPr>
            <p:ph type="ftr" sz="quarter" idx="11"/>
          </p:nvPr>
        </p:nvSpPr>
        <p:spPr/>
        <p:txBody>
          <a:bodyPr/>
          <a:lstStyle/>
          <a:p>
            <a:r>
              <a:rPr lang="en-US" smtClean="0"/>
              <a:t>TUGAS AKHIR – KI141502</a:t>
            </a:r>
            <a:endParaRPr lang="en-US"/>
          </a:p>
        </p:txBody>
      </p:sp>
      <p:sp>
        <p:nvSpPr>
          <p:cNvPr id="4" name="Slide Number Placeholder 3"/>
          <p:cNvSpPr>
            <a:spLocks noGrp="1"/>
          </p:cNvSpPr>
          <p:nvPr>
            <p:ph type="sldNum" sz="quarter" idx="12"/>
          </p:nvPr>
        </p:nvSpPr>
        <p:spPr/>
        <p:txBody>
          <a:bodyPr/>
          <a:lstStyle/>
          <a:p>
            <a:fld id="{368854CF-9D4B-4816-9E54-74AD4D838B94}" type="slidenum">
              <a:rPr lang="en-US" smtClean="0"/>
              <a:t>‹#›</a:t>
            </a:fld>
            <a:endParaRPr lang="en-US"/>
          </a:p>
        </p:txBody>
      </p:sp>
    </p:spTree>
    <p:extLst>
      <p:ext uri="{BB962C8B-B14F-4D97-AF65-F5344CB8AC3E}">
        <p14:creationId xmlns:p14="http://schemas.microsoft.com/office/powerpoint/2010/main" val="121072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7/12/2019</a:t>
            </a:fld>
            <a:endParaRPr lang="en-US" noProof="0" dirty="0"/>
          </a:p>
        </p:txBody>
      </p:sp>
      <p:sp>
        <p:nvSpPr>
          <p:cNvPr id="5" name="Footer Placeholder 4">
            <a:extLst>
              <a:ext uri="{FF2B5EF4-FFF2-40B4-BE49-F238E27FC236}">
                <a16:creationId xmlns=""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pic>
        <p:nvPicPr>
          <p:cNvPr id="7" name="Picture 2" descr="Image result for its logo"/>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735291" y="0"/>
            <a:ext cx="909246" cy="58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dbpedia.org/ontology/parent" TargetMode="External"/><Relationship Id="rId13" Type="http://schemas.openxmlformats.org/officeDocument/2006/relationships/hyperlink" Target="http://www.w3.org/2002/07/owl#inverseOf" TargetMode="External"/><Relationship Id="rId3" Type="http://schemas.openxmlformats.org/officeDocument/2006/relationships/hyperlink" Target="http://id.dbpedia.org/resource/Soeharto" TargetMode="External"/><Relationship Id="rId7" Type="http://schemas.openxmlformats.org/officeDocument/2006/relationships/hyperlink" Target="http://id.dbpedia.org/resource/Siti_Hardijanti_Rukmana" TargetMode="External"/><Relationship Id="rId12" Type="http://schemas.openxmlformats.org/officeDocument/2006/relationships/hyperlink" Target="http://dbpedia.org/ontology/Pers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id.dbpedia.org/resource/Siti_Hediati_Hariyadi" TargetMode="External"/><Relationship Id="rId11" Type="http://schemas.openxmlformats.org/officeDocument/2006/relationships/hyperlink" Target="http://www.w3.org/2000/01/rdf-schema#domain" TargetMode="External"/><Relationship Id="rId5" Type="http://schemas.openxmlformats.org/officeDocument/2006/relationships/hyperlink" Target="http://id.dbpedia.org/resource/Sigit_Harjojudanto" TargetMode="External"/><Relationship Id="rId10" Type="http://schemas.openxmlformats.org/officeDocument/2006/relationships/hyperlink" Target="http://www.co-ode.org/roberts/family-tree.owl#hasParent" TargetMode="External"/><Relationship Id="rId4" Type="http://schemas.openxmlformats.org/officeDocument/2006/relationships/hyperlink" Target="http://www.co-ode.org/roberts/family-tree.owl#isParentOf" TargetMode="External"/><Relationship Id="rId9" Type="http://schemas.openxmlformats.org/officeDocument/2006/relationships/hyperlink" Target="http://www.w3.org/2002/07/owl#equivalentProperty"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B08B8-3DB3-4637-AE23-B8DB96D9FCEC}"/>
              </a:ext>
            </a:extLst>
          </p:cNvPr>
          <p:cNvSpPr>
            <a:spLocks noGrp="1"/>
          </p:cNvSpPr>
          <p:nvPr>
            <p:ph type="ctrTitle"/>
          </p:nvPr>
        </p:nvSpPr>
        <p:spPr>
          <a:xfrm>
            <a:off x="5189219" y="1440180"/>
            <a:ext cx="6069813" cy="2286706"/>
          </a:xfrm>
        </p:spPr>
        <p:txBody>
          <a:bodyPr/>
          <a:lstStyle/>
          <a:p>
            <a:r>
              <a:rPr lang="en-US" sz="2800"/>
              <a:t>RANCANG BANGUN APLIKASI BERBASIS WEB UNTUK VISUALISASI POHON KELUARGA TOKOH SEJARAH INDONESIA MENGGUNAKAN ONTOLOGI DBPEDIA DAN PELLET REASONER</a:t>
            </a:r>
            <a:endParaRPr lang="en-US" sz="2800">
              <a:effectLst/>
            </a:endParaRPr>
          </a:p>
        </p:txBody>
      </p:sp>
      <p:sp>
        <p:nvSpPr>
          <p:cNvPr id="4" name="Rectangle 3"/>
          <p:cNvSpPr/>
          <p:nvPr/>
        </p:nvSpPr>
        <p:spPr>
          <a:xfrm>
            <a:off x="9921240" y="320040"/>
            <a:ext cx="208026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50280" y="3715456"/>
            <a:ext cx="348234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it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35" y="1602811"/>
            <a:ext cx="3619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189219" y="3819933"/>
            <a:ext cx="5577841" cy="1015663"/>
          </a:xfrm>
          <a:prstGeom prst="rect">
            <a:avLst/>
          </a:prstGeom>
          <a:noFill/>
        </p:spPr>
        <p:txBody>
          <a:bodyPr wrap="square" rtlCol="0">
            <a:spAutoFit/>
          </a:bodyPr>
          <a:lstStyle/>
          <a:p>
            <a:r>
              <a:rPr lang="en-US" sz="2000" smtClean="0">
                <a:solidFill>
                  <a:schemeClr val="bg1"/>
                </a:solidFill>
              </a:rPr>
              <a:t>Penyusun Tugas Akhir : </a:t>
            </a:r>
          </a:p>
          <a:p>
            <a:r>
              <a:rPr lang="en-US" sz="2000" smtClean="0">
                <a:solidFill>
                  <a:schemeClr val="bg1"/>
                </a:solidFill>
              </a:rPr>
              <a:t>Faiq</a:t>
            </a:r>
          </a:p>
          <a:p>
            <a:r>
              <a:rPr lang="en-US" sz="2000" smtClean="0">
                <a:solidFill>
                  <a:schemeClr val="bg1"/>
                </a:solidFill>
              </a:rPr>
              <a:t>05111540000007</a:t>
            </a:r>
            <a:endParaRPr lang="en-US" sz="2000">
              <a:solidFill>
                <a:schemeClr val="bg1"/>
              </a:solidFill>
            </a:endParaRPr>
          </a:p>
        </p:txBody>
      </p:sp>
      <p:sp>
        <p:nvSpPr>
          <p:cNvPr id="11" name="TextBox 10"/>
          <p:cNvSpPr txBox="1"/>
          <p:nvPr/>
        </p:nvSpPr>
        <p:spPr>
          <a:xfrm>
            <a:off x="5189219" y="4986499"/>
            <a:ext cx="5577841" cy="1015663"/>
          </a:xfrm>
          <a:prstGeom prst="rect">
            <a:avLst/>
          </a:prstGeom>
          <a:noFill/>
        </p:spPr>
        <p:txBody>
          <a:bodyPr wrap="square" rtlCol="0">
            <a:spAutoFit/>
          </a:bodyPr>
          <a:lstStyle/>
          <a:p>
            <a:r>
              <a:rPr lang="en-US" sz="2000" smtClean="0">
                <a:solidFill>
                  <a:schemeClr val="bg1"/>
                </a:solidFill>
              </a:rPr>
              <a:t>Dosen Pembimbing : </a:t>
            </a:r>
          </a:p>
          <a:p>
            <a:r>
              <a:rPr lang="en-US" sz="2000">
                <a:solidFill>
                  <a:schemeClr val="bg1"/>
                </a:solidFill>
              </a:rPr>
              <a:t>Nurul Fajrin A.,S.Kom., </a:t>
            </a:r>
            <a:r>
              <a:rPr lang="en-US" sz="2000" smtClean="0">
                <a:solidFill>
                  <a:schemeClr val="bg1"/>
                </a:solidFill>
              </a:rPr>
              <a:t>M.Sc</a:t>
            </a:r>
          </a:p>
          <a:p>
            <a:r>
              <a:rPr lang="en-US" sz="2000" smtClean="0">
                <a:solidFill>
                  <a:schemeClr val="bg1"/>
                </a:solidFill>
              </a:rPr>
              <a:t>Adhatus Sholichah </a:t>
            </a:r>
            <a:r>
              <a:rPr lang="en-US" sz="2000">
                <a:solidFill>
                  <a:schemeClr val="bg1"/>
                </a:solidFill>
              </a:rPr>
              <a:t>A.,S.Kom., </a:t>
            </a:r>
            <a:r>
              <a:rPr lang="en-US" sz="2000" smtClean="0">
                <a:solidFill>
                  <a:schemeClr val="bg1"/>
                </a:solidFill>
              </a:rPr>
              <a:t>M.Sc</a:t>
            </a:r>
            <a:endParaRPr lang="en-US" sz="2000">
              <a:solidFill>
                <a:schemeClr val="bg1"/>
              </a:solidFill>
            </a:endParaRPr>
          </a:p>
        </p:txBody>
      </p:sp>
    </p:spTree>
    <p:extLst>
      <p:ext uri="{BB962C8B-B14F-4D97-AF65-F5344CB8AC3E}">
        <p14:creationId xmlns:p14="http://schemas.microsoft.com/office/powerpoint/2010/main" val="3167172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666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46" name="Title 4"/>
          <p:cNvSpPr txBox="1">
            <a:spLocks/>
          </p:cNvSpPr>
          <p:nvPr/>
        </p:nvSpPr>
        <p:spPr>
          <a:xfrm>
            <a:off x="515938" y="499595"/>
            <a:ext cx="5946688" cy="75004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mtClean="0"/>
              <a:t>Ontologi dbpedia</a:t>
            </a:r>
            <a:endParaRPr lang="en-US" dirty="0"/>
          </a:p>
        </p:txBody>
      </p:sp>
      <p:pic>
        <p:nvPicPr>
          <p:cNvPr id="7" name="Picture 6"/>
          <p:cNvPicPr>
            <a:picLocks noChangeAspect="1"/>
          </p:cNvPicPr>
          <p:nvPr/>
        </p:nvPicPr>
        <p:blipFill>
          <a:blip r:embed="rId3"/>
          <a:stretch>
            <a:fillRect/>
          </a:stretch>
        </p:blipFill>
        <p:spPr>
          <a:xfrm>
            <a:off x="61912" y="1562100"/>
            <a:ext cx="12068175" cy="3733800"/>
          </a:xfrm>
          <a:prstGeom prst="rect">
            <a:avLst/>
          </a:prstGeom>
        </p:spPr>
      </p:pic>
      <p:sp>
        <p:nvSpPr>
          <p:cNvPr id="8" name="TextBox 7"/>
          <p:cNvSpPr txBox="1"/>
          <p:nvPr/>
        </p:nvSpPr>
        <p:spPr>
          <a:xfrm>
            <a:off x="6834433" y="4232635"/>
            <a:ext cx="4930219" cy="1477328"/>
          </a:xfrm>
          <a:prstGeom prst="rect">
            <a:avLst/>
          </a:prstGeom>
          <a:ln w="76200">
            <a:solidFill>
              <a:schemeClr val="tx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mtClean="0"/>
              <a:t>Keterangan : </a:t>
            </a:r>
          </a:p>
          <a:p>
            <a:endParaRPr lang="en-US"/>
          </a:p>
          <a:p>
            <a:r>
              <a:rPr lang="en-US" smtClean="0"/>
              <a:t>		= Data Property</a:t>
            </a:r>
          </a:p>
          <a:p>
            <a:endParaRPr lang="en-US" smtClean="0"/>
          </a:p>
          <a:p>
            <a:r>
              <a:rPr lang="en-US"/>
              <a:t>	</a:t>
            </a:r>
            <a:r>
              <a:rPr lang="en-US" smtClean="0"/>
              <a:t>	= Object Property</a:t>
            </a:r>
          </a:p>
        </p:txBody>
      </p:sp>
      <p:pic>
        <p:nvPicPr>
          <p:cNvPr id="12" name="Picture 11"/>
          <p:cNvPicPr>
            <a:picLocks noChangeAspect="1"/>
          </p:cNvPicPr>
          <p:nvPr/>
        </p:nvPicPr>
        <p:blipFill>
          <a:blip r:embed="rId4"/>
          <a:stretch>
            <a:fillRect/>
          </a:stretch>
        </p:blipFill>
        <p:spPr>
          <a:xfrm>
            <a:off x="7225879" y="4724477"/>
            <a:ext cx="1323975" cy="542925"/>
          </a:xfrm>
          <a:prstGeom prst="rect">
            <a:avLst/>
          </a:prstGeom>
        </p:spPr>
      </p:pic>
      <p:pic>
        <p:nvPicPr>
          <p:cNvPr id="13" name="Picture 12"/>
          <p:cNvPicPr>
            <a:picLocks noChangeAspect="1"/>
          </p:cNvPicPr>
          <p:nvPr/>
        </p:nvPicPr>
        <p:blipFill rotWithShape="1">
          <a:blip r:embed="rId5"/>
          <a:srcRect l="33078" t="21395"/>
          <a:stretch/>
        </p:blipFill>
        <p:spPr>
          <a:xfrm>
            <a:off x="7086843" y="5378101"/>
            <a:ext cx="1602045" cy="249661"/>
          </a:xfrm>
          <a:prstGeom prst="rect">
            <a:avLst/>
          </a:prstGeom>
        </p:spPr>
      </p:pic>
      <p:sp>
        <p:nvSpPr>
          <p:cNvPr id="9" name="Rectangle 8"/>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369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11</a:t>
            </a:fld>
            <a:endParaRPr lang="en-US" noProof="0" dirty="0"/>
          </a:p>
        </p:txBody>
      </p:sp>
      <p:sp>
        <p:nvSpPr>
          <p:cNvPr id="5" name="Title 4"/>
          <p:cNvSpPr>
            <a:spLocks noGrp="1"/>
          </p:cNvSpPr>
          <p:nvPr>
            <p:ph type="title"/>
          </p:nvPr>
        </p:nvSpPr>
        <p:spPr>
          <a:xfrm>
            <a:off x="515938" y="499595"/>
            <a:ext cx="8602304" cy="750043"/>
          </a:xfrm>
        </p:spPr>
        <p:txBody>
          <a:bodyPr/>
          <a:lstStyle/>
          <a:p>
            <a:r>
              <a:rPr lang="en-US" sz="2000" smtClean="0"/>
              <a:t>Karakteristik dan deskripsi property</a:t>
            </a:r>
            <a:endParaRPr lang="en-US" sz="2000" dirty="0">
              <a:solidFill>
                <a:srgbClr val="FF0000"/>
              </a:solidFill>
            </a:endParaRPr>
          </a:p>
        </p:txBody>
      </p:sp>
      <p:sp>
        <p:nvSpPr>
          <p:cNvPr id="16" name="Oval 15"/>
          <p:cNvSpPr/>
          <p:nvPr/>
        </p:nvSpPr>
        <p:spPr>
          <a:xfrm>
            <a:off x="648929"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a:t>
            </a:r>
            <a:endParaRPr lang="en-US"/>
          </a:p>
        </p:txBody>
      </p:sp>
      <p:sp>
        <p:nvSpPr>
          <p:cNvPr id="17" name="Oval 16"/>
          <p:cNvSpPr/>
          <p:nvPr/>
        </p:nvSpPr>
        <p:spPr>
          <a:xfrm>
            <a:off x="3229897"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cxnSp>
        <p:nvCxnSpPr>
          <p:cNvPr id="18" name="Straight Arrow Connector 17"/>
          <p:cNvCxnSpPr>
            <a:stCxn id="16" idx="6"/>
            <a:endCxn id="17" idx="2"/>
          </p:cNvCxnSpPr>
          <p:nvPr/>
        </p:nvCxnSpPr>
        <p:spPr>
          <a:xfrm>
            <a:off x="1312606" y="2020529"/>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78077" y="1666568"/>
            <a:ext cx="1268362" cy="369332"/>
          </a:xfrm>
          <a:prstGeom prst="rect">
            <a:avLst/>
          </a:prstGeom>
          <a:noFill/>
        </p:spPr>
        <p:txBody>
          <a:bodyPr wrap="square" rtlCol="0">
            <a:spAutoFit/>
          </a:bodyPr>
          <a:lstStyle/>
          <a:p>
            <a:r>
              <a:rPr lang="en-US" smtClean="0"/>
              <a:t>isSpouseOf</a:t>
            </a:r>
            <a:endParaRPr lang="en-US"/>
          </a:p>
        </p:txBody>
      </p:sp>
      <p:sp>
        <p:nvSpPr>
          <p:cNvPr id="20" name="TextBox 19"/>
          <p:cNvSpPr txBox="1"/>
          <p:nvPr/>
        </p:nvSpPr>
        <p:spPr>
          <a:xfrm>
            <a:off x="678333" y="2622125"/>
            <a:ext cx="3185835" cy="369332"/>
          </a:xfrm>
          <a:prstGeom prst="rect">
            <a:avLst/>
          </a:prstGeom>
          <a:noFill/>
          <a:ln>
            <a:solidFill>
              <a:schemeClr val="accent1"/>
            </a:solidFill>
          </a:ln>
        </p:spPr>
        <p:txBody>
          <a:bodyPr wrap="square" rtlCol="0">
            <a:spAutoFit/>
          </a:bodyPr>
          <a:lstStyle/>
          <a:p>
            <a:r>
              <a:rPr lang="en-US" smtClean="0"/>
              <a:t>isSpouseOf bersifat symmetric</a:t>
            </a:r>
            <a:endParaRPr lang="en-US"/>
          </a:p>
        </p:txBody>
      </p:sp>
      <p:sp>
        <p:nvSpPr>
          <p:cNvPr id="22" name="Oval 21"/>
          <p:cNvSpPr/>
          <p:nvPr/>
        </p:nvSpPr>
        <p:spPr>
          <a:xfrm>
            <a:off x="648929" y="3223721"/>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a:t>
            </a:r>
            <a:endParaRPr lang="en-US"/>
          </a:p>
        </p:txBody>
      </p:sp>
      <p:sp>
        <p:nvSpPr>
          <p:cNvPr id="23" name="Oval 22"/>
          <p:cNvSpPr/>
          <p:nvPr/>
        </p:nvSpPr>
        <p:spPr>
          <a:xfrm>
            <a:off x="3229897" y="3223721"/>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
            </a:r>
            <a:endParaRPr lang="en-US"/>
          </a:p>
        </p:txBody>
      </p:sp>
      <p:cxnSp>
        <p:nvCxnSpPr>
          <p:cNvPr id="24" name="Straight Arrow Connector 23"/>
          <p:cNvCxnSpPr>
            <a:stCxn id="22" idx="6"/>
            <a:endCxn id="23" idx="2"/>
          </p:cNvCxnSpPr>
          <p:nvPr/>
        </p:nvCxnSpPr>
        <p:spPr>
          <a:xfrm>
            <a:off x="1312606" y="3577682"/>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78077" y="3223721"/>
            <a:ext cx="1268362" cy="369332"/>
          </a:xfrm>
          <a:prstGeom prst="rect">
            <a:avLst/>
          </a:prstGeom>
          <a:noFill/>
        </p:spPr>
        <p:txBody>
          <a:bodyPr wrap="square" rtlCol="0">
            <a:spAutoFit/>
          </a:bodyPr>
          <a:lstStyle/>
          <a:p>
            <a:r>
              <a:rPr lang="en-US" smtClean="0"/>
              <a:t>hasParent</a:t>
            </a:r>
            <a:endParaRPr lang="en-US"/>
          </a:p>
        </p:txBody>
      </p:sp>
      <p:sp>
        <p:nvSpPr>
          <p:cNvPr id="26" name="TextBox 25"/>
          <p:cNvSpPr txBox="1"/>
          <p:nvPr/>
        </p:nvSpPr>
        <p:spPr>
          <a:xfrm>
            <a:off x="678333" y="4179278"/>
            <a:ext cx="3185835" cy="646331"/>
          </a:xfrm>
          <a:prstGeom prst="rect">
            <a:avLst/>
          </a:prstGeom>
          <a:noFill/>
          <a:ln>
            <a:solidFill>
              <a:schemeClr val="accent1"/>
            </a:solidFill>
          </a:ln>
        </p:spPr>
        <p:txBody>
          <a:bodyPr wrap="square" rtlCol="0">
            <a:spAutoFit/>
          </a:bodyPr>
          <a:lstStyle/>
          <a:p>
            <a:r>
              <a:rPr lang="en-US"/>
              <a:t>hasParent </a:t>
            </a:r>
            <a:r>
              <a:rPr lang="en-US" smtClean="0"/>
              <a:t>bersifat inverseOf dengan hasChild</a:t>
            </a:r>
            <a:endParaRPr lang="en-US"/>
          </a:p>
        </p:txBody>
      </p:sp>
      <p:sp>
        <p:nvSpPr>
          <p:cNvPr id="28" name="Oval 27"/>
          <p:cNvSpPr/>
          <p:nvPr/>
        </p:nvSpPr>
        <p:spPr>
          <a:xfrm>
            <a:off x="7422595"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a:t>
            </a:r>
            <a:endParaRPr lang="en-US"/>
          </a:p>
        </p:txBody>
      </p:sp>
      <p:sp>
        <p:nvSpPr>
          <p:cNvPr id="29" name="Oval 28"/>
          <p:cNvSpPr/>
          <p:nvPr/>
        </p:nvSpPr>
        <p:spPr>
          <a:xfrm>
            <a:off x="10003563"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cxnSp>
        <p:nvCxnSpPr>
          <p:cNvPr id="30" name="Straight Arrow Connector 29"/>
          <p:cNvCxnSpPr>
            <a:stCxn id="28" idx="6"/>
            <a:endCxn id="29" idx="2"/>
          </p:cNvCxnSpPr>
          <p:nvPr/>
        </p:nvCxnSpPr>
        <p:spPr>
          <a:xfrm>
            <a:off x="8086272" y="2020529"/>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351743" y="1666568"/>
            <a:ext cx="1268362" cy="369332"/>
          </a:xfrm>
          <a:prstGeom prst="rect">
            <a:avLst/>
          </a:prstGeom>
          <a:noFill/>
        </p:spPr>
        <p:txBody>
          <a:bodyPr wrap="square" rtlCol="0">
            <a:spAutoFit/>
          </a:bodyPr>
          <a:lstStyle/>
          <a:p>
            <a:r>
              <a:rPr lang="en-US" smtClean="0"/>
              <a:t>isSpouseOf</a:t>
            </a:r>
            <a:endParaRPr lang="en-US"/>
          </a:p>
        </p:txBody>
      </p:sp>
      <p:cxnSp>
        <p:nvCxnSpPr>
          <p:cNvPr id="32" name="Straight Arrow Connector 31"/>
          <p:cNvCxnSpPr>
            <a:endCxn id="28" idx="6"/>
          </p:cNvCxnSpPr>
          <p:nvPr/>
        </p:nvCxnSpPr>
        <p:spPr>
          <a:xfrm flipH="1">
            <a:off x="8086272" y="2016457"/>
            <a:ext cx="1917291" cy="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7502109" y="3514443"/>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a:t>
            </a:r>
            <a:endParaRPr lang="en-US"/>
          </a:p>
        </p:txBody>
      </p:sp>
      <p:sp>
        <p:nvSpPr>
          <p:cNvPr id="37" name="Oval 36"/>
          <p:cNvSpPr/>
          <p:nvPr/>
        </p:nvSpPr>
        <p:spPr>
          <a:xfrm>
            <a:off x="10083077" y="3514443"/>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
            </a:r>
            <a:endParaRPr lang="en-US"/>
          </a:p>
        </p:txBody>
      </p:sp>
      <p:cxnSp>
        <p:nvCxnSpPr>
          <p:cNvPr id="38" name="Straight Arrow Connector 37"/>
          <p:cNvCxnSpPr>
            <a:stCxn id="36" idx="6"/>
            <a:endCxn id="37" idx="2"/>
          </p:cNvCxnSpPr>
          <p:nvPr/>
        </p:nvCxnSpPr>
        <p:spPr>
          <a:xfrm>
            <a:off x="8165786" y="3868404"/>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431257" y="3514443"/>
            <a:ext cx="1268362" cy="369332"/>
          </a:xfrm>
          <a:prstGeom prst="rect">
            <a:avLst/>
          </a:prstGeom>
          <a:noFill/>
        </p:spPr>
        <p:txBody>
          <a:bodyPr wrap="square" rtlCol="0">
            <a:spAutoFit/>
          </a:bodyPr>
          <a:lstStyle/>
          <a:p>
            <a:r>
              <a:rPr lang="en-US"/>
              <a:t>hasParent</a:t>
            </a:r>
          </a:p>
        </p:txBody>
      </p:sp>
      <p:cxnSp>
        <p:nvCxnSpPr>
          <p:cNvPr id="40" name="Straight Arrow Connector 39"/>
          <p:cNvCxnSpPr/>
          <p:nvPr/>
        </p:nvCxnSpPr>
        <p:spPr>
          <a:xfrm flipH="1">
            <a:off x="8165786" y="3909704"/>
            <a:ext cx="1917291" cy="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431257" y="3868404"/>
            <a:ext cx="1268362" cy="369332"/>
          </a:xfrm>
          <a:prstGeom prst="rect">
            <a:avLst/>
          </a:prstGeom>
          <a:noFill/>
        </p:spPr>
        <p:txBody>
          <a:bodyPr wrap="square" rtlCol="0">
            <a:spAutoFit/>
          </a:bodyPr>
          <a:lstStyle/>
          <a:p>
            <a:r>
              <a:rPr lang="en-US" smtClean="0"/>
              <a:t>hasChild</a:t>
            </a:r>
            <a:endParaRPr lang="en-US"/>
          </a:p>
        </p:txBody>
      </p:sp>
      <p:cxnSp>
        <p:nvCxnSpPr>
          <p:cNvPr id="42" name="Straight Connector 41"/>
          <p:cNvCxnSpPr/>
          <p:nvPr/>
        </p:nvCxnSpPr>
        <p:spPr>
          <a:xfrm>
            <a:off x="150829" y="3063711"/>
            <a:ext cx="11934334" cy="1885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50829" y="4962632"/>
            <a:ext cx="11934334" cy="1885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48929" y="5127120"/>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a:t>
            </a:r>
            <a:endParaRPr lang="en-US"/>
          </a:p>
        </p:txBody>
      </p:sp>
      <p:sp>
        <p:nvSpPr>
          <p:cNvPr id="48" name="Oval 47"/>
          <p:cNvSpPr/>
          <p:nvPr/>
        </p:nvSpPr>
        <p:spPr>
          <a:xfrm>
            <a:off x="3229897" y="5127120"/>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t>
            </a:r>
            <a:endParaRPr lang="en-US"/>
          </a:p>
        </p:txBody>
      </p:sp>
      <p:cxnSp>
        <p:nvCxnSpPr>
          <p:cNvPr id="49" name="Straight Arrow Connector 48"/>
          <p:cNvCxnSpPr>
            <a:stCxn id="47" idx="6"/>
            <a:endCxn id="48" idx="2"/>
          </p:cNvCxnSpPr>
          <p:nvPr/>
        </p:nvCxnSpPr>
        <p:spPr>
          <a:xfrm>
            <a:off x="1312606" y="5481081"/>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78077" y="5127120"/>
            <a:ext cx="1268362" cy="369332"/>
          </a:xfrm>
          <a:prstGeom prst="rect">
            <a:avLst/>
          </a:prstGeom>
          <a:noFill/>
        </p:spPr>
        <p:txBody>
          <a:bodyPr wrap="square" rtlCol="0">
            <a:spAutoFit/>
          </a:bodyPr>
          <a:lstStyle/>
          <a:p>
            <a:r>
              <a:rPr lang="en-US" smtClean="0"/>
              <a:t>Dbo:child</a:t>
            </a:r>
            <a:endParaRPr lang="en-US"/>
          </a:p>
        </p:txBody>
      </p:sp>
      <p:sp>
        <p:nvSpPr>
          <p:cNvPr id="51" name="TextBox 50"/>
          <p:cNvSpPr txBox="1"/>
          <p:nvPr/>
        </p:nvSpPr>
        <p:spPr>
          <a:xfrm>
            <a:off x="678333" y="6082677"/>
            <a:ext cx="3185835" cy="646331"/>
          </a:xfrm>
          <a:prstGeom prst="rect">
            <a:avLst/>
          </a:prstGeom>
          <a:noFill/>
          <a:ln>
            <a:solidFill>
              <a:schemeClr val="accent1"/>
            </a:solidFill>
          </a:ln>
        </p:spPr>
        <p:txBody>
          <a:bodyPr wrap="square" rtlCol="0">
            <a:spAutoFit/>
          </a:bodyPr>
          <a:lstStyle/>
          <a:p>
            <a:r>
              <a:rPr lang="en-US" smtClean="0"/>
              <a:t>Dbo:child bersifat equivalentTo hasChild</a:t>
            </a:r>
            <a:endParaRPr lang="en-US"/>
          </a:p>
        </p:txBody>
      </p:sp>
      <p:sp>
        <p:nvSpPr>
          <p:cNvPr id="53" name="Oval 52"/>
          <p:cNvSpPr/>
          <p:nvPr/>
        </p:nvSpPr>
        <p:spPr>
          <a:xfrm>
            <a:off x="7422595" y="5225263"/>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a:t>
            </a:r>
            <a:endParaRPr lang="en-US"/>
          </a:p>
        </p:txBody>
      </p:sp>
      <p:sp>
        <p:nvSpPr>
          <p:cNvPr id="54" name="Oval 53"/>
          <p:cNvSpPr/>
          <p:nvPr/>
        </p:nvSpPr>
        <p:spPr>
          <a:xfrm>
            <a:off x="10003563" y="5225263"/>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t>
            </a:r>
            <a:endParaRPr lang="en-US"/>
          </a:p>
        </p:txBody>
      </p:sp>
      <p:cxnSp>
        <p:nvCxnSpPr>
          <p:cNvPr id="55" name="Straight Arrow Connector 54"/>
          <p:cNvCxnSpPr>
            <a:stCxn id="53" idx="6"/>
            <a:endCxn id="54" idx="2"/>
          </p:cNvCxnSpPr>
          <p:nvPr/>
        </p:nvCxnSpPr>
        <p:spPr>
          <a:xfrm>
            <a:off x="8086272" y="5579224"/>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351743" y="5225263"/>
            <a:ext cx="1268362" cy="369332"/>
          </a:xfrm>
          <a:prstGeom prst="rect">
            <a:avLst/>
          </a:prstGeom>
          <a:noFill/>
        </p:spPr>
        <p:txBody>
          <a:bodyPr wrap="square" rtlCol="0">
            <a:spAutoFit/>
          </a:bodyPr>
          <a:lstStyle/>
          <a:p>
            <a:r>
              <a:rPr lang="en-US" smtClean="0"/>
              <a:t>hasChild</a:t>
            </a:r>
            <a:endParaRPr lang="en-US"/>
          </a:p>
        </p:txBody>
      </p:sp>
    </p:spTree>
    <p:extLst>
      <p:ext uri="{BB962C8B-B14F-4D97-AF65-F5344CB8AC3E}">
        <p14:creationId xmlns:p14="http://schemas.microsoft.com/office/powerpoint/2010/main" val="882302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0" lvl="0" indent="0">
              <a:buNone/>
            </a:pPr>
            <a:endParaRPr lang="en-US" sz="2800" dirty="0" smtClean="0"/>
          </a:p>
          <a:p>
            <a:pPr marL="514350" lvl="0" indent="-514350">
              <a:buFont typeface="+mj-lt"/>
              <a:buAutoNum type="arabicPeriod"/>
            </a:pPr>
            <a:endParaRPr lang="en-US" sz="2800" dirty="0" smtClean="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5" name="Title 4"/>
          <p:cNvSpPr>
            <a:spLocks noGrp="1"/>
          </p:cNvSpPr>
          <p:nvPr>
            <p:ph type="title"/>
          </p:nvPr>
        </p:nvSpPr>
        <p:spPr>
          <a:xfrm>
            <a:off x="515937" y="499595"/>
            <a:ext cx="11220433" cy="750043"/>
          </a:xfrm>
        </p:spPr>
        <p:txBody>
          <a:bodyPr/>
          <a:lstStyle/>
          <a:p>
            <a:r>
              <a:rPr lang="en-US" smtClean="0"/>
              <a:t>Data property dan object property yang digunakan</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37967604"/>
              </p:ext>
            </p:extLst>
          </p:nvPr>
        </p:nvGraphicFramePr>
        <p:xfrm>
          <a:off x="1838496" y="1745032"/>
          <a:ext cx="8415948" cy="3106728"/>
        </p:xfrm>
        <a:graphic>
          <a:graphicData uri="http://schemas.openxmlformats.org/drawingml/2006/table">
            <a:tbl>
              <a:tblPr firstRow="1" firstCol="1" bandRow="1">
                <a:tableStyleId>{5C22544A-7EE6-4342-B048-85BDC9FD1C3A}</a:tableStyleId>
              </a:tblPr>
              <a:tblGrid>
                <a:gridCol w="1621993"/>
                <a:gridCol w="3476689"/>
                <a:gridCol w="1113346"/>
                <a:gridCol w="2203920"/>
              </a:tblGrid>
              <a:tr h="517788">
                <a:tc>
                  <a:txBody>
                    <a:bodyPr/>
                    <a:lstStyle/>
                    <a:p>
                      <a:pPr algn="ctr">
                        <a:spcAft>
                          <a:spcPts val="0"/>
                        </a:spcAft>
                      </a:pPr>
                      <a:r>
                        <a:rPr lang="en-US" sz="1400" b="1">
                          <a:effectLst/>
                        </a:rPr>
                        <a:t>Data property</a:t>
                      </a:r>
                      <a:endParaRPr lang="en-US" sz="14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b="1">
                          <a:effectLst/>
                        </a:rPr>
                        <a:t>URL</a:t>
                      </a:r>
                      <a:endParaRPr lang="en-US" sz="14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b="1">
                          <a:effectLst/>
                        </a:rPr>
                        <a:t>Karakteristik</a:t>
                      </a:r>
                      <a:endParaRPr lang="en-US" sz="14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b="1">
                          <a:effectLst/>
                        </a:rPr>
                        <a:t>Keterangan</a:t>
                      </a:r>
                      <a:endParaRPr lang="en-US" sz="1400" b="1">
                        <a:effectLst/>
                        <a:latin typeface="Times New Roman" panose="02020603050405020304" pitchFamily="18" charset="0"/>
                        <a:ea typeface="Times New Roman" panose="02020603050405020304" pitchFamily="18" charset="0"/>
                      </a:endParaRPr>
                    </a:p>
                  </a:txBody>
                  <a:tcPr marL="68580" marR="68580" marT="0" marB="0"/>
                </a:tc>
              </a:tr>
              <a:tr h="776682">
                <a:tc>
                  <a:txBody>
                    <a:bodyPr/>
                    <a:lstStyle/>
                    <a:p>
                      <a:pPr algn="just">
                        <a:spcAft>
                          <a:spcPts val="0"/>
                        </a:spcAft>
                      </a:pPr>
                      <a:r>
                        <a:rPr lang="en-US" sz="1400">
                          <a:effectLst/>
                        </a:rPr>
                        <a:t>Dbp:name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400">
                          <a:effectLst/>
                        </a:rPr>
                        <a:t>dbpedia.org/property/name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Menerangkan data nama</a:t>
                      </a:r>
                      <a:endParaRPr lang="en-US" sz="1400">
                        <a:effectLst/>
                        <a:latin typeface="Times New Roman" panose="02020603050405020304" pitchFamily="18" charset="0"/>
                        <a:ea typeface="Times New Roman" panose="02020603050405020304" pitchFamily="18" charset="0"/>
                      </a:endParaRPr>
                    </a:p>
                  </a:txBody>
                  <a:tcPr marL="68580" marR="68580" marT="0" marB="0"/>
                </a:tc>
              </a:tr>
              <a:tr h="1294470">
                <a:tc>
                  <a:txBody>
                    <a:bodyPr/>
                    <a:lstStyle/>
                    <a:p>
                      <a:pPr algn="just">
                        <a:spcAft>
                          <a:spcPts val="0"/>
                        </a:spcAft>
                      </a:pPr>
                      <a:r>
                        <a:rPr lang="en-US" sz="1400">
                          <a:effectLst/>
                        </a:rPr>
                        <a:t>hasName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400">
                          <a:effectLst/>
                        </a:rPr>
                        <a:t>co-ode.org/roberts/family-tree.owl#hasname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Menerangkan data nama</a:t>
                      </a:r>
                      <a:endParaRPr lang="en-US" sz="1400">
                        <a:effectLst/>
                        <a:latin typeface="Times New Roman" panose="02020603050405020304" pitchFamily="18" charset="0"/>
                        <a:ea typeface="Times New Roman" panose="02020603050405020304" pitchFamily="18" charset="0"/>
                      </a:endParaRPr>
                    </a:p>
                  </a:txBody>
                  <a:tcPr marL="68580" marR="68580" marT="0" marB="0"/>
                </a:tc>
              </a:tr>
              <a:tr h="517788">
                <a:tc>
                  <a:txBody>
                    <a:bodyPr/>
                    <a:lstStyle/>
                    <a:p>
                      <a:pPr algn="just">
                        <a:spcAft>
                          <a:spcPts val="0"/>
                        </a:spcAft>
                      </a:pPr>
                      <a:r>
                        <a:rPr lang="en-US" sz="1400">
                          <a:effectLst/>
                        </a:rPr>
                        <a:t>Label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400">
                          <a:effectLst/>
                        </a:rPr>
                        <a:t>rdfs:label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Menerangkan data label</a:t>
                      </a:r>
                      <a:endParaRPr lang="en-US" sz="140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78976244"/>
              </p:ext>
            </p:extLst>
          </p:nvPr>
        </p:nvGraphicFramePr>
        <p:xfrm>
          <a:off x="1242526" y="1500991"/>
          <a:ext cx="9417603" cy="4954748"/>
        </p:xfrm>
        <a:graphic>
          <a:graphicData uri="http://schemas.openxmlformats.org/drawingml/2006/table">
            <a:tbl>
              <a:tblPr firstRow="1" firstCol="1" bandRow="1">
                <a:tableStyleId>{5C22544A-7EE6-4342-B048-85BDC9FD1C3A}</a:tableStyleId>
              </a:tblPr>
              <a:tblGrid>
                <a:gridCol w="1284215"/>
                <a:gridCol w="3757096"/>
                <a:gridCol w="1043360"/>
                <a:gridCol w="3332932"/>
              </a:tblGrid>
              <a:tr h="185607">
                <a:tc>
                  <a:txBody>
                    <a:bodyPr/>
                    <a:lstStyle/>
                    <a:p>
                      <a:pPr algn="just">
                        <a:spcAft>
                          <a:spcPts val="0"/>
                        </a:spcAft>
                      </a:pPr>
                      <a:r>
                        <a:rPr lang="en-US" sz="1400">
                          <a:effectLst/>
                        </a:rPr>
                        <a:t>Object property</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URL</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Karakteristik</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smtClean="0">
                          <a:effectLst/>
                        </a:rPr>
                        <a:t>Deskripsi</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dbo:child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dbpedia.org/ontology/child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dbo:parent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dbpedia.org/ontology/parent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hasParent</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dbo:spouse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dbpedia.org/ontology/spouse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symmetric</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isSpouseOf</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dbp:children</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dbpedia.org/property/children</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dbp:issue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dbpedia.org/property/issue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743747">
                <a:tc>
                  <a:txBody>
                    <a:bodyPr/>
                    <a:lstStyle/>
                    <a:p>
                      <a:pPr algn="just">
                        <a:spcAft>
                          <a:spcPts val="0"/>
                        </a:spcAft>
                      </a:pPr>
                      <a:r>
                        <a:rPr lang="en-US" sz="1400">
                          <a:effectLst/>
                        </a:rPr>
                        <a:t>hasChild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dbo:child, dbp:children, dbp:issue, dan isParentof</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hasGrandChild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co-ode.org/roberts/family-tree.owl#hasgrandchild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SuperProperty dari ‘hasChild o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371874">
                <a:tc>
                  <a:txBody>
                    <a:bodyPr/>
                    <a:lstStyle/>
                    <a:p>
                      <a:pPr algn="just">
                        <a:spcAft>
                          <a:spcPts val="0"/>
                        </a:spcAft>
                      </a:pPr>
                      <a:r>
                        <a:rPr lang="en-US" sz="1400">
                          <a:effectLst/>
                        </a:rPr>
                        <a:t>hasParent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dbo:parent</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hasSibling</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co-ode.org/roberts/family-tree.owl#hassibling</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symmetric</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smtClean="0">
                          <a:effectLst/>
                          <a:latin typeface="+mn-lt"/>
                          <a:ea typeface="+mn-ea"/>
                        </a:rPr>
                        <a:t>Properti</a:t>
                      </a:r>
                      <a:r>
                        <a:rPr lang="en-US" sz="1400" baseline="0" smtClean="0">
                          <a:effectLst/>
                          <a:latin typeface="+mn-lt"/>
                          <a:ea typeface="+mn-ea"/>
                        </a:rPr>
                        <a:t> ini memberlakukan kebalikan</a:t>
                      </a:r>
                      <a:endParaRPr lang="en-US" sz="1400">
                        <a:effectLst/>
                        <a:latin typeface="Times New Roman" panose="02020603050405020304" pitchFamily="18" charset="0"/>
                        <a:ea typeface="Times New Roman" panose="02020603050405020304" pitchFamily="18" charset="0"/>
                      </a:endParaRPr>
                    </a:p>
                  </a:txBody>
                  <a:tcPr marL="33587" marR="33587" marT="0" marB="0"/>
                </a:tc>
              </a:tr>
              <a:tr h="371874">
                <a:tc>
                  <a:txBody>
                    <a:bodyPr/>
                    <a:lstStyle/>
                    <a:p>
                      <a:pPr algn="just">
                        <a:spcAft>
                          <a:spcPts val="0"/>
                        </a:spcAft>
                      </a:pPr>
                      <a:r>
                        <a:rPr lang="en-US" sz="1400">
                          <a:effectLst/>
                        </a:rPr>
                        <a:t>isChildOf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co-ode.org/roberts/family-tree.owl#ischildof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inverse dari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isParentOf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co-ode.org/roberts/family-tree.owl#isparentof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isSpouseOf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co-ode.org/roberts/family-tree.owl#isspouseof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dbo:spouse</a:t>
                      </a:r>
                      <a:endParaRPr lang="en-US" sz="1400">
                        <a:effectLst/>
                        <a:latin typeface="Times New Roman" panose="02020603050405020304" pitchFamily="18" charset="0"/>
                        <a:ea typeface="Times New Roman" panose="02020603050405020304" pitchFamily="18" charset="0"/>
                      </a:endParaRPr>
                    </a:p>
                  </a:txBody>
                  <a:tcPr marL="33587" marR="33587" marT="0" marB="0"/>
                </a:tc>
              </a:tr>
            </a:tbl>
          </a:graphicData>
        </a:graphic>
      </p:graphicFrame>
    </p:spTree>
    <p:extLst>
      <p:ext uri="{BB962C8B-B14F-4D97-AF65-F5344CB8AC3E}">
        <p14:creationId xmlns:p14="http://schemas.microsoft.com/office/powerpoint/2010/main" val="343826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a:t>
            </a: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5" name="Title 4"/>
          <p:cNvSpPr>
            <a:spLocks noGrp="1"/>
          </p:cNvSpPr>
          <p:nvPr>
            <p:ph type="title"/>
          </p:nvPr>
        </p:nvSpPr>
        <p:spPr>
          <a:xfrm>
            <a:off x="515938" y="499595"/>
            <a:ext cx="11142218" cy="750043"/>
          </a:xfrm>
        </p:spPr>
        <p:txBody>
          <a:bodyPr/>
          <a:lstStyle/>
          <a:p>
            <a:r>
              <a:rPr lang="en-US" sz="2800" smtClean="0"/>
              <a:t>Penggabungan model family relationship ontology dan model data dbpedia </a:t>
            </a:r>
            <a:endParaRPr lang="en-US" sz="2800" dirty="0"/>
          </a:p>
        </p:txBody>
      </p:sp>
      <p:graphicFrame>
        <p:nvGraphicFramePr>
          <p:cNvPr id="9" name="Table 8"/>
          <p:cNvGraphicFramePr>
            <a:graphicFrameLocks noGrp="1"/>
          </p:cNvGraphicFramePr>
          <p:nvPr>
            <p:extLst>
              <p:ext uri="{D42A27DB-BD31-4B8C-83A1-F6EECF244321}">
                <p14:modId xmlns:p14="http://schemas.microsoft.com/office/powerpoint/2010/main" val="569942968"/>
              </p:ext>
            </p:extLst>
          </p:nvPr>
        </p:nvGraphicFramePr>
        <p:xfrm>
          <a:off x="781190" y="1360598"/>
          <a:ext cx="4045835" cy="2285400"/>
        </p:xfrm>
        <a:graphic>
          <a:graphicData uri="http://schemas.openxmlformats.org/drawingml/2006/table">
            <a:tbl>
              <a:tblPr>
                <a:tableStyleId>{7E9639D4-E3E2-4D34-9284-5A2195B3D0D7}</a:tableStyleId>
              </a:tblPr>
              <a:tblGrid>
                <a:gridCol w="215650"/>
                <a:gridCol w="1835297"/>
                <a:gridCol w="997444"/>
                <a:gridCol w="997444"/>
              </a:tblGrid>
              <a:tr h="526960">
                <a:tc>
                  <a:txBody>
                    <a:bodyPr/>
                    <a:lstStyle/>
                    <a:p>
                      <a:endParaRPr lang="en-US" sz="1000">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effectLst/>
                      </a:endParaRPr>
                    </a:p>
                  </a:txBody>
                  <a:tcPr marL="95125" marR="95125" marT="76100" marB="76100" anchor="ctr"/>
                </a:tc>
                <a:tc>
                  <a:txBody>
                    <a:bodyPr/>
                    <a:lstStyle/>
                    <a:p>
                      <a:r>
                        <a:rPr lang="en-US" sz="1000" u="none" strike="noStrike">
                          <a:effectLst/>
                          <a:hlinkClick r:id="rId4"/>
                        </a:rPr>
                        <a:t>fam:isParentOf</a:t>
                      </a:r>
                      <a:endParaRPr lang="en-US" sz="1000">
                        <a:effectLst/>
                      </a:endParaRPr>
                    </a:p>
                  </a:txBody>
                  <a:tcPr marL="95125" marR="95125" marT="76100" marB="76100" anchor="ctr"/>
                </a:tc>
                <a:tc>
                  <a:txBody>
                    <a:bodyPr/>
                    <a:lstStyle/>
                    <a:p>
                      <a:r>
                        <a:rPr lang="en-US" sz="1000" u="none" strike="noStrike">
                          <a:effectLst/>
                          <a:hlinkClick r:id="rId5"/>
                        </a:rPr>
                        <a:t>&lt;http://id.dbpedia.org/resource/Sigit_Harjojudanto&gt;</a:t>
                      </a:r>
                      <a:endParaRPr lang="en-US" sz="1000">
                        <a:effectLst/>
                      </a:endParaRPr>
                    </a:p>
                  </a:txBody>
                  <a:tcPr marL="95125" marR="95125" marT="76100" marB="76100" anchor="ctr"/>
                </a:tc>
              </a:tr>
              <a:tr h="526960">
                <a:tc>
                  <a:txBody>
                    <a:bodyPr/>
                    <a:lstStyle/>
                    <a:p>
                      <a:endParaRPr lang="en-US" sz="1000">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effectLst/>
                      </a:endParaRPr>
                    </a:p>
                  </a:txBody>
                  <a:tcPr marL="95125" marR="95125" marT="76100" marB="76100" anchor="ctr"/>
                </a:tc>
                <a:tc>
                  <a:txBody>
                    <a:bodyPr/>
                    <a:lstStyle/>
                    <a:p>
                      <a:r>
                        <a:rPr lang="en-US" sz="1000" u="none" strike="noStrike">
                          <a:effectLst/>
                          <a:hlinkClick r:id="rId4"/>
                        </a:rPr>
                        <a:t>fam:isParentOf</a:t>
                      </a:r>
                      <a:endParaRPr lang="en-US" sz="1000">
                        <a:effectLst/>
                      </a:endParaRPr>
                    </a:p>
                  </a:txBody>
                  <a:tcPr marL="95125" marR="95125" marT="76100" marB="76100" anchor="ctr"/>
                </a:tc>
                <a:tc>
                  <a:txBody>
                    <a:bodyPr/>
                    <a:lstStyle/>
                    <a:p>
                      <a:r>
                        <a:rPr lang="en-US" sz="1000" u="none" strike="noStrike">
                          <a:effectLst/>
                          <a:hlinkClick r:id="rId6"/>
                        </a:rPr>
                        <a:t>&lt;http://id.dbpedia.org/resource/Siti_Hediati_Hariyadi&gt;</a:t>
                      </a:r>
                      <a:endParaRPr lang="en-US" sz="1000">
                        <a:effectLst/>
                      </a:endParaRPr>
                    </a:p>
                  </a:txBody>
                  <a:tcPr marL="95125" marR="95125" marT="76100" marB="76100" anchor="ctr"/>
                </a:tc>
              </a:tr>
              <a:tr h="526960">
                <a:tc>
                  <a:txBody>
                    <a:bodyPr/>
                    <a:lstStyle/>
                    <a:p>
                      <a:endParaRPr lang="en-US" sz="1000">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effectLst/>
                      </a:endParaRPr>
                    </a:p>
                  </a:txBody>
                  <a:tcPr marL="95125" marR="95125" marT="76100" marB="76100" anchor="ctr"/>
                </a:tc>
                <a:tc>
                  <a:txBody>
                    <a:bodyPr/>
                    <a:lstStyle/>
                    <a:p>
                      <a:r>
                        <a:rPr lang="en-US" sz="1000" u="none" strike="noStrike">
                          <a:effectLst/>
                          <a:hlinkClick r:id="rId4"/>
                        </a:rPr>
                        <a:t>fam:isParentOf</a:t>
                      </a:r>
                      <a:endParaRPr lang="en-US" sz="1000">
                        <a:effectLst/>
                      </a:endParaRPr>
                    </a:p>
                  </a:txBody>
                  <a:tcPr marL="95125" marR="95125" marT="76100" marB="76100" anchor="ctr"/>
                </a:tc>
                <a:tc>
                  <a:txBody>
                    <a:bodyPr/>
                    <a:lstStyle/>
                    <a:p>
                      <a:r>
                        <a:rPr lang="en-US" sz="1000" u="none" strike="noStrike">
                          <a:effectLst/>
                          <a:hlinkClick r:id="rId7"/>
                        </a:rPr>
                        <a:t>&lt;http://id.dbpedia.org/resource/Siti_Hardijanti_Rukmana&gt;</a:t>
                      </a:r>
                      <a:endParaRPr lang="en-US" sz="1000">
                        <a:effectLst/>
                      </a:endParaRPr>
                    </a:p>
                  </a:txBody>
                  <a:tcPr marL="95125" marR="95125" marT="76100" marB="7610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37460168"/>
              </p:ext>
            </p:extLst>
          </p:nvPr>
        </p:nvGraphicFramePr>
        <p:xfrm>
          <a:off x="664752" y="4170239"/>
          <a:ext cx="4588146" cy="2285500"/>
        </p:xfrm>
        <a:graphic>
          <a:graphicData uri="http://schemas.openxmlformats.org/drawingml/2006/table">
            <a:tbl>
              <a:tblPr>
                <a:tableStyleId>{7E9639D4-E3E2-4D34-9284-5A2195B3D0D7}</a:tableStyleId>
              </a:tblPr>
              <a:tblGrid>
                <a:gridCol w="215650"/>
                <a:gridCol w="1304344"/>
                <a:gridCol w="1501846"/>
                <a:gridCol w="1566306"/>
              </a:tblGrid>
              <a:tr h="432148">
                <a:tc>
                  <a:txBody>
                    <a:bodyPr/>
                    <a:lstStyle/>
                    <a:p>
                      <a:endParaRPr lang="en-US" sz="1000">
                        <a:solidFill>
                          <a:schemeClr val="tx1"/>
                        </a:solidFill>
                        <a:effectLst/>
                      </a:endParaRPr>
                    </a:p>
                  </a:txBody>
                  <a:tcPr marL="95125" marR="95125" marT="76100" marB="76100" anchor="ctr"/>
                </a:tc>
                <a:tc>
                  <a:txBody>
                    <a:bodyPr/>
                    <a:lstStyle/>
                    <a:p>
                      <a:r>
                        <a:rPr lang="en-US" sz="1000" u="none" strike="noStrike">
                          <a:solidFill>
                            <a:srgbClr val="428BCA"/>
                          </a:solidFill>
                          <a:effectLst/>
                          <a:hlinkClick r:id="rId8"/>
                        </a:rPr>
                        <a:t>&lt;http://dbpedia.org/ontology/parent&gt;</a:t>
                      </a:r>
                      <a:endParaRPr lang="en-US" sz="1000">
                        <a:effectLst/>
                      </a:endParaRPr>
                    </a:p>
                  </a:txBody>
                  <a:tcPr marL="95250" marR="95250" marT="76200" marB="76200" anchor="ctr"/>
                </a:tc>
                <a:tc>
                  <a:txBody>
                    <a:bodyPr/>
                    <a:lstStyle/>
                    <a:p>
                      <a:r>
                        <a:rPr lang="en-US" sz="1000" u="none" strike="noStrike">
                          <a:solidFill>
                            <a:srgbClr val="428BCA"/>
                          </a:solidFill>
                          <a:effectLst/>
                          <a:hlinkClick r:id="rId9"/>
                        </a:rPr>
                        <a:t>&lt;http://www.w3.org/2002/07/owl#equivalentProperty&gt;</a:t>
                      </a:r>
                      <a:endParaRPr lang="en-US" sz="1000">
                        <a:effectLst/>
                      </a:endParaRPr>
                    </a:p>
                  </a:txBody>
                  <a:tcPr marL="95250" marR="95250" marT="76200" marB="76200" anchor="ctr"/>
                </a:tc>
                <a:tc>
                  <a:txBody>
                    <a:bodyPr/>
                    <a:lstStyle/>
                    <a:p>
                      <a:r>
                        <a:rPr lang="en-US" sz="1000" u="none" strike="noStrike">
                          <a:solidFill>
                            <a:srgbClr val="428BCA"/>
                          </a:solidFill>
                          <a:effectLst/>
                          <a:hlinkClick r:id="rId10"/>
                        </a:rPr>
                        <a:t>fam:hasParent</a:t>
                      </a:r>
                      <a:endParaRPr lang="en-US" sz="1000">
                        <a:effectLst/>
                      </a:endParaRPr>
                    </a:p>
                  </a:txBody>
                  <a:tcPr marL="95250" marR="95250" marT="76200" marB="76200" anchor="ctr"/>
                </a:tc>
              </a:tr>
              <a:tr h="837950">
                <a:tc>
                  <a:txBody>
                    <a:bodyPr/>
                    <a:lstStyle/>
                    <a:p>
                      <a:endParaRPr lang="en-US" sz="1000">
                        <a:solidFill>
                          <a:schemeClr val="tx1"/>
                        </a:solidFill>
                        <a:effectLst/>
                      </a:endParaRPr>
                    </a:p>
                  </a:txBody>
                  <a:tcPr marL="95125" marR="95125" marT="76100" marB="76100" anchor="ctr"/>
                </a:tc>
                <a:tc>
                  <a:txBody>
                    <a:bodyPr/>
                    <a:lstStyle/>
                    <a:p>
                      <a:r>
                        <a:rPr lang="en-US" sz="1000" u="sng">
                          <a:solidFill>
                            <a:srgbClr val="2A6496"/>
                          </a:solidFill>
                          <a:effectLst/>
                          <a:hlinkClick r:id="rId10"/>
                        </a:rPr>
                        <a:t>fam:hasParent</a:t>
                      </a:r>
                      <a:endParaRPr lang="en-US" sz="1000">
                        <a:effectLst/>
                      </a:endParaRPr>
                    </a:p>
                  </a:txBody>
                  <a:tcPr marL="95250" marR="95250" marT="76200" marB="76200" anchor="ctr"/>
                </a:tc>
                <a:tc>
                  <a:txBody>
                    <a:bodyPr/>
                    <a:lstStyle/>
                    <a:p>
                      <a:r>
                        <a:rPr lang="en-US" sz="1000" u="none" strike="noStrike">
                          <a:solidFill>
                            <a:srgbClr val="428BCA"/>
                          </a:solidFill>
                          <a:effectLst/>
                          <a:hlinkClick r:id="rId11"/>
                        </a:rPr>
                        <a:t>rdfs:domain</a:t>
                      </a:r>
                      <a:endParaRPr lang="en-US" sz="1000">
                        <a:effectLst/>
                      </a:endParaRPr>
                    </a:p>
                  </a:txBody>
                  <a:tcPr marL="95250" marR="95250" marT="76200" marB="76200" anchor="ctr"/>
                </a:tc>
                <a:tc>
                  <a:txBody>
                    <a:bodyPr/>
                    <a:lstStyle/>
                    <a:p>
                      <a:r>
                        <a:rPr lang="en-US" sz="1000" u="none" strike="noStrike">
                          <a:solidFill>
                            <a:srgbClr val="428BCA"/>
                          </a:solidFill>
                          <a:effectLst/>
                          <a:hlinkClick r:id="rId12"/>
                        </a:rPr>
                        <a:t>&lt;http://dbpedia.org/ontology/Person&gt;</a:t>
                      </a:r>
                      <a:endParaRPr lang="en-US" sz="1000">
                        <a:effectLst/>
                      </a:endParaRPr>
                    </a:p>
                  </a:txBody>
                  <a:tcPr marL="95250" marR="95250" marT="76200" marB="76200" anchor="ctr"/>
                </a:tc>
              </a:tr>
              <a:tr h="837950">
                <a:tc>
                  <a:txBody>
                    <a:bodyPr/>
                    <a:lstStyle/>
                    <a:p>
                      <a:endParaRPr lang="en-US" sz="1000">
                        <a:solidFill>
                          <a:schemeClr val="tx1"/>
                        </a:solidFill>
                        <a:effectLst/>
                      </a:endParaRPr>
                    </a:p>
                  </a:txBody>
                  <a:tcPr marL="95125" marR="95125" marT="76100" marB="76100" anchor="ctr"/>
                </a:tc>
                <a:tc>
                  <a:txBody>
                    <a:bodyPr/>
                    <a:lstStyle/>
                    <a:p>
                      <a:r>
                        <a:rPr lang="en-US" sz="1000" u="none" strike="noStrike">
                          <a:solidFill>
                            <a:srgbClr val="428BCA"/>
                          </a:solidFill>
                          <a:effectLst/>
                          <a:hlinkClick r:id="rId10"/>
                        </a:rPr>
                        <a:t>fam:hasParent</a:t>
                      </a:r>
                      <a:endParaRPr lang="en-US" sz="1000">
                        <a:effectLst/>
                      </a:endParaRPr>
                    </a:p>
                  </a:txBody>
                  <a:tcPr marL="95250" marR="95250" marT="76200" marB="76200" anchor="ctr"/>
                </a:tc>
                <a:tc>
                  <a:txBody>
                    <a:bodyPr/>
                    <a:lstStyle/>
                    <a:p>
                      <a:r>
                        <a:rPr lang="en-US" sz="1000" u="none" strike="noStrike">
                          <a:solidFill>
                            <a:srgbClr val="428BCA"/>
                          </a:solidFill>
                          <a:effectLst/>
                          <a:hlinkClick r:id="rId13"/>
                        </a:rPr>
                        <a:t>&lt;http://www.w3.org/2002/07/owl#inverseOf&gt;</a:t>
                      </a:r>
                      <a:endParaRPr lang="en-US" sz="1000">
                        <a:effectLst/>
                      </a:endParaRPr>
                    </a:p>
                  </a:txBody>
                  <a:tcPr marL="95250" marR="95250" marT="76200" marB="76200" anchor="ctr"/>
                </a:tc>
                <a:tc>
                  <a:txBody>
                    <a:bodyPr/>
                    <a:lstStyle/>
                    <a:p>
                      <a:r>
                        <a:rPr lang="en-US" sz="1000" u="none" strike="noStrike">
                          <a:solidFill>
                            <a:srgbClr val="428BCA"/>
                          </a:solidFill>
                          <a:effectLst/>
                          <a:hlinkClick r:id="rId4"/>
                        </a:rPr>
                        <a:t>fam:isParentOf</a:t>
                      </a:r>
                      <a:endParaRPr lang="en-US" sz="1000">
                        <a:effectLst/>
                      </a:endParaRPr>
                    </a:p>
                  </a:txBody>
                  <a:tcPr marL="95250" marR="95250" marT="76200" marB="7620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1492249"/>
              </p:ext>
            </p:extLst>
          </p:nvPr>
        </p:nvGraphicFramePr>
        <p:xfrm>
          <a:off x="6811154" y="1975320"/>
          <a:ext cx="5079448" cy="3899625"/>
        </p:xfrm>
        <a:graphic>
          <a:graphicData uri="http://schemas.openxmlformats.org/drawingml/2006/table">
            <a:tbl>
              <a:tblPr/>
              <a:tblGrid>
                <a:gridCol w="1571810"/>
                <a:gridCol w="1095052"/>
                <a:gridCol w="2412586"/>
              </a:tblGrid>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5"/>
                        </a:rPr>
                        <a:t>&lt;http://id.dbpedia.org/resource/Sigit_Harjojudanto&gt;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6"/>
                        </a:rPr>
                        <a:t>&lt;http://id.dbpedia.org/resource/Siti_Hediati_Hariyadi&gt;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7"/>
                        </a:rPr>
                        <a:t>&lt;http://id.dbpedia.org/resource/Siti_Hardijanti_Rukmana&gt;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8"/>
                        </a:rPr>
                        <a:t>&lt;http://dbpedia.org/ontology/parent&gt;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9"/>
                        </a:rPr>
                        <a:t>&lt;http://www.w3.org/2002/07/owl#equivalentProperty&gt;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10"/>
                        </a:rPr>
                        <a:t>fam:hasParent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sng">
                          <a:solidFill>
                            <a:srgbClr val="2A6496"/>
                          </a:solidFill>
                          <a:effectLst/>
                          <a:hlinkClick r:id="rId10"/>
                        </a:rPr>
                        <a:t>fam:hasParent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11"/>
                        </a:rPr>
                        <a:t>rdfs:domain</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12"/>
                        </a:rPr>
                        <a:t>&lt;http://dbpedia.org/ontology/Person&gt;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10"/>
                        </a:rPr>
                        <a:t>fam:hasParent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13"/>
                        </a:rPr>
                        <a:t>&lt;http://www.w3.org/2002/07/owl#inverseOf&gt;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14" name="Plus 13"/>
          <p:cNvSpPr/>
          <p:nvPr/>
        </p:nvSpPr>
        <p:spPr>
          <a:xfrm>
            <a:off x="2958244" y="3364321"/>
            <a:ext cx="927477" cy="969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qual 14"/>
          <p:cNvSpPr/>
          <p:nvPr/>
        </p:nvSpPr>
        <p:spPr>
          <a:xfrm>
            <a:off x="5530517" y="3451123"/>
            <a:ext cx="1003018" cy="82764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32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5" name="Title 4"/>
          <p:cNvSpPr>
            <a:spLocks noGrp="1"/>
          </p:cNvSpPr>
          <p:nvPr>
            <p:ph type="title"/>
          </p:nvPr>
        </p:nvSpPr>
        <p:spPr>
          <a:xfrm>
            <a:off x="515938" y="499595"/>
            <a:ext cx="9365481" cy="750043"/>
          </a:xfrm>
        </p:spPr>
        <p:txBody>
          <a:bodyPr/>
          <a:lstStyle/>
          <a:p>
            <a:r>
              <a:rPr lang="en-US" smtClean="0"/>
              <a:t>Reasoning menggunakan pellet reasoner</a:t>
            </a:r>
            <a:endParaRPr lang="en-US" dirty="0"/>
          </a:p>
        </p:txBody>
      </p:sp>
      <p:sp>
        <p:nvSpPr>
          <p:cNvPr id="12" name="Oval 11"/>
          <p:cNvSpPr/>
          <p:nvPr/>
        </p:nvSpPr>
        <p:spPr>
          <a:xfrm>
            <a:off x="648929"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a:t>
            </a:r>
            <a:endParaRPr lang="en-US"/>
          </a:p>
        </p:txBody>
      </p:sp>
      <p:sp>
        <p:nvSpPr>
          <p:cNvPr id="13" name="Oval 12"/>
          <p:cNvSpPr/>
          <p:nvPr/>
        </p:nvSpPr>
        <p:spPr>
          <a:xfrm>
            <a:off x="3229897"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cxnSp>
        <p:nvCxnSpPr>
          <p:cNvPr id="19" name="Straight Arrow Connector 18"/>
          <p:cNvCxnSpPr>
            <a:stCxn id="12" idx="6"/>
            <a:endCxn id="13" idx="2"/>
          </p:cNvCxnSpPr>
          <p:nvPr/>
        </p:nvCxnSpPr>
        <p:spPr>
          <a:xfrm>
            <a:off x="1312606" y="2020529"/>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112257"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a:t>
            </a:r>
            <a:endParaRPr lang="en-US"/>
          </a:p>
        </p:txBody>
      </p:sp>
      <p:sp>
        <p:nvSpPr>
          <p:cNvPr id="21" name="Oval 20"/>
          <p:cNvSpPr/>
          <p:nvPr/>
        </p:nvSpPr>
        <p:spPr>
          <a:xfrm>
            <a:off x="9693225"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cxnSp>
        <p:nvCxnSpPr>
          <p:cNvPr id="24" name="Straight Arrow Connector 23"/>
          <p:cNvCxnSpPr/>
          <p:nvPr/>
        </p:nvCxnSpPr>
        <p:spPr>
          <a:xfrm>
            <a:off x="7775934" y="1902542"/>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775934" y="2153265"/>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78077" y="1666568"/>
            <a:ext cx="1268362" cy="369332"/>
          </a:xfrm>
          <a:prstGeom prst="rect">
            <a:avLst/>
          </a:prstGeom>
          <a:noFill/>
        </p:spPr>
        <p:txBody>
          <a:bodyPr wrap="square" rtlCol="0">
            <a:spAutoFit/>
          </a:bodyPr>
          <a:lstStyle/>
          <a:p>
            <a:r>
              <a:rPr lang="en-US" smtClean="0"/>
              <a:t>isSpouseOf</a:t>
            </a:r>
            <a:endParaRPr lang="en-US"/>
          </a:p>
        </p:txBody>
      </p:sp>
      <p:sp>
        <p:nvSpPr>
          <p:cNvPr id="33" name="TextBox 32"/>
          <p:cNvSpPr txBox="1"/>
          <p:nvPr/>
        </p:nvSpPr>
        <p:spPr>
          <a:xfrm>
            <a:off x="8085651" y="1496652"/>
            <a:ext cx="1268362" cy="369332"/>
          </a:xfrm>
          <a:prstGeom prst="rect">
            <a:avLst/>
          </a:prstGeom>
          <a:noFill/>
        </p:spPr>
        <p:txBody>
          <a:bodyPr wrap="square" rtlCol="0">
            <a:spAutoFit/>
          </a:bodyPr>
          <a:lstStyle/>
          <a:p>
            <a:r>
              <a:rPr lang="en-US" smtClean="0"/>
              <a:t>isSpouseOf</a:t>
            </a:r>
            <a:endParaRPr lang="en-US"/>
          </a:p>
        </p:txBody>
      </p:sp>
      <p:sp>
        <p:nvSpPr>
          <p:cNvPr id="34" name="TextBox 33"/>
          <p:cNvSpPr txBox="1"/>
          <p:nvPr/>
        </p:nvSpPr>
        <p:spPr>
          <a:xfrm>
            <a:off x="8070902" y="2189824"/>
            <a:ext cx="1268362" cy="369332"/>
          </a:xfrm>
          <a:prstGeom prst="rect">
            <a:avLst/>
          </a:prstGeom>
          <a:noFill/>
        </p:spPr>
        <p:txBody>
          <a:bodyPr wrap="square" rtlCol="0">
            <a:spAutoFit/>
          </a:bodyPr>
          <a:lstStyle/>
          <a:p>
            <a:r>
              <a:rPr lang="en-US" smtClean="0"/>
              <a:t>isSpouseOf</a:t>
            </a:r>
            <a:endParaRPr lang="en-US"/>
          </a:p>
        </p:txBody>
      </p:sp>
      <p:sp>
        <p:nvSpPr>
          <p:cNvPr id="35" name="Oval 34"/>
          <p:cNvSpPr/>
          <p:nvPr/>
        </p:nvSpPr>
        <p:spPr>
          <a:xfrm>
            <a:off x="629573" y="4443240"/>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36" name="Oval 35"/>
          <p:cNvSpPr/>
          <p:nvPr/>
        </p:nvSpPr>
        <p:spPr>
          <a:xfrm>
            <a:off x="3210540" y="4443240"/>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
            </a:r>
            <a:endParaRPr lang="en-US"/>
          </a:p>
        </p:txBody>
      </p:sp>
      <p:sp>
        <p:nvSpPr>
          <p:cNvPr id="39" name="TextBox 38"/>
          <p:cNvSpPr txBox="1"/>
          <p:nvPr/>
        </p:nvSpPr>
        <p:spPr>
          <a:xfrm>
            <a:off x="1558721" y="4443240"/>
            <a:ext cx="1268362" cy="369332"/>
          </a:xfrm>
          <a:prstGeom prst="rect">
            <a:avLst/>
          </a:prstGeom>
          <a:noFill/>
        </p:spPr>
        <p:txBody>
          <a:bodyPr wrap="square" rtlCol="0">
            <a:spAutoFit/>
          </a:bodyPr>
          <a:lstStyle/>
          <a:p>
            <a:r>
              <a:rPr lang="en-US" smtClean="0"/>
              <a:t>hasParent</a:t>
            </a:r>
            <a:endParaRPr lang="en-US"/>
          </a:p>
        </p:txBody>
      </p:sp>
      <p:cxnSp>
        <p:nvCxnSpPr>
          <p:cNvPr id="43" name="Straight Arrow Connector 42"/>
          <p:cNvCxnSpPr>
            <a:stCxn id="35" idx="6"/>
            <a:endCxn id="36" idx="2"/>
          </p:cNvCxnSpPr>
          <p:nvPr/>
        </p:nvCxnSpPr>
        <p:spPr>
          <a:xfrm>
            <a:off x="1293250" y="4797201"/>
            <a:ext cx="1917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12257" y="431609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46" name="Oval 45"/>
          <p:cNvSpPr/>
          <p:nvPr/>
        </p:nvSpPr>
        <p:spPr>
          <a:xfrm>
            <a:off x="9751849" y="4318036"/>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
            </a:r>
            <a:endParaRPr lang="en-US"/>
          </a:p>
        </p:txBody>
      </p:sp>
      <p:sp>
        <p:nvSpPr>
          <p:cNvPr id="47" name="TextBox 46"/>
          <p:cNvSpPr txBox="1"/>
          <p:nvPr/>
        </p:nvSpPr>
        <p:spPr>
          <a:xfrm>
            <a:off x="8111091" y="4015384"/>
            <a:ext cx="1268362" cy="369332"/>
          </a:xfrm>
          <a:prstGeom prst="rect">
            <a:avLst/>
          </a:prstGeom>
          <a:noFill/>
        </p:spPr>
        <p:txBody>
          <a:bodyPr wrap="square" rtlCol="0">
            <a:spAutoFit/>
          </a:bodyPr>
          <a:lstStyle/>
          <a:p>
            <a:r>
              <a:rPr lang="en-US" smtClean="0"/>
              <a:t>hasParent</a:t>
            </a:r>
            <a:endParaRPr lang="en-US"/>
          </a:p>
        </p:txBody>
      </p:sp>
      <p:cxnSp>
        <p:nvCxnSpPr>
          <p:cNvPr id="51" name="Straight Arrow Connector 50"/>
          <p:cNvCxnSpPr/>
          <p:nvPr/>
        </p:nvCxnSpPr>
        <p:spPr>
          <a:xfrm>
            <a:off x="7786626" y="4461753"/>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786626" y="4712476"/>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129710" y="4712476"/>
            <a:ext cx="1268362" cy="369332"/>
          </a:xfrm>
          <a:prstGeom prst="rect">
            <a:avLst/>
          </a:prstGeom>
          <a:noFill/>
        </p:spPr>
        <p:txBody>
          <a:bodyPr wrap="square" rtlCol="0">
            <a:spAutoFit/>
          </a:bodyPr>
          <a:lstStyle/>
          <a:p>
            <a:r>
              <a:rPr lang="en-US" smtClean="0"/>
              <a:t>hasChild</a:t>
            </a:r>
            <a:endParaRPr lang="en-US"/>
          </a:p>
        </p:txBody>
      </p:sp>
      <p:sp>
        <p:nvSpPr>
          <p:cNvPr id="2" name="TextBox 1"/>
          <p:cNvSpPr txBox="1"/>
          <p:nvPr/>
        </p:nvSpPr>
        <p:spPr>
          <a:xfrm>
            <a:off x="980767" y="2677887"/>
            <a:ext cx="3185835" cy="369332"/>
          </a:xfrm>
          <a:prstGeom prst="rect">
            <a:avLst/>
          </a:prstGeom>
          <a:noFill/>
          <a:ln>
            <a:solidFill>
              <a:schemeClr val="accent1"/>
            </a:solidFill>
          </a:ln>
        </p:spPr>
        <p:txBody>
          <a:bodyPr wrap="square" rtlCol="0">
            <a:spAutoFit/>
          </a:bodyPr>
          <a:lstStyle/>
          <a:p>
            <a:r>
              <a:rPr lang="en-US" smtClean="0"/>
              <a:t>isSpouseOf bersifat symmetric</a:t>
            </a:r>
            <a:endParaRPr lang="en-US"/>
          </a:p>
        </p:txBody>
      </p:sp>
      <p:sp>
        <p:nvSpPr>
          <p:cNvPr id="27" name="TextBox 26"/>
          <p:cNvSpPr txBox="1"/>
          <p:nvPr/>
        </p:nvSpPr>
        <p:spPr>
          <a:xfrm>
            <a:off x="1005655" y="5543193"/>
            <a:ext cx="3185835" cy="646331"/>
          </a:xfrm>
          <a:prstGeom prst="rect">
            <a:avLst/>
          </a:prstGeom>
          <a:noFill/>
          <a:ln>
            <a:solidFill>
              <a:schemeClr val="accent1"/>
            </a:solidFill>
          </a:ln>
        </p:spPr>
        <p:txBody>
          <a:bodyPr wrap="square" rtlCol="0">
            <a:spAutoFit/>
          </a:bodyPr>
          <a:lstStyle/>
          <a:p>
            <a:r>
              <a:rPr lang="en-US" smtClean="0"/>
              <a:t>hasParent bersifat inverse dari hasChild</a:t>
            </a:r>
            <a:endParaRPr lang="en-US"/>
          </a:p>
        </p:txBody>
      </p:sp>
      <p:sp>
        <p:nvSpPr>
          <p:cNvPr id="4" name="Right Arrow 3"/>
          <p:cNvSpPr/>
          <p:nvPr/>
        </p:nvSpPr>
        <p:spPr>
          <a:xfrm>
            <a:off x="4830527" y="1511401"/>
            <a:ext cx="1578079" cy="1145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4830527" y="4200050"/>
            <a:ext cx="1578079" cy="1145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921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199" y="819322"/>
            <a:ext cx="3657599" cy="609600"/>
          </a:xfrm>
          <a:prstGeom prst="rect">
            <a:avLst/>
          </a:prstGeom>
          <a:solidFill>
            <a:schemeClr val="accent3">
              <a:lumMod val="50000"/>
            </a:schemeClr>
          </a:solidFill>
          <a:ln>
            <a:no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198" y="2665989"/>
            <a:ext cx="3657600" cy="612648"/>
          </a:xfrm>
          <a:prstGeom prst="rect">
            <a:avLst/>
          </a:prstGeom>
          <a:solidFill>
            <a:schemeClr val="accent1">
              <a:lumMod val="75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0" y="3618994"/>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id-ID" sz="2000" dirty="0"/>
              <a:t>UJI COBA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12" name="Rectangle 11"/>
          <p:cNvSpPr/>
          <p:nvPr/>
        </p:nvSpPr>
        <p:spPr bwMode="auto">
          <a:xfrm>
            <a:off x="4267198" y="1743419"/>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36611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5" name="Title 4"/>
          <p:cNvSpPr>
            <a:spLocks noGrp="1"/>
          </p:cNvSpPr>
          <p:nvPr>
            <p:ph type="title"/>
          </p:nvPr>
        </p:nvSpPr>
        <p:spPr/>
        <p:txBody>
          <a:bodyPr/>
          <a:lstStyle/>
          <a:p>
            <a:r>
              <a:rPr lang="en-US" smtClean="0"/>
              <a:t>Arsitektur sistem</a:t>
            </a:r>
            <a:endParaRPr lang="en-US"/>
          </a:p>
        </p:txBody>
      </p:sp>
      <p:pic>
        <p:nvPicPr>
          <p:cNvPr id="6" name="Picture 5" descr="C:\Users\ASUS\Pictures\arsitektur TA.JPG"/>
          <p:cNvPicPr/>
          <p:nvPr/>
        </p:nvPicPr>
        <p:blipFill>
          <a:blip r:embed="rId3">
            <a:extLst>
              <a:ext uri="{28A0092B-C50C-407E-A947-70E740481C1C}">
                <a14:useLocalDpi xmlns:a14="http://schemas.microsoft.com/office/drawing/2010/main" val="0"/>
              </a:ext>
            </a:extLst>
          </a:blip>
          <a:srcRect/>
          <a:stretch>
            <a:fillRect/>
          </a:stretch>
        </p:blipFill>
        <p:spPr bwMode="auto">
          <a:xfrm>
            <a:off x="2142423" y="1375646"/>
            <a:ext cx="8500056" cy="5267460"/>
          </a:xfrm>
          <a:prstGeom prst="rect">
            <a:avLst/>
          </a:prstGeom>
          <a:noFill/>
          <a:ln>
            <a:noFill/>
          </a:ln>
        </p:spPr>
      </p:pic>
    </p:spTree>
    <p:extLst>
      <p:ext uri="{BB962C8B-B14F-4D97-AF65-F5344CB8AC3E}">
        <p14:creationId xmlns:p14="http://schemas.microsoft.com/office/powerpoint/2010/main" val="3025977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17</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dirty="0" err="1" smtClean="0"/>
              <a:t>Implementasi</a:t>
            </a:r>
            <a:r>
              <a:rPr lang="en-US" dirty="0" smtClean="0"/>
              <a:t> program </a:t>
            </a:r>
            <a:r>
              <a:rPr lang="en-US" dirty="0" err="1" smtClean="0"/>
              <a:t>ekstraksi</a:t>
            </a:r>
            <a:r>
              <a:rPr lang="en-US" dirty="0" smtClean="0"/>
              <a:t> (java)</a:t>
            </a:r>
            <a:r>
              <a:rPr lang="en-US" smtClean="0"/>
              <a:t/>
            </a:r>
            <a:br>
              <a:rPr lang="en-US" smtClean="0"/>
            </a:br>
            <a:endParaRPr lang="en-US" dirty="0">
              <a:solidFill>
                <a:srgbClr val="FF0000"/>
              </a:solidFill>
            </a:endParaRPr>
          </a:p>
        </p:txBody>
      </p:sp>
      <p:graphicFrame>
        <p:nvGraphicFramePr>
          <p:cNvPr id="4" name="Diagram 3"/>
          <p:cNvGraphicFramePr/>
          <p:nvPr>
            <p:extLst>
              <p:ext uri="{D42A27DB-BD31-4B8C-83A1-F6EECF244321}">
                <p14:modId xmlns:p14="http://schemas.microsoft.com/office/powerpoint/2010/main" val="131265098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95926" y="6195817"/>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125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18</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dirty="0" err="1" smtClean="0"/>
              <a:t>Implementasi</a:t>
            </a:r>
            <a:r>
              <a:rPr lang="en-US" dirty="0" smtClean="0"/>
              <a:t> program </a:t>
            </a:r>
            <a:r>
              <a:rPr lang="en-US" dirty="0" err="1" smtClean="0"/>
              <a:t>visualisasi</a:t>
            </a:r>
            <a:r>
              <a:rPr lang="en-US" dirty="0" smtClean="0"/>
              <a:t> (</a:t>
            </a:r>
            <a:r>
              <a:rPr lang="en-US" err="1" smtClean="0"/>
              <a:t>php</a:t>
            </a:r>
            <a:r>
              <a:rPr lang="en-US" smtClean="0"/>
              <a:t>)</a:t>
            </a:r>
            <a:endParaRPr lang="en-US" dirty="0">
              <a:solidFill>
                <a:srgbClr val="FF0000"/>
              </a:solidFill>
            </a:endParaRPr>
          </a:p>
        </p:txBody>
      </p:sp>
      <p:graphicFrame>
        <p:nvGraphicFramePr>
          <p:cNvPr id="4" name="Diagram 3"/>
          <p:cNvGraphicFramePr/>
          <p:nvPr>
            <p:extLst>
              <p:ext uri="{D42A27DB-BD31-4B8C-83A1-F6EECF244321}">
                <p14:modId xmlns:p14="http://schemas.microsoft.com/office/powerpoint/2010/main" val="2349964348"/>
              </p:ext>
            </p:extLst>
          </p:nvPr>
        </p:nvGraphicFramePr>
        <p:xfrm>
          <a:off x="2846439" y="1825158"/>
          <a:ext cx="6192684" cy="3734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46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19</a:t>
            </a:fld>
            <a:endParaRPr lang="en-US" noProof="0" dirty="0"/>
          </a:p>
        </p:txBody>
      </p:sp>
      <p:sp>
        <p:nvSpPr>
          <p:cNvPr id="5" name="Title 4"/>
          <p:cNvSpPr>
            <a:spLocks noGrp="1"/>
          </p:cNvSpPr>
          <p:nvPr>
            <p:ph type="title"/>
          </p:nvPr>
        </p:nvSpPr>
        <p:spPr>
          <a:xfrm>
            <a:off x="515938" y="499595"/>
            <a:ext cx="11142218" cy="1325563"/>
          </a:xfrm>
        </p:spPr>
        <p:txBody>
          <a:bodyPr/>
          <a:lstStyle/>
          <a:p>
            <a:r>
              <a:rPr lang="en-US" smtClean="0"/>
              <a:t>Implementasi visualisasi pohon keluarga</a:t>
            </a:r>
            <a:endParaRPr lang="en-US" dirty="0"/>
          </a:p>
        </p:txBody>
      </p:sp>
      <p:sp>
        <p:nvSpPr>
          <p:cNvPr id="6" name="TextBox 5"/>
          <p:cNvSpPr txBox="1"/>
          <p:nvPr/>
        </p:nvSpPr>
        <p:spPr>
          <a:xfrm>
            <a:off x="737419" y="1946787"/>
            <a:ext cx="5530646" cy="2585323"/>
          </a:xfrm>
          <a:prstGeom prst="rect">
            <a:avLst/>
          </a:prstGeom>
          <a:noFill/>
        </p:spPr>
        <p:txBody>
          <a:bodyPr wrap="square" rtlCol="0">
            <a:spAutoFit/>
          </a:bodyPr>
          <a:lstStyle/>
          <a:p>
            <a:r>
              <a:rPr lang="en-GB">
                <a:latin typeface="Consolas" panose="020B0609020204030204" pitchFamily="49" charset="0"/>
              </a:rPr>
              <a:t>&lt;a href="#"&gt;Subject&lt;/a&gt;</a:t>
            </a:r>
          </a:p>
          <a:p>
            <a:r>
              <a:rPr lang="en-GB" smtClean="0">
                <a:latin typeface="Consolas" panose="020B0609020204030204" pitchFamily="49" charset="0"/>
              </a:rPr>
              <a:t>&lt;</a:t>
            </a:r>
            <a:r>
              <a:rPr lang="en-GB">
                <a:latin typeface="Consolas" panose="020B0609020204030204" pitchFamily="49" charset="0"/>
              </a:rPr>
              <a:t>a href="#"&gt;</a:t>
            </a:r>
            <a:r>
              <a:rPr lang="en-GB" smtClean="0">
                <a:latin typeface="Consolas" panose="020B0609020204030204" pitchFamily="49" charset="0"/>
              </a:rPr>
              <a:t>Spouse&lt;/</a:t>
            </a:r>
            <a:r>
              <a:rPr lang="en-GB">
                <a:latin typeface="Consolas" panose="020B0609020204030204" pitchFamily="49" charset="0"/>
              </a:rPr>
              <a:t>a&gt;</a:t>
            </a:r>
            <a:endParaRPr lang="it-IT" smtClean="0">
              <a:latin typeface="Consolas" panose="020B0609020204030204" pitchFamily="49" charset="0"/>
            </a:endParaRPr>
          </a:p>
          <a:p>
            <a:r>
              <a:rPr lang="it-IT" b="1" smtClean="0">
                <a:latin typeface="Consolas" panose="020B0609020204030204" pitchFamily="49" charset="0"/>
              </a:rPr>
              <a:t>&lt;</a:t>
            </a:r>
            <a:r>
              <a:rPr lang="it-IT" b="1">
                <a:latin typeface="Consolas" panose="020B0609020204030204" pitchFamily="49" charset="0"/>
              </a:rPr>
              <a:t>ul</a:t>
            </a:r>
            <a:r>
              <a:rPr lang="it-IT" b="1" smtClean="0">
                <a:latin typeface="Consolas" panose="020B0609020204030204" pitchFamily="49" charset="0"/>
              </a:rPr>
              <a:t>&gt;</a:t>
            </a:r>
            <a:r>
              <a:rPr lang="it-IT">
                <a:latin typeface="Consolas" panose="020B0609020204030204" pitchFamily="49" charset="0"/>
              </a:rPr>
              <a:t>		    </a:t>
            </a:r>
            <a:endParaRPr lang="it-IT" smtClean="0">
              <a:latin typeface="Consolas" panose="020B0609020204030204" pitchFamily="49" charset="0"/>
            </a:endParaRPr>
          </a:p>
          <a:p>
            <a:r>
              <a:rPr lang="it-IT" smtClean="0">
                <a:latin typeface="Consolas" panose="020B0609020204030204" pitchFamily="49" charset="0"/>
              </a:rPr>
              <a:t>	&lt;</a:t>
            </a:r>
            <a:r>
              <a:rPr lang="it-IT" b="1">
                <a:latin typeface="Consolas" panose="020B0609020204030204" pitchFamily="49" charset="0"/>
              </a:rPr>
              <a:t>li</a:t>
            </a:r>
            <a:r>
              <a:rPr lang="it-IT">
                <a:latin typeface="Consolas" panose="020B0609020204030204" pitchFamily="49" charset="0"/>
              </a:rPr>
              <a:t>&gt;&lt;</a:t>
            </a:r>
            <a:r>
              <a:rPr lang="it-IT" smtClean="0">
                <a:latin typeface="Consolas" panose="020B0609020204030204" pitchFamily="49" charset="0"/>
              </a:rPr>
              <a:t>a href="#"&gt;Child1&lt;/</a:t>
            </a:r>
            <a:r>
              <a:rPr lang="it-IT">
                <a:latin typeface="Consolas" panose="020B0609020204030204" pitchFamily="49" charset="0"/>
              </a:rPr>
              <a:t>a&gt;&lt;/</a:t>
            </a:r>
            <a:r>
              <a:rPr lang="it-IT" b="1">
                <a:latin typeface="Consolas" panose="020B0609020204030204" pitchFamily="49" charset="0"/>
              </a:rPr>
              <a:t>li</a:t>
            </a:r>
            <a:r>
              <a:rPr lang="it-IT" smtClean="0">
                <a:latin typeface="Consolas" panose="020B0609020204030204" pitchFamily="49" charset="0"/>
              </a:rPr>
              <a:t>&gt;</a:t>
            </a:r>
            <a:r>
              <a:rPr lang="it-IT">
                <a:latin typeface="Consolas" panose="020B0609020204030204" pitchFamily="49" charset="0"/>
              </a:rPr>
              <a:t>		    </a:t>
            </a:r>
          </a:p>
          <a:p>
            <a:r>
              <a:rPr lang="it-IT" smtClean="0">
                <a:latin typeface="Consolas" panose="020B0609020204030204" pitchFamily="49" charset="0"/>
              </a:rPr>
              <a:t>	&lt;</a:t>
            </a:r>
            <a:r>
              <a:rPr lang="it-IT" b="1">
                <a:latin typeface="Consolas" panose="020B0609020204030204" pitchFamily="49" charset="0"/>
              </a:rPr>
              <a:t>li</a:t>
            </a:r>
            <a:r>
              <a:rPr lang="it-IT">
                <a:latin typeface="Consolas" panose="020B0609020204030204" pitchFamily="49" charset="0"/>
              </a:rPr>
              <a:t>&gt;&lt;a href</a:t>
            </a:r>
            <a:r>
              <a:rPr lang="it-IT" smtClean="0">
                <a:latin typeface="Consolas" panose="020B0609020204030204" pitchFamily="49" charset="0"/>
              </a:rPr>
              <a:t>="#"&gt;Child2&lt;/</a:t>
            </a:r>
            <a:r>
              <a:rPr lang="it-IT">
                <a:latin typeface="Consolas" panose="020B0609020204030204" pitchFamily="49" charset="0"/>
              </a:rPr>
              <a:t>a&gt;&lt;/</a:t>
            </a:r>
            <a:r>
              <a:rPr lang="it-IT" b="1">
                <a:latin typeface="Consolas" panose="020B0609020204030204" pitchFamily="49" charset="0"/>
              </a:rPr>
              <a:t>li</a:t>
            </a:r>
            <a:r>
              <a:rPr lang="it-IT" smtClean="0">
                <a:latin typeface="Consolas" panose="020B0609020204030204" pitchFamily="49" charset="0"/>
              </a:rPr>
              <a:t>&gt;</a:t>
            </a:r>
            <a:r>
              <a:rPr lang="it-IT">
                <a:latin typeface="Consolas" panose="020B0609020204030204" pitchFamily="49" charset="0"/>
              </a:rPr>
              <a:t>		    </a:t>
            </a:r>
            <a:endParaRPr lang="it-IT" smtClean="0">
              <a:latin typeface="Consolas" panose="020B0609020204030204" pitchFamily="49" charset="0"/>
            </a:endParaRPr>
          </a:p>
          <a:p>
            <a:r>
              <a:rPr lang="it-IT" smtClean="0">
                <a:latin typeface="Consolas" panose="020B0609020204030204" pitchFamily="49" charset="0"/>
              </a:rPr>
              <a:t>	&lt;</a:t>
            </a:r>
            <a:r>
              <a:rPr lang="it-IT" b="1">
                <a:latin typeface="Consolas" panose="020B0609020204030204" pitchFamily="49" charset="0"/>
              </a:rPr>
              <a:t>li</a:t>
            </a:r>
            <a:r>
              <a:rPr lang="it-IT">
                <a:latin typeface="Consolas" panose="020B0609020204030204" pitchFamily="49" charset="0"/>
              </a:rPr>
              <a:t>&gt;&lt;a href</a:t>
            </a:r>
            <a:r>
              <a:rPr lang="it-IT" smtClean="0">
                <a:latin typeface="Consolas" panose="020B0609020204030204" pitchFamily="49" charset="0"/>
              </a:rPr>
              <a:t>="#"&gt;Child3&lt;/</a:t>
            </a:r>
            <a:r>
              <a:rPr lang="it-IT">
                <a:latin typeface="Consolas" panose="020B0609020204030204" pitchFamily="49" charset="0"/>
              </a:rPr>
              <a:t>a&gt;&lt;/</a:t>
            </a:r>
            <a:r>
              <a:rPr lang="it-IT" b="1">
                <a:latin typeface="Consolas" panose="020B0609020204030204" pitchFamily="49" charset="0"/>
              </a:rPr>
              <a:t>li</a:t>
            </a:r>
            <a:r>
              <a:rPr lang="it-IT">
                <a:latin typeface="Consolas" panose="020B0609020204030204" pitchFamily="49" charset="0"/>
              </a:rPr>
              <a:t>&gt;</a:t>
            </a:r>
          </a:p>
          <a:p>
            <a:r>
              <a:rPr lang="it-IT" b="1" smtClean="0">
                <a:latin typeface="Consolas" panose="020B0609020204030204" pitchFamily="49" charset="0"/>
              </a:rPr>
              <a:t>&lt;/</a:t>
            </a:r>
            <a:r>
              <a:rPr lang="it-IT" b="1">
                <a:latin typeface="Consolas" panose="020B0609020204030204" pitchFamily="49" charset="0"/>
              </a:rPr>
              <a:t>ul&gt;</a:t>
            </a:r>
            <a:endParaRPr lang="en-US" b="1">
              <a:latin typeface="Consolas" panose="020B0609020204030204" pitchFamily="49" charset="0"/>
            </a:endParaRPr>
          </a:p>
        </p:txBody>
      </p:sp>
      <p:sp>
        <p:nvSpPr>
          <p:cNvPr id="8" name="Rounded Rectangle 7"/>
          <p:cNvSpPr/>
          <p:nvPr/>
        </p:nvSpPr>
        <p:spPr>
          <a:xfrm>
            <a:off x="7278057" y="1693281"/>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Subject</a:t>
            </a:r>
            <a:endParaRPr lang="en-US"/>
          </a:p>
        </p:txBody>
      </p:sp>
      <p:sp>
        <p:nvSpPr>
          <p:cNvPr id="9" name="Rounded Rectangle 8"/>
          <p:cNvSpPr/>
          <p:nvPr/>
        </p:nvSpPr>
        <p:spPr>
          <a:xfrm>
            <a:off x="8987990" y="1688234"/>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Spouse</a:t>
            </a:r>
            <a:endParaRPr lang="en-US"/>
          </a:p>
        </p:txBody>
      </p:sp>
      <p:sp>
        <p:nvSpPr>
          <p:cNvPr id="10" name="Rounded Rectangle 9"/>
          <p:cNvSpPr/>
          <p:nvPr/>
        </p:nvSpPr>
        <p:spPr>
          <a:xfrm>
            <a:off x="9779055" y="3416061"/>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Child3</a:t>
            </a:r>
            <a:endParaRPr lang="en-US"/>
          </a:p>
        </p:txBody>
      </p:sp>
      <p:sp>
        <p:nvSpPr>
          <p:cNvPr id="11" name="Rounded Rectangle 10"/>
          <p:cNvSpPr/>
          <p:nvPr/>
        </p:nvSpPr>
        <p:spPr>
          <a:xfrm>
            <a:off x="7984232" y="3413228"/>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Child2</a:t>
            </a:r>
            <a:endParaRPr lang="en-US"/>
          </a:p>
        </p:txBody>
      </p:sp>
      <p:sp>
        <p:nvSpPr>
          <p:cNvPr id="12" name="Rounded Rectangle 11"/>
          <p:cNvSpPr/>
          <p:nvPr/>
        </p:nvSpPr>
        <p:spPr>
          <a:xfrm>
            <a:off x="6268065" y="3424750"/>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Child1</a:t>
            </a:r>
            <a:endParaRPr lang="en-US"/>
          </a:p>
        </p:txBody>
      </p:sp>
      <p:cxnSp>
        <p:nvCxnSpPr>
          <p:cNvPr id="16" name="Straight Connector 15"/>
          <p:cNvCxnSpPr/>
          <p:nvPr/>
        </p:nvCxnSpPr>
        <p:spPr>
          <a:xfrm>
            <a:off x="9040754" y="2134174"/>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7805" y="2784401"/>
            <a:ext cx="359281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744210" y="2761072"/>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495047" y="2797852"/>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970633" y="2784401"/>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611863" y="2385412"/>
            <a:ext cx="378629"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ul</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6" name="Rectangle 25"/>
          <p:cNvSpPr/>
          <p:nvPr/>
        </p:nvSpPr>
        <p:spPr>
          <a:xfrm>
            <a:off x="10589684" y="2784401"/>
            <a:ext cx="303288"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li</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7" name="Rectangle 26"/>
          <p:cNvSpPr/>
          <p:nvPr/>
        </p:nvSpPr>
        <p:spPr>
          <a:xfrm>
            <a:off x="8740839" y="2805730"/>
            <a:ext cx="303288"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li</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8" name="Rectangle 27"/>
          <p:cNvSpPr/>
          <p:nvPr/>
        </p:nvSpPr>
        <p:spPr>
          <a:xfrm>
            <a:off x="6969371" y="2818552"/>
            <a:ext cx="303288"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li</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19" name="Rectangle 18"/>
          <p:cNvSpPr/>
          <p:nvPr/>
        </p:nvSpPr>
        <p:spPr>
          <a:xfrm>
            <a:off x="6929296" y="1579556"/>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0" name="Rectangle 19"/>
          <p:cNvSpPr/>
          <p:nvPr/>
        </p:nvSpPr>
        <p:spPr>
          <a:xfrm>
            <a:off x="10562458" y="1578071"/>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5" name="Rectangle 24"/>
          <p:cNvSpPr/>
          <p:nvPr/>
        </p:nvSpPr>
        <p:spPr>
          <a:xfrm>
            <a:off x="6268065" y="4090354"/>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9" name="Rectangle 28"/>
          <p:cNvSpPr/>
          <p:nvPr/>
        </p:nvSpPr>
        <p:spPr>
          <a:xfrm>
            <a:off x="9779055" y="4090354"/>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30" name="Rectangle 29"/>
          <p:cNvSpPr/>
          <p:nvPr/>
        </p:nvSpPr>
        <p:spPr>
          <a:xfrm>
            <a:off x="7992358" y="4090354"/>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cxnSp>
        <p:nvCxnSpPr>
          <p:cNvPr id="31" name="Straight Connector 30"/>
          <p:cNvCxnSpPr/>
          <p:nvPr/>
        </p:nvCxnSpPr>
        <p:spPr>
          <a:xfrm>
            <a:off x="5914534" y="1400802"/>
            <a:ext cx="0" cy="560836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6049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1" y="870122"/>
            <a:ext cx="3657599" cy="609600"/>
          </a:xfrm>
          <a:prstGeom prst="rect">
            <a:avLst/>
          </a:prstGeom>
          <a:solidFill>
            <a:schemeClr val="accent1">
              <a:lumMod val="75000"/>
            </a:schemeClr>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199" y="2705377"/>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dirty="0"/>
              <a:t>UJI CO</a:t>
            </a:r>
            <a:r>
              <a:rPr lang="id-ID" sz="2000" dirty="0"/>
              <a:t>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199" y="1759249"/>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335464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0" y="891958"/>
            <a:ext cx="3657599" cy="609600"/>
          </a:xfrm>
          <a:prstGeom prst="rect">
            <a:avLst/>
          </a:prstGeom>
          <a:solidFill>
            <a:schemeClr val="accent3">
              <a:lumMod val="50000"/>
            </a:schemeClr>
          </a:solidFill>
          <a:ln>
            <a:no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200" y="2730455"/>
            <a:ext cx="3657600" cy="612648"/>
          </a:xfrm>
          <a:prstGeom prst="rect">
            <a:avLst/>
          </a:prstGeom>
          <a:solidFill>
            <a:schemeClr val="accent3">
              <a:lumMod val="50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1">
              <a:lumMod val="75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dirty="0"/>
              <a:t>UJI COBA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200" y="1819163"/>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166271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87" y="629446"/>
            <a:ext cx="6959771" cy="587408"/>
          </a:xfrm>
        </p:spPr>
        <p:txBody>
          <a:bodyPr/>
          <a:lstStyle/>
          <a:p>
            <a:r>
              <a:rPr lang="en-US" sz="2400" smtClean="0"/>
              <a:t>Reasoning property isspouseof (symmetric</a:t>
            </a:r>
            <a:endParaRPr lang="en-US" sz="2400">
              <a:solidFill>
                <a:srgbClr val="FF0000"/>
              </a:solidFill>
            </a:endParaRPr>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21</a:t>
            </a:fld>
            <a:endParaRPr lang="en-US" noProof="0" dirty="0"/>
          </a:p>
        </p:txBody>
      </p:sp>
      <p:sp>
        <p:nvSpPr>
          <p:cNvPr id="5" name="Content Placeholder 4"/>
          <p:cNvSpPr>
            <a:spLocks noGrp="1"/>
          </p:cNvSpPr>
          <p:nvPr>
            <p:ph idx="15"/>
          </p:nvPr>
        </p:nvSpPr>
        <p:spPr/>
        <p:txBody>
          <a:bodyPr/>
          <a:lstStyle/>
          <a:p>
            <a:r>
              <a:rPr lang="en-US" smtClean="0"/>
              <a:t>Sebelum reasoning</a:t>
            </a:r>
            <a:endParaRPr lang="en-US"/>
          </a:p>
        </p:txBody>
      </p:sp>
      <p:sp>
        <p:nvSpPr>
          <p:cNvPr id="7" name="Content Placeholder 6"/>
          <p:cNvSpPr>
            <a:spLocks noGrp="1"/>
          </p:cNvSpPr>
          <p:nvPr>
            <p:ph idx="20"/>
          </p:nvPr>
        </p:nvSpPr>
        <p:spPr/>
        <p:txBody>
          <a:bodyPr/>
          <a:lstStyle/>
          <a:p>
            <a:r>
              <a:rPr lang="en-US" smtClean="0"/>
              <a:t>Sesudah reasoning</a:t>
            </a:r>
            <a:endParaRPr lang="en-US"/>
          </a:p>
        </p:txBody>
      </p:sp>
      <p:sp>
        <p:nvSpPr>
          <p:cNvPr id="8" name="Picture Placeholder 7"/>
          <p:cNvSpPr>
            <a:spLocks noGrp="1"/>
          </p:cNvSpPr>
          <p:nvPr>
            <p:ph type="pic" sz="quarter" idx="21"/>
          </p:nvPr>
        </p:nvSpPr>
        <p:spPr/>
      </p:sp>
      <p:sp>
        <p:nvSpPr>
          <p:cNvPr id="9" name="Picture Placeholder 8"/>
          <p:cNvSpPr>
            <a:spLocks noGrp="1"/>
          </p:cNvSpPr>
          <p:nvPr>
            <p:ph type="pic" sz="quarter" idx="22"/>
          </p:nvPr>
        </p:nvSpPr>
        <p:spPr/>
      </p:sp>
      <p:pic>
        <p:nvPicPr>
          <p:cNvPr id="10" name="Content Placeholder 9"/>
          <p:cNvPicPr>
            <a:picLocks noGrp="1"/>
          </p:cNvPicPr>
          <p:nvPr>
            <p:ph idx="1"/>
          </p:nvPr>
        </p:nvPicPr>
        <p:blipFill rotWithShape="1">
          <a:blip r:embed="rId3"/>
          <a:srcRect l="68722" t="34720"/>
          <a:stretch/>
        </p:blipFill>
        <p:spPr>
          <a:xfrm>
            <a:off x="367645" y="2836037"/>
            <a:ext cx="2922310" cy="3901337"/>
          </a:xfrm>
          <a:prstGeom prst="rect">
            <a:avLst/>
          </a:prstGeom>
        </p:spPr>
      </p:pic>
      <p:pic>
        <p:nvPicPr>
          <p:cNvPr id="11" name="Content Placeholder 10"/>
          <p:cNvPicPr>
            <a:picLocks noGrp="1"/>
          </p:cNvPicPr>
          <p:nvPr>
            <p:ph idx="19"/>
          </p:nvPr>
        </p:nvPicPr>
        <p:blipFill rotWithShape="1">
          <a:blip r:embed="rId4"/>
          <a:srcRect l="51965" t="34352"/>
          <a:stretch/>
        </p:blipFill>
        <p:spPr>
          <a:xfrm>
            <a:off x="8465270" y="629446"/>
            <a:ext cx="3663874" cy="3979231"/>
          </a:xfrm>
          <a:prstGeom prst="rect">
            <a:avLst/>
          </a:prstGeom>
        </p:spPr>
      </p:pic>
      <p:sp>
        <p:nvSpPr>
          <p:cNvPr id="3" name="Right Arrow 2"/>
          <p:cNvSpPr/>
          <p:nvPr/>
        </p:nvSpPr>
        <p:spPr>
          <a:xfrm rot="20357669">
            <a:off x="4765986" y="3099988"/>
            <a:ext cx="2375554" cy="849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944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7" y="686784"/>
            <a:ext cx="6959771" cy="587408"/>
          </a:xfrm>
        </p:spPr>
        <p:txBody>
          <a:bodyPr/>
          <a:lstStyle/>
          <a:p>
            <a:r>
              <a:rPr lang="en-US" sz="2800" smtClean="0"/>
              <a:t>Reasoning property haschild</a:t>
            </a:r>
            <a:endParaRPr lang="en-US" sz="2800"/>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22</a:t>
            </a:fld>
            <a:endParaRPr lang="en-US" noProof="0" dirty="0"/>
          </a:p>
        </p:txBody>
      </p:sp>
      <p:sp>
        <p:nvSpPr>
          <p:cNvPr id="5" name="Content Placeholder 4"/>
          <p:cNvSpPr>
            <a:spLocks noGrp="1"/>
          </p:cNvSpPr>
          <p:nvPr>
            <p:ph idx="15"/>
          </p:nvPr>
        </p:nvSpPr>
        <p:spPr/>
        <p:txBody>
          <a:bodyPr/>
          <a:lstStyle/>
          <a:p>
            <a:r>
              <a:rPr lang="en-US" smtClean="0"/>
              <a:t>Sebelum reasoning</a:t>
            </a:r>
            <a:endParaRPr lang="en-US"/>
          </a:p>
        </p:txBody>
      </p:sp>
      <p:sp>
        <p:nvSpPr>
          <p:cNvPr id="7" name="Content Placeholder 6"/>
          <p:cNvSpPr>
            <a:spLocks noGrp="1"/>
          </p:cNvSpPr>
          <p:nvPr>
            <p:ph idx="20"/>
          </p:nvPr>
        </p:nvSpPr>
        <p:spPr/>
        <p:txBody>
          <a:bodyPr/>
          <a:lstStyle/>
          <a:p>
            <a:r>
              <a:rPr lang="en-US" smtClean="0"/>
              <a:t>Sesudah reasoning</a:t>
            </a:r>
            <a:endParaRPr lang="en-US"/>
          </a:p>
        </p:txBody>
      </p:sp>
      <p:sp>
        <p:nvSpPr>
          <p:cNvPr id="8" name="Picture Placeholder 7"/>
          <p:cNvSpPr>
            <a:spLocks noGrp="1"/>
          </p:cNvSpPr>
          <p:nvPr>
            <p:ph type="pic" sz="quarter" idx="21"/>
          </p:nvPr>
        </p:nvSpPr>
        <p:spPr/>
      </p:sp>
      <p:sp>
        <p:nvSpPr>
          <p:cNvPr id="9" name="Picture Placeholder 8"/>
          <p:cNvSpPr>
            <a:spLocks noGrp="1"/>
          </p:cNvSpPr>
          <p:nvPr>
            <p:ph type="pic" sz="quarter" idx="22"/>
          </p:nvPr>
        </p:nvSpPr>
        <p:spPr/>
      </p:sp>
      <p:pic>
        <p:nvPicPr>
          <p:cNvPr id="12" name="Picture 11"/>
          <p:cNvPicPr/>
          <p:nvPr/>
        </p:nvPicPr>
        <p:blipFill rotWithShape="1">
          <a:blip r:embed="rId2"/>
          <a:srcRect l="52820" t="34407"/>
          <a:stretch/>
        </p:blipFill>
        <p:spPr>
          <a:xfrm>
            <a:off x="94267" y="2638129"/>
            <a:ext cx="3751869" cy="4083182"/>
          </a:xfrm>
          <a:prstGeom prst="rect">
            <a:avLst/>
          </a:prstGeom>
        </p:spPr>
      </p:pic>
      <p:pic>
        <p:nvPicPr>
          <p:cNvPr id="13" name="Picture 12"/>
          <p:cNvPicPr/>
          <p:nvPr/>
        </p:nvPicPr>
        <p:blipFill rotWithShape="1">
          <a:blip r:embed="rId3"/>
          <a:srcRect l="51477" t="34324"/>
          <a:stretch/>
        </p:blipFill>
        <p:spPr>
          <a:xfrm>
            <a:off x="8135332" y="424206"/>
            <a:ext cx="3984722" cy="4166557"/>
          </a:xfrm>
          <a:prstGeom prst="rect">
            <a:avLst/>
          </a:prstGeom>
        </p:spPr>
      </p:pic>
      <p:sp>
        <p:nvSpPr>
          <p:cNvPr id="10" name="Right Arrow 9"/>
          <p:cNvSpPr/>
          <p:nvPr/>
        </p:nvSpPr>
        <p:spPr>
          <a:xfrm rot="20357669">
            <a:off x="4765986" y="3099988"/>
            <a:ext cx="2375554" cy="849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7289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5365"/>
            <a:ext cx="6959771" cy="587408"/>
          </a:xfrm>
        </p:spPr>
        <p:txBody>
          <a:bodyPr/>
          <a:lstStyle/>
          <a:p>
            <a:r>
              <a:rPr lang="en-US" sz="2800" smtClean="0"/>
              <a:t>Reasoning property hasparent</a:t>
            </a:r>
            <a:endParaRPr lang="en-US" sz="2800"/>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23</a:t>
            </a:fld>
            <a:endParaRPr lang="en-US" noProof="0" dirty="0"/>
          </a:p>
        </p:txBody>
      </p:sp>
      <p:sp>
        <p:nvSpPr>
          <p:cNvPr id="5" name="Content Placeholder 4"/>
          <p:cNvSpPr>
            <a:spLocks noGrp="1"/>
          </p:cNvSpPr>
          <p:nvPr>
            <p:ph idx="15"/>
          </p:nvPr>
        </p:nvSpPr>
        <p:spPr/>
        <p:txBody>
          <a:bodyPr/>
          <a:lstStyle/>
          <a:p>
            <a:r>
              <a:rPr lang="en-US" smtClean="0"/>
              <a:t>Sebelum reasoning</a:t>
            </a:r>
            <a:endParaRPr lang="en-US"/>
          </a:p>
        </p:txBody>
      </p:sp>
      <p:sp>
        <p:nvSpPr>
          <p:cNvPr id="7" name="Content Placeholder 6"/>
          <p:cNvSpPr>
            <a:spLocks noGrp="1"/>
          </p:cNvSpPr>
          <p:nvPr>
            <p:ph idx="20"/>
          </p:nvPr>
        </p:nvSpPr>
        <p:spPr/>
        <p:txBody>
          <a:bodyPr/>
          <a:lstStyle/>
          <a:p>
            <a:r>
              <a:rPr lang="en-US" smtClean="0"/>
              <a:t>Sesudah reasoning</a:t>
            </a:r>
            <a:endParaRPr lang="en-US"/>
          </a:p>
        </p:txBody>
      </p:sp>
      <p:sp>
        <p:nvSpPr>
          <p:cNvPr id="8" name="Picture Placeholder 7"/>
          <p:cNvSpPr>
            <a:spLocks noGrp="1"/>
          </p:cNvSpPr>
          <p:nvPr>
            <p:ph type="pic" sz="quarter" idx="21"/>
          </p:nvPr>
        </p:nvSpPr>
        <p:spPr/>
      </p:sp>
      <p:sp>
        <p:nvSpPr>
          <p:cNvPr id="9" name="Picture Placeholder 8"/>
          <p:cNvSpPr>
            <a:spLocks noGrp="1"/>
          </p:cNvSpPr>
          <p:nvPr>
            <p:ph type="pic" sz="quarter" idx="22"/>
          </p:nvPr>
        </p:nvSpPr>
        <p:spPr/>
      </p:sp>
      <p:pic>
        <p:nvPicPr>
          <p:cNvPr id="12" name="Picture 11"/>
          <p:cNvPicPr/>
          <p:nvPr/>
        </p:nvPicPr>
        <p:blipFill rotWithShape="1">
          <a:blip r:embed="rId2"/>
          <a:srcRect l="52791" t="34304" r="-1"/>
          <a:stretch/>
        </p:blipFill>
        <p:spPr>
          <a:xfrm>
            <a:off x="292230" y="2518076"/>
            <a:ext cx="4237700" cy="4160616"/>
          </a:xfrm>
          <a:prstGeom prst="rect">
            <a:avLst/>
          </a:prstGeom>
        </p:spPr>
      </p:pic>
      <p:pic>
        <p:nvPicPr>
          <p:cNvPr id="13" name="Picture 12"/>
          <p:cNvPicPr/>
          <p:nvPr/>
        </p:nvPicPr>
        <p:blipFill rotWithShape="1">
          <a:blip r:embed="rId3"/>
          <a:srcRect l="51598" t="34256"/>
          <a:stretch/>
        </p:blipFill>
        <p:spPr>
          <a:xfrm>
            <a:off x="7965648" y="443059"/>
            <a:ext cx="4119515" cy="4110087"/>
          </a:xfrm>
          <a:prstGeom prst="rect">
            <a:avLst/>
          </a:prstGeom>
        </p:spPr>
      </p:pic>
      <p:sp>
        <p:nvSpPr>
          <p:cNvPr id="10" name="Right Arrow 9"/>
          <p:cNvSpPr/>
          <p:nvPr/>
        </p:nvSpPr>
        <p:spPr>
          <a:xfrm rot="20357669">
            <a:off x="4765986" y="3099988"/>
            <a:ext cx="2375554" cy="849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317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1 (kasus tidak memiliki anak)</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24</a:t>
            </a:fld>
            <a:endParaRPr lang="en-US" noProof="0" dirty="0"/>
          </a:p>
        </p:txBody>
      </p:sp>
      <p:pic>
        <p:nvPicPr>
          <p:cNvPr id="4" name="Picture 3"/>
          <p:cNvPicPr>
            <a:picLocks noChangeAspect="1"/>
          </p:cNvPicPr>
          <p:nvPr/>
        </p:nvPicPr>
        <p:blipFill rotWithShape="1">
          <a:blip r:embed="rId2"/>
          <a:srcRect l="3170" t="53262" r="83453" b="21134"/>
          <a:stretch/>
        </p:blipFill>
        <p:spPr>
          <a:xfrm>
            <a:off x="4162459" y="1937428"/>
            <a:ext cx="3857558" cy="2318994"/>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997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2 (kasus memiliki anak)</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25</a:t>
            </a:fld>
            <a:endParaRPr lang="en-US" noProof="0" dirty="0"/>
          </a:p>
        </p:txBody>
      </p:sp>
      <p:pic>
        <p:nvPicPr>
          <p:cNvPr id="6" name="Picture 5"/>
          <p:cNvPicPr>
            <a:picLocks noChangeAspect="1"/>
          </p:cNvPicPr>
          <p:nvPr/>
        </p:nvPicPr>
        <p:blipFill rotWithShape="1">
          <a:blip r:embed="rId2"/>
          <a:srcRect l="1026" t="56750" r="54072"/>
          <a:stretch/>
        </p:blipFill>
        <p:spPr>
          <a:xfrm>
            <a:off x="1577781" y="1802934"/>
            <a:ext cx="9026913" cy="3532638"/>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6258645" y="3377762"/>
            <a:ext cx="636832" cy="72205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a:off x="3572759" y="3310932"/>
            <a:ext cx="273377" cy="85571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362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3 (kasus memiliki cucu)</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26</a:t>
            </a:fld>
            <a:endParaRPr lang="en-US" noProof="0" dirty="0"/>
          </a:p>
        </p:txBody>
      </p:sp>
      <p:pic>
        <p:nvPicPr>
          <p:cNvPr id="4" name="Picture 3"/>
          <p:cNvPicPr>
            <a:picLocks noChangeAspect="1"/>
          </p:cNvPicPr>
          <p:nvPr/>
        </p:nvPicPr>
        <p:blipFill rotWithShape="1">
          <a:blip r:embed="rId2"/>
          <a:srcRect l="782" t="53548" r="7332" b="-1"/>
          <a:stretch/>
        </p:blipFill>
        <p:spPr>
          <a:xfrm>
            <a:off x="433632" y="1367858"/>
            <a:ext cx="11224523" cy="2304102"/>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623189" y="2300141"/>
            <a:ext cx="405352" cy="89554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2350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4 (kasus memiliki cicit)</a:t>
            </a:r>
            <a:endParaRPr lang="en-US">
              <a:solidFill>
                <a:srgbClr val="FF0000"/>
              </a:solidFill>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27</a:t>
            </a:fld>
            <a:endParaRPr lang="en-US" noProof="0" dirty="0"/>
          </a:p>
        </p:txBody>
      </p:sp>
      <p:pic>
        <p:nvPicPr>
          <p:cNvPr id="4" name="Picture 3"/>
          <p:cNvPicPr>
            <a:picLocks noChangeAspect="1"/>
          </p:cNvPicPr>
          <p:nvPr/>
        </p:nvPicPr>
        <p:blipFill rotWithShape="1">
          <a:blip r:embed="rId3"/>
          <a:srcRect l="3170" t="40323" r="7757" b="12715"/>
          <a:stretch/>
        </p:blipFill>
        <p:spPr>
          <a:xfrm>
            <a:off x="395926" y="1464074"/>
            <a:ext cx="10859678" cy="2347274"/>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429840" y="2173327"/>
            <a:ext cx="1036948" cy="139000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551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5 (kasus memiliki pasangan lebih dari satu)</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28</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28" t="14797" r="20599" b="30892"/>
          <a:stretch/>
        </p:blipFill>
        <p:spPr>
          <a:xfrm>
            <a:off x="2507530" y="1375736"/>
            <a:ext cx="6353666" cy="5482264"/>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14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t>Visualisasi 6 (kasus memiliki relasi yang tidak memiliki properti nama)</a:t>
            </a:r>
            <a:endParaRPr lang="en-US" sz="240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29</a:t>
            </a:fld>
            <a:endParaRPr lang="en-US" noProof="0" dirty="0"/>
          </a:p>
        </p:txBody>
      </p:sp>
      <p:pic>
        <p:nvPicPr>
          <p:cNvPr id="4" name="Picture 3"/>
          <p:cNvPicPr>
            <a:picLocks noChangeAspect="1"/>
          </p:cNvPicPr>
          <p:nvPr/>
        </p:nvPicPr>
        <p:blipFill rotWithShape="1">
          <a:blip r:embed="rId2"/>
          <a:srcRect l="773" t="62280" r="75258"/>
          <a:stretch/>
        </p:blipFill>
        <p:spPr>
          <a:xfrm>
            <a:off x="3365369" y="1706249"/>
            <a:ext cx="4411744" cy="2546349"/>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00279" y="2576151"/>
            <a:ext cx="2432116" cy="8065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547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p:txBody>
          <a:bodyPr/>
          <a:lstStyle/>
          <a:p>
            <a:r>
              <a:rPr lang="en-US" sz="2800" b="1" smtClean="0"/>
              <a:t>Tokoh sejarah </a:t>
            </a:r>
            <a:r>
              <a:rPr lang="en-US" sz="2800" smtClean="0"/>
              <a:t>adalah seseorang </a:t>
            </a:r>
            <a:r>
              <a:rPr lang="en-US" sz="2800"/>
              <a:t>yang namanya dikenang satas </a:t>
            </a:r>
            <a:r>
              <a:rPr lang="en-US" sz="2800" smtClean="0"/>
              <a:t>jasanya.</a:t>
            </a:r>
          </a:p>
          <a:p>
            <a:r>
              <a:rPr lang="en-US" sz="2800" smtClean="0"/>
              <a:t>Setiap tokoh memiliki </a:t>
            </a:r>
            <a:r>
              <a:rPr lang="en-US" sz="2800" b="1" smtClean="0"/>
              <a:t>relasi</a:t>
            </a:r>
            <a:r>
              <a:rPr lang="en-US" sz="2800" smtClean="0"/>
              <a:t> yang berbeda-beda.</a:t>
            </a:r>
          </a:p>
          <a:p>
            <a:r>
              <a:rPr lang="en-US" sz="2800" smtClean="0"/>
              <a:t>Keterkaitan antar tokoh dapat dimodelkan dengan </a:t>
            </a:r>
            <a:r>
              <a:rPr lang="en-US" sz="2800" b="1" smtClean="0"/>
              <a:t>ontology.</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5" name="Title 4"/>
          <p:cNvSpPr>
            <a:spLocks noGrp="1"/>
          </p:cNvSpPr>
          <p:nvPr>
            <p:ph type="title"/>
          </p:nvPr>
        </p:nvSpPr>
        <p:spPr/>
        <p:txBody>
          <a:bodyPr/>
          <a:lstStyle/>
          <a:p>
            <a:r>
              <a:rPr lang="en-US" smtClean="0"/>
              <a:t>Latar belakang</a:t>
            </a:r>
            <a:endParaRPr lang="en-US"/>
          </a:p>
        </p:txBody>
      </p:sp>
      <p:pic>
        <p:nvPicPr>
          <p:cNvPr id="9" name="Picture Placeholder 8"/>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3748" t="27760" r="12479" b="18356"/>
          <a:stretch/>
        </p:blipFill>
        <p:spPr/>
      </p:pic>
      <p:sp>
        <p:nvSpPr>
          <p:cNvPr id="4" name="Rectangle 3"/>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05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7 hasChildINlaw</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30</a:t>
            </a:fld>
            <a:endParaRPr lang="en-US" noProof="0" dirty="0"/>
          </a:p>
        </p:txBody>
      </p:sp>
      <p:sp>
        <p:nvSpPr>
          <p:cNvPr id="4" name="TextBox 3"/>
          <p:cNvSpPr txBox="1"/>
          <p:nvPr/>
        </p:nvSpPr>
        <p:spPr>
          <a:xfrm>
            <a:off x="2125980" y="3406140"/>
            <a:ext cx="5321650" cy="369332"/>
          </a:xfrm>
          <a:prstGeom prst="rect">
            <a:avLst/>
          </a:prstGeom>
          <a:noFill/>
        </p:spPr>
        <p:txBody>
          <a:bodyPr wrap="none" rtlCol="0">
            <a:spAutoFit/>
          </a:bodyPr>
          <a:lstStyle/>
          <a:p>
            <a:r>
              <a:rPr lang="en-US" dirty="0" err="1" smtClean="0"/>
              <a:t>Visualisasi</a:t>
            </a:r>
            <a:r>
              <a:rPr lang="en-US" dirty="0" smtClean="0"/>
              <a:t> </a:t>
            </a:r>
            <a:r>
              <a:rPr lang="en-US" dirty="0" err="1" smtClean="0"/>
              <a:t>hasChildInlaw</a:t>
            </a:r>
            <a:r>
              <a:rPr lang="en-US" dirty="0" smtClean="0"/>
              <a:t>, </a:t>
            </a:r>
            <a:r>
              <a:rPr lang="en-US" dirty="0" err="1" smtClean="0"/>
              <a:t>hasSibling</a:t>
            </a:r>
            <a:r>
              <a:rPr lang="en-US" dirty="0" smtClean="0"/>
              <a:t>, </a:t>
            </a:r>
            <a:r>
              <a:rPr lang="en-US" dirty="0" err="1" smtClean="0"/>
              <a:t>hasGrandchild</a:t>
            </a:r>
            <a:r>
              <a:rPr lang="en-US" dirty="0" smtClean="0"/>
              <a:t>, </a:t>
            </a:r>
            <a:r>
              <a:rPr lang="en-US" dirty="0" err="1" smtClean="0"/>
              <a:t>dll</a:t>
            </a:r>
            <a:endParaRPr lang="en-US" dirty="0"/>
          </a:p>
        </p:txBody>
      </p:sp>
      <p:pic>
        <p:nvPicPr>
          <p:cNvPr id="5" name="Picture 4"/>
          <p:cNvPicPr>
            <a:picLocks noChangeAspect="1"/>
          </p:cNvPicPr>
          <p:nvPr/>
        </p:nvPicPr>
        <p:blipFill>
          <a:blip r:embed="rId2"/>
          <a:stretch>
            <a:fillRect/>
          </a:stretch>
        </p:blipFill>
        <p:spPr>
          <a:xfrm>
            <a:off x="0" y="1901955"/>
            <a:ext cx="12192000" cy="2552644"/>
          </a:xfrm>
          <a:prstGeom prst="rect">
            <a:avLst/>
          </a:prstGeom>
        </p:spPr>
      </p:pic>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526384" y="3337575"/>
            <a:ext cx="37707" cy="43789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2554664" y="3337575"/>
            <a:ext cx="1687398" cy="43789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598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8 hassibling</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31</a:t>
            </a:fld>
            <a:endParaRPr lang="en-US" noProof="0" dirty="0"/>
          </a:p>
        </p:txBody>
      </p:sp>
      <p:sp>
        <p:nvSpPr>
          <p:cNvPr id="4" name="TextBox 3"/>
          <p:cNvSpPr txBox="1"/>
          <p:nvPr/>
        </p:nvSpPr>
        <p:spPr>
          <a:xfrm>
            <a:off x="2125980" y="3406140"/>
            <a:ext cx="5321650" cy="369332"/>
          </a:xfrm>
          <a:prstGeom prst="rect">
            <a:avLst/>
          </a:prstGeom>
          <a:noFill/>
        </p:spPr>
        <p:txBody>
          <a:bodyPr wrap="none" rtlCol="0">
            <a:spAutoFit/>
          </a:bodyPr>
          <a:lstStyle/>
          <a:p>
            <a:r>
              <a:rPr lang="en-US" dirty="0" err="1" smtClean="0"/>
              <a:t>Visualisasi</a:t>
            </a:r>
            <a:r>
              <a:rPr lang="en-US" dirty="0" smtClean="0"/>
              <a:t> </a:t>
            </a:r>
            <a:r>
              <a:rPr lang="en-US" dirty="0" err="1" smtClean="0"/>
              <a:t>hasChildInlaw</a:t>
            </a:r>
            <a:r>
              <a:rPr lang="en-US" dirty="0" smtClean="0"/>
              <a:t>, </a:t>
            </a:r>
            <a:r>
              <a:rPr lang="en-US" dirty="0" err="1" smtClean="0"/>
              <a:t>hasSibling</a:t>
            </a:r>
            <a:r>
              <a:rPr lang="en-US" dirty="0" smtClean="0"/>
              <a:t>, </a:t>
            </a:r>
            <a:r>
              <a:rPr lang="en-US" dirty="0" err="1" smtClean="0"/>
              <a:t>hasGrandchild</a:t>
            </a:r>
            <a:r>
              <a:rPr lang="en-US" dirty="0" smtClean="0"/>
              <a:t>, </a:t>
            </a:r>
            <a:r>
              <a:rPr lang="en-US" dirty="0" err="1" smtClean="0"/>
              <a:t>dll</a:t>
            </a:r>
            <a:endParaRPr lang="en-US" dirty="0"/>
          </a:p>
        </p:txBody>
      </p:sp>
      <p:pic>
        <p:nvPicPr>
          <p:cNvPr id="6" name="Picture 5"/>
          <p:cNvPicPr>
            <a:picLocks noChangeAspect="1"/>
          </p:cNvPicPr>
          <p:nvPr/>
        </p:nvPicPr>
        <p:blipFill rotWithShape="1">
          <a:blip r:embed="rId2"/>
          <a:srcRect l="1082" t="20131" r="25928"/>
          <a:stretch/>
        </p:blipFill>
        <p:spPr>
          <a:xfrm>
            <a:off x="131975" y="2677212"/>
            <a:ext cx="11809608" cy="2667786"/>
          </a:xfrm>
          <a:prstGeom prst="rect">
            <a:avLst/>
          </a:prstGeom>
        </p:spPr>
      </p:pic>
      <p:sp>
        <p:nvSpPr>
          <p:cNvPr id="7" name="Rectangle 6"/>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6806153" y="4421171"/>
            <a:ext cx="358218" cy="16968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221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9 hasgrandchild</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32</a:t>
            </a:fld>
            <a:endParaRPr lang="en-US" noProof="0" dirty="0"/>
          </a:p>
        </p:txBody>
      </p:sp>
      <p:pic>
        <p:nvPicPr>
          <p:cNvPr id="4" name="Picture 3"/>
          <p:cNvPicPr>
            <a:picLocks noChangeAspect="1"/>
          </p:cNvPicPr>
          <p:nvPr/>
        </p:nvPicPr>
        <p:blipFill rotWithShape="1">
          <a:blip r:embed="rId2"/>
          <a:srcRect l="1083" t="17017" r="15335"/>
          <a:stretch/>
        </p:blipFill>
        <p:spPr>
          <a:xfrm>
            <a:off x="1173320" y="2234153"/>
            <a:ext cx="10190376" cy="2199747"/>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858442" y="3108488"/>
            <a:ext cx="0" cy="973319"/>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3148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10 hasgrandchildinlaw</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33</a:t>
            </a:fld>
            <a:endParaRPr lang="en-US" noProof="0" dirty="0"/>
          </a:p>
        </p:txBody>
      </p:sp>
      <p:pic>
        <p:nvPicPr>
          <p:cNvPr id="5" name="Picture 4"/>
          <p:cNvPicPr>
            <a:picLocks noChangeAspect="1"/>
          </p:cNvPicPr>
          <p:nvPr/>
        </p:nvPicPr>
        <p:blipFill rotWithShape="1">
          <a:blip r:embed="rId2"/>
          <a:srcRect l="2938" t="13636" r="7681" b="8627"/>
          <a:stretch/>
        </p:blipFill>
        <p:spPr>
          <a:xfrm>
            <a:off x="358218" y="2300139"/>
            <a:ext cx="10897385" cy="2413263"/>
          </a:xfrm>
          <a:prstGeom prst="rect">
            <a:avLst/>
          </a:prstGeom>
        </p:spPr>
      </p:pic>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5599522" y="3054285"/>
            <a:ext cx="1875934" cy="72586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52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11 hasgreatgrandchild</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34</a:t>
            </a:fld>
            <a:endParaRPr lang="en-US" noProof="0" dirty="0"/>
          </a:p>
        </p:txBody>
      </p:sp>
      <p:pic>
        <p:nvPicPr>
          <p:cNvPr id="4" name="Picture 3"/>
          <p:cNvPicPr>
            <a:picLocks noChangeAspect="1"/>
          </p:cNvPicPr>
          <p:nvPr/>
        </p:nvPicPr>
        <p:blipFill rotWithShape="1">
          <a:blip r:embed="rId2"/>
          <a:srcRect l="2938" t="13637" r="7681" b="11663"/>
          <a:stretch/>
        </p:blipFill>
        <p:spPr>
          <a:xfrm>
            <a:off x="358218" y="2300141"/>
            <a:ext cx="10897385" cy="2318994"/>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599522" y="3054285"/>
            <a:ext cx="1008668" cy="124433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9426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0" y="879213"/>
            <a:ext cx="3657599" cy="609600"/>
          </a:xfrm>
          <a:prstGeom prst="rect">
            <a:avLst/>
          </a:prstGeom>
          <a:solidFill>
            <a:schemeClr val="accent3">
              <a:lumMod val="50000"/>
            </a:schemeClr>
          </a:solidFill>
          <a:ln>
            <a:no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200" y="2730455"/>
            <a:ext cx="3657600" cy="612648"/>
          </a:xfrm>
          <a:prstGeom prst="rect">
            <a:avLst/>
          </a:prstGeom>
          <a:solidFill>
            <a:schemeClr val="accent3">
              <a:lumMod val="50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a:t>
            </a:r>
            <a:r>
              <a:rPr lang="en-US" sz="2000" dirty="0"/>
              <a:t>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3">
              <a:lumMod val="50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id-ID" sz="2000" dirty="0"/>
              <a:t>UJI COBA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1">
              <a:lumMod val="75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199" y="1803310"/>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1593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825625"/>
            <a:ext cx="10824736" cy="4351338"/>
          </a:xfrm>
        </p:spPr>
        <p:txBody>
          <a:bodyPr/>
          <a:lstStyle/>
          <a:p>
            <a:pPr marL="514350" lvl="0" indent="-514350">
              <a:buFont typeface="+mj-lt"/>
              <a:buAutoNum type="arabicPeriod"/>
            </a:pPr>
            <a:r>
              <a:rPr lang="en-US" sz="2800" dirty="0"/>
              <a:t>Data </a:t>
            </a:r>
            <a:r>
              <a:rPr lang="en-US" sz="2800" b="1" dirty="0"/>
              <a:t>p</a:t>
            </a:r>
            <a:r>
              <a:rPr lang="id-ID" sz="2800" b="1" dirty="0" err="1"/>
              <a:t>roperti</a:t>
            </a:r>
            <a:r>
              <a:rPr lang="id-ID" sz="2800" b="1" dirty="0"/>
              <a:t> </a:t>
            </a:r>
            <a:r>
              <a:rPr lang="id-ID" sz="2800" dirty="0"/>
              <a:t>yang dimiliki oleh </a:t>
            </a:r>
            <a:r>
              <a:rPr lang="id-ID" sz="2800" b="1" i="1" dirty="0"/>
              <a:t>Family </a:t>
            </a:r>
            <a:r>
              <a:rPr lang="id-ID" sz="2800" b="1" i="1" dirty="0" err="1"/>
              <a:t>Relationship</a:t>
            </a:r>
            <a:r>
              <a:rPr lang="id-ID" sz="2800" b="1" i="1" dirty="0"/>
              <a:t> </a:t>
            </a:r>
            <a:r>
              <a:rPr lang="id-ID" sz="2800" b="1" i="1" dirty="0" err="1"/>
              <a:t>Ontology</a:t>
            </a:r>
            <a:r>
              <a:rPr lang="id-ID" sz="2800" b="1" dirty="0"/>
              <a:t> </a:t>
            </a:r>
            <a:r>
              <a:rPr lang="id-ID" sz="2800" dirty="0"/>
              <a:t>dapat digunakan pada domain tokoh sejarah Indonesia. </a:t>
            </a:r>
            <a:endParaRPr lang="en-US" sz="2800" dirty="0"/>
          </a:p>
          <a:p>
            <a:pPr marL="514350" lvl="0" indent="-514350">
              <a:buFont typeface="+mj-lt"/>
              <a:buAutoNum type="arabicPeriod"/>
            </a:pPr>
            <a:r>
              <a:rPr lang="id-ID" sz="2800" dirty="0"/>
              <a:t>Studi kasus visualisasi pohon keluarga tokoh sejarah Indonesia </a:t>
            </a:r>
            <a:r>
              <a:rPr lang="id-ID" sz="2800" b="1" dirty="0"/>
              <a:t>mampu </a:t>
            </a:r>
            <a:r>
              <a:rPr lang="id-ID" sz="2800" b="1" dirty="0" err="1"/>
              <a:t>dimodelkan</a:t>
            </a:r>
            <a:r>
              <a:rPr lang="id-ID" sz="2800" dirty="0"/>
              <a:t> dan digabungkan dengan model ontologi lokal </a:t>
            </a:r>
            <a:r>
              <a:rPr lang="id-ID" sz="2800" dirty="0" smtClean="0"/>
              <a:t>yang memuat </a:t>
            </a:r>
            <a:r>
              <a:rPr lang="id-ID" sz="2800" dirty="0" err="1" smtClean="0"/>
              <a:t>object</a:t>
            </a:r>
            <a:r>
              <a:rPr lang="id-ID" sz="2800" dirty="0" smtClean="0"/>
              <a:t> </a:t>
            </a:r>
            <a:r>
              <a:rPr lang="id-ID" sz="2800" dirty="0" err="1" smtClean="0"/>
              <a:t>property</a:t>
            </a:r>
            <a:r>
              <a:rPr lang="id-ID" sz="2800" dirty="0" smtClean="0"/>
              <a:t> yang berguna dalam </a:t>
            </a:r>
            <a:r>
              <a:rPr lang="id-ID" sz="2800" b="1" dirty="0" smtClean="0"/>
              <a:t>proses </a:t>
            </a:r>
            <a:r>
              <a:rPr lang="id-ID" sz="2800" b="1" i="1" dirty="0" err="1" smtClean="0"/>
              <a:t>reasoning</a:t>
            </a:r>
            <a:r>
              <a:rPr lang="id-ID" sz="2800" dirty="0" smtClean="0"/>
              <a:t> ini dengan </a:t>
            </a:r>
            <a:r>
              <a:rPr lang="id-ID" sz="2800" dirty="0" err="1"/>
              <a:t>Apache</a:t>
            </a:r>
            <a:r>
              <a:rPr lang="id-ID" sz="2800" dirty="0"/>
              <a:t> </a:t>
            </a:r>
            <a:r>
              <a:rPr lang="id-ID" sz="2800" dirty="0" err="1"/>
              <a:t>Jena</a:t>
            </a:r>
            <a:r>
              <a:rPr lang="en-US" sz="2800" dirty="0"/>
              <a:t> </a:t>
            </a:r>
            <a:r>
              <a:rPr lang="en-US" sz="2800" dirty="0" err="1"/>
              <a:t>serta</a:t>
            </a:r>
            <a:r>
              <a:rPr lang="en-US" sz="2800" dirty="0"/>
              <a:t> </a:t>
            </a:r>
            <a:r>
              <a:rPr lang="en-US" sz="2800" dirty="0" err="1"/>
              <a:t>bisa</a:t>
            </a:r>
            <a:r>
              <a:rPr lang="en-US" sz="2800" dirty="0"/>
              <a:t> </a:t>
            </a:r>
            <a:r>
              <a:rPr lang="en-US" sz="2800" dirty="0" err="1"/>
              <a:t>melakukan</a:t>
            </a:r>
            <a:r>
              <a:rPr lang="en-US" sz="2800" dirty="0"/>
              <a:t> proses </a:t>
            </a:r>
            <a:r>
              <a:rPr lang="en-US" sz="2800" i="1" dirty="0"/>
              <a:t>reasoning </a:t>
            </a:r>
            <a:r>
              <a:rPr lang="en-US" sz="2800" dirty="0" err="1"/>
              <a:t>dengan</a:t>
            </a:r>
            <a:r>
              <a:rPr lang="en-US" sz="2800" dirty="0"/>
              <a:t> Pellet Reasoner.</a:t>
            </a:r>
          </a:p>
          <a:p>
            <a:pPr marL="514350" lvl="0" indent="-514350">
              <a:buFont typeface="+mj-lt"/>
              <a:buAutoNum type="arabicPeriod"/>
            </a:pPr>
            <a:r>
              <a:rPr lang="en-US" sz="2800" dirty="0" err="1"/>
              <a:t>Aplikasi</a:t>
            </a:r>
            <a:r>
              <a:rPr lang="en-US" sz="2800" dirty="0"/>
              <a:t> </a:t>
            </a:r>
            <a:r>
              <a:rPr lang="en-US" sz="2800" dirty="0" err="1"/>
              <a:t>untuk</a:t>
            </a:r>
            <a:r>
              <a:rPr lang="en-US" sz="2800" dirty="0"/>
              <a:t> </a:t>
            </a:r>
            <a:r>
              <a:rPr lang="en-US" sz="2800" b="1" dirty="0" err="1"/>
              <a:t>visualisasi</a:t>
            </a:r>
            <a:r>
              <a:rPr lang="en-US" sz="2800" b="1" dirty="0"/>
              <a:t> </a:t>
            </a:r>
            <a:r>
              <a:rPr lang="en-US" sz="2800" b="1" dirty="0" err="1"/>
              <a:t>pohon</a:t>
            </a:r>
            <a:r>
              <a:rPr lang="en-US" sz="2800" b="1" dirty="0"/>
              <a:t> </a:t>
            </a:r>
            <a:r>
              <a:rPr lang="en-US" sz="2800" b="1" dirty="0" err="1"/>
              <a:t>keluarga</a:t>
            </a:r>
            <a:r>
              <a:rPr lang="en-US" sz="2800" dirty="0"/>
              <a:t> </a:t>
            </a:r>
            <a:r>
              <a:rPr lang="en-US" sz="2800" dirty="0" err="1"/>
              <a:t>tokoh</a:t>
            </a:r>
            <a:r>
              <a:rPr lang="en-US" sz="2800" dirty="0"/>
              <a:t> </a:t>
            </a:r>
            <a:r>
              <a:rPr lang="en-US" sz="2800" dirty="0" err="1"/>
              <a:t>sejarah</a:t>
            </a:r>
            <a:r>
              <a:rPr lang="en-US" sz="2800" dirty="0"/>
              <a:t> Indonesia </a:t>
            </a:r>
            <a:r>
              <a:rPr lang="en-US" sz="2800" dirty="0" err="1"/>
              <a:t>dapat</a:t>
            </a:r>
            <a:r>
              <a:rPr lang="en-US" sz="2800" dirty="0"/>
              <a:t> </a:t>
            </a:r>
            <a:r>
              <a:rPr lang="en-US" sz="2800" dirty="0" err="1"/>
              <a:t>dikembangkan</a:t>
            </a:r>
            <a:r>
              <a:rPr lang="en-US" sz="2800" dirty="0"/>
              <a:t> </a:t>
            </a:r>
            <a:r>
              <a:rPr lang="en-US" sz="2800" dirty="0" err="1"/>
              <a:t>dengan</a:t>
            </a:r>
            <a:r>
              <a:rPr lang="en-US" sz="2800" dirty="0"/>
              <a:t> l</a:t>
            </a:r>
            <a:r>
              <a:rPr lang="id-ID" sz="2800" dirty="0" err="1"/>
              <a:t>ibrary</a:t>
            </a:r>
            <a:r>
              <a:rPr lang="id-ID" sz="2800" dirty="0"/>
              <a:t> SPARQL </a:t>
            </a:r>
            <a:r>
              <a:rPr lang="id-ID" sz="2800" dirty="0" err="1"/>
              <a:t>Lib</a:t>
            </a:r>
            <a:r>
              <a:rPr lang="id-ID" sz="2800" dirty="0"/>
              <a:t> </a:t>
            </a:r>
            <a:r>
              <a:rPr lang="en-US" sz="2800" dirty="0"/>
              <a:t>yang </a:t>
            </a:r>
            <a:r>
              <a:rPr lang="id-ID" sz="2800" dirty="0"/>
              <a:t>mampu menghubungkan basis data </a:t>
            </a:r>
            <a:r>
              <a:rPr lang="id-ID" sz="2800" dirty="0" err="1"/>
              <a:t>Apache</a:t>
            </a:r>
            <a:r>
              <a:rPr lang="id-ID" sz="2800" dirty="0"/>
              <a:t> </a:t>
            </a:r>
            <a:r>
              <a:rPr lang="id-ID" sz="2800" dirty="0" err="1"/>
              <a:t>Jena</a:t>
            </a:r>
            <a:r>
              <a:rPr lang="id-ID" sz="2800" dirty="0"/>
              <a:t> </a:t>
            </a:r>
            <a:r>
              <a:rPr lang="id-ID" sz="2800" dirty="0" err="1"/>
              <a:t>Fuseki</a:t>
            </a:r>
            <a:r>
              <a:rPr lang="en-US" sz="2800" dirty="0"/>
              <a:t> </a:t>
            </a:r>
            <a:r>
              <a:rPr lang="en-US" sz="2800" dirty="0" err="1"/>
              <a:t>dengan</a:t>
            </a:r>
            <a:r>
              <a:rPr lang="en-US" sz="2800" dirty="0"/>
              <a:t> </a:t>
            </a:r>
            <a:r>
              <a:rPr lang="en-US" sz="2800" dirty="0" err="1"/>
              <a:t>perangkat</a:t>
            </a:r>
            <a:r>
              <a:rPr lang="en-US" sz="2800" dirty="0"/>
              <a:t> </a:t>
            </a:r>
            <a:r>
              <a:rPr lang="en-US" sz="2800" dirty="0" err="1"/>
              <a:t>lunak</a:t>
            </a:r>
            <a:r>
              <a:rPr lang="en-US" sz="2800" dirty="0"/>
              <a:t> yang </a:t>
            </a:r>
            <a:r>
              <a:rPr lang="id-ID" sz="2800" dirty="0"/>
              <a:t>menggunakan bahasa pemrograman PHP.</a:t>
            </a:r>
            <a:endParaRPr lang="en-US" sz="2800" dirty="0"/>
          </a:p>
          <a:p>
            <a:pPr marL="457200" indent="-457200">
              <a:buFont typeface="+mj-lt"/>
              <a:buAutoNum type="arabicPeriod"/>
            </a:pPr>
            <a:endParaRPr lang="en-US" sz="280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36</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smtClean="0"/>
              <a:t>Kesimpulan</a:t>
            </a:r>
            <a:endParaRPr lang="en-US"/>
          </a:p>
        </p:txBody>
      </p:sp>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767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825625"/>
            <a:ext cx="10824736" cy="4351338"/>
          </a:xfrm>
        </p:spPr>
        <p:txBody>
          <a:bodyPr/>
          <a:lstStyle/>
          <a:p>
            <a:pPr marL="514350" lvl="0" indent="-514350">
              <a:buFont typeface="+mj-lt"/>
              <a:buAutoNum type="arabicPeriod"/>
            </a:pPr>
            <a:r>
              <a:rPr lang="id-ID" sz="3200"/>
              <a:t>Penggunaan perangkat uji coba dengan spesfikasi kapasitas </a:t>
            </a:r>
            <a:r>
              <a:rPr lang="id-ID" sz="3200" b="1" smtClean="0"/>
              <a:t>memori</a:t>
            </a:r>
            <a:r>
              <a:rPr lang="id-ID" sz="3200" smtClean="0"/>
              <a:t> yang </a:t>
            </a:r>
            <a:r>
              <a:rPr lang="id-ID" sz="3200" b="1"/>
              <a:t>lebih </a:t>
            </a:r>
            <a:r>
              <a:rPr lang="id-ID" sz="3200" b="1" smtClean="0"/>
              <a:t>besar</a:t>
            </a:r>
            <a:r>
              <a:rPr lang="id-ID" sz="3200" smtClean="0"/>
              <a:t> </a:t>
            </a:r>
            <a:r>
              <a:rPr lang="id-ID" sz="3200"/>
              <a:t>agar waktu yang dibutuhkan untuk proses </a:t>
            </a:r>
            <a:r>
              <a:rPr lang="id-ID" sz="3200" i="1"/>
              <a:t>export inferenced axiom</a:t>
            </a:r>
            <a:r>
              <a:rPr lang="id-ID" sz="3200"/>
              <a:t> </a:t>
            </a:r>
            <a:r>
              <a:rPr lang="id-ID" sz="3200" b="1"/>
              <a:t>lebih cepat</a:t>
            </a:r>
            <a:r>
              <a:rPr lang="en-US" sz="3200"/>
              <a:t>.</a:t>
            </a:r>
          </a:p>
          <a:p>
            <a:pPr marL="514350" lvl="0" indent="-514350">
              <a:buFont typeface="+mj-lt"/>
              <a:buAutoNum type="arabicPeriod"/>
            </a:pPr>
            <a:r>
              <a:rPr lang="en-US" sz="3200" b="1"/>
              <a:t>Penambahan</a:t>
            </a:r>
            <a:r>
              <a:rPr lang="en-US" sz="3200"/>
              <a:t> visualisasi generasi </a:t>
            </a:r>
            <a:r>
              <a:rPr lang="en-US" sz="3200" b="1"/>
              <a:t>pendahulu</a:t>
            </a:r>
            <a:r>
              <a:rPr lang="en-US" sz="3200"/>
              <a:t> dan </a:t>
            </a:r>
            <a:r>
              <a:rPr lang="en-US" sz="3200" b="1"/>
              <a:t>penerus</a:t>
            </a:r>
            <a:r>
              <a:rPr lang="en-US" sz="3200"/>
              <a:t>.</a:t>
            </a:r>
          </a:p>
          <a:p>
            <a:pPr marL="514350" lvl="0" indent="-514350">
              <a:buFont typeface="+mj-lt"/>
              <a:buAutoNum type="arabicPeriod"/>
            </a:pPr>
            <a:r>
              <a:rPr lang="en-US" sz="3200"/>
              <a:t>Fitur </a:t>
            </a:r>
            <a:r>
              <a:rPr lang="en-US" sz="3200" b="1"/>
              <a:t>penambahan</a:t>
            </a:r>
            <a:r>
              <a:rPr lang="en-US" sz="3200"/>
              <a:t> data secara </a:t>
            </a:r>
            <a:r>
              <a:rPr lang="en-US" sz="3200" b="1"/>
              <a:t>dinamis</a:t>
            </a:r>
            <a:r>
              <a:rPr lang="en-US" sz="3200" smtClean="0"/>
              <a:t>.</a:t>
            </a:r>
            <a:endParaRPr lang="en-US" sz="320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37</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smtClean="0"/>
              <a:t>saran</a:t>
            </a:r>
            <a:endParaRPr lang="en-US"/>
          </a:p>
        </p:txBody>
      </p:sp>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941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B08B8-3DB3-4637-AE23-B8DB96D9FCEC}"/>
              </a:ext>
            </a:extLst>
          </p:cNvPr>
          <p:cNvSpPr>
            <a:spLocks noGrp="1"/>
          </p:cNvSpPr>
          <p:nvPr>
            <p:ph type="ctrTitle"/>
          </p:nvPr>
        </p:nvSpPr>
        <p:spPr>
          <a:xfrm>
            <a:off x="5189219" y="1602811"/>
            <a:ext cx="5796460" cy="981048"/>
          </a:xfrm>
        </p:spPr>
        <p:txBody>
          <a:bodyPr/>
          <a:lstStyle/>
          <a:p>
            <a:r>
              <a:rPr lang="en-US" sz="6600" smtClean="0"/>
              <a:t>TERIma kasih</a:t>
            </a:r>
            <a:endParaRPr lang="en-US" sz="6600">
              <a:effectLst/>
            </a:endParaRPr>
          </a:p>
        </p:txBody>
      </p:sp>
      <p:sp>
        <p:nvSpPr>
          <p:cNvPr id="4" name="Rectangle 3"/>
          <p:cNvSpPr/>
          <p:nvPr/>
        </p:nvSpPr>
        <p:spPr>
          <a:xfrm>
            <a:off x="9921240" y="320040"/>
            <a:ext cx="208026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50280" y="3715456"/>
            <a:ext cx="348234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it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35" y="1602811"/>
            <a:ext cx="3619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59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45453" y="3323221"/>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4742" y="3323221"/>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825625"/>
            <a:ext cx="10824736" cy="1106111"/>
          </a:xfrm>
        </p:spPr>
        <p:txBody>
          <a:bodyPr/>
          <a:lstStyle/>
          <a:p>
            <a:pPr marL="0" indent="0">
              <a:buNone/>
            </a:pPr>
            <a:r>
              <a:rPr lang="en-US" sz="2800" b="1"/>
              <a:t>Memodelkan</a:t>
            </a:r>
            <a:r>
              <a:rPr lang="en-US" sz="2800"/>
              <a:t> dan </a:t>
            </a:r>
            <a:r>
              <a:rPr lang="en-US" sz="2800" b="1"/>
              <a:t>melengkapi</a:t>
            </a:r>
            <a:r>
              <a:rPr lang="en-US" sz="2800"/>
              <a:t> data tokoh untuk </a:t>
            </a:r>
            <a:r>
              <a:rPr lang="en-US" sz="2800" b="1"/>
              <a:t>visualisasi</a:t>
            </a:r>
            <a:r>
              <a:rPr lang="en-US" sz="2800"/>
              <a:t> pohon keluarga tokoh sejarah.</a:t>
            </a:r>
          </a:p>
          <a:p>
            <a:endParaRPr lang="en-US" sz="280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5" name="Title 4"/>
          <p:cNvSpPr>
            <a:spLocks noGrp="1"/>
          </p:cNvSpPr>
          <p:nvPr>
            <p:ph type="title"/>
          </p:nvPr>
        </p:nvSpPr>
        <p:spPr/>
        <p:txBody>
          <a:bodyPr/>
          <a:lstStyle/>
          <a:p>
            <a:r>
              <a:rPr lang="en-US" smtClean="0"/>
              <a:t>Tujuan</a:t>
            </a:r>
            <a:endParaRPr lang="en-US">
              <a:solidFill>
                <a:srgbClr val="FF0000"/>
              </a:solidFill>
            </a:endParaRPr>
          </a:p>
        </p:txBody>
      </p:sp>
    </p:spTree>
    <p:extLst>
      <p:ext uri="{BB962C8B-B14F-4D97-AF65-F5344CB8AC3E}">
        <p14:creationId xmlns:p14="http://schemas.microsoft.com/office/powerpoint/2010/main" val="3325853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514350" lvl="0" indent="-514350">
              <a:buFont typeface="+mj-lt"/>
              <a:buAutoNum type="arabicPeriod"/>
            </a:pPr>
            <a:r>
              <a:rPr lang="en-US" sz="2800" dirty="0" err="1"/>
              <a:t>Bagaimana</a:t>
            </a:r>
            <a:r>
              <a:rPr lang="en-US" sz="2800" dirty="0"/>
              <a:t> </a:t>
            </a:r>
            <a:r>
              <a:rPr lang="en-US" sz="2800" b="1" dirty="0" err="1"/>
              <a:t>menentukan</a:t>
            </a:r>
            <a:r>
              <a:rPr lang="en-US" sz="2800" b="1" dirty="0"/>
              <a:t> </a:t>
            </a:r>
            <a:r>
              <a:rPr lang="en-US" sz="2800" b="1" dirty="0" smtClean="0"/>
              <a:t>property </a:t>
            </a:r>
            <a:r>
              <a:rPr lang="en-US" sz="2800" dirty="0"/>
              <a:t>yang </a:t>
            </a:r>
            <a:r>
              <a:rPr lang="en-US" sz="2800" dirty="0" err="1"/>
              <a:t>nantinya</a:t>
            </a:r>
            <a:r>
              <a:rPr lang="en-US" sz="2800" dirty="0"/>
              <a:t> </a:t>
            </a:r>
            <a:r>
              <a:rPr lang="en-US" sz="2800" dirty="0" err="1"/>
              <a:t>dapat</a:t>
            </a:r>
            <a:r>
              <a:rPr lang="en-US" sz="2800" dirty="0"/>
              <a:t> </a:t>
            </a:r>
            <a:r>
              <a:rPr lang="en-US" sz="2800" dirty="0" err="1"/>
              <a:t>digunakan</a:t>
            </a:r>
            <a:r>
              <a:rPr lang="en-US" sz="2800" dirty="0"/>
              <a:t> </a:t>
            </a:r>
            <a:r>
              <a:rPr lang="en-US" sz="2800" dirty="0" err="1"/>
              <a:t>untuk</a:t>
            </a:r>
            <a:r>
              <a:rPr lang="en-US" sz="2800" dirty="0"/>
              <a:t> </a:t>
            </a:r>
            <a:r>
              <a:rPr lang="en-US" sz="2800" b="1" dirty="0" err="1"/>
              <a:t>mendefinisikan</a:t>
            </a:r>
            <a:r>
              <a:rPr lang="en-US" sz="2800" b="1" dirty="0"/>
              <a:t> </a:t>
            </a:r>
            <a:r>
              <a:rPr lang="en-US" sz="2800" b="1" dirty="0" err="1"/>
              <a:t>relasi</a:t>
            </a:r>
            <a:r>
              <a:rPr lang="en-US" sz="2800" dirty="0"/>
              <a:t> </a:t>
            </a:r>
            <a:r>
              <a:rPr lang="en-US" sz="2800" dirty="0" err="1"/>
              <a:t>dalam</a:t>
            </a:r>
            <a:r>
              <a:rPr lang="en-US" sz="2800" dirty="0"/>
              <a:t> domain </a:t>
            </a:r>
            <a:r>
              <a:rPr lang="en-US" sz="2800" dirty="0" err="1"/>
              <a:t>tokoh</a:t>
            </a:r>
            <a:r>
              <a:rPr lang="en-US" sz="2800" dirty="0"/>
              <a:t> </a:t>
            </a:r>
            <a:r>
              <a:rPr lang="en-US" sz="2800" dirty="0" err="1" smtClean="0"/>
              <a:t>sejarah</a:t>
            </a:r>
            <a:r>
              <a:rPr lang="en-US" sz="2800" dirty="0" smtClean="0"/>
              <a:t> Indonesia?</a:t>
            </a:r>
          </a:p>
          <a:p>
            <a:pPr marL="514350" lvl="0" indent="-514350">
              <a:buFont typeface="+mj-lt"/>
              <a:buAutoNum type="arabicPeriod"/>
            </a:pPr>
            <a:endParaRPr lang="en-US" sz="2800" dirty="0"/>
          </a:p>
          <a:p>
            <a:pPr marL="514350" lvl="0" indent="-514350">
              <a:buFont typeface="+mj-lt"/>
              <a:buAutoNum type="arabicPeriod"/>
            </a:pPr>
            <a:r>
              <a:rPr lang="en-US" sz="2800" dirty="0" err="1"/>
              <a:t>Bagaimana</a:t>
            </a:r>
            <a:r>
              <a:rPr lang="en-US" sz="2800" dirty="0"/>
              <a:t> </a:t>
            </a:r>
            <a:r>
              <a:rPr lang="en-US" sz="2800" b="1" dirty="0" err="1"/>
              <a:t>memodelkan</a:t>
            </a:r>
            <a:r>
              <a:rPr lang="en-US" sz="2800" b="1" dirty="0"/>
              <a:t> proses reasoning</a:t>
            </a:r>
            <a:r>
              <a:rPr lang="en-US" sz="2800" dirty="0"/>
              <a:t> </a:t>
            </a:r>
            <a:r>
              <a:rPr lang="en-US" sz="2800" dirty="0" err="1"/>
              <a:t>untuk</a:t>
            </a:r>
            <a:r>
              <a:rPr lang="en-US" sz="2800" dirty="0"/>
              <a:t> </a:t>
            </a:r>
            <a:r>
              <a:rPr lang="en-US" sz="2800" dirty="0" err="1"/>
              <a:t>melengkapi</a:t>
            </a:r>
            <a:r>
              <a:rPr lang="en-US" sz="2800" dirty="0"/>
              <a:t> </a:t>
            </a:r>
            <a:r>
              <a:rPr lang="en-US" sz="2800" dirty="0" err="1"/>
              <a:t>relasi</a:t>
            </a:r>
            <a:r>
              <a:rPr lang="en-US" sz="2800" dirty="0"/>
              <a:t> </a:t>
            </a:r>
            <a:r>
              <a:rPr lang="en-US" sz="2800" dirty="0" err="1"/>
              <a:t>tokoh</a:t>
            </a:r>
            <a:r>
              <a:rPr lang="en-US" sz="2800" dirty="0"/>
              <a:t> </a:t>
            </a:r>
            <a:r>
              <a:rPr lang="en-US" sz="2800" dirty="0" err="1"/>
              <a:t>sejarah</a:t>
            </a:r>
            <a:r>
              <a:rPr lang="en-US" sz="2800" dirty="0"/>
              <a:t> </a:t>
            </a:r>
            <a:r>
              <a:rPr lang="en-US" sz="2800" dirty="0" err="1"/>
              <a:t>pada</a:t>
            </a:r>
            <a:r>
              <a:rPr lang="en-US" sz="2800" dirty="0"/>
              <a:t> </a:t>
            </a:r>
            <a:r>
              <a:rPr lang="en-US" sz="2800" dirty="0" err="1"/>
              <a:t>DBpedia</a:t>
            </a:r>
            <a:r>
              <a:rPr lang="en-US" sz="2800" dirty="0" smtClean="0"/>
              <a:t>?</a:t>
            </a:r>
          </a:p>
          <a:p>
            <a:pPr marL="514350" lvl="0" indent="-514350">
              <a:buFont typeface="+mj-lt"/>
              <a:buAutoNum type="arabicPeriod"/>
            </a:pPr>
            <a:endParaRPr lang="en-US" sz="2800" dirty="0"/>
          </a:p>
          <a:p>
            <a:pPr marL="514350" lvl="0" indent="-514350">
              <a:buFont typeface="+mj-lt"/>
              <a:buAutoNum type="arabicPeriod"/>
            </a:pPr>
            <a:r>
              <a:rPr lang="en-US" sz="2800" dirty="0" err="1"/>
              <a:t>Bagaimana</a:t>
            </a:r>
            <a:r>
              <a:rPr lang="en-US" sz="2800" dirty="0"/>
              <a:t> </a:t>
            </a:r>
            <a:r>
              <a:rPr lang="en-US" sz="2800" dirty="0" err="1"/>
              <a:t>membuat</a:t>
            </a:r>
            <a:r>
              <a:rPr lang="en-US" sz="2800" dirty="0"/>
              <a:t> </a:t>
            </a:r>
            <a:r>
              <a:rPr lang="en-US" sz="2800" dirty="0" err="1"/>
              <a:t>aplikasi</a:t>
            </a:r>
            <a:r>
              <a:rPr lang="en-US" sz="2800" dirty="0"/>
              <a:t> </a:t>
            </a:r>
            <a:r>
              <a:rPr lang="en-US" sz="2800" dirty="0" err="1"/>
              <a:t>untuk</a:t>
            </a:r>
            <a:r>
              <a:rPr lang="en-US" sz="2800" dirty="0"/>
              <a:t> </a:t>
            </a:r>
            <a:r>
              <a:rPr lang="en-US" sz="2800" dirty="0" err="1"/>
              <a:t>menampilkan</a:t>
            </a:r>
            <a:r>
              <a:rPr lang="en-US" sz="2800" dirty="0"/>
              <a:t> </a:t>
            </a:r>
            <a:r>
              <a:rPr lang="en-US" sz="2800" b="1" dirty="0" err="1"/>
              <a:t>visualisasi</a:t>
            </a:r>
            <a:r>
              <a:rPr lang="en-US" sz="2800" b="1" dirty="0"/>
              <a:t> </a:t>
            </a:r>
            <a:r>
              <a:rPr lang="en-US" sz="2800" b="1" dirty="0" err="1"/>
              <a:t>pohon</a:t>
            </a:r>
            <a:r>
              <a:rPr lang="en-US" sz="2800" b="1" dirty="0"/>
              <a:t> </a:t>
            </a:r>
            <a:r>
              <a:rPr lang="en-US" sz="2800" b="1" dirty="0" err="1"/>
              <a:t>keluarga</a:t>
            </a:r>
            <a:r>
              <a:rPr lang="en-US" sz="2800" dirty="0"/>
              <a:t> </a:t>
            </a:r>
            <a:r>
              <a:rPr lang="en-US" sz="2800" dirty="0" err="1"/>
              <a:t>tokoh</a:t>
            </a:r>
            <a:r>
              <a:rPr lang="en-US" sz="2800" dirty="0"/>
              <a:t> </a:t>
            </a:r>
            <a:r>
              <a:rPr lang="en-US" sz="2800" dirty="0" err="1" smtClean="0"/>
              <a:t>sejarah</a:t>
            </a:r>
            <a:r>
              <a:rPr lang="en-US" sz="2800" dirty="0" smtClean="0"/>
              <a:t> Indonesia?</a:t>
            </a:r>
            <a:endParaRPr lang="en-US" sz="280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5</a:t>
            </a:fld>
            <a:endParaRPr lang="en-US" noProof="0" dirty="0"/>
          </a:p>
        </p:txBody>
      </p:sp>
      <p:sp>
        <p:nvSpPr>
          <p:cNvPr id="5" name="Title 4"/>
          <p:cNvSpPr>
            <a:spLocks noGrp="1"/>
          </p:cNvSpPr>
          <p:nvPr>
            <p:ph type="title"/>
          </p:nvPr>
        </p:nvSpPr>
        <p:spPr/>
        <p:txBody>
          <a:bodyPr/>
          <a:lstStyle/>
          <a:p>
            <a:r>
              <a:rPr lang="en-US" dirty="0" err="1" smtClean="0"/>
              <a:t>Rumusan</a:t>
            </a:r>
            <a:r>
              <a:rPr lang="en-US" dirty="0" smtClean="0"/>
              <a:t> </a:t>
            </a:r>
            <a:r>
              <a:rPr lang="en-US" dirty="0" err="1" smtClean="0"/>
              <a:t>masalah</a:t>
            </a:r>
            <a:endParaRPr lang="en-US" dirty="0"/>
          </a:p>
        </p:txBody>
      </p:sp>
      <p:sp>
        <p:nvSpPr>
          <p:cNvPr id="7" name="Rectangle 6"/>
          <p:cNvSpPr/>
          <p:nvPr/>
        </p:nvSpPr>
        <p:spPr>
          <a:xfrm>
            <a:off x="395926" y="6186390"/>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255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342900" lvl="0" indent="-342900">
              <a:buFont typeface="+mj-lt"/>
              <a:buAutoNum type="arabicPeriod"/>
            </a:pPr>
            <a:r>
              <a:rPr lang="en-US" sz="2000"/>
              <a:t>Data yang digunakan adalah tokoh sejarah Indonesia dari DBpedia</a:t>
            </a:r>
            <a:r>
              <a:rPr lang="en-US" sz="2000" smtClean="0"/>
              <a:t>.</a:t>
            </a:r>
          </a:p>
          <a:p>
            <a:pPr marL="342900" lvl="0" indent="-342900">
              <a:buFont typeface="+mj-lt"/>
              <a:buAutoNum type="arabicPeriod"/>
            </a:pPr>
            <a:r>
              <a:rPr lang="en-US" sz="2000" smtClean="0"/>
              <a:t>Aplikasi </a:t>
            </a:r>
            <a:r>
              <a:rPr lang="en-US" sz="2000"/>
              <a:t>tidak dapat menangani </a:t>
            </a:r>
            <a:r>
              <a:rPr lang="en-US" sz="2000" i="1"/>
              <a:t>person</a:t>
            </a:r>
            <a:r>
              <a:rPr lang="en-US" sz="2000"/>
              <a:t> yang tidak memiliki halaman DBpedia</a:t>
            </a:r>
            <a:r>
              <a:rPr lang="en-US" sz="2000" smtClean="0"/>
              <a:t>.</a:t>
            </a:r>
          </a:p>
          <a:p>
            <a:pPr marL="342900" lvl="0" indent="-342900">
              <a:buFont typeface="+mj-lt"/>
              <a:buAutoNum type="arabicPeriod"/>
            </a:pPr>
            <a:r>
              <a:rPr lang="en-US" sz="2000" i="1" smtClean="0"/>
              <a:t>Person </a:t>
            </a:r>
            <a:r>
              <a:rPr lang="en-US" sz="2000" smtClean="0"/>
              <a:t>yang tidak memiliki atribut nama atau label tidak akan ditampilkan.</a:t>
            </a:r>
            <a:endParaRPr lang="en-US" sz="2000" i="1"/>
          </a:p>
          <a:p>
            <a:pPr marL="342900" lvl="0" indent="-342900">
              <a:buFont typeface="+mj-lt"/>
              <a:buAutoNum type="arabicPeriod"/>
            </a:pPr>
            <a:r>
              <a:rPr lang="en-US" sz="2000"/>
              <a:t>Batas relasi adalah ayah, ibu, saudara, istri, anak, menantu, cucu, pasangan cucu, dan cicit.</a:t>
            </a:r>
          </a:p>
          <a:p>
            <a:pPr marL="342900" lvl="0" indent="-342900">
              <a:buFont typeface="+mj-lt"/>
              <a:buAutoNum type="arabicPeriod"/>
            </a:pPr>
            <a:r>
              <a:rPr lang="en-US" sz="2000"/>
              <a:t>Aplikasi sangat bergantung pada kelengkapan atribut data DBpedia.</a:t>
            </a:r>
          </a:p>
          <a:p>
            <a:pPr marL="342900" lvl="0" indent="-342900">
              <a:buFont typeface="+mj-lt"/>
              <a:buAutoNum type="arabicPeriod"/>
            </a:pPr>
            <a:r>
              <a:rPr lang="en-US" sz="2000" i="1"/>
              <a:t>Reasoner </a:t>
            </a:r>
            <a:r>
              <a:rPr lang="en-US" sz="2000"/>
              <a:t>yang digunakan adalah Pellet.</a:t>
            </a:r>
          </a:p>
          <a:p>
            <a:pPr marL="342900" lvl="0" indent="-342900">
              <a:buFont typeface="+mj-lt"/>
              <a:buAutoNum type="arabicPeriod"/>
            </a:pPr>
            <a:r>
              <a:rPr lang="en-US" sz="2000"/>
              <a:t>Aplikasi yang dibuat tidak menyediakan </a:t>
            </a:r>
            <a:r>
              <a:rPr lang="en-US" sz="2000" i="1"/>
              <a:t>form</a:t>
            </a:r>
            <a:r>
              <a:rPr lang="en-US" sz="2000"/>
              <a:t> untuk pengelolaan data (tambah, ubah, hapus</a:t>
            </a:r>
            <a:r>
              <a:rPr lang="en-US" sz="2000" smtClean="0"/>
              <a:t>).</a:t>
            </a:r>
            <a:endParaRPr lang="en-US" sz="200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6</a:t>
            </a:fld>
            <a:endParaRPr lang="en-US" noProof="0" dirty="0"/>
          </a:p>
        </p:txBody>
      </p:sp>
      <p:sp>
        <p:nvSpPr>
          <p:cNvPr id="5" name="Title 4"/>
          <p:cNvSpPr>
            <a:spLocks noGrp="1"/>
          </p:cNvSpPr>
          <p:nvPr>
            <p:ph type="title"/>
          </p:nvPr>
        </p:nvSpPr>
        <p:spPr/>
        <p:txBody>
          <a:bodyPr/>
          <a:lstStyle/>
          <a:p>
            <a:r>
              <a:rPr lang="en-US" dirty="0" smtClean="0"/>
              <a:t>BATASAN </a:t>
            </a:r>
            <a:r>
              <a:rPr lang="en-US" dirty="0" err="1" smtClean="0"/>
              <a:t>masalah</a:t>
            </a:r>
            <a:endParaRPr lang="en-US" dirty="0"/>
          </a:p>
        </p:txBody>
      </p:sp>
      <p:sp>
        <p:nvSpPr>
          <p:cNvPr id="7" name="Rectangle 6"/>
          <p:cNvSpPr/>
          <p:nvPr/>
        </p:nvSpPr>
        <p:spPr>
          <a:xfrm>
            <a:off x="395926" y="6214671"/>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1873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1" y="870122"/>
            <a:ext cx="3657599" cy="609600"/>
          </a:xfrm>
          <a:prstGeom prst="rect">
            <a:avLst/>
          </a:prstGeom>
          <a:solidFill>
            <a:srgbClr val="060E28"/>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201" y="2651424"/>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dirty="0"/>
              <a:t>UJI CO</a:t>
            </a:r>
            <a:r>
              <a:rPr lang="id-ID" sz="2000" dirty="0"/>
              <a:t>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201" y="1751523"/>
            <a:ext cx="3657600" cy="612648"/>
          </a:xfrm>
          <a:prstGeom prst="rect">
            <a:avLst/>
          </a:prstGeom>
          <a:solidFill>
            <a:srgbClr val="21405C"/>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61030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5" name="Title 4"/>
          <p:cNvSpPr>
            <a:spLocks noGrp="1"/>
          </p:cNvSpPr>
          <p:nvPr>
            <p:ph type="title"/>
          </p:nvPr>
        </p:nvSpPr>
        <p:spPr>
          <a:xfrm>
            <a:off x="515938" y="499595"/>
            <a:ext cx="3695454" cy="750043"/>
          </a:xfrm>
        </p:spPr>
        <p:txBody>
          <a:bodyPr/>
          <a:lstStyle/>
          <a:p>
            <a:r>
              <a:rPr lang="en-US" smtClean="0"/>
              <a:t>Analisis data</a:t>
            </a:r>
            <a:endParaRPr lang="en-US" dirty="0"/>
          </a:p>
        </p:txBody>
      </p:sp>
      <p:pic>
        <p:nvPicPr>
          <p:cNvPr id="7" name="Picture 6"/>
          <p:cNvPicPr>
            <a:picLocks noChangeAspect="1"/>
          </p:cNvPicPr>
          <p:nvPr/>
        </p:nvPicPr>
        <p:blipFill>
          <a:blip r:embed="rId3"/>
          <a:stretch>
            <a:fillRect/>
          </a:stretch>
        </p:blipFill>
        <p:spPr>
          <a:xfrm>
            <a:off x="515938" y="1249638"/>
            <a:ext cx="8615966" cy="4295368"/>
          </a:xfrm>
          <a:prstGeom prst="rect">
            <a:avLst/>
          </a:prstGeom>
        </p:spPr>
      </p:pic>
      <p:sp>
        <p:nvSpPr>
          <p:cNvPr id="8" name="Down Arrow 7"/>
          <p:cNvSpPr/>
          <p:nvPr/>
        </p:nvSpPr>
        <p:spPr>
          <a:xfrm>
            <a:off x="10175977" y="1862857"/>
            <a:ext cx="811161" cy="1135625"/>
          </a:xfrm>
          <a:prstGeom prst="downArrow">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244493" y="3191246"/>
            <a:ext cx="2674130" cy="923330"/>
          </a:xfrm>
          <a:prstGeom prst="rect">
            <a:avLst/>
          </a:prstGeom>
          <a:noFill/>
        </p:spPr>
        <p:txBody>
          <a:bodyPr wrap="none" lIns="91440" tIns="45720" rIns="91440" bIns="45720">
            <a:spAutoFit/>
          </a:bodyPr>
          <a:lstStyle/>
          <a:p>
            <a:pPr algn="ctr"/>
            <a:r>
              <a:rPr lang="en-US" sz="5400" smtClean="0">
                <a:ln w="0"/>
                <a:solidFill>
                  <a:schemeClr val="accent1"/>
                </a:solidFill>
                <a:effectLst>
                  <a:outerShdw blurRad="38100" dist="25400" dir="5400000" algn="ctr" rotWithShape="0">
                    <a:srgbClr val="6E747A">
                      <a:alpha val="43000"/>
                    </a:srgbClr>
                  </a:outerShdw>
                </a:effectLst>
              </a:rPr>
              <a:t>.RDF File</a:t>
            </a:r>
            <a:endParaRPr lang="en-US" sz="5400">
              <a:ln w="0"/>
              <a:solidFill>
                <a:schemeClr val="accent1"/>
              </a:solidFill>
              <a:effectLst>
                <a:outerShdw blurRad="38100" dist="25400" dir="5400000" algn="ctr" rotWithShape="0">
                  <a:srgbClr val="6E747A">
                    <a:alpha val="43000"/>
                  </a:srgbClr>
                </a:outerShdw>
              </a:effectLst>
            </a:endParaRPr>
          </a:p>
        </p:txBody>
      </p:sp>
      <p:sp>
        <p:nvSpPr>
          <p:cNvPr id="9" name="Rectangle 8"/>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580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4754880" y="3191246"/>
            <a:ext cx="2583180" cy="3666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0" lvl="0" indent="0">
              <a:buNone/>
            </a:pPr>
            <a:endParaRPr lang="en-US" sz="2800" dirty="0" smtClean="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5" name="Title 4"/>
          <p:cNvSpPr>
            <a:spLocks noGrp="1"/>
          </p:cNvSpPr>
          <p:nvPr>
            <p:ph type="title"/>
          </p:nvPr>
        </p:nvSpPr>
        <p:spPr>
          <a:xfrm>
            <a:off x="515938" y="499595"/>
            <a:ext cx="5946688" cy="750043"/>
          </a:xfrm>
        </p:spPr>
        <p:txBody>
          <a:bodyPr/>
          <a:lstStyle/>
          <a:p>
            <a:pPr lvl="0"/>
            <a:r>
              <a:rPr lang="en-US" smtClean="0"/>
              <a:t>Pembuatan ontologi</a:t>
            </a:r>
            <a:endParaRPr lang="en-US" dirty="0"/>
          </a:p>
        </p:txBody>
      </p:sp>
      <p:pic>
        <p:nvPicPr>
          <p:cNvPr id="7" name="Picture 6"/>
          <p:cNvPicPr>
            <a:picLocks noChangeAspect="1"/>
          </p:cNvPicPr>
          <p:nvPr/>
        </p:nvPicPr>
        <p:blipFill>
          <a:blip r:embed="rId3"/>
          <a:stretch>
            <a:fillRect/>
          </a:stretch>
        </p:blipFill>
        <p:spPr>
          <a:xfrm>
            <a:off x="2678333" y="1818061"/>
            <a:ext cx="6736274" cy="4256622"/>
          </a:xfrm>
          <a:prstGeom prst="rect">
            <a:avLst/>
          </a:prstGeom>
        </p:spPr>
      </p:pic>
      <p:sp>
        <p:nvSpPr>
          <p:cNvPr id="8" name="Rectangle 7"/>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09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16c05727-aa75-4e4a-9b5f-8a80a1165891"/>
    <ds:schemaRef ds:uri="http://schemas.openxmlformats.org/package/2006/metadata/core-properties"/>
    <ds:schemaRef ds:uri="http://purl.org/dc/elements/1.1/"/>
    <ds:schemaRef ds:uri="http://purl.org/dc/terms/"/>
    <ds:schemaRef ds:uri="71af3243-3dd4-4a8d-8c0d-dd76da1f02a5"/>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1284</Words>
  <Application>Microsoft Office PowerPoint</Application>
  <PresentationFormat>Widescreen</PresentationFormat>
  <Paragraphs>338</Paragraphs>
  <Slides>38</Slides>
  <Notes>15</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Consolas</vt:lpstr>
      <vt:lpstr>Corbel</vt:lpstr>
      <vt:lpstr>Tahoma</vt:lpstr>
      <vt:lpstr>Times New Roman</vt:lpstr>
      <vt:lpstr>Office Theme</vt:lpstr>
      <vt:lpstr>RANCANG BANGUN APLIKASI BERBASIS WEB UNTUK VISUALISASI POHON KELUARGA TOKOH SEJARAH INDONESIA MENGGUNAKAN ONTOLOGI DBPEDIA DAN PELLET REASONER</vt:lpstr>
      <vt:lpstr>PowerPoint Presentation</vt:lpstr>
      <vt:lpstr>Latar belakang</vt:lpstr>
      <vt:lpstr>Tujuan</vt:lpstr>
      <vt:lpstr>Rumusan masalah</vt:lpstr>
      <vt:lpstr>BATASAN masalah</vt:lpstr>
      <vt:lpstr>PowerPoint Presentation</vt:lpstr>
      <vt:lpstr>Analisis data</vt:lpstr>
      <vt:lpstr>Pembuatan ontologi</vt:lpstr>
      <vt:lpstr>PowerPoint Presentation</vt:lpstr>
      <vt:lpstr>Karakteristik dan deskripsi property</vt:lpstr>
      <vt:lpstr>Data property dan object property yang digunakan</vt:lpstr>
      <vt:lpstr>Penggabungan model family relationship ontology dan model data dbpedia </vt:lpstr>
      <vt:lpstr>Reasoning menggunakan pellet reasoner</vt:lpstr>
      <vt:lpstr>PowerPoint Presentation</vt:lpstr>
      <vt:lpstr>Arsitektur sistem</vt:lpstr>
      <vt:lpstr>Implementasi program ekstraksi (java) </vt:lpstr>
      <vt:lpstr>Implementasi program visualisasi (php)</vt:lpstr>
      <vt:lpstr>Implementasi visualisasi pohon keluarga</vt:lpstr>
      <vt:lpstr>PowerPoint Presentation</vt:lpstr>
      <vt:lpstr>Reasoning property isspouseof (symmetric</vt:lpstr>
      <vt:lpstr>Reasoning property haschild</vt:lpstr>
      <vt:lpstr>Reasoning property hasparent</vt:lpstr>
      <vt:lpstr>Visualisasi 1 (kasus tidak memiliki anak)</vt:lpstr>
      <vt:lpstr>Visualisasi 2 (kasus memiliki anak)</vt:lpstr>
      <vt:lpstr>Visualisasi 3 (kasus memiliki cucu)</vt:lpstr>
      <vt:lpstr>Visualisasi 4 (kasus memiliki cicit)</vt:lpstr>
      <vt:lpstr>Visualisasi 5 (kasus memiliki pasangan lebih dari satu)</vt:lpstr>
      <vt:lpstr>Visualisasi 6 (kasus memiliki relasi yang tidak memiliki properti nama)</vt:lpstr>
      <vt:lpstr>Visualisasi 7 hasChildINlaw</vt:lpstr>
      <vt:lpstr>Visualisasi 8 hassibling</vt:lpstr>
      <vt:lpstr>Visualisasi 9 hasgrandchild</vt:lpstr>
      <vt:lpstr>Visualisasi 10 hasgrandchildinlaw</vt:lpstr>
      <vt:lpstr>Visualisasi 11 hasgreatgrandchild</vt:lpstr>
      <vt:lpstr>PowerPoint Presentation</vt:lpstr>
      <vt:lpstr>Kesimpulan</vt:lpstr>
      <vt:lpstr>saran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2019-06-30T17:08:48Z</dcterms:created>
  <dcterms:modified xsi:type="dcterms:W3CDTF">2019-07-12T14:59:49Z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