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8" r:id="rId5"/>
    <p:sldId id="277" r:id="rId6"/>
    <p:sldId id="282" r:id="rId7"/>
    <p:sldId id="316" r:id="rId8"/>
    <p:sldId id="283" r:id="rId9"/>
    <p:sldId id="300" r:id="rId10"/>
    <p:sldId id="304" r:id="rId11"/>
    <p:sldId id="301" r:id="rId12"/>
    <p:sldId id="305" r:id="rId13"/>
    <p:sldId id="311" r:id="rId14"/>
    <p:sldId id="307" r:id="rId15"/>
    <p:sldId id="306" r:id="rId16"/>
    <p:sldId id="308" r:id="rId17"/>
    <p:sldId id="309" r:id="rId18"/>
    <p:sldId id="281" r:id="rId19"/>
    <p:sldId id="284" r:id="rId20"/>
    <p:sldId id="285" r:id="rId21"/>
    <p:sldId id="286" r:id="rId22"/>
    <p:sldId id="302" r:id="rId23"/>
    <p:sldId id="279" r:id="rId24"/>
    <p:sldId id="288" r:id="rId25"/>
    <p:sldId id="318" r:id="rId26"/>
    <p:sldId id="289" r:id="rId27"/>
    <p:sldId id="290" r:id="rId28"/>
    <p:sldId id="319" r:id="rId29"/>
    <p:sldId id="320" r:id="rId30"/>
    <p:sldId id="291" r:id="rId31"/>
    <p:sldId id="292" r:id="rId32"/>
    <p:sldId id="293" r:id="rId33"/>
    <p:sldId id="294" r:id="rId34"/>
    <p:sldId id="317" r:id="rId35"/>
    <p:sldId id="295" r:id="rId36"/>
    <p:sldId id="296" r:id="rId37"/>
    <p:sldId id="303" r:id="rId38"/>
    <p:sldId id="312" r:id="rId39"/>
    <p:sldId id="313" r:id="rId40"/>
    <p:sldId id="314" r:id="rId41"/>
    <p:sldId id="315" r:id="rId42"/>
    <p:sldId id="280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87949" autoAdjust="0"/>
  </p:normalViewPr>
  <p:slideViewPr>
    <p:cSldViewPr snapToGrid="0" showGuides="1">
      <p:cViewPr varScale="1">
        <p:scale>
          <a:sx n="102" d="100"/>
          <a:sy n="102" d="100"/>
        </p:scale>
        <p:origin x="8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3799-C167-4D3B-BD05-3BAEC85C844F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Unduh file RDF tokoh DBpedia</a:t>
          </a:r>
          <a:endParaRPr lang="en-US" sz="1800" kern="1200"/>
        </a:p>
      </dsp:txBody>
      <dsp:txXfrm>
        <a:off x="44665" y="1038705"/>
        <a:ext cx="2060143" cy="1206068"/>
      </dsp:txXfrm>
    </dsp:sp>
    <dsp:sp modelId="{AC0006F9-2FA8-434E-9C3E-8AAE8FBF33D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30227" y="1482881"/>
        <a:ext cx="316861" cy="317716"/>
      </dsp:txXfrm>
    </dsp:sp>
    <dsp:sp modelId="{E73E5B6E-70C9-4D6A-9A48-04BCF1BB674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Pemodelan file RDF tokoh</a:t>
          </a:r>
          <a:endParaRPr lang="en-US" sz="1800" kern="1200"/>
        </a:p>
      </dsp:txBody>
      <dsp:txXfrm>
        <a:off x="3033928" y="1038705"/>
        <a:ext cx="2060143" cy="1206068"/>
      </dsp:txXfrm>
    </dsp:sp>
    <dsp:sp modelId="{8A1C7D42-2690-49D3-8662-9F1F6D78CD12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19490" y="1482881"/>
        <a:ext cx="316861" cy="317716"/>
      </dsp:txXfrm>
    </dsp:sp>
    <dsp:sp modelId="{429D9C87-E07D-462D-BFE4-100D443F346E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Penggabungan model tokoh dengan </a:t>
          </a:r>
          <a:r>
            <a:rPr lang="en-US" sz="1800" i="1" kern="1200" smtClean="0"/>
            <a:t>Family Relationship Ontology</a:t>
          </a:r>
          <a:endParaRPr lang="en-US" sz="1800" kern="1200"/>
        </a:p>
      </dsp:txBody>
      <dsp:txXfrm>
        <a:off x="6023190" y="1038705"/>
        <a:ext cx="2060143" cy="1206068"/>
      </dsp:txXfrm>
    </dsp:sp>
    <dsp:sp modelId="{4C8F4061-453C-4E1A-8E10-5F5884D8BA6B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94404" y="2470192"/>
        <a:ext cx="317716" cy="316861"/>
      </dsp:txXfrm>
    </dsp:sp>
    <dsp:sp modelId="{C70EF33C-E069-4530-8080-C2321E05A449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Reasoning</a:t>
          </a:r>
          <a:endParaRPr lang="en-US" sz="1800" kern="1200"/>
        </a:p>
      </dsp:txBody>
      <dsp:txXfrm>
        <a:off x="6023190" y="3173893"/>
        <a:ext cx="2060143" cy="1206068"/>
      </dsp:txXfrm>
    </dsp:sp>
    <dsp:sp modelId="{B5EC5973-7E95-417E-BA33-C450CF622691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80910" y="3618068"/>
        <a:ext cx="316861" cy="317716"/>
      </dsp:txXfrm>
    </dsp:sp>
    <dsp:sp modelId="{43744F74-5A04-409E-86C9-0A9A2C6EF9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Mencetak model hasil reasoning</a:t>
          </a:r>
          <a:endParaRPr lang="en-US" sz="1800" kern="120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116F-EB91-404F-85AA-B1CB5796507D}">
      <dsp:nvSpPr>
        <dsp:cNvPr id="0" name=""/>
        <dsp:cNvSpPr/>
      </dsp:nvSpPr>
      <dsp:spPr>
        <a:xfrm>
          <a:off x="298748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Unggah data hasil reasoning ke Apache Jena Fuseki</a:t>
          </a:r>
          <a:endParaRPr lang="en-US" sz="2000" kern="1200"/>
        </a:p>
      </dsp:txBody>
      <dsp:txXfrm>
        <a:off x="339717" y="43079"/>
        <a:ext cx="2249389" cy="1316858"/>
      </dsp:txXfrm>
    </dsp:sp>
    <dsp:sp modelId="{AF1C5D5E-39F3-4096-8D54-97716BD884B5}">
      <dsp:nvSpPr>
        <dsp:cNvPr id="0" name=""/>
        <dsp:cNvSpPr/>
      </dsp:nvSpPr>
      <dsp:spPr>
        <a:xfrm>
          <a:off x="2835233" y="412424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35233" y="528058"/>
        <a:ext cx="345969" cy="346901"/>
      </dsp:txXfrm>
    </dsp:sp>
    <dsp:sp modelId="{6FC43BBB-5A7D-4190-A831-ECD39838A64D}">
      <dsp:nvSpPr>
        <dsp:cNvPr id="0" name=""/>
        <dsp:cNvSpPr/>
      </dsp:nvSpPr>
      <dsp:spPr>
        <a:xfrm>
          <a:off x="3562607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SPARQL Query</a:t>
          </a:r>
          <a:endParaRPr lang="en-US" sz="2000" kern="1200"/>
        </a:p>
      </dsp:txBody>
      <dsp:txXfrm>
        <a:off x="3603576" y="43079"/>
        <a:ext cx="2249389" cy="1316858"/>
      </dsp:txXfrm>
    </dsp:sp>
    <dsp:sp modelId="{18D28992-97C3-49BA-B5CB-BA5D346E6A6E}">
      <dsp:nvSpPr>
        <dsp:cNvPr id="0" name=""/>
        <dsp:cNvSpPr/>
      </dsp:nvSpPr>
      <dsp:spPr>
        <a:xfrm rot="5400000">
          <a:off x="4481150" y="1564100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554820" y="1606064"/>
        <a:ext cx="346901" cy="345969"/>
      </dsp:txXfrm>
    </dsp:sp>
    <dsp:sp modelId="{CDC2BA57-16AE-4341-9248-3145FA7CD566}">
      <dsp:nvSpPr>
        <dsp:cNvPr id="0" name=""/>
        <dsp:cNvSpPr/>
      </dsp:nvSpPr>
      <dsp:spPr>
        <a:xfrm>
          <a:off x="3562607" y="2333438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Visualisasi struktur pohon keluarga</a:t>
          </a:r>
          <a:endParaRPr lang="en-US" sz="2000" kern="1200"/>
        </a:p>
      </dsp:txBody>
      <dsp:txXfrm>
        <a:off x="3603576" y="2374407"/>
        <a:ext cx="2249389" cy="131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Terimakasih PROF Riyan dan pak Hari selaku dosen penguji, terimakasih juga untuk bu nurul dan bu lica</a:t>
            </a:r>
            <a:r>
              <a:rPr lang="en-US" baseline="0" smtClean="0"/>
              <a:t> </a:t>
            </a:r>
            <a:r>
              <a:rPr lang="en-US" smtClean="0"/>
              <a:t>selaku dosen pembimbing saya.</a:t>
            </a:r>
          </a:p>
          <a:p>
            <a:r>
              <a:rPr lang="en-US" smtClean="0"/>
              <a:t>Perkenalkan</a:t>
            </a:r>
            <a:r>
              <a:rPr lang="en-US" baseline="0" smtClean="0"/>
              <a:t> kembali, saya Faiq NRP 15-007</a:t>
            </a:r>
            <a:endParaRPr lang="en-US" smtClean="0"/>
          </a:p>
          <a:p>
            <a:r>
              <a:rPr lang="en-US" smtClean="0"/>
              <a:t>Disini saya</a:t>
            </a:r>
            <a:r>
              <a:rPr lang="en-US" baseline="0" smtClean="0"/>
              <a:t> akan mempresentasikan tugas akhir saya yang berjudul </a:t>
            </a:r>
            <a:r>
              <a:rPr lang="en-US" sz="1200" smtClean="0"/>
              <a:t>RANCANG BANGUN APLIKASI BERBASIS WEB UNTUK VISUALISASI POHON KELUARGA TOKOH SEJARAH INDONESIA MENGGUNAKAN ONTOLOGI DBPEDIA DAN PELLET REASONER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 Penggabungan</a:t>
            </a:r>
            <a:r>
              <a:rPr lang="en-US" baseline="0" smtClean="0"/>
              <a:t> model data dbpedia (yang atas) dan model family relationship ontology yang berisi aturan2 data property dan object property (yang bawah)</a:t>
            </a:r>
          </a:p>
          <a:p>
            <a:r>
              <a:rPr lang="en-US" baseline="0" smtClean="0"/>
              <a:t>Kedua data berbentuk rdf bisa digabungkan melalui aplikasi Java yang memiliki plugin Apache Jena</a:t>
            </a:r>
          </a:p>
          <a:p>
            <a:r>
              <a:rPr lang="en-US" baseline="0" smtClean="0"/>
              <a:t>prosesnya hanya menggabungkan statemen triples saja.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 Reasoning adalah</a:t>
            </a:r>
            <a:r>
              <a:rPr lang="en-US" baseline="0" smtClean="0"/>
              <a:t> suatu proses yang dapat menghasilkan kesimpulan logis dari sebuah data berdasarkan aturan-aturan tertentu. </a:t>
            </a:r>
          </a:p>
          <a:p>
            <a:r>
              <a:rPr lang="en-US" baseline="0" smtClean="0"/>
              <a:t>Dalam konteks tugas akhir ini, Data adalah data keluarga tokoh sejarah Indonesia, dan aturan tersebut adalah karakteristik dan deskripsi data property dan object property. </a:t>
            </a:r>
          </a:p>
          <a:p>
            <a:r>
              <a:rPr lang="en-US" baseline="0" smtClean="0"/>
              <a:t>Contohnya adalah seperti bagan diatas.</a:t>
            </a:r>
            <a:r>
              <a:rPr lang="en-US" baseline="0"/>
              <a:t> </a:t>
            </a:r>
            <a:endParaRPr lang="en-US" baseline="0" smtClean="0"/>
          </a:p>
          <a:p>
            <a:r>
              <a:rPr lang="en-US" baseline="0" smtClean="0"/>
              <a:t>Ada statemen A isSpouseOf B, isSpouseOf bersifat symmetric</a:t>
            </a:r>
          </a:p>
          <a:p>
            <a:r>
              <a:rPr lang="en-US" baseline="0" smtClean="0"/>
              <a:t>Untuk mendapatkan fakta bahwa B isSpouseOf A, maka harus melewati proses reasoning dulu</a:t>
            </a:r>
          </a:p>
          <a:p>
            <a:r>
              <a:rPr lang="en-US" baseline="0" smtClean="0"/>
              <a:t>Ada statemen C hasParent D, hasParent bersifat inverseOf hasChild</a:t>
            </a:r>
          </a:p>
          <a:p>
            <a:r>
              <a:rPr lang="en-US" baseline="0" smtClean="0"/>
              <a:t>Untuk mendapatkan fakta D hasChild C maka harus melewati proses reasoning juga.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Arsitektur</a:t>
            </a:r>
            <a:r>
              <a:rPr lang="en-US" baseline="0" smtClean="0"/>
              <a:t> system yang digunakan adalah seperti gambar berikut. </a:t>
            </a:r>
          </a:p>
          <a:p>
            <a:r>
              <a:rPr lang="en-US" baseline="0" smtClean="0"/>
              <a:t>Ada dua program yang digunakan, yaitu Program Java yang menerapkan Apache Jena untuk proses ekstraksi data dan pengolahan data, </a:t>
            </a:r>
          </a:p>
          <a:p>
            <a:r>
              <a:rPr lang="en-US" baseline="0" smtClean="0"/>
              <a:t>serta Program Web berbasis PHP untuk mengambil data dari basis data Apache Jena fuseki dan menampilkannya sebagai pohon keluarga.</a:t>
            </a:r>
          </a:p>
          <a:p>
            <a:r>
              <a:rPr lang="en-US" baseline="0" smtClean="0"/>
              <a:t>Bab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9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Pertama-tama</a:t>
            </a:r>
            <a:r>
              <a:rPr lang="en-US" baseline="0" smtClean="0"/>
              <a:t> uggah data hasil reasoning ke basis data apache jena fuseki</a:t>
            </a:r>
          </a:p>
          <a:p>
            <a:r>
              <a:rPr lang="en-US" baseline="0" smtClean="0"/>
              <a:t>Lalu implementasi sparql query untuk mengambil data nama dan relasi dari apache jena fuseki</a:t>
            </a:r>
          </a:p>
          <a:p>
            <a:r>
              <a:rPr lang="en-US" baseline="0" smtClean="0"/>
              <a:t>Lalu menampilkan struktur pohon keluarga person yang dipilih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15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Visualisasi</a:t>
            </a:r>
            <a:r>
              <a:rPr lang="en-US" baseline="0" smtClean="0"/>
              <a:t> pohon keluarga adalah sebagai berikut, saya menggunakan HTML dan CSS untuk mengatur skema pohon keluarga yang berbentuk </a:t>
            </a:r>
            <a:r>
              <a:rPr lang="en-US" baseline="0" smtClean="0"/>
              <a:t>tree view.</a:t>
            </a:r>
            <a:endParaRPr lang="en-US" baseline="0" smtClean="0"/>
          </a:p>
          <a:p>
            <a:r>
              <a:rPr lang="en-US" baseline="0" smtClean="0"/>
              <a:t>Kelas A adalah nama individu dan CSS nya akan </a:t>
            </a:r>
            <a:r>
              <a:rPr lang="en-US" baseline="0" smtClean="0"/>
              <a:t>membuat border </a:t>
            </a:r>
            <a:r>
              <a:rPr lang="en-US" baseline="0" smtClean="0"/>
              <a:t>persegi</a:t>
            </a:r>
          </a:p>
          <a:p>
            <a:r>
              <a:rPr lang="en-US" baseline="0" smtClean="0"/>
              <a:t>Kelas UL </a:t>
            </a:r>
            <a:r>
              <a:rPr lang="en-US" baseline="0" smtClean="0"/>
              <a:t>adalah garis </a:t>
            </a:r>
            <a:r>
              <a:rPr lang="en-US" baseline="0" smtClean="0"/>
              <a:t>keturunan</a:t>
            </a:r>
          </a:p>
          <a:p>
            <a:r>
              <a:rPr lang="en-US" baseline="0" smtClean="0"/>
              <a:t>Kelas LI adalah garis kesaudaraan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6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Fatmawati,</a:t>
            </a:r>
          </a:p>
          <a:p>
            <a:r>
              <a:rPr lang="en-US" baseline="0" smtClean="0"/>
              <a:t>Sebelumnya belum memiliki property spouse Soekarno</a:t>
            </a:r>
          </a:p>
          <a:p>
            <a:r>
              <a:rPr lang="en-US" baseline="0" smtClean="0"/>
              <a:t>Setelah proses reasoning, diperoleh fakta baru yaitu Fatmawati memiliki spouse Soekarno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</a:t>
            </a:r>
            <a:r>
              <a:rPr lang="en-US" baseline="0" smtClean="0"/>
              <a:t> dikarenakan individu Soekarno yang memiliki property isSpouseOf Fatmawati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77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SBY,</a:t>
            </a:r>
          </a:p>
          <a:p>
            <a:r>
              <a:rPr lang="en-US" baseline="0" smtClean="0"/>
              <a:t>Sebelumnya memiliki property child Agus Harimurti dan Edhie Baskoro</a:t>
            </a:r>
          </a:p>
          <a:p>
            <a:r>
              <a:rPr lang="en-US" baseline="0" smtClean="0"/>
              <a:t>Setelah proses reasoning, tidak didapatkan fakta baru, </a:t>
            </a:r>
          </a:p>
          <a:p>
            <a:r>
              <a:rPr lang="en-US" baseline="0" smtClean="0"/>
              <a:t>Hanya saja terjadi generalisasi, yaitu SBY hasChild Agus Harimurti dan Edhie Baskoro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4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Guruh Soekarno,</a:t>
            </a:r>
          </a:p>
          <a:p>
            <a:r>
              <a:rPr lang="en-US" baseline="0" smtClean="0"/>
              <a:t>Sebelumnya belum memiliki property parent</a:t>
            </a:r>
          </a:p>
          <a:p>
            <a:r>
              <a:rPr lang="en-US" baseline="0" smtClean="0"/>
              <a:t>Setelah proses reasoning, diperoleh fakta baru yaitu Guruh hasParent Fatmawati dan Soekarno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3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 disebabkan karena</a:t>
            </a:r>
            <a:r>
              <a:rPr lang="en-US" baseline="0" smtClean="0"/>
              <a:t> individu Soekarno 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21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Dan individu Fatmawati juga </a:t>
            </a:r>
            <a:r>
              <a:rPr lang="en-US" baseline="0" smtClean="0"/>
              <a:t>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74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451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15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82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yang ditampilkan bukan</a:t>
            </a:r>
            <a:r>
              <a:rPr lang="en-US" baseline="0" smtClean="0"/>
              <a:t> property nama atau label,</a:t>
            </a:r>
          </a:p>
          <a:p>
            <a:r>
              <a:rPr lang="en-US" baseline="0" smtClean="0"/>
              <a:t>Akan tetapi bagian dari string URLnya.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300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53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 tokoh yang digunakan sebagai</a:t>
            </a:r>
            <a:r>
              <a:rPr lang="en-US" baseline="0" smtClean="0"/>
              <a:t> dataset harus memiliki halaman dbpedia seperti berikut.</a:t>
            </a:r>
          </a:p>
          <a:p>
            <a:r>
              <a:rPr lang="en-US" baseline="0" smtClean="0"/>
              <a:t>Setiap tokoh akan diambil data nama dan keluarganya, seperti anak, pasangan, dan orang tua.</a:t>
            </a:r>
          </a:p>
          <a:p>
            <a:r>
              <a:rPr lang="en-US" baseline="0" smtClean="0"/>
              <a:t>Perlu diketahui juga, setiap Person datanya tidak selalu lengkap, semisal tidak memiliki property nama atau data keluarganya.</a:t>
            </a:r>
          </a:p>
          <a:p>
            <a:r>
              <a:rPr lang="en-US" smtClean="0"/>
              <a:t>Data tokoh</a:t>
            </a:r>
            <a:r>
              <a:rPr lang="en-US" baseline="0" smtClean="0"/>
              <a:t> yang didapatkan dari halaman dbpedia didownload sebagai file .rdf lalu dimodelkan di aplikasi java yang berplugin apache jena.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adalah</a:t>
            </a:r>
            <a:r>
              <a:rPr lang="en-US" baseline="0" smtClean="0"/>
              <a:t> </a:t>
            </a:r>
            <a:r>
              <a:rPr lang="en-US" smtClean="0"/>
              <a:t>representasi</a:t>
            </a:r>
            <a:r>
              <a:rPr lang="en-US" baseline="0" smtClean="0"/>
              <a:t> data sederhana dari halaman DBpedia Ir Soekarno.</a:t>
            </a:r>
          </a:p>
          <a:p>
            <a:r>
              <a:rPr lang="en-US" baseline="0" smtClean="0"/>
              <a:t>Perlu diketahui bahwa yang dipakai sebagai Person adalah URLnya.</a:t>
            </a:r>
          </a:p>
          <a:p>
            <a:r>
              <a:rPr lang="en-US" baseline="0" smtClean="0"/>
              <a:t>Setiap URL memiliki propertynya masing2, seperti nama, jenis kelamin, dll</a:t>
            </a:r>
          </a:p>
          <a:p>
            <a:r>
              <a:rPr lang="en-US" baseline="0" smtClean="0"/>
              <a:t>ada dua jenis property yaitu data property (hijau) dan obj property(biru),</a:t>
            </a:r>
          </a:p>
          <a:p>
            <a:r>
              <a:rPr lang="en-US" baseline="0" smtClean="0"/>
              <a:t>Properti yang dimiliki suatu URL adalah data prop</a:t>
            </a:r>
          </a:p>
          <a:p>
            <a:r>
              <a:rPr lang="en-US" baseline="0" smtClean="0"/>
              <a:t>Properti yang mendefinisikan relasi antar URL adalah obj prop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 beberapa</a:t>
            </a:r>
            <a:r>
              <a:rPr lang="en-US" baseline="0" smtClean="0"/>
              <a:t> data property dan obj property yang saya gunakan untuk pembuatan ontologi. </a:t>
            </a:r>
            <a:r>
              <a:rPr lang="en-US" smtClean="0"/>
              <a:t>Ada di Subbab 3.3</a:t>
            </a:r>
            <a:r>
              <a:rPr lang="en-US" baseline="0" smtClean="0"/>
              <a:t> table 3.6 dan 3.7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Berikut penjelasan dari karakteristik property.</a:t>
            </a:r>
          </a:p>
          <a:p>
            <a:r>
              <a:rPr lang="en-US" baseline="0" smtClean="0"/>
              <a:t>Yang pertama property isSpouse of berkarakteristik symmetric, artinya jika A memiliki isSpouseOf B, maka B memiliki isSpouseOf A</a:t>
            </a:r>
          </a:p>
          <a:p>
            <a:r>
              <a:rPr lang="en-US" baseline="0" smtClean="0"/>
              <a:t>Lalu property hasparent yang memilki deskripsi inverseOf dengan property hasChild, artinya jika C memiliki hasParent D, maka D memiliki hasChild C</a:t>
            </a:r>
          </a:p>
          <a:p>
            <a:r>
              <a:rPr lang="en-US" baseline="0" smtClean="0"/>
              <a:t>Lalu property dbo:child yang bersifat equivalentTo dengan hasChild, artinya jika E memiliki dbo:child F, maka E memiliki property hasChild F</a:t>
            </a:r>
          </a:p>
          <a:p>
            <a:r>
              <a:rPr lang="en-US" baseline="0" smtClean="0"/>
              <a:t>EquivalentTo ini diperlukan karena setiap tokoh memiliki nama property anak yang berbeda2, seperti dbp:children, dbo:child, dbp:issue,</a:t>
            </a:r>
          </a:p>
          <a:p>
            <a:r>
              <a:rPr lang="en-US" baseline="0" smtClean="0"/>
              <a:t>Property2 tersebut dijadikan satu yaitu hasChild</a:t>
            </a:r>
          </a:p>
          <a:p>
            <a:r>
              <a:rPr lang="en-US" baseline="0" smtClean="0"/>
              <a:t>. detail bisa dilihat </a:t>
            </a:r>
            <a:r>
              <a:rPr lang="en-US" smtClean="0"/>
              <a:t>Ada di Subbab 2.3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15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Picture 2" descr="Image result for its logo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909246" cy="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ontology/parent" TargetMode="External"/><Relationship Id="rId13" Type="http://schemas.openxmlformats.org/officeDocument/2006/relationships/hyperlink" Target="http://www.w3.org/2002/07/owl#inverseOf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12" Type="http://schemas.openxmlformats.org/officeDocument/2006/relationships/hyperlink" Target="http://dbpedia.org/ontology/Per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11" Type="http://schemas.openxmlformats.org/officeDocument/2006/relationships/hyperlink" Target="http://www.w3.org/2000/01/rdf-schema#domain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www.co-ode.org/roberts/family-tree.owl#hasParent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www.w3.org/2002/07/owl#equivalentProper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7" y="499595"/>
            <a:ext cx="11220433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44835"/>
              </p:ext>
            </p:extLst>
          </p:nvPr>
        </p:nvGraphicFramePr>
        <p:xfrm>
          <a:off x="1838496" y="1745032"/>
          <a:ext cx="8415948" cy="310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993"/>
                <a:gridCol w="3476689"/>
                <a:gridCol w="1113346"/>
                <a:gridCol w="2203920"/>
              </a:tblGrid>
              <a:tr h="51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Data property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URL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Karakteristik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776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29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17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0883"/>
              </p:ext>
            </p:extLst>
          </p:nvPr>
        </p:nvGraphicFramePr>
        <p:xfrm>
          <a:off x="1417351" y="1745032"/>
          <a:ext cx="9417603" cy="2630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215"/>
                <a:gridCol w="3757096"/>
                <a:gridCol w="1043360"/>
                <a:gridCol w="3332932"/>
              </a:tblGrid>
              <a:tr h="185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151302" cy="750043"/>
          </a:xfrm>
        </p:spPr>
        <p:txBody>
          <a:bodyPr/>
          <a:lstStyle/>
          <a:p>
            <a:r>
              <a:rPr lang="en-US" sz="2400" smtClean="0"/>
              <a:t>Karakteristik dan deskripsi property yang digunakan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333" y="2622125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929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9897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312606" y="357768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8077" y="322372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333" y="4179278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hasParent </a:t>
            </a:r>
            <a:r>
              <a:rPr lang="en-US" smtClean="0"/>
              <a:t>bersifat inverseOf dengan hasChild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2259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003563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8086272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51743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cxnSp>
        <p:nvCxnSpPr>
          <p:cNvPr id="32" name="Straight Arrow Connector 31"/>
          <p:cNvCxnSpPr>
            <a:endCxn id="28" idx="6"/>
          </p:cNvCxnSpPr>
          <p:nvPr/>
        </p:nvCxnSpPr>
        <p:spPr>
          <a:xfrm flipH="1">
            <a:off x="8086272" y="2016457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02109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83077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8165786" y="386840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31257" y="351444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hasParent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165786" y="3909704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257" y="386840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829" y="3063711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0829" y="4962632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8929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29897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1312606" y="5481081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077" y="512712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Dbo:child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8333" y="6082677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Dbo:child bersifat equivalentTo hasChild</a:t>
            </a: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22595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03563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8086272" y="557922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743" y="522526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750043"/>
          </a:xfrm>
        </p:spPr>
        <p:txBody>
          <a:bodyPr/>
          <a:lstStyle/>
          <a:p>
            <a:r>
              <a:rPr lang="en-US" sz="2800" smtClean="0"/>
              <a:t>Penggabungan model family relationship ontology dan model data dbpedia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0168"/>
              </p:ext>
            </p:extLst>
          </p:nvPr>
        </p:nvGraphicFramePr>
        <p:xfrm>
          <a:off x="664752" y="4170239"/>
          <a:ext cx="4588146" cy="22855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43214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49"/>
              </p:ext>
            </p:extLst>
          </p:nvPr>
        </p:nvGraphicFramePr>
        <p:xfrm>
          <a:off x="6811154" y="1975320"/>
          <a:ext cx="5079448" cy="3899625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958244" y="3364321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0767" y="2677887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5655" y="5543193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hasParent bersifat inverse dari hasChild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30527" y="1511401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30527" y="4200050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95817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smtClean="0"/>
              <a:t>Implementasi visualisasi pohon keluarga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smtClean="0">
                <a:latin typeface="Consolas" panose="020B0609020204030204" pitchFamily="49" charset="0"/>
              </a:rPr>
              <a:t>a&gt;Subject</a:t>
            </a:r>
            <a:r>
              <a:rPr lang="en-GB">
                <a:latin typeface="Consolas" panose="020B0609020204030204" pitchFamily="49" charset="0"/>
              </a:rPr>
              <a:t>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</a:t>
            </a:r>
            <a:r>
              <a:rPr lang="en-GB" smtClean="0">
                <a:latin typeface="Consolas" panose="020B0609020204030204" pitchFamily="49" charset="0"/>
              </a:rPr>
              <a:t>a&gt;Spouse</a:t>
            </a:r>
            <a:r>
              <a:rPr lang="en-GB" smtClean="0">
                <a:latin typeface="Consolas" panose="020B0609020204030204" pitchFamily="49" charset="0"/>
              </a:rPr>
              <a:t>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a&gt;Child1</a:t>
            </a:r>
            <a:r>
              <a:rPr lang="it-IT" smtClean="0">
                <a:latin typeface="Consolas" panose="020B0609020204030204" pitchFamily="49" charset="0"/>
              </a:rPr>
              <a:t>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a&gt;Child2</a:t>
            </a:r>
            <a:r>
              <a:rPr lang="it-IT" smtClean="0">
                <a:latin typeface="Consolas" panose="020B0609020204030204" pitchFamily="49" charset="0"/>
              </a:rPr>
              <a:t>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a&gt;Child3</a:t>
            </a:r>
            <a:r>
              <a:rPr lang="it-IT" smtClean="0">
                <a:latin typeface="Consolas" panose="020B0609020204030204" pitchFamily="49" charset="0"/>
              </a:rPr>
              <a:t>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1332" y="2784401"/>
            <a:ext cx="36009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296" y="1579556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2458" y="1578071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806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7905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2358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14534" y="1400802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68722" t="34720"/>
          <a:stretch/>
        </p:blipFill>
        <p:spPr>
          <a:xfrm>
            <a:off x="0" y="2751196"/>
            <a:ext cx="2922310" cy="390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4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3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71"/>
            <a:ext cx="7601938" cy="587408"/>
          </a:xfrm>
        </p:spPr>
        <p:txBody>
          <a:bodyPr/>
          <a:lstStyle/>
          <a:p>
            <a:r>
              <a:rPr lang="en-US" sz="2400" smtClean="0"/>
              <a:t>Reasoning property haschild (equivalent to)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820" t="34407"/>
          <a:stretch/>
        </p:blipFill>
        <p:spPr>
          <a:xfrm>
            <a:off x="94267" y="2638129"/>
            <a:ext cx="3751869" cy="40831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477" t="34324"/>
          <a:stretch/>
        </p:blipFill>
        <p:spPr>
          <a:xfrm>
            <a:off x="8135332" y="424206"/>
            <a:ext cx="3984722" cy="41665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791" t="34304" r="-1"/>
          <a:stretch/>
        </p:blipFill>
        <p:spPr>
          <a:xfrm>
            <a:off x="79473" y="2697384"/>
            <a:ext cx="4237700" cy="416061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Grp="1"/>
          </p:cNvPicPr>
          <p:nvPr>
            <p:ph idx="1"/>
          </p:nvPr>
        </p:nvPicPr>
        <p:blipFill rotWithShape="1">
          <a:blip r:embed="rId4"/>
          <a:srcRect l="68722" t="34720"/>
          <a:stretch/>
        </p:blipFill>
        <p:spPr>
          <a:xfrm>
            <a:off x="23282" y="2760623"/>
            <a:ext cx="2922310" cy="3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 (kasus tidak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0" t="53262" r="83453" b="21134"/>
          <a:stretch/>
        </p:blipFill>
        <p:spPr>
          <a:xfrm>
            <a:off x="4162459" y="1937428"/>
            <a:ext cx="3857558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1652656"/>
            <a:ext cx="8475405" cy="312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2 (kasus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05274" y="3170372"/>
            <a:ext cx="636832" cy="7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2510" y="3103542"/>
            <a:ext cx="273377" cy="85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175"/>
            <a:ext cx="12192000" cy="2635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3 (kasus memiliki cucu)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62554" y="3139126"/>
            <a:ext cx="372258" cy="106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</a:t>
            </a:r>
            <a:r>
              <a:rPr lang="en-US" sz="2800"/>
              <a:t>yang namanya dikenang </a:t>
            </a:r>
            <a:r>
              <a:rPr lang="en-US" sz="2800" smtClean="0"/>
              <a:t>atas jasanya.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berbeda-beda.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ontologi.</a:t>
            </a:r>
            <a:endParaRPr lang="en-US" sz="2800" b="1"/>
          </a:p>
          <a:p>
            <a:r>
              <a:rPr lang="en-US" sz="2800" smtClean="0"/>
              <a:t>Data tokoh di situs ensiklopedia masih berupa </a:t>
            </a:r>
            <a:r>
              <a:rPr lang="en-US" sz="2800" b="1" smtClean="0"/>
              <a:t>tabel atau paragraf.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80"/>
            <a:ext cx="12192000" cy="2702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4 (kasus memiliki cicit)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1753" y="2927472"/>
            <a:ext cx="1027521" cy="1597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5 (kasus memiliki pasangan lebih dari satu)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1" y="1166957"/>
            <a:ext cx="4866284" cy="42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0" y="1"/>
            <a:ext cx="7644437" cy="684386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Visualisasi 6 (kasus memiliki relasi yang tidak memiliki properti nama)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3" t="62280" r="75258"/>
          <a:stretch/>
        </p:blipFill>
        <p:spPr>
          <a:xfrm>
            <a:off x="3365369" y="1706249"/>
            <a:ext cx="4411744" cy="254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0279" y="2576151"/>
            <a:ext cx="2432116" cy="806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7 hasChildINlaw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384" y="3337575"/>
            <a:ext cx="37707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4664" y="3337575"/>
            <a:ext cx="1687398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8 hassibling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2" t="20131" r="25928"/>
          <a:stretch/>
        </p:blipFill>
        <p:spPr>
          <a:xfrm>
            <a:off x="131975" y="2677212"/>
            <a:ext cx="11809608" cy="266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06153" y="4421171"/>
            <a:ext cx="358218" cy="1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9 hasgrandchild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" t="17017" r="15335"/>
          <a:stretch/>
        </p:blipFill>
        <p:spPr>
          <a:xfrm>
            <a:off x="1173320" y="2234153"/>
            <a:ext cx="10190376" cy="219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8442" y="3108488"/>
            <a:ext cx="0" cy="97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10 hasgrandchildinlaw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" t="13636" r="7681" b="8627"/>
          <a:stretch/>
        </p:blipFill>
        <p:spPr>
          <a:xfrm>
            <a:off x="358218" y="2300139"/>
            <a:ext cx="10897385" cy="2413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99522" y="3054285"/>
            <a:ext cx="1875934" cy="72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11 hasgreatgrandchild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8" t="13637" r="7681" b="11663"/>
          <a:stretch/>
        </p:blipFill>
        <p:spPr>
          <a:xfrm>
            <a:off x="358218" y="2300141"/>
            <a:ext cx="10897385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99522" y="3054285"/>
            <a:ext cx="1008668" cy="124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5453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42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938" y="2770165"/>
            <a:ext cx="10824736" cy="1106111"/>
          </a:xfrm>
        </p:spPr>
        <p:txBody>
          <a:bodyPr/>
          <a:lstStyle/>
          <a:p>
            <a:pPr marL="0" indent="0">
              <a:buNone/>
            </a:pPr>
            <a:r>
              <a:rPr lang="en-US" sz="3200" b="1"/>
              <a:t>M</a:t>
            </a:r>
            <a:r>
              <a:rPr lang="id-ID" sz="3200" b="1" smtClean="0"/>
              <a:t>embantu </a:t>
            </a:r>
            <a:r>
              <a:rPr lang="id-ID" sz="3200"/>
              <a:t>dan mempermudah </a:t>
            </a:r>
            <a:r>
              <a:rPr lang="id-ID" sz="3200" b="1"/>
              <a:t>pencarian relasi </a:t>
            </a:r>
            <a:r>
              <a:rPr lang="en-US" sz="3200"/>
              <a:t>dari </a:t>
            </a:r>
            <a:r>
              <a:rPr lang="id-ID" sz="3200"/>
              <a:t>tokoh </a:t>
            </a:r>
            <a:r>
              <a:rPr lang="id-ID" sz="3200" smtClean="0"/>
              <a:t>sejarah</a:t>
            </a:r>
            <a:r>
              <a:rPr lang="en-US" sz="3200" smtClean="0"/>
              <a:t> </a:t>
            </a:r>
            <a:r>
              <a:rPr lang="id-ID" sz="3200" smtClean="0"/>
              <a:t>Indonesia</a:t>
            </a:r>
            <a:r>
              <a:rPr lang="en-US" sz="3200" smtClean="0"/>
              <a:t> secara </a:t>
            </a:r>
            <a:r>
              <a:rPr lang="en-US" sz="3200" b="1" smtClean="0"/>
              <a:t>visual</a:t>
            </a:r>
            <a:r>
              <a:rPr lang="en-US" sz="3200" smtClean="0"/>
              <a:t>.</a:t>
            </a:r>
            <a:endParaRPr lang="en-US" sz="3200"/>
          </a:p>
          <a:p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b="1" dirty="0"/>
              <a:t>p</a:t>
            </a:r>
            <a:r>
              <a:rPr lang="id-ID" sz="2800" b="1" dirty="0" err="1"/>
              <a:t>roperti</a:t>
            </a:r>
            <a:r>
              <a:rPr lang="id-ID" sz="2800" b="1" dirty="0"/>
              <a:t> </a:t>
            </a:r>
            <a:r>
              <a:rPr lang="id-ID" sz="2800" dirty="0"/>
              <a:t>yang dimiliki oleh </a:t>
            </a:r>
            <a:r>
              <a:rPr lang="id-ID" sz="2800" b="1" i="1" dirty="0"/>
              <a:t>Family </a:t>
            </a:r>
            <a:r>
              <a:rPr lang="id-ID" sz="2800" b="1" i="1" dirty="0" err="1"/>
              <a:t>Relationship</a:t>
            </a:r>
            <a:r>
              <a:rPr lang="id-ID" sz="2800" b="1" i="1" dirty="0"/>
              <a:t> </a:t>
            </a:r>
            <a:r>
              <a:rPr lang="id-ID" sz="2800" b="1" i="1" dirty="0" err="1"/>
              <a:t>Ontology</a:t>
            </a:r>
            <a:r>
              <a:rPr lang="id-ID" sz="2800" b="1" dirty="0"/>
              <a:t> </a:t>
            </a:r>
            <a:r>
              <a:rPr lang="id-ID" sz="2800" dirty="0"/>
              <a:t>dapat digunakan pada domain tokoh sejarah Indonesia.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id-ID" sz="2800" dirty="0"/>
              <a:t>Studi kasus visualisasi pohon keluarga tokoh sejarah Indonesia </a:t>
            </a:r>
            <a:r>
              <a:rPr lang="id-ID" sz="2800" b="1" dirty="0"/>
              <a:t>mampu </a:t>
            </a:r>
            <a:r>
              <a:rPr lang="id-ID" sz="2800" b="1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</a:t>
            </a:r>
            <a:r>
              <a:rPr lang="id-ID" sz="2800" b="1" dirty="0" smtClean="0"/>
              <a:t>proses </a:t>
            </a:r>
            <a:r>
              <a:rPr lang="id-ID" sz="2800" b="1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2104401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3200"/>
              <a:t>Penggunaan perangkat uji coba dengan </a:t>
            </a:r>
            <a:r>
              <a:rPr lang="id-ID" sz="3200" smtClean="0"/>
              <a:t>spes</a:t>
            </a:r>
            <a:r>
              <a:rPr lang="en-US" sz="3200" smtClean="0"/>
              <a:t>i</a:t>
            </a:r>
            <a:r>
              <a:rPr lang="id-ID" sz="3200" smtClean="0"/>
              <a:t>fikasi </a:t>
            </a:r>
            <a:r>
              <a:rPr lang="id-ID" sz="3200"/>
              <a:t>kapasitas </a:t>
            </a:r>
            <a:r>
              <a:rPr lang="id-ID" sz="3200" b="1" smtClean="0"/>
              <a:t>memori</a:t>
            </a:r>
            <a:r>
              <a:rPr lang="id-ID" sz="3200" smtClean="0"/>
              <a:t> yang </a:t>
            </a:r>
            <a:r>
              <a:rPr lang="id-ID" sz="3200" b="1"/>
              <a:t>lebih </a:t>
            </a:r>
            <a:r>
              <a:rPr lang="id-ID" sz="3200" b="1" smtClean="0"/>
              <a:t>besar</a:t>
            </a:r>
            <a:r>
              <a:rPr lang="id-ID" sz="3200" smtClean="0"/>
              <a:t> </a:t>
            </a:r>
            <a:r>
              <a:rPr lang="id-ID" sz="3200"/>
              <a:t>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</a:t>
            </a:r>
            <a:r>
              <a:rPr lang="id-ID" sz="3200" b="1"/>
              <a:t>lebih cepat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b="1"/>
              <a:t>Penambahan</a:t>
            </a:r>
            <a:r>
              <a:rPr lang="en-US" sz="3200"/>
              <a:t> visualisasi generasi </a:t>
            </a:r>
            <a:r>
              <a:rPr lang="en-US" sz="3200" b="1"/>
              <a:t>pendahulu</a:t>
            </a:r>
            <a:r>
              <a:rPr lang="en-US" sz="3200"/>
              <a:t> dan </a:t>
            </a:r>
            <a:r>
              <a:rPr lang="en-US" sz="3200" b="1"/>
              <a:t>penerus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/>
              <a:t>Fitur </a:t>
            </a:r>
            <a:r>
              <a:rPr lang="en-US" sz="3200" b="1"/>
              <a:t>penambahan</a:t>
            </a:r>
            <a:r>
              <a:rPr lang="en-US" sz="3200"/>
              <a:t> data secara </a:t>
            </a:r>
            <a:r>
              <a:rPr lang="en-US" sz="3200" b="1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39266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mendefinisikan</a:t>
            </a:r>
            <a:r>
              <a:rPr lang="en-US" sz="2800" b="1" dirty="0"/>
              <a:t> </a:t>
            </a:r>
            <a:r>
              <a:rPr lang="en-US" sz="2800" b="1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memodelkan</a:t>
            </a:r>
            <a:r>
              <a:rPr lang="en-US" sz="2800" b="1" dirty="0"/>
              <a:t> proses reasoning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186390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091" y="1955479"/>
            <a:ext cx="10824736" cy="501873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/>
              <a:t>Data yang digunakan adalah tokoh sejarah Indonesia dari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Aplikasi </a:t>
            </a:r>
            <a:r>
              <a:rPr lang="en-US"/>
              <a:t>tidak dapat menangani </a:t>
            </a:r>
            <a:r>
              <a:rPr lang="en-US" i="1"/>
              <a:t>person</a:t>
            </a:r>
            <a:r>
              <a:rPr lang="en-US"/>
              <a:t> yang tidak memiliki halaman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Person </a:t>
            </a:r>
            <a:r>
              <a:rPr lang="en-US" smtClean="0"/>
              <a:t>yang tidak memiliki atribut nama atau label tidak akan ditampilkan.</a:t>
            </a:r>
            <a:endParaRPr lang="en-US" i="1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Batas relasi adalah ayah, ibu, saudara, istri, anak, menantu, cucu, pasangan cucu, dan cicit.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sangat bergantung pada kelengkapan atribut data DBpedia.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/>
              <a:t>Reasoner </a:t>
            </a:r>
            <a:r>
              <a:rPr lang="en-US"/>
              <a:t>yang digunakan adalah Pellet.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yang dibuat tidak menyediakan </a:t>
            </a:r>
            <a:r>
              <a:rPr lang="en-US" i="1"/>
              <a:t>form</a:t>
            </a:r>
            <a:r>
              <a:rPr lang="en-US"/>
              <a:t> untuk pengelolaan data (tambah, ubah, hapus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214671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1830</Words>
  <Application>Microsoft Office PowerPoint</Application>
  <PresentationFormat>Widescreen</PresentationFormat>
  <Paragraphs>387</Paragraphs>
  <Slides>42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Tujuan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Data property dan object property yang digunakan</vt:lpstr>
      <vt:lpstr>Karakteristik dan deskripsi property yang digunakan</vt:lpstr>
      <vt:lpstr>Penggabungan model family relationship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Implementasi visualisasi pohon keluarga</vt:lpstr>
      <vt:lpstr>PowerPoint Presentation</vt:lpstr>
      <vt:lpstr>Reasoning property isspouseof (symmetric)</vt:lpstr>
      <vt:lpstr>Reasoning property isspouseof (symmetric)</vt:lpstr>
      <vt:lpstr>Reasoning property haschild (equivalent to)</vt:lpstr>
      <vt:lpstr>Reasoning property hasparent (inverse of hasChild)</vt:lpstr>
      <vt:lpstr>Reasoning property hasparent (inverse of hasChild)</vt:lpstr>
      <vt:lpstr>Reasoning property hasparent (inverse of hasChild)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PowerPoint Presentation</vt:lpstr>
      <vt:lpstr>Visualisasi 6 (kasus memiliki relasi yang tidak memiliki properti nama)</vt:lpstr>
      <vt:lpstr>Visualisasi 7 hasChildINlaw</vt:lpstr>
      <vt:lpstr>Visualisasi 8 hassibling</vt:lpstr>
      <vt:lpstr>Visualisasi 9 hasgrandchild</vt:lpstr>
      <vt:lpstr>Visualisasi 10 hasgrandchildinlaw</vt:lpstr>
      <vt:lpstr>Visualisasi 11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2019-07-15T02:28:52Z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