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8" r:id="rId5"/>
    <p:sldId id="277" r:id="rId6"/>
    <p:sldId id="282" r:id="rId7"/>
    <p:sldId id="316" r:id="rId8"/>
    <p:sldId id="283" r:id="rId9"/>
    <p:sldId id="300" r:id="rId10"/>
    <p:sldId id="304" r:id="rId11"/>
    <p:sldId id="301" r:id="rId12"/>
    <p:sldId id="305" r:id="rId13"/>
    <p:sldId id="311" r:id="rId14"/>
    <p:sldId id="307" r:id="rId15"/>
    <p:sldId id="306" r:id="rId16"/>
    <p:sldId id="308" r:id="rId17"/>
    <p:sldId id="309" r:id="rId18"/>
    <p:sldId id="281" r:id="rId19"/>
    <p:sldId id="284" r:id="rId20"/>
    <p:sldId id="285" r:id="rId21"/>
    <p:sldId id="286" r:id="rId22"/>
    <p:sldId id="302" r:id="rId23"/>
    <p:sldId id="279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03" r:id="rId34"/>
    <p:sldId id="312" r:id="rId35"/>
    <p:sldId id="313" r:id="rId36"/>
    <p:sldId id="314" r:id="rId37"/>
    <p:sldId id="315" r:id="rId38"/>
    <p:sldId id="280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60E28"/>
    <a:srgbClr val="21405C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87949" autoAdjust="0"/>
  </p:normalViewPr>
  <p:slideViewPr>
    <p:cSldViewPr snapToGrid="0" showGuides="1">
      <p:cViewPr varScale="1">
        <p:scale>
          <a:sx n="102" d="100"/>
          <a:sy n="102" d="100"/>
        </p:scale>
        <p:origin x="8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7D336-402E-4A49-8DDA-351AE04633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82A5F-C0FD-471D-A8CD-69238D0143CD}">
      <dgm:prSet phldrT="[Text]"/>
      <dgm:spPr/>
      <dgm:t>
        <a:bodyPr/>
        <a:lstStyle/>
        <a:p>
          <a:r>
            <a:rPr lang="en-US" smtClean="0"/>
            <a:t>Unduh file RDF tokoh DBpedia</a:t>
          </a:r>
          <a:endParaRPr lang="en-US"/>
        </a:p>
      </dgm:t>
    </dgm:pt>
    <dgm:pt modelId="{E1EF394E-266E-42B3-8DEE-CA06124CE0A5}" type="parTrans" cxnId="{933E92F2-23ED-407C-B8F3-C33206F75CF1}">
      <dgm:prSet/>
      <dgm:spPr/>
      <dgm:t>
        <a:bodyPr/>
        <a:lstStyle/>
        <a:p>
          <a:endParaRPr lang="en-US"/>
        </a:p>
      </dgm:t>
    </dgm:pt>
    <dgm:pt modelId="{F67CCD67-E934-42B1-B08A-D74E16816CA9}" type="sibTrans" cxnId="{933E92F2-23ED-407C-B8F3-C33206F75CF1}">
      <dgm:prSet/>
      <dgm:spPr/>
      <dgm:t>
        <a:bodyPr/>
        <a:lstStyle/>
        <a:p>
          <a:endParaRPr lang="en-US"/>
        </a:p>
      </dgm:t>
    </dgm:pt>
    <dgm:pt modelId="{FAE4D10D-4B3F-476F-A1AD-02897F6339C4}">
      <dgm:prSet phldrT="[Text]"/>
      <dgm:spPr/>
      <dgm:t>
        <a:bodyPr/>
        <a:lstStyle/>
        <a:p>
          <a:r>
            <a:rPr lang="en-US" smtClean="0"/>
            <a:t>Pemodelan file RDF tokoh</a:t>
          </a:r>
          <a:endParaRPr lang="en-US"/>
        </a:p>
      </dgm:t>
    </dgm:pt>
    <dgm:pt modelId="{E7B76BEE-0457-4632-B420-089EBDF52116}" type="parTrans" cxnId="{49DD572D-6C33-499A-98BD-61FAFAA723EA}">
      <dgm:prSet/>
      <dgm:spPr/>
      <dgm:t>
        <a:bodyPr/>
        <a:lstStyle/>
        <a:p>
          <a:endParaRPr lang="en-US"/>
        </a:p>
      </dgm:t>
    </dgm:pt>
    <dgm:pt modelId="{E30FB7B4-F040-4C5C-8425-FC61D16ADBB4}" type="sibTrans" cxnId="{49DD572D-6C33-499A-98BD-61FAFAA723EA}">
      <dgm:prSet/>
      <dgm:spPr/>
      <dgm:t>
        <a:bodyPr/>
        <a:lstStyle/>
        <a:p>
          <a:endParaRPr lang="en-US"/>
        </a:p>
      </dgm:t>
    </dgm:pt>
    <dgm:pt modelId="{3EBF19CE-D50B-4660-B547-94311C92E5DC}">
      <dgm:prSet phldrT="[Text]"/>
      <dgm:spPr/>
      <dgm:t>
        <a:bodyPr/>
        <a:lstStyle/>
        <a:p>
          <a:r>
            <a:rPr lang="en-US" smtClean="0"/>
            <a:t>Penggabungan model tokoh dengan </a:t>
          </a:r>
          <a:r>
            <a:rPr lang="en-US" i="1" smtClean="0"/>
            <a:t>Family Relationship Ontology</a:t>
          </a:r>
          <a:endParaRPr lang="en-US"/>
        </a:p>
      </dgm:t>
    </dgm:pt>
    <dgm:pt modelId="{B7535C26-CE45-4FD1-9DE4-4CD0893C84D2}" type="parTrans" cxnId="{D7917AF5-A44E-4B11-B6B3-3A491FB311AD}">
      <dgm:prSet/>
      <dgm:spPr/>
      <dgm:t>
        <a:bodyPr/>
        <a:lstStyle/>
        <a:p>
          <a:endParaRPr lang="en-US"/>
        </a:p>
      </dgm:t>
    </dgm:pt>
    <dgm:pt modelId="{3909BCBE-FD30-4D12-BA1D-13F2FD6FD5EA}" type="sibTrans" cxnId="{D7917AF5-A44E-4B11-B6B3-3A491FB311AD}">
      <dgm:prSet/>
      <dgm:spPr/>
      <dgm:t>
        <a:bodyPr/>
        <a:lstStyle/>
        <a:p>
          <a:endParaRPr lang="en-US"/>
        </a:p>
      </dgm:t>
    </dgm:pt>
    <dgm:pt modelId="{D1348A1F-BB4F-4E59-8066-B1464318271A}">
      <dgm:prSet phldrT="[Text]"/>
      <dgm:spPr/>
      <dgm:t>
        <a:bodyPr/>
        <a:lstStyle/>
        <a:p>
          <a:r>
            <a:rPr lang="en-US" smtClean="0"/>
            <a:t>Reasoning</a:t>
          </a:r>
          <a:endParaRPr lang="en-US"/>
        </a:p>
      </dgm:t>
    </dgm:pt>
    <dgm:pt modelId="{232E449C-1F86-4B31-AEFD-6E355F52F6FE}" type="parTrans" cxnId="{740DEC35-5608-45D3-BF70-9135635F5890}">
      <dgm:prSet/>
      <dgm:spPr/>
      <dgm:t>
        <a:bodyPr/>
        <a:lstStyle/>
        <a:p>
          <a:endParaRPr lang="en-US"/>
        </a:p>
      </dgm:t>
    </dgm:pt>
    <dgm:pt modelId="{80D00223-CEDC-42CC-95CC-56DD02C20D93}" type="sibTrans" cxnId="{740DEC35-5608-45D3-BF70-9135635F5890}">
      <dgm:prSet/>
      <dgm:spPr/>
      <dgm:t>
        <a:bodyPr/>
        <a:lstStyle/>
        <a:p>
          <a:endParaRPr lang="en-US"/>
        </a:p>
      </dgm:t>
    </dgm:pt>
    <dgm:pt modelId="{C8B20502-CEF7-487D-9B0D-CD2BFBCF6D02}">
      <dgm:prSet phldrT="[Text]"/>
      <dgm:spPr/>
      <dgm:t>
        <a:bodyPr/>
        <a:lstStyle/>
        <a:p>
          <a:r>
            <a:rPr lang="en-US" smtClean="0"/>
            <a:t>Mencetak model hasil reasoning</a:t>
          </a:r>
          <a:endParaRPr lang="en-US"/>
        </a:p>
      </dgm:t>
    </dgm:pt>
    <dgm:pt modelId="{431EB4F0-2B02-4DA2-878E-137E98402954}" type="parTrans" cxnId="{9F6FD36B-DF28-4845-B75C-F6F6583E5017}">
      <dgm:prSet/>
      <dgm:spPr/>
      <dgm:t>
        <a:bodyPr/>
        <a:lstStyle/>
        <a:p>
          <a:endParaRPr lang="en-US"/>
        </a:p>
      </dgm:t>
    </dgm:pt>
    <dgm:pt modelId="{6D271FA1-C289-4CA8-8F36-49CC1A183BE0}" type="sibTrans" cxnId="{9F6FD36B-DF28-4845-B75C-F6F6583E5017}">
      <dgm:prSet/>
      <dgm:spPr/>
      <dgm:t>
        <a:bodyPr/>
        <a:lstStyle/>
        <a:p>
          <a:endParaRPr lang="en-US"/>
        </a:p>
      </dgm:t>
    </dgm:pt>
    <dgm:pt modelId="{9708B531-A104-4AE2-84A4-2CC2774DA208}" type="pres">
      <dgm:prSet presAssocID="{8E07D336-402E-4A49-8DDA-351AE0463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D3799-C167-4D3B-BD05-3BAEC85C844F}" type="pres">
      <dgm:prSet presAssocID="{6BE82A5F-C0FD-471D-A8CD-69238D0143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006F9-2FA8-434E-9C3E-8AAE8FBF33DC}" type="pres">
      <dgm:prSet presAssocID="{F67CCD67-E934-42B1-B08A-D74E16816CA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85CDA60-2680-43A3-A845-91423150B064}" type="pres">
      <dgm:prSet presAssocID="{F67CCD67-E934-42B1-B08A-D74E16816CA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3E5B6E-70C9-4D6A-9A48-04BCF1BB6746}" type="pres">
      <dgm:prSet presAssocID="{FAE4D10D-4B3F-476F-A1AD-02897F6339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C7D42-2690-49D3-8662-9F1F6D78CD12}" type="pres">
      <dgm:prSet presAssocID="{E30FB7B4-F040-4C5C-8425-FC61D16ADBB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2C651BC-D9C5-48A7-B3E6-E4A21F416EDF}" type="pres">
      <dgm:prSet presAssocID="{E30FB7B4-F040-4C5C-8425-FC61D16ADBB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29D9C87-E07D-462D-BFE4-100D443F346E}" type="pres">
      <dgm:prSet presAssocID="{3EBF19CE-D50B-4660-B547-94311C92E5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F4061-453C-4E1A-8E10-5F5884D8BA6B}" type="pres">
      <dgm:prSet presAssocID="{3909BCBE-FD30-4D12-BA1D-13F2FD6FD5E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FD34ACB-DCF2-4602-8B6A-ABFB02FE142F}" type="pres">
      <dgm:prSet presAssocID="{3909BCBE-FD30-4D12-BA1D-13F2FD6FD5E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70EF33C-E069-4530-8080-C2321E05A449}" type="pres">
      <dgm:prSet presAssocID="{D1348A1F-BB4F-4E59-8066-B146431827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5973-7E95-417E-BA33-C450CF622691}" type="pres">
      <dgm:prSet presAssocID="{80D00223-CEDC-42CC-95CC-56DD02C20D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2E750F5-F8B5-45FF-B512-A437B25DF263}" type="pres">
      <dgm:prSet presAssocID="{80D00223-CEDC-42CC-95CC-56DD02C20D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3744F74-5A04-409E-86C9-0A9A2C6EF963}" type="pres">
      <dgm:prSet presAssocID="{C8B20502-CEF7-487D-9B0D-CD2BFBCF6D0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14E89B-4CC6-4908-9EAC-3723C7853F55}" type="presOf" srcId="{FAE4D10D-4B3F-476F-A1AD-02897F6339C4}" destId="{E73E5B6E-70C9-4D6A-9A48-04BCF1BB6746}" srcOrd="0" destOrd="0" presId="urn:microsoft.com/office/officeart/2005/8/layout/process5"/>
    <dgm:cxn modelId="{50480164-CD0C-406D-ADE5-69E4EED08A51}" type="presOf" srcId="{6BE82A5F-C0FD-471D-A8CD-69238D0143CD}" destId="{40AD3799-C167-4D3B-BD05-3BAEC85C844F}" srcOrd="0" destOrd="0" presId="urn:microsoft.com/office/officeart/2005/8/layout/process5"/>
    <dgm:cxn modelId="{933E92F2-23ED-407C-B8F3-C33206F75CF1}" srcId="{8E07D336-402E-4A49-8DDA-351AE046336F}" destId="{6BE82A5F-C0FD-471D-A8CD-69238D0143CD}" srcOrd="0" destOrd="0" parTransId="{E1EF394E-266E-42B3-8DEE-CA06124CE0A5}" sibTransId="{F67CCD67-E934-42B1-B08A-D74E16816CA9}"/>
    <dgm:cxn modelId="{126B5010-6B80-49A1-A1B0-C821743F1EBF}" type="presOf" srcId="{3EBF19CE-D50B-4660-B547-94311C92E5DC}" destId="{429D9C87-E07D-462D-BFE4-100D443F346E}" srcOrd="0" destOrd="0" presId="urn:microsoft.com/office/officeart/2005/8/layout/process5"/>
    <dgm:cxn modelId="{8DD14537-8454-49EB-BB15-E82C7EF3092F}" type="presOf" srcId="{C8B20502-CEF7-487D-9B0D-CD2BFBCF6D02}" destId="{43744F74-5A04-409E-86C9-0A9A2C6EF963}" srcOrd="0" destOrd="0" presId="urn:microsoft.com/office/officeart/2005/8/layout/process5"/>
    <dgm:cxn modelId="{9F6FD36B-DF28-4845-B75C-F6F6583E5017}" srcId="{8E07D336-402E-4A49-8DDA-351AE046336F}" destId="{C8B20502-CEF7-487D-9B0D-CD2BFBCF6D02}" srcOrd="4" destOrd="0" parTransId="{431EB4F0-2B02-4DA2-878E-137E98402954}" sibTransId="{6D271FA1-C289-4CA8-8F36-49CC1A183BE0}"/>
    <dgm:cxn modelId="{16BD274B-C070-42C9-B7DF-375ADD3B78E3}" type="presOf" srcId="{E30FB7B4-F040-4C5C-8425-FC61D16ADBB4}" destId="{8A1C7D42-2690-49D3-8662-9F1F6D78CD12}" srcOrd="0" destOrd="0" presId="urn:microsoft.com/office/officeart/2005/8/layout/process5"/>
    <dgm:cxn modelId="{05942CC8-600B-429A-BD31-6663324DF56F}" type="presOf" srcId="{8E07D336-402E-4A49-8DDA-351AE046336F}" destId="{9708B531-A104-4AE2-84A4-2CC2774DA208}" srcOrd="0" destOrd="0" presId="urn:microsoft.com/office/officeart/2005/8/layout/process5"/>
    <dgm:cxn modelId="{69817DA5-DC53-45EB-AF0A-61FD300CA9D7}" type="presOf" srcId="{F67CCD67-E934-42B1-B08A-D74E16816CA9}" destId="{985CDA60-2680-43A3-A845-91423150B064}" srcOrd="1" destOrd="0" presId="urn:microsoft.com/office/officeart/2005/8/layout/process5"/>
    <dgm:cxn modelId="{D7917AF5-A44E-4B11-B6B3-3A491FB311AD}" srcId="{8E07D336-402E-4A49-8DDA-351AE046336F}" destId="{3EBF19CE-D50B-4660-B547-94311C92E5DC}" srcOrd="2" destOrd="0" parTransId="{B7535C26-CE45-4FD1-9DE4-4CD0893C84D2}" sibTransId="{3909BCBE-FD30-4D12-BA1D-13F2FD6FD5EA}"/>
    <dgm:cxn modelId="{6823F6DC-0582-43BA-84AB-D8A4B7FF64B0}" type="presOf" srcId="{80D00223-CEDC-42CC-95CC-56DD02C20D93}" destId="{B5EC5973-7E95-417E-BA33-C450CF622691}" srcOrd="0" destOrd="0" presId="urn:microsoft.com/office/officeart/2005/8/layout/process5"/>
    <dgm:cxn modelId="{2C0C63B7-3B4C-470E-AAE4-77CAF3A81095}" type="presOf" srcId="{E30FB7B4-F040-4C5C-8425-FC61D16ADBB4}" destId="{B2C651BC-D9C5-48A7-B3E6-E4A21F416EDF}" srcOrd="1" destOrd="0" presId="urn:microsoft.com/office/officeart/2005/8/layout/process5"/>
    <dgm:cxn modelId="{2C868DD4-1B78-47F3-BDEE-393FEF500038}" type="presOf" srcId="{3909BCBE-FD30-4D12-BA1D-13F2FD6FD5EA}" destId="{AFD34ACB-DCF2-4602-8B6A-ABFB02FE142F}" srcOrd="1" destOrd="0" presId="urn:microsoft.com/office/officeart/2005/8/layout/process5"/>
    <dgm:cxn modelId="{D1C8F4BE-530A-4EFA-95FD-2B1FBAAE404A}" type="presOf" srcId="{D1348A1F-BB4F-4E59-8066-B1464318271A}" destId="{C70EF33C-E069-4530-8080-C2321E05A449}" srcOrd="0" destOrd="0" presId="urn:microsoft.com/office/officeart/2005/8/layout/process5"/>
    <dgm:cxn modelId="{FEAF88B2-BEB7-4958-AE09-52B3AFB463D5}" type="presOf" srcId="{3909BCBE-FD30-4D12-BA1D-13F2FD6FD5EA}" destId="{4C8F4061-453C-4E1A-8E10-5F5884D8BA6B}" srcOrd="0" destOrd="0" presId="urn:microsoft.com/office/officeart/2005/8/layout/process5"/>
    <dgm:cxn modelId="{740DEC35-5608-45D3-BF70-9135635F5890}" srcId="{8E07D336-402E-4A49-8DDA-351AE046336F}" destId="{D1348A1F-BB4F-4E59-8066-B1464318271A}" srcOrd="3" destOrd="0" parTransId="{232E449C-1F86-4B31-AEFD-6E355F52F6FE}" sibTransId="{80D00223-CEDC-42CC-95CC-56DD02C20D93}"/>
    <dgm:cxn modelId="{0D206E3E-E60C-447E-88D5-CB4F25476F96}" type="presOf" srcId="{80D00223-CEDC-42CC-95CC-56DD02C20D93}" destId="{02E750F5-F8B5-45FF-B512-A437B25DF263}" srcOrd="1" destOrd="0" presId="urn:microsoft.com/office/officeart/2005/8/layout/process5"/>
    <dgm:cxn modelId="{49DD572D-6C33-499A-98BD-61FAFAA723EA}" srcId="{8E07D336-402E-4A49-8DDA-351AE046336F}" destId="{FAE4D10D-4B3F-476F-A1AD-02897F6339C4}" srcOrd="1" destOrd="0" parTransId="{E7B76BEE-0457-4632-B420-089EBDF52116}" sibTransId="{E30FB7B4-F040-4C5C-8425-FC61D16ADBB4}"/>
    <dgm:cxn modelId="{129E467C-BDF2-49A1-BCEC-2DA5F60F6723}" type="presOf" srcId="{F67CCD67-E934-42B1-B08A-D74E16816CA9}" destId="{AC0006F9-2FA8-434E-9C3E-8AAE8FBF33DC}" srcOrd="0" destOrd="0" presId="urn:microsoft.com/office/officeart/2005/8/layout/process5"/>
    <dgm:cxn modelId="{29689BDE-7189-4D44-94C4-578E0701DEE8}" type="presParOf" srcId="{9708B531-A104-4AE2-84A4-2CC2774DA208}" destId="{40AD3799-C167-4D3B-BD05-3BAEC85C844F}" srcOrd="0" destOrd="0" presId="urn:microsoft.com/office/officeart/2005/8/layout/process5"/>
    <dgm:cxn modelId="{AB27EBCB-956E-42B3-A622-2C8EBE646946}" type="presParOf" srcId="{9708B531-A104-4AE2-84A4-2CC2774DA208}" destId="{AC0006F9-2FA8-434E-9C3E-8AAE8FBF33DC}" srcOrd="1" destOrd="0" presId="urn:microsoft.com/office/officeart/2005/8/layout/process5"/>
    <dgm:cxn modelId="{C0CD3711-DAB6-44A9-B60E-D981D791BAA4}" type="presParOf" srcId="{AC0006F9-2FA8-434E-9C3E-8AAE8FBF33DC}" destId="{985CDA60-2680-43A3-A845-91423150B064}" srcOrd="0" destOrd="0" presId="urn:microsoft.com/office/officeart/2005/8/layout/process5"/>
    <dgm:cxn modelId="{3437A954-DE1D-4E2E-9CB5-BDE1744F9A43}" type="presParOf" srcId="{9708B531-A104-4AE2-84A4-2CC2774DA208}" destId="{E73E5B6E-70C9-4D6A-9A48-04BCF1BB6746}" srcOrd="2" destOrd="0" presId="urn:microsoft.com/office/officeart/2005/8/layout/process5"/>
    <dgm:cxn modelId="{C6711BFE-61FA-4E22-B897-A47E214A143C}" type="presParOf" srcId="{9708B531-A104-4AE2-84A4-2CC2774DA208}" destId="{8A1C7D42-2690-49D3-8662-9F1F6D78CD12}" srcOrd="3" destOrd="0" presId="urn:microsoft.com/office/officeart/2005/8/layout/process5"/>
    <dgm:cxn modelId="{6753D9CD-5DC1-4EE9-947C-68F2BD75E7F8}" type="presParOf" srcId="{8A1C7D42-2690-49D3-8662-9F1F6D78CD12}" destId="{B2C651BC-D9C5-48A7-B3E6-E4A21F416EDF}" srcOrd="0" destOrd="0" presId="urn:microsoft.com/office/officeart/2005/8/layout/process5"/>
    <dgm:cxn modelId="{3E4A04CD-774F-4ACD-9FB1-346B76D0389E}" type="presParOf" srcId="{9708B531-A104-4AE2-84A4-2CC2774DA208}" destId="{429D9C87-E07D-462D-BFE4-100D443F346E}" srcOrd="4" destOrd="0" presId="urn:microsoft.com/office/officeart/2005/8/layout/process5"/>
    <dgm:cxn modelId="{3D1ED7D2-8264-45C5-AACF-0FBAFE76D040}" type="presParOf" srcId="{9708B531-A104-4AE2-84A4-2CC2774DA208}" destId="{4C8F4061-453C-4E1A-8E10-5F5884D8BA6B}" srcOrd="5" destOrd="0" presId="urn:microsoft.com/office/officeart/2005/8/layout/process5"/>
    <dgm:cxn modelId="{F64AC096-04AB-4367-B060-D0BC534E38AF}" type="presParOf" srcId="{4C8F4061-453C-4E1A-8E10-5F5884D8BA6B}" destId="{AFD34ACB-DCF2-4602-8B6A-ABFB02FE142F}" srcOrd="0" destOrd="0" presId="urn:microsoft.com/office/officeart/2005/8/layout/process5"/>
    <dgm:cxn modelId="{2FF9FFD9-7755-438D-A1AA-A0BF06080BDD}" type="presParOf" srcId="{9708B531-A104-4AE2-84A4-2CC2774DA208}" destId="{C70EF33C-E069-4530-8080-C2321E05A449}" srcOrd="6" destOrd="0" presId="urn:microsoft.com/office/officeart/2005/8/layout/process5"/>
    <dgm:cxn modelId="{0E9FEC46-3B25-41AC-BDF3-E9399FB99C91}" type="presParOf" srcId="{9708B531-A104-4AE2-84A4-2CC2774DA208}" destId="{B5EC5973-7E95-417E-BA33-C450CF622691}" srcOrd="7" destOrd="0" presId="urn:microsoft.com/office/officeart/2005/8/layout/process5"/>
    <dgm:cxn modelId="{6520D4C7-33E2-419C-88C8-2B1C35B15502}" type="presParOf" srcId="{B5EC5973-7E95-417E-BA33-C450CF622691}" destId="{02E750F5-F8B5-45FF-B512-A437B25DF263}" srcOrd="0" destOrd="0" presId="urn:microsoft.com/office/officeart/2005/8/layout/process5"/>
    <dgm:cxn modelId="{D44BE9A7-B882-4C16-A67A-FCC7A27F40F7}" type="presParOf" srcId="{9708B531-A104-4AE2-84A4-2CC2774DA208}" destId="{43744F74-5A04-409E-86C9-0A9A2C6EF96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57C17-F959-4652-B128-14DD613C9DD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0AAEE-961F-4B50-A7B2-42EF52E0E470}">
      <dgm:prSet phldrT="[Text]"/>
      <dgm:spPr/>
      <dgm:t>
        <a:bodyPr/>
        <a:lstStyle/>
        <a:p>
          <a:r>
            <a:rPr lang="en-US" smtClean="0"/>
            <a:t>Unggah data hasil reasoning ke Apache Jena Fuseki</a:t>
          </a:r>
          <a:endParaRPr lang="en-US"/>
        </a:p>
      </dgm:t>
    </dgm:pt>
    <dgm:pt modelId="{F36E3AA1-DE99-452A-A482-6F3FDFDA1F13}" type="parTrans" cxnId="{221D08AB-3C41-497F-964E-A18AAF95903E}">
      <dgm:prSet/>
      <dgm:spPr/>
      <dgm:t>
        <a:bodyPr/>
        <a:lstStyle/>
        <a:p>
          <a:endParaRPr lang="en-US"/>
        </a:p>
      </dgm:t>
    </dgm:pt>
    <dgm:pt modelId="{5D0F2067-FFC5-4DE3-8C59-925F93FC22FA}" type="sibTrans" cxnId="{221D08AB-3C41-497F-964E-A18AAF95903E}">
      <dgm:prSet/>
      <dgm:spPr/>
      <dgm:t>
        <a:bodyPr/>
        <a:lstStyle/>
        <a:p>
          <a:endParaRPr lang="en-US"/>
        </a:p>
      </dgm:t>
    </dgm:pt>
    <dgm:pt modelId="{4573322D-347E-43A5-B007-CD16404DB0CD}">
      <dgm:prSet phldrT="[Text]"/>
      <dgm:spPr/>
      <dgm:t>
        <a:bodyPr/>
        <a:lstStyle/>
        <a:p>
          <a:r>
            <a:rPr lang="en-US" smtClean="0"/>
            <a:t>SPARQL Query</a:t>
          </a:r>
          <a:endParaRPr lang="en-US"/>
        </a:p>
      </dgm:t>
    </dgm:pt>
    <dgm:pt modelId="{70886BAC-A319-4407-97F2-CB8F2F510055}" type="parTrans" cxnId="{BE1AF255-B5DE-4655-936D-EB4946A093F3}">
      <dgm:prSet/>
      <dgm:spPr/>
      <dgm:t>
        <a:bodyPr/>
        <a:lstStyle/>
        <a:p>
          <a:endParaRPr lang="en-US"/>
        </a:p>
      </dgm:t>
    </dgm:pt>
    <dgm:pt modelId="{6FF34F54-AF01-4EA8-BF1F-0E0E5FAFDD32}" type="sibTrans" cxnId="{BE1AF255-B5DE-4655-936D-EB4946A093F3}">
      <dgm:prSet/>
      <dgm:spPr/>
      <dgm:t>
        <a:bodyPr/>
        <a:lstStyle/>
        <a:p>
          <a:endParaRPr lang="en-US"/>
        </a:p>
      </dgm:t>
    </dgm:pt>
    <dgm:pt modelId="{EF683249-1610-4031-B1E7-0D653A4CFAAD}">
      <dgm:prSet phldrT="[Text]"/>
      <dgm:spPr/>
      <dgm:t>
        <a:bodyPr/>
        <a:lstStyle/>
        <a:p>
          <a:r>
            <a:rPr lang="en-US" smtClean="0"/>
            <a:t>Visualisasi struktur pohon keluarga</a:t>
          </a:r>
          <a:endParaRPr lang="en-US"/>
        </a:p>
      </dgm:t>
    </dgm:pt>
    <dgm:pt modelId="{41F958F5-B9DB-4C38-8674-AAE5C57E9DD6}" type="parTrans" cxnId="{CE62F992-0C33-4AE0-BD1D-89BB2F31E4BB}">
      <dgm:prSet/>
      <dgm:spPr/>
      <dgm:t>
        <a:bodyPr/>
        <a:lstStyle/>
        <a:p>
          <a:endParaRPr lang="en-US"/>
        </a:p>
      </dgm:t>
    </dgm:pt>
    <dgm:pt modelId="{1BAB6B11-4974-4204-AEAE-7195F5A5E46D}" type="sibTrans" cxnId="{CE62F992-0C33-4AE0-BD1D-89BB2F31E4BB}">
      <dgm:prSet/>
      <dgm:spPr/>
      <dgm:t>
        <a:bodyPr/>
        <a:lstStyle/>
        <a:p>
          <a:endParaRPr lang="en-US"/>
        </a:p>
      </dgm:t>
    </dgm:pt>
    <dgm:pt modelId="{F0E3462D-C0E4-417D-8A98-72530B42FC21}" type="pres">
      <dgm:prSet presAssocID="{C2B57C17-F959-4652-B128-14DD613C9D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39116F-EB91-404F-85AA-B1CB5796507D}" type="pres">
      <dgm:prSet presAssocID="{9EE0AAEE-961F-4B50-A7B2-42EF52E0E4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C5D5E-39F3-4096-8D54-97716BD884B5}" type="pres">
      <dgm:prSet presAssocID="{5D0F2067-FFC5-4DE3-8C59-925F93FC22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12F5093-66BF-4D28-8FA3-EEC8992F8C5E}" type="pres">
      <dgm:prSet presAssocID="{5D0F2067-FFC5-4DE3-8C59-925F93FC22F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FC43BBB-5A7D-4190-A831-ECD39838A64D}" type="pres">
      <dgm:prSet presAssocID="{4573322D-347E-43A5-B007-CD16404DB0C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28992-97C3-49BA-B5CB-BA5D346E6A6E}" type="pres">
      <dgm:prSet presAssocID="{6FF34F54-AF01-4EA8-BF1F-0E0E5FAFDD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6FEECC-B9B1-4A83-8D4F-FCF8F61DD66A}" type="pres">
      <dgm:prSet presAssocID="{6FF34F54-AF01-4EA8-BF1F-0E0E5FAFDD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DC2BA57-16AE-4341-9248-3145FA7CD566}" type="pres">
      <dgm:prSet presAssocID="{EF683249-1610-4031-B1E7-0D653A4CFA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D1B05-2BFA-41A1-A5B1-DF092E6C1177}" type="presOf" srcId="{6FF34F54-AF01-4EA8-BF1F-0E0E5FAFDD32}" destId="{E56FEECC-B9B1-4A83-8D4F-FCF8F61DD66A}" srcOrd="1" destOrd="0" presId="urn:microsoft.com/office/officeart/2005/8/layout/process5"/>
    <dgm:cxn modelId="{99D011D7-2C6A-4315-AD2F-B0CEA8EF7D29}" type="presOf" srcId="{5D0F2067-FFC5-4DE3-8C59-925F93FC22FA}" destId="{AF1C5D5E-39F3-4096-8D54-97716BD884B5}" srcOrd="0" destOrd="0" presId="urn:microsoft.com/office/officeart/2005/8/layout/process5"/>
    <dgm:cxn modelId="{A9A722F5-5C74-4610-98A7-496EF2147B7F}" type="presOf" srcId="{5D0F2067-FFC5-4DE3-8C59-925F93FC22FA}" destId="{F12F5093-66BF-4D28-8FA3-EEC8992F8C5E}" srcOrd="1" destOrd="0" presId="urn:microsoft.com/office/officeart/2005/8/layout/process5"/>
    <dgm:cxn modelId="{58FD188C-42F7-4F7F-9A26-AE1ECFD996BC}" type="presOf" srcId="{9EE0AAEE-961F-4B50-A7B2-42EF52E0E470}" destId="{CB39116F-EB91-404F-85AA-B1CB5796507D}" srcOrd="0" destOrd="0" presId="urn:microsoft.com/office/officeart/2005/8/layout/process5"/>
    <dgm:cxn modelId="{CE62F992-0C33-4AE0-BD1D-89BB2F31E4BB}" srcId="{C2B57C17-F959-4652-B128-14DD613C9DDD}" destId="{EF683249-1610-4031-B1E7-0D653A4CFAAD}" srcOrd="2" destOrd="0" parTransId="{41F958F5-B9DB-4C38-8674-AAE5C57E9DD6}" sibTransId="{1BAB6B11-4974-4204-AEAE-7195F5A5E46D}"/>
    <dgm:cxn modelId="{6D4F640B-C1FD-4E8D-A561-3CB92036D5AD}" type="presOf" srcId="{C2B57C17-F959-4652-B128-14DD613C9DDD}" destId="{F0E3462D-C0E4-417D-8A98-72530B42FC21}" srcOrd="0" destOrd="0" presId="urn:microsoft.com/office/officeart/2005/8/layout/process5"/>
    <dgm:cxn modelId="{BE1AF255-B5DE-4655-936D-EB4946A093F3}" srcId="{C2B57C17-F959-4652-B128-14DD613C9DDD}" destId="{4573322D-347E-43A5-B007-CD16404DB0CD}" srcOrd="1" destOrd="0" parTransId="{70886BAC-A319-4407-97F2-CB8F2F510055}" sibTransId="{6FF34F54-AF01-4EA8-BF1F-0E0E5FAFDD32}"/>
    <dgm:cxn modelId="{FDC21ADA-B533-437C-B82A-F18F1BA15DFA}" type="presOf" srcId="{4573322D-347E-43A5-B007-CD16404DB0CD}" destId="{6FC43BBB-5A7D-4190-A831-ECD39838A64D}" srcOrd="0" destOrd="0" presId="urn:microsoft.com/office/officeart/2005/8/layout/process5"/>
    <dgm:cxn modelId="{55F36D86-81B0-4631-9FB0-2E624C5DCCDF}" type="presOf" srcId="{EF683249-1610-4031-B1E7-0D653A4CFAAD}" destId="{CDC2BA57-16AE-4341-9248-3145FA7CD566}" srcOrd="0" destOrd="0" presId="urn:microsoft.com/office/officeart/2005/8/layout/process5"/>
    <dgm:cxn modelId="{9D77F007-43EF-4F2B-91BC-1FBAD9801FAC}" type="presOf" srcId="{6FF34F54-AF01-4EA8-BF1F-0E0E5FAFDD32}" destId="{18D28992-97C3-49BA-B5CB-BA5D346E6A6E}" srcOrd="0" destOrd="0" presId="urn:microsoft.com/office/officeart/2005/8/layout/process5"/>
    <dgm:cxn modelId="{221D08AB-3C41-497F-964E-A18AAF95903E}" srcId="{C2B57C17-F959-4652-B128-14DD613C9DDD}" destId="{9EE0AAEE-961F-4B50-A7B2-42EF52E0E470}" srcOrd="0" destOrd="0" parTransId="{F36E3AA1-DE99-452A-A482-6F3FDFDA1F13}" sibTransId="{5D0F2067-FFC5-4DE3-8C59-925F93FC22FA}"/>
    <dgm:cxn modelId="{CE911BDB-8BD4-4481-967A-1E42223A82A1}" type="presParOf" srcId="{F0E3462D-C0E4-417D-8A98-72530B42FC21}" destId="{CB39116F-EB91-404F-85AA-B1CB5796507D}" srcOrd="0" destOrd="0" presId="urn:microsoft.com/office/officeart/2005/8/layout/process5"/>
    <dgm:cxn modelId="{020624DA-A9BE-41DC-A324-29FCA709D42C}" type="presParOf" srcId="{F0E3462D-C0E4-417D-8A98-72530B42FC21}" destId="{AF1C5D5E-39F3-4096-8D54-97716BD884B5}" srcOrd="1" destOrd="0" presId="urn:microsoft.com/office/officeart/2005/8/layout/process5"/>
    <dgm:cxn modelId="{98B07C55-73ED-4761-A044-D7A6EDF9858D}" type="presParOf" srcId="{AF1C5D5E-39F3-4096-8D54-97716BD884B5}" destId="{F12F5093-66BF-4D28-8FA3-EEC8992F8C5E}" srcOrd="0" destOrd="0" presId="urn:microsoft.com/office/officeart/2005/8/layout/process5"/>
    <dgm:cxn modelId="{1411A7E0-01BB-4337-BBA8-D770389D87F9}" type="presParOf" srcId="{F0E3462D-C0E4-417D-8A98-72530B42FC21}" destId="{6FC43BBB-5A7D-4190-A831-ECD39838A64D}" srcOrd="2" destOrd="0" presId="urn:microsoft.com/office/officeart/2005/8/layout/process5"/>
    <dgm:cxn modelId="{37A4904A-94BC-4603-BF10-E5FBDBBCD320}" type="presParOf" srcId="{F0E3462D-C0E4-417D-8A98-72530B42FC21}" destId="{18D28992-97C3-49BA-B5CB-BA5D346E6A6E}" srcOrd="3" destOrd="0" presId="urn:microsoft.com/office/officeart/2005/8/layout/process5"/>
    <dgm:cxn modelId="{5B40B243-32C7-4CB3-A0A0-CA73DED0BDAC}" type="presParOf" srcId="{18D28992-97C3-49BA-B5CB-BA5D346E6A6E}" destId="{E56FEECC-B9B1-4A83-8D4F-FCF8F61DD66A}" srcOrd="0" destOrd="0" presId="urn:microsoft.com/office/officeart/2005/8/layout/process5"/>
    <dgm:cxn modelId="{BFAB4A30-4E41-40EB-A2DD-CF4365BC75B4}" type="presParOf" srcId="{F0E3462D-C0E4-417D-8A98-72530B42FC21}" destId="{CDC2BA57-16AE-4341-9248-3145FA7CD56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D3799-C167-4D3B-BD05-3BAEC85C844F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Unduh file RDF tokoh DBpedia</a:t>
          </a:r>
          <a:endParaRPr lang="en-US" sz="1800" kern="1200"/>
        </a:p>
      </dsp:txBody>
      <dsp:txXfrm>
        <a:off x="44665" y="1038705"/>
        <a:ext cx="2060143" cy="1206068"/>
      </dsp:txXfrm>
    </dsp:sp>
    <dsp:sp modelId="{AC0006F9-2FA8-434E-9C3E-8AAE8FBF33DC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30227" y="1482881"/>
        <a:ext cx="316861" cy="317716"/>
      </dsp:txXfrm>
    </dsp:sp>
    <dsp:sp modelId="{E73E5B6E-70C9-4D6A-9A48-04BCF1BB6746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Pemodelan file RDF tokoh</a:t>
          </a:r>
          <a:endParaRPr lang="en-US" sz="1800" kern="1200"/>
        </a:p>
      </dsp:txBody>
      <dsp:txXfrm>
        <a:off x="3033928" y="1038705"/>
        <a:ext cx="2060143" cy="1206068"/>
      </dsp:txXfrm>
    </dsp:sp>
    <dsp:sp modelId="{8A1C7D42-2690-49D3-8662-9F1F6D78CD12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19490" y="1482881"/>
        <a:ext cx="316861" cy="317716"/>
      </dsp:txXfrm>
    </dsp:sp>
    <dsp:sp modelId="{429D9C87-E07D-462D-BFE4-100D443F346E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Penggabungan model tokoh dengan </a:t>
          </a:r>
          <a:r>
            <a:rPr lang="en-US" sz="1800" i="1" kern="1200" smtClean="0"/>
            <a:t>Family Relationship Ontology</a:t>
          </a:r>
          <a:endParaRPr lang="en-US" sz="1800" kern="1200"/>
        </a:p>
      </dsp:txBody>
      <dsp:txXfrm>
        <a:off x="6023190" y="1038705"/>
        <a:ext cx="2060143" cy="1206068"/>
      </dsp:txXfrm>
    </dsp:sp>
    <dsp:sp modelId="{4C8F4061-453C-4E1A-8E10-5F5884D8BA6B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94404" y="2470192"/>
        <a:ext cx="317716" cy="316861"/>
      </dsp:txXfrm>
    </dsp:sp>
    <dsp:sp modelId="{C70EF33C-E069-4530-8080-C2321E05A449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Reasoning</a:t>
          </a:r>
          <a:endParaRPr lang="en-US" sz="1800" kern="1200"/>
        </a:p>
      </dsp:txBody>
      <dsp:txXfrm>
        <a:off x="6023190" y="3173893"/>
        <a:ext cx="2060143" cy="1206068"/>
      </dsp:txXfrm>
    </dsp:sp>
    <dsp:sp modelId="{B5EC5973-7E95-417E-BA33-C450CF622691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480910" y="3618068"/>
        <a:ext cx="316861" cy="317716"/>
      </dsp:txXfrm>
    </dsp:sp>
    <dsp:sp modelId="{43744F74-5A04-409E-86C9-0A9A2C6EF963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Mencetak model hasil reasoning</a:t>
          </a:r>
          <a:endParaRPr lang="en-US" sz="1800" kern="1200"/>
        </a:p>
      </dsp:txBody>
      <dsp:txXfrm>
        <a:off x="3033928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9116F-EB91-404F-85AA-B1CB5796507D}">
      <dsp:nvSpPr>
        <dsp:cNvPr id="0" name=""/>
        <dsp:cNvSpPr/>
      </dsp:nvSpPr>
      <dsp:spPr>
        <a:xfrm>
          <a:off x="298748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Unggah data hasil reasoning ke Apache Jena Fuseki</a:t>
          </a:r>
          <a:endParaRPr lang="en-US" sz="2000" kern="1200"/>
        </a:p>
      </dsp:txBody>
      <dsp:txXfrm>
        <a:off x="339717" y="43079"/>
        <a:ext cx="2249389" cy="1316858"/>
      </dsp:txXfrm>
    </dsp:sp>
    <dsp:sp modelId="{AF1C5D5E-39F3-4096-8D54-97716BD884B5}">
      <dsp:nvSpPr>
        <dsp:cNvPr id="0" name=""/>
        <dsp:cNvSpPr/>
      </dsp:nvSpPr>
      <dsp:spPr>
        <a:xfrm>
          <a:off x="2835233" y="412424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835233" y="528058"/>
        <a:ext cx="345969" cy="346901"/>
      </dsp:txXfrm>
    </dsp:sp>
    <dsp:sp modelId="{6FC43BBB-5A7D-4190-A831-ECD39838A64D}">
      <dsp:nvSpPr>
        <dsp:cNvPr id="0" name=""/>
        <dsp:cNvSpPr/>
      </dsp:nvSpPr>
      <dsp:spPr>
        <a:xfrm>
          <a:off x="3562607" y="2110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SPARQL Query</a:t>
          </a:r>
          <a:endParaRPr lang="en-US" sz="2000" kern="1200"/>
        </a:p>
      </dsp:txBody>
      <dsp:txXfrm>
        <a:off x="3603576" y="43079"/>
        <a:ext cx="2249389" cy="1316858"/>
      </dsp:txXfrm>
    </dsp:sp>
    <dsp:sp modelId="{18D28992-97C3-49BA-B5CB-BA5D346E6A6E}">
      <dsp:nvSpPr>
        <dsp:cNvPr id="0" name=""/>
        <dsp:cNvSpPr/>
      </dsp:nvSpPr>
      <dsp:spPr>
        <a:xfrm rot="5400000">
          <a:off x="4481150" y="1564100"/>
          <a:ext cx="494241" cy="57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554820" y="1606064"/>
        <a:ext cx="346901" cy="345969"/>
      </dsp:txXfrm>
    </dsp:sp>
    <dsp:sp modelId="{CDC2BA57-16AE-4341-9248-3145FA7CD566}">
      <dsp:nvSpPr>
        <dsp:cNvPr id="0" name=""/>
        <dsp:cNvSpPr/>
      </dsp:nvSpPr>
      <dsp:spPr>
        <a:xfrm>
          <a:off x="3562607" y="2333438"/>
          <a:ext cx="2331327" cy="1398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Visualisasi struktur pohon keluarga</a:t>
          </a:r>
          <a:endParaRPr lang="en-US" sz="2000" kern="1200"/>
        </a:p>
      </dsp:txBody>
      <dsp:txXfrm>
        <a:off x="3603576" y="2374407"/>
        <a:ext cx="2249389" cy="1316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7/13/2019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Terimakasih </a:t>
            </a:r>
            <a:r>
              <a:rPr lang="en-US" smtClean="0"/>
              <a:t>PROF Riyan dan pak Hari </a:t>
            </a:r>
            <a:r>
              <a:rPr lang="en-US" smtClean="0"/>
              <a:t>selaku dosen </a:t>
            </a:r>
            <a:r>
              <a:rPr lang="en-US" smtClean="0"/>
              <a:t>penguji, terimakasih juga untuk bu nurul dan bu lica</a:t>
            </a:r>
            <a:r>
              <a:rPr lang="en-US" baseline="0" smtClean="0"/>
              <a:t> </a:t>
            </a:r>
            <a:r>
              <a:rPr lang="en-US" smtClean="0"/>
              <a:t>selaku </a:t>
            </a:r>
            <a:r>
              <a:rPr lang="en-US" smtClean="0"/>
              <a:t>dosen </a:t>
            </a:r>
            <a:r>
              <a:rPr lang="en-US" smtClean="0"/>
              <a:t>pembimbing saya.</a:t>
            </a:r>
          </a:p>
          <a:p>
            <a:r>
              <a:rPr lang="en-US" smtClean="0"/>
              <a:t>Disini saya</a:t>
            </a:r>
            <a:r>
              <a:rPr lang="en-US" baseline="0" smtClean="0"/>
              <a:t> akan mempresentasikan tugas akhir saya yang berjudul </a:t>
            </a:r>
            <a:r>
              <a:rPr lang="en-US" sz="1200" smtClean="0"/>
              <a:t>RANCANG BANGUN APLIKASI BERBASIS WEB UNTUK VISUALISASI POHON KELUARGA TOKOH SEJARAH INDONESIA MENGGUNAKAN ONTOLOGI DBPEDIA DAN PELLET REASONER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3.4 Penggabungan</a:t>
            </a:r>
            <a:r>
              <a:rPr lang="en-US" baseline="0" smtClean="0"/>
              <a:t> model data </a:t>
            </a:r>
            <a:r>
              <a:rPr lang="en-US" baseline="0" smtClean="0"/>
              <a:t>dbpedia (yang atas) </a:t>
            </a:r>
            <a:r>
              <a:rPr lang="en-US" baseline="0" smtClean="0"/>
              <a:t>dan model family relationship </a:t>
            </a:r>
            <a:r>
              <a:rPr lang="en-US" baseline="0" smtClean="0"/>
              <a:t>ontology yang berisi aturan2 data property dan object property (yang bawah)</a:t>
            </a:r>
          </a:p>
          <a:p>
            <a:r>
              <a:rPr lang="en-US" baseline="0" smtClean="0"/>
              <a:t>Kedua data berbentuk rdf bisa digabungkan melalui aplikasi Java yang memiliki plugin Apache Jena</a:t>
            </a:r>
          </a:p>
          <a:p>
            <a:r>
              <a:rPr lang="en-US" baseline="0" smtClean="0"/>
              <a:t>prosesnya </a:t>
            </a:r>
            <a:r>
              <a:rPr lang="en-US" baseline="0" smtClean="0"/>
              <a:t>hanya menggabungkan statemen triples saja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83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Bab 3.5 Reasoning adalah</a:t>
            </a:r>
            <a:r>
              <a:rPr lang="en-US" baseline="0" smtClean="0"/>
              <a:t> suatu proses yang dapat menghasilkan kesimpulan logis dari sebuah data berdasarkan aturan-aturan tertentu. </a:t>
            </a:r>
            <a:endParaRPr lang="en-US" baseline="0" smtClean="0"/>
          </a:p>
          <a:p>
            <a:r>
              <a:rPr lang="en-US" baseline="0" smtClean="0"/>
              <a:t>Dalam </a:t>
            </a:r>
            <a:r>
              <a:rPr lang="en-US" baseline="0" smtClean="0"/>
              <a:t>konteks tugas akhir ini, Data adalah data keluarga tokoh sejarah Indonesia, dan aturan tersebut adalah karakteristik dan deskripsi data property dan object property. </a:t>
            </a:r>
            <a:endParaRPr lang="en-US" baseline="0" smtClean="0"/>
          </a:p>
          <a:p>
            <a:r>
              <a:rPr lang="en-US" baseline="0" smtClean="0"/>
              <a:t>Contohnya </a:t>
            </a:r>
            <a:r>
              <a:rPr lang="en-US" baseline="0" smtClean="0"/>
              <a:t>adalah seperti bagan diatas</a:t>
            </a:r>
            <a:r>
              <a:rPr lang="en-US" baseline="0" smtClean="0"/>
              <a:t>.</a:t>
            </a:r>
            <a:r>
              <a:rPr lang="en-US" baseline="0"/>
              <a:t> </a:t>
            </a:r>
            <a:r>
              <a:rPr lang="en-US" baseline="0" smtClean="0"/>
              <a:t>Untuk mendapatkan fakta bahwa B isSpouseOf A, maka harus melewati proses reasoning dulu</a:t>
            </a:r>
          </a:p>
          <a:p>
            <a:r>
              <a:rPr lang="en-US" baseline="0" smtClean="0"/>
              <a:t>Untuk mendapatkan fakta D hasChild C maka harus melewati proses reasoning juga.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06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Arsitektur</a:t>
            </a:r>
            <a:r>
              <a:rPr lang="en-US" baseline="0" smtClean="0"/>
              <a:t> system yang digunakan adalah seperti gambar berikut. </a:t>
            </a:r>
            <a:endParaRPr lang="en-US" baseline="0" smtClean="0"/>
          </a:p>
          <a:p>
            <a:r>
              <a:rPr lang="en-US" baseline="0" smtClean="0"/>
              <a:t>Ada </a:t>
            </a:r>
            <a:r>
              <a:rPr lang="en-US" baseline="0" smtClean="0"/>
              <a:t>dua program yang digunakan, yaitu Program Java yang menerapkan Apache Jena untuk proses ekstraksi data dan pengolahan data, </a:t>
            </a:r>
            <a:endParaRPr lang="en-US" baseline="0" smtClean="0"/>
          </a:p>
          <a:p>
            <a:r>
              <a:rPr lang="en-US" baseline="0" smtClean="0"/>
              <a:t>serta </a:t>
            </a:r>
            <a:r>
              <a:rPr lang="en-US" baseline="0" smtClean="0"/>
              <a:t>Program Web berbasis PHP untuk mengambil data dari basis data Apache Jena fuseki dan menampilkannya sebagai pohon keluarga.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91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Visualisasi</a:t>
            </a:r>
            <a:r>
              <a:rPr lang="en-US" baseline="0" smtClean="0"/>
              <a:t> pohon keluarga adalah sebagai berikut, saya menggunakan HTML dan CSS untuk mengatur skema pohon keluarga yang berbentuk tree.</a:t>
            </a:r>
          </a:p>
          <a:p>
            <a:r>
              <a:rPr lang="en-US" baseline="0" smtClean="0"/>
              <a:t>Kelas A adalah </a:t>
            </a:r>
            <a:r>
              <a:rPr lang="en-US" baseline="0" smtClean="0"/>
              <a:t>nama individu dan </a:t>
            </a:r>
            <a:r>
              <a:rPr lang="en-US" baseline="0" smtClean="0"/>
              <a:t>CSS nya akan membuat persegi</a:t>
            </a:r>
          </a:p>
          <a:p>
            <a:r>
              <a:rPr lang="en-US" baseline="0" smtClean="0"/>
              <a:t>Kelas UL adalah garis keturunan</a:t>
            </a:r>
          </a:p>
          <a:p>
            <a:r>
              <a:rPr lang="en-US" baseline="0" smtClean="0"/>
              <a:t>Kelas LI adalah garis kesaudaraan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66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451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53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Setiap tokoh yang digunakan sebagai</a:t>
            </a:r>
            <a:r>
              <a:rPr lang="en-US" baseline="0" smtClean="0"/>
              <a:t> dataset memiliki halaman dbpedia seperti berikut.</a:t>
            </a:r>
          </a:p>
          <a:p>
            <a:r>
              <a:rPr lang="en-US" smtClean="0"/>
              <a:t>Data </a:t>
            </a:r>
            <a:r>
              <a:rPr lang="en-US" smtClean="0"/>
              <a:t>tokoh</a:t>
            </a:r>
            <a:r>
              <a:rPr lang="en-US" baseline="0" smtClean="0"/>
              <a:t> yang didapatkan dari halaman dbpedia </a:t>
            </a:r>
            <a:r>
              <a:rPr lang="en-US" baseline="0" smtClean="0"/>
              <a:t>didownload </a:t>
            </a:r>
            <a:r>
              <a:rPr lang="en-US" baseline="0" smtClean="0"/>
              <a:t>file .rdf nya lalu dimodelkan di aplikasi java yang berplugin apache jena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39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Ini adalah contoh ontology keluarga.</a:t>
            </a:r>
            <a:r>
              <a:rPr lang="en-US" baseline="0" smtClean="0"/>
              <a:t> Misalnya untuk data Soekarno, memiliki property hasSpouse Fatmawati dan memiliki property hasChild Megawati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07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Berikut adalah</a:t>
            </a:r>
            <a:r>
              <a:rPr lang="en-US" baseline="0" smtClean="0"/>
              <a:t> </a:t>
            </a:r>
            <a:r>
              <a:rPr lang="en-US" smtClean="0"/>
              <a:t>representasi</a:t>
            </a:r>
            <a:r>
              <a:rPr lang="en-US" baseline="0" smtClean="0"/>
              <a:t> </a:t>
            </a:r>
            <a:r>
              <a:rPr lang="en-US" baseline="0" smtClean="0"/>
              <a:t>data </a:t>
            </a:r>
            <a:r>
              <a:rPr lang="en-US" baseline="0" smtClean="0"/>
              <a:t>sederhana dari halaman DBpedia Ir Soekarno.</a:t>
            </a:r>
          </a:p>
          <a:p>
            <a:r>
              <a:rPr lang="en-US" baseline="0" smtClean="0"/>
              <a:t>Perlu diketahui bahwa yang dipakai sebagai individu adalah URLnya.</a:t>
            </a:r>
          </a:p>
          <a:p>
            <a:r>
              <a:rPr lang="en-US" baseline="0" smtClean="0"/>
              <a:t>Setiap URL </a:t>
            </a:r>
            <a:r>
              <a:rPr lang="en-US" baseline="0" smtClean="0"/>
              <a:t>memiliki propertynya masing2, </a:t>
            </a:r>
            <a:r>
              <a:rPr lang="en-US" baseline="0" smtClean="0"/>
              <a:t>seperti nama, jenis kelamin, dll</a:t>
            </a:r>
          </a:p>
          <a:p>
            <a:r>
              <a:rPr lang="en-US" baseline="0" smtClean="0"/>
              <a:t>ada </a:t>
            </a:r>
            <a:r>
              <a:rPr lang="en-US" baseline="0" smtClean="0"/>
              <a:t>dua jenis property yaitu data property (hijau) dan obj property(biru</a:t>
            </a:r>
            <a:r>
              <a:rPr lang="en-US" baseline="0" smtClean="0"/>
              <a:t>),</a:t>
            </a:r>
          </a:p>
          <a:p>
            <a:r>
              <a:rPr lang="en-US" baseline="0" smtClean="0"/>
              <a:t>Properti yang dimiliki suatu URL adalah data prop</a:t>
            </a:r>
          </a:p>
          <a:p>
            <a:r>
              <a:rPr lang="en-US" baseline="0" smtClean="0"/>
              <a:t>Properti yang mendefinisikan relasi antar URL adalah obj prop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45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Berikut beberapa</a:t>
            </a:r>
            <a:r>
              <a:rPr lang="en-US" baseline="0" smtClean="0"/>
              <a:t> </a:t>
            </a:r>
            <a:r>
              <a:rPr lang="en-US" baseline="0" smtClean="0"/>
              <a:t>data property dan obj property yang saya gunakan untuk pengerjaan ini. </a:t>
            </a:r>
            <a:r>
              <a:rPr lang="en-US" smtClean="0"/>
              <a:t>Ada di Subbab 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5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Berikut penjelasan dari karakteristik property.</a:t>
            </a:r>
          </a:p>
          <a:p>
            <a:r>
              <a:rPr lang="en-US" baseline="0" smtClean="0"/>
              <a:t>Yang pertama property isSpouse of berkarakteristik symmetric, artinya jika A memiliki isSpouseOf B, maka B memiliki isSpouseOf A</a:t>
            </a:r>
          </a:p>
          <a:p>
            <a:r>
              <a:rPr lang="en-US" baseline="0" smtClean="0"/>
              <a:t>Lalu property hasparent yang memilki deskripsi inverseOf dengan property hasChild, artinya jika C memiliki hasParent D, maka D memiliki hasChild C</a:t>
            </a:r>
          </a:p>
          <a:p>
            <a:r>
              <a:rPr lang="en-US" baseline="0" smtClean="0"/>
              <a:t>Lalu property dbo:child yang bersifat equivalentTo dengan hasChild, artinya jika E memiliki dbo:child F, maka E memiliki property hasChild F</a:t>
            </a:r>
          </a:p>
          <a:p>
            <a:r>
              <a:rPr lang="en-US" baseline="0" smtClean="0"/>
              <a:t>. </a:t>
            </a:r>
            <a:r>
              <a:rPr lang="en-US" baseline="0" smtClean="0"/>
              <a:t>detail bisa dilihat </a:t>
            </a:r>
            <a:r>
              <a:rPr lang="en-US" smtClean="0"/>
              <a:t>Ada di Subbab 2.2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2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13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7/13/2019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Picture 2" descr="Image result for its logo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0"/>
            <a:ext cx="909246" cy="5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ontology/parent" TargetMode="External"/><Relationship Id="rId13" Type="http://schemas.openxmlformats.org/officeDocument/2006/relationships/hyperlink" Target="http://www.w3.org/2002/07/owl#inverseOf" TargetMode="External"/><Relationship Id="rId3" Type="http://schemas.openxmlformats.org/officeDocument/2006/relationships/hyperlink" Target="http://id.dbpedia.org/resource/Soeharto" TargetMode="External"/><Relationship Id="rId7" Type="http://schemas.openxmlformats.org/officeDocument/2006/relationships/hyperlink" Target="http://id.dbpedia.org/resource/Siti_Hardijanti_Rukmana" TargetMode="External"/><Relationship Id="rId12" Type="http://schemas.openxmlformats.org/officeDocument/2006/relationships/hyperlink" Target="http://dbpedia.org/ontology/Pers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dbpedia.org/resource/Siti_Hediati_Hariyadi" TargetMode="External"/><Relationship Id="rId11" Type="http://schemas.openxmlformats.org/officeDocument/2006/relationships/hyperlink" Target="http://www.w3.org/2000/01/rdf-schema#domain" TargetMode="External"/><Relationship Id="rId5" Type="http://schemas.openxmlformats.org/officeDocument/2006/relationships/hyperlink" Target="http://id.dbpedia.org/resource/Sigit_Harjojudanto" TargetMode="External"/><Relationship Id="rId10" Type="http://schemas.openxmlformats.org/officeDocument/2006/relationships/hyperlink" Target="http://www.co-ode.org/roberts/family-tree.owl#hasParent" TargetMode="External"/><Relationship Id="rId4" Type="http://schemas.openxmlformats.org/officeDocument/2006/relationships/hyperlink" Target="http://www.co-ode.org/roberts/family-tree.owl#isParentOf" TargetMode="External"/><Relationship Id="rId9" Type="http://schemas.openxmlformats.org/officeDocument/2006/relationships/hyperlink" Target="http://www.w3.org/2002/07/owl#equivalentProper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" name="Title 4"/>
          <p:cNvSpPr txBox="1">
            <a:spLocks/>
          </p:cNvSpPr>
          <p:nvPr/>
        </p:nvSpPr>
        <p:spPr>
          <a:xfrm>
            <a:off x="515938" y="499595"/>
            <a:ext cx="5946688" cy="7500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Ontologi dbpedia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562100"/>
            <a:ext cx="1206817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4433" y="4232635"/>
            <a:ext cx="4930219" cy="147732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Keterangan : </a:t>
            </a:r>
          </a:p>
          <a:p>
            <a:endParaRPr lang="en-US"/>
          </a:p>
          <a:p>
            <a:r>
              <a:rPr lang="en-US" smtClean="0"/>
              <a:t>		= Data Property</a:t>
            </a:r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	= Object Property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879" y="4724477"/>
            <a:ext cx="1323975" cy="54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3078" t="21395"/>
          <a:stretch/>
        </p:blipFill>
        <p:spPr>
          <a:xfrm>
            <a:off x="7086843" y="5378101"/>
            <a:ext cx="1602045" cy="2496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7" y="499595"/>
            <a:ext cx="11220433" cy="750043"/>
          </a:xfrm>
        </p:spPr>
        <p:txBody>
          <a:bodyPr/>
          <a:lstStyle/>
          <a:p>
            <a:r>
              <a:rPr lang="en-US" smtClean="0"/>
              <a:t>Data property dan object property yang digunakan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44835"/>
              </p:ext>
            </p:extLst>
          </p:nvPr>
        </p:nvGraphicFramePr>
        <p:xfrm>
          <a:off x="1838496" y="1745032"/>
          <a:ext cx="8415948" cy="310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993"/>
                <a:gridCol w="3476689"/>
                <a:gridCol w="1113346"/>
                <a:gridCol w="2203920"/>
              </a:tblGrid>
              <a:tr h="5177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Data property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URL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Karakteristik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Keterangan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7766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Dbp:name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dbpedia.org/property/name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1294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nama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177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rdfs:label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Menerangkan data label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40800"/>
              </p:ext>
            </p:extLst>
          </p:nvPr>
        </p:nvGraphicFramePr>
        <p:xfrm>
          <a:off x="1417351" y="1745032"/>
          <a:ext cx="9417603" cy="3560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215"/>
                <a:gridCol w="3757096"/>
                <a:gridCol w="1043360"/>
                <a:gridCol w="3332932"/>
              </a:tblGrid>
              <a:tr h="185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property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Karakteristik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Deskripsi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7437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dbo:child, dbp:children, dbp:issue, dan 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co-ode.org/roberts/family-tree.owl#hasgrandchild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SuperProperty dari ‘hasChild o hasChild’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dbo:parent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co-ode.org/roberts/family-tree.owl#hassibling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symmetric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+mn-lt"/>
                          <a:ea typeface="+mn-ea"/>
                        </a:rPr>
                        <a:t>Properti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+mn-ea"/>
                        </a:rPr>
                        <a:t> ini 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+mn-ea"/>
                        </a:rPr>
                        <a:t>memberlakukan aturan </a:t>
                      </a:r>
                      <a:r>
                        <a:rPr lang="en-US" sz="1400" baseline="0" smtClean="0">
                          <a:effectLst/>
                          <a:latin typeface="+mn-lt"/>
                          <a:ea typeface="+mn-ea"/>
                        </a:rPr>
                        <a:t>kebalikan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3718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co-ode.org/roberts/family-tree.owl#ischildof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inverse dari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co-ode.org/roberts/family-tree.owl#isparentof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hasChild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  <a:tr h="464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co-ode.org/roberts/family-tree.owl#isspouseof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ekuivalen dengan dbo:spouse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87" marR="335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151302" cy="750043"/>
          </a:xfrm>
        </p:spPr>
        <p:txBody>
          <a:bodyPr/>
          <a:lstStyle/>
          <a:p>
            <a:r>
              <a:rPr lang="en-US" sz="2400" smtClean="0"/>
              <a:t>Karakteristik dan deskripsi </a:t>
            </a:r>
            <a:r>
              <a:rPr lang="en-US" sz="2400" smtClean="0"/>
              <a:t>property yang digunakan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333" y="2622125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8929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29897" y="3223721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1312606" y="357768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8077" y="3223721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333" y="4179278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hasParent </a:t>
            </a:r>
            <a:r>
              <a:rPr lang="en-US" smtClean="0"/>
              <a:t>bersifat inverseOf dengan hasChild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2259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003563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30" name="Straight Arrow Connector 29"/>
          <p:cNvCxnSpPr>
            <a:stCxn id="28" idx="6"/>
            <a:endCxn id="29" idx="2"/>
          </p:cNvCxnSpPr>
          <p:nvPr/>
        </p:nvCxnSpPr>
        <p:spPr>
          <a:xfrm>
            <a:off x="8086272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51743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cxnSp>
        <p:nvCxnSpPr>
          <p:cNvPr id="32" name="Straight Arrow Connector 31"/>
          <p:cNvCxnSpPr>
            <a:endCxn id="28" idx="6"/>
          </p:cNvCxnSpPr>
          <p:nvPr/>
        </p:nvCxnSpPr>
        <p:spPr>
          <a:xfrm flipH="1">
            <a:off x="8086272" y="2016457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02109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83077" y="351444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8165786" y="386840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31257" y="351444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hasParent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165786" y="3909704"/>
            <a:ext cx="191729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31257" y="386840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0829" y="3063711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50829" y="4962632"/>
            <a:ext cx="11934334" cy="188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48929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29897" y="512712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49" name="Straight Arrow Connector 48"/>
          <p:cNvCxnSpPr>
            <a:stCxn id="47" idx="6"/>
            <a:endCxn id="48" idx="2"/>
          </p:cNvCxnSpPr>
          <p:nvPr/>
        </p:nvCxnSpPr>
        <p:spPr>
          <a:xfrm>
            <a:off x="1312606" y="5481081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8077" y="512712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Dbo:child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8333" y="6082677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Dbo:child bersifat equivalentTo hasChild</a:t>
            </a: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422595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03563" y="5225263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en-US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8086272" y="5579224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1743" y="5225263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750043"/>
          </a:xfrm>
        </p:spPr>
        <p:txBody>
          <a:bodyPr/>
          <a:lstStyle/>
          <a:p>
            <a:r>
              <a:rPr lang="en-US" sz="2800" smtClean="0"/>
              <a:t>Penggabungan model family relationship ontology dan model data dbpedia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42968"/>
              </p:ext>
            </p:extLst>
          </p:nvPr>
        </p:nvGraphicFramePr>
        <p:xfrm>
          <a:off x="781190" y="1360598"/>
          <a:ext cx="4045835" cy="22854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835297"/>
                <a:gridCol w="997444"/>
                <a:gridCol w="997444"/>
              </a:tblGrid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  <a:tr h="526960">
                <a:tc>
                  <a:txBody>
                    <a:bodyPr/>
                    <a:lstStyle/>
                    <a:p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95125" marR="95125" marT="76100" marB="7610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60168"/>
              </p:ext>
            </p:extLst>
          </p:nvPr>
        </p:nvGraphicFramePr>
        <p:xfrm>
          <a:off x="664752" y="4170239"/>
          <a:ext cx="4588146" cy="22855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15650"/>
                <a:gridCol w="1304344"/>
                <a:gridCol w="1501846"/>
                <a:gridCol w="1566306"/>
              </a:tblGrid>
              <a:tr h="43214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  <a:tr h="83795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125" marR="95125" marT="76100" marB="761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249"/>
              </p:ext>
            </p:extLst>
          </p:nvPr>
        </p:nvGraphicFramePr>
        <p:xfrm>
          <a:off x="6811154" y="1975320"/>
          <a:ext cx="5079448" cy="3899625"/>
        </p:xfrm>
        <a:graphic>
          <a:graphicData uri="http://schemas.openxmlformats.org/drawingml/2006/table">
            <a:tbl>
              <a:tblPr/>
              <a:tblGrid>
                <a:gridCol w="1571810"/>
                <a:gridCol w="1095052"/>
                <a:gridCol w="2412586"/>
              </a:tblGrid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&lt;http://id.dbpedia.org/resource/Sigit_Harjojudanto&gt;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&lt;http://id.dbpedia.org/resource/Siti_Hediati_Hariyadi&gt;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&lt;http://id.dbpedia.org/resource/Soeharto&gt;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&lt;http://id.dbpedia.org/resource/Siti_Hardijanti_Rukmana&gt;</a:t>
                      </a:r>
                      <a:endParaRPr lang="en-US" sz="1000">
                        <a:effectLst/>
                      </a:endParaRPr>
                    </a:p>
                  </a:txBody>
                  <a:tcPr marL="70823" marR="70823" marT="56658" marB="566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&lt;http://dbpedia.org/ontology/parent&gt;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&lt;http://www.w3.org/2002/07/owl#equivalentProperty&gt;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sng">
                          <a:solidFill>
                            <a:srgbClr val="2A6496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rdfs:domain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&lt;http://dbpedia.org/ontology/Person&gt;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27525"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fam:hasParent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&lt;http://www.w3.org/2002/07/owl#inverseOf&gt;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fam:isParentOf</a:t>
                      </a:r>
                      <a:endParaRPr lang="en-US" sz="1000">
                        <a:effectLst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>
          <a:xfrm>
            <a:off x="2958244" y="3364321"/>
            <a:ext cx="927477" cy="9696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/>
          <p:cNvSpPr/>
          <p:nvPr/>
        </p:nvSpPr>
        <p:spPr>
          <a:xfrm>
            <a:off x="5530517" y="3451123"/>
            <a:ext cx="1003018" cy="8276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9365481" cy="750043"/>
          </a:xfrm>
        </p:spPr>
        <p:txBody>
          <a:bodyPr/>
          <a:lstStyle/>
          <a:p>
            <a:r>
              <a:rPr lang="en-US" smtClean="0"/>
              <a:t>Reasoning menggunakan pellet reasoner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8929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989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19" name="Straight Arrow Connector 18"/>
          <p:cNvCxnSpPr>
            <a:stCxn id="12" idx="6"/>
            <a:endCxn id="13" idx="2"/>
          </p:cNvCxnSpPr>
          <p:nvPr/>
        </p:nvCxnSpPr>
        <p:spPr>
          <a:xfrm>
            <a:off x="1312606" y="2020529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12257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93225" y="166656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5934" y="1902542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75934" y="2153265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8077" y="1666568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085651" y="1496652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70902" y="218982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isSpouseOf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9573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3210540" y="4443240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58721" y="4443240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>
            <a:off x="1293250" y="4797201"/>
            <a:ext cx="191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12257" y="4316098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9751849" y="4318036"/>
            <a:ext cx="663677" cy="707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11091" y="4015384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hasParent</a:t>
            </a:r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86626" y="4461753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86626" y="4712476"/>
            <a:ext cx="191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9710" y="4712476"/>
            <a:ext cx="12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hasChild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0767" y="2677887"/>
            <a:ext cx="3185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isSpouseOf bersifat symmetric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5655" y="5543193"/>
            <a:ext cx="31858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hasParent bersifat inverse dari hasChild</a:t>
            </a:r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30527" y="1511401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830527" y="4200050"/>
            <a:ext cx="1578079" cy="1145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199" y="819322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8" y="2665989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0" y="3618994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198" y="174341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ekstraksi</a:t>
            </a:r>
            <a:r>
              <a:rPr lang="en-US" dirty="0" smtClean="0"/>
              <a:t> (java)</a:t>
            </a:r>
            <a:r>
              <a:rPr lang="en-US" smtClean="0"/>
              <a:t/>
            </a:r>
            <a:br>
              <a:rPr lang="en-US" smtClean="0"/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2650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95817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visualisasi</a:t>
            </a:r>
            <a:r>
              <a:rPr lang="en-US" dirty="0" smtClean="0"/>
              <a:t> (</a:t>
            </a:r>
            <a:r>
              <a:rPr lang="en-US" err="1" smtClean="0"/>
              <a:t>php</a:t>
            </a:r>
            <a:r>
              <a:rPr lang="en-US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9964348"/>
              </p:ext>
            </p:extLst>
          </p:nvPr>
        </p:nvGraphicFramePr>
        <p:xfrm>
          <a:off x="2846439" y="1825158"/>
          <a:ext cx="6192684" cy="373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1142218" cy="1325563"/>
          </a:xfrm>
        </p:spPr>
        <p:txBody>
          <a:bodyPr/>
          <a:lstStyle/>
          <a:p>
            <a:r>
              <a:rPr lang="en-US" smtClean="0"/>
              <a:t>Implementasi visualisasi pohon keluarga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1946787"/>
            <a:ext cx="5530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onsolas" panose="020B0609020204030204" pitchFamily="49" charset="0"/>
              </a:rPr>
              <a:t>&lt;a href="#"&gt;Subject&lt;/a&gt;</a:t>
            </a:r>
          </a:p>
          <a:p>
            <a:r>
              <a:rPr lang="en-GB" smtClean="0">
                <a:latin typeface="Consolas" panose="020B0609020204030204" pitchFamily="49" charset="0"/>
              </a:rPr>
              <a:t>&lt;</a:t>
            </a:r>
            <a:r>
              <a:rPr lang="en-GB">
                <a:latin typeface="Consolas" panose="020B0609020204030204" pitchFamily="49" charset="0"/>
              </a:rPr>
              <a:t>a href="#"&gt;</a:t>
            </a:r>
            <a:r>
              <a:rPr lang="en-GB" smtClean="0">
                <a:latin typeface="Consolas" panose="020B0609020204030204" pitchFamily="49" charset="0"/>
              </a:rPr>
              <a:t>Spouse&lt;/</a:t>
            </a:r>
            <a:r>
              <a:rPr lang="en-GB">
                <a:latin typeface="Consolas" panose="020B0609020204030204" pitchFamily="49" charset="0"/>
              </a:rPr>
              <a:t>a&gt;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b="1" smtClean="0">
                <a:latin typeface="Consolas" panose="020B0609020204030204" pitchFamily="49" charset="0"/>
              </a:rPr>
              <a:t>&lt;</a:t>
            </a:r>
            <a:r>
              <a:rPr lang="it-IT" b="1">
                <a:latin typeface="Consolas" panose="020B0609020204030204" pitchFamily="49" charset="0"/>
              </a:rPr>
              <a:t>ul</a:t>
            </a:r>
            <a:r>
              <a:rPr lang="it-IT" b="1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</a:t>
            </a:r>
            <a:r>
              <a:rPr lang="it-IT" smtClean="0">
                <a:latin typeface="Consolas" panose="020B0609020204030204" pitchFamily="49" charset="0"/>
              </a:rPr>
              <a:t>a href="#"&gt;Child1&lt;/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="#"&gt;Child2&lt;/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 smtClean="0">
                <a:latin typeface="Consolas" panose="020B0609020204030204" pitchFamily="49" charset="0"/>
              </a:rPr>
              <a:t>&gt;</a:t>
            </a:r>
            <a:r>
              <a:rPr lang="it-IT">
                <a:latin typeface="Consolas" panose="020B0609020204030204" pitchFamily="49" charset="0"/>
              </a:rPr>
              <a:t>		    </a:t>
            </a:r>
            <a:endParaRPr lang="it-IT" smtClean="0">
              <a:latin typeface="Consolas" panose="020B0609020204030204" pitchFamily="49" charset="0"/>
            </a:endParaRPr>
          </a:p>
          <a:p>
            <a:r>
              <a:rPr lang="it-IT" smtClean="0">
                <a:latin typeface="Consolas" panose="020B0609020204030204" pitchFamily="49" charset="0"/>
              </a:rPr>
              <a:t>	&lt;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&gt;&lt;a href</a:t>
            </a:r>
            <a:r>
              <a:rPr lang="it-IT" smtClean="0">
                <a:latin typeface="Consolas" panose="020B0609020204030204" pitchFamily="49" charset="0"/>
              </a:rPr>
              <a:t>="#"&gt;Child3&lt;/</a:t>
            </a:r>
            <a:r>
              <a:rPr lang="it-IT">
                <a:latin typeface="Consolas" panose="020B0609020204030204" pitchFamily="49" charset="0"/>
              </a:rPr>
              <a:t>a&gt;&lt;/</a:t>
            </a:r>
            <a:r>
              <a:rPr lang="it-IT" b="1">
                <a:latin typeface="Consolas" panose="020B0609020204030204" pitchFamily="49" charset="0"/>
              </a:rPr>
              <a:t>li</a:t>
            </a:r>
            <a:r>
              <a:rPr lang="it-IT">
                <a:latin typeface="Consolas" panose="020B0609020204030204" pitchFamily="49" charset="0"/>
              </a:rPr>
              <a:t>&gt;</a:t>
            </a:r>
          </a:p>
          <a:p>
            <a:r>
              <a:rPr lang="it-IT" b="1" smtClean="0">
                <a:latin typeface="Consolas" panose="020B0609020204030204" pitchFamily="49" charset="0"/>
              </a:rPr>
              <a:t>&lt;/</a:t>
            </a:r>
            <a:r>
              <a:rPr lang="it-IT" b="1">
                <a:latin typeface="Consolas" panose="020B0609020204030204" pitchFamily="49" charset="0"/>
              </a:rPr>
              <a:t>ul&gt;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8057" y="169328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Subject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87990" y="1688234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Spouse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779055" y="3416061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Child3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84232" y="3413228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Child2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68065" y="3424750"/>
            <a:ext cx="1523121" cy="62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Child1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754" y="2134174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7805" y="2784401"/>
            <a:ext cx="35928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44210" y="276107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95047" y="2797852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70633" y="2784401"/>
            <a:ext cx="0" cy="663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611863" y="2385412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ul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589684" y="2784401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40839" y="2805730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9371" y="2818552"/>
            <a:ext cx="3032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9296" y="1579556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62458" y="1578071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806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79055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92358" y="4090354"/>
            <a:ext cx="3080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20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914534" y="1400802"/>
            <a:ext cx="0" cy="5608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199" y="2705377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759249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91958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0" y="1819163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87" y="629446"/>
            <a:ext cx="6959771" cy="587408"/>
          </a:xfrm>
        </p:spPr>
        <p:txBody>
          <a:bodyPr/>
          <a:lstStyle/>
          <a:p>
            <a:r>
              <a:rPr lang="en-US" sz="2400" smtClean="0"/>
              <a:t>Reasoning property isspouseof (symmetric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 rotWithShape="1">
          <a:blip r:embed="rId3"/>
          <a:srcRect l="68722" t="34720"/>
          <a:stretch/>
        </p:blipFill>
        <p:spPr>
          <a:xfrm>
            <a:off x="367645" y="2836037"/>
            <a:ext cx="2922310" cy="390133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 rotWithShape="1">
          <a:blip r:embed="rId4"/>
          <a:srcRect l="51965" t="34352"/>
          <a:stretch/>
        </p:blipFill>
        <p:spPr>
          <a:xfrm>
            <a:off x="8465270" y="629446"/>
            <a:ext cx="3663874" cy="39792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7" y="686784"/>
            <a:ext cx="6959771" cy="587408"/>
          </a:xfrm>
        </p:spPr>
        <p:txBody>
          <a:bodyPr/>
          <a:lstStyle/>
          <a:p>
            <a:r>
              <a:rPr lang="en-US" sz="2800" smtClean="0"/>
              <a:t>Reasoning property haschild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2"/>
          <a:srcRect l="52820" t="34407"/>
          <a:stretch/>
        </p:blipFill>
        <p:spPr>
          <a:xfrm>
            <a:off x="94267" y="2638129"/>
            <a:ext cx="3751869" cy="40831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3"/>
          <a:srcRect l="51477" t="34324"/>
          <a:stretch/>
        </p:blipFill>
        <p:spPr>
          <a:xfrm>
            <a:off x="8135332" y="424206"/>
            <a:ext cx="3984722" cy="41665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5365"/>
            <a:ext cx="6959771" cy="587408"/>
          </a:xfrm>
        </p:spPr>
        <p:txBody>
          <a:bodyPr/>
          <a:lstStyle/>
          <a:p>
            <a:r>
              <a:rPr lang="en-US" sz="2800" smtClean="0"/>
              <a:t>Reasoning property hasparent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 rotWithShape="1">
          <a:blip r:embed="rId2"/>
          <a:srcRect l="52791" t="34304" r="-1"/>
          <a:stretch/>
        </p:blipFill>
        <p:spPr>
          <a:xfrm>
            <a:off x="292230" y="2518076"/>
            <a:ext cx="4237700" cy="416061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3"/>
          <a:srcRect l="51598" t="34256"/>
          <a:stretch/>
        </p:blipFill>
        <p:spPr>
          <a:xfrm>
            <a:off x="7965648" y="443059"/>
            <a:ext cx="4119515" cy="411008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20357669">
            <a:off x="4765986" y="3099988"/>
            <a:ext cx="2375554" cy="84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 (kasus tidak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0" t="53262" r="83453" b="21134"/>
          <a:stretch/>
        </p:blipFill>
        <p:spPr>
          <a:xfrm>
            <a:off x="4162459" y="1937428"/>
            <a:ext cx="3857558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2 (kasus memiliki anak)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26" t="56750" r="54072"/>
          <a:stretch/>
        </p:blipFill>
        <p:spPr>
          <a:xfrm>
            <a:off x="1577781" y="1802934"/>
            <a:ext cx="9026913" cy="35326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58645" y="3377762"/>
            <a:ext cx="636832" cy="722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72759" y="3310932"/>
            <a:ext cx="273377" cy="85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3 (kasus memiliki cucu)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2" t="53548" r="7332" b="-1"/>
          <a:stretch/>
        </p:blipFill>
        <p:spPr>
          <a:xfrm>
            <a:off x="433632" y="1367858"/>
            <a:ext cx="11224523" cy="23041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23189" y="2300141"/>
            <a:ext cx="405352" cy="89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4 (kasus memiliki cicit)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170" t="40323" r="7757" b="12715"/>
          <a:stretch/>
        </p:blipFill>
        <p:spPr>
          <a:xfrm>
            <a:off x="395926" y="1464074"/>
            <a:ext cx="10859678" cy="2347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29840" y="2173327"/>
            <a:ext cx="1036948" cy="1390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5 (kasus memiliki pasangan lebih dari satu)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14797" r="20599" b="30892"/>
          <a:stretch/>
        </p:blipFill>
        <p:spPr>
          <a:xfrm>
            <a:off x="2507530" y="1375736"/>
            <a:ext cx="6353666" cy="5482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Visualisasi 6 (kasus memiliki relasi yang tidak memiliki properti nama)</a:t>
            </a:r>
            <a:endParaRPr 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3" t="62280" r="75258"/>
          <a:stretch/>
        </p:blipFill>
        <p:spPr>
          <a:xfrm>
            <a:off x="3365369" y="1706249"/>
            <a:ext cx="4411744" cy="2546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0279" y="2576151"/>
            <a:ext cx="2432116" cy="806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</a:t>
            </a:r>
            <a:r>
              <a:rPr lang="en-US" sz="2800"/>
              <a:t>yang namanya dikenang satas </a:t>
            </a:r>
            <a:r>
              <a:rPr lang="en-US" sz="2800" smtClean="0"/>
              <a:t>jasanya.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berbeda-beda.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ontologi.</a:t>
            </a:r>
            <a:endParaRPr lang="en-US" sz="2800" b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7 hasChildINlaw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955"/>
            <a:ext cx="12192000" cy="25526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26384" y="3337575"/>
            <a:ext cx="37707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54664" y="3337575"/>
            <a:ext cx="1687398" cy="43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8 hassibling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2125980" y="3406140"/>
            <a:ext cx="532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hasChildInlaw</a:t>
            </a:r>
            <a:r>
              <a:rPr lang="en-US" dirty="0" smtClean="0"/>
              <a:t>, </a:t>
            </a:r>
            <a:r>
              <a:rPr lang="en-US" dirty="0" err="1" smtClean="0"/>
              <a:t>hasSibling</a:t>
            </a:r>
            <a:r>
              <a:rPr lang="en-US" dirty="0" smtClean="0"/>
              <a:t>, </a:t>
            </a:r>
            <a:r>
              <a:rPr lang="en-US" dirty="0" err="1" smtClean="0"/>
              <a:t>hasGrandchild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2" t="20131" r="25928"/>
          <a:stretch/>
        </p:blipFill>
        <p:spPr>
          <a:xfrm>
            <a:off x="131975" y="2677212"/>
            <a:ext cx="11809608" cy="2667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06153" y="4421171"/>
            <a:ext cx="358218" cy="16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9 hasgrandchild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3" t="17017" r="15335"/>
          <a:stretch/>
        </p:blipFill>
        <p:spPr>
          <a:xfrm>
            <a:off x="1173320" y="2234153"/>
            <a:ext cx="10190376" cy="2199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58442" y="3108488"/>
            <a:ext cx="0" cy="97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10 hasgrandchildinlaw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8" t="13636" r="7681" b="8627"/>
          <a:stretch/>
        </p:blipFill>
        <p:spPr>
          <a:xfrm>
            <a:off x="358218" y="2300139"/>
            <a:ext cx="10897385" cy="2413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99522" y="3054285"/>
            <a:ext cx="1875934" cy="725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Visualisasi 11 hasgreatgrandchild</a:t>
            </a:r>
            <a:endParaRPr lang="en-US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8" t="13637" r="7681" b="11663"/>
          <a:stretch/>
        </p:blipFill>
        <p:spPr>
          <a:xfrm>
            <a:off x="358218" y="2300141"/>
            <a:ext cx="10897385" cy="2318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99522" y="3054285"/>
            <a:ext cx="1008668" cy="1244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0" y="879213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199" y="1803310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Data </a:t>
            </a:r>
            <a:r>
              <a:rPr lang="en-US" sz="2800" b="1" dirty="0"/>
              <a:t>p</a:t>
            </a:r>
            <a:r>
              <a:rPr lang="id-ID" sz="2800" b="1" dirty="0" err="1"/>
              <a:t>roperti</a:t>
            </a:r>
            <a:r>
              <a:rPr lang="id-ID" sz="2800" b="1" dirty="0"/>
              <a:t> </a:t>
            </a:r>
            <a:r>
              <a:rPr lang="id-ID" sz="2800" dirty="0"/>
              <a:t>yang dimiliki oleh </a:t>
            </a:r>
            <a:r>
              <a:rPr lang="id-ID" sz="2800" b="1" i="1" dirty="0"/>
              <a:t>Family </a:t>
            </a:r>
            <a:r>
              <a:rPr lang="id-ID" sz="2800" b="1" i="1" dirty="0" err="1"/>
              <a:t>Relationship</a:t>
            </a:r>
            <a:r>
              <a:rPr lang="id-ID" sz="2800" b="1" i="1" dirty="0"/>
              <a:t> </a:t>
            </a:r>
            <a:r>
              <a:rPr lang="id-ID" sz="2800" b="1" i="1" dirty="0" err="1"/>
              <a:t>Ontology</a:t>
            </a:r>
            <a:r>
              <a:rPr lang="id-ID" sz="2800" b="1" dirty="0"/>
              <a:t> </a:t>
            </a:r>
            <a:r>
              <a:rPr lang="id-ID" sz="2800" dirty="0"/>
              <a:t>dapat digunakan pada domain tokoh sejarah Indonesia. 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id-ID" sz="2800" dirty="0"/>
              <a:t>Studi kasus visualisasi pohon keluarga tokoh sejarah Indonesia </a:t>
            </a:r>
            <a:r>
              <a:rPr lang="id-ID" sz="2800" b="1" dirty="0"/>
              <a:t>mampu </a:t>
            </a:r>
            <a:r>
              <a:rPr lang="id-ID" sz="2800" b="1" dirty="0" err="1"/>
              <a:t>dimodelkan</a:t>
            </a:r>
            <a:r>
              <a:rPr lang="id-ID" sz="2800" dirty="0"/>
              <a:t> dan digabungkan dengan model ontologi lokal </a:t>
            </a:r>
            <a:r>
              <a:rPr lang="id-ID" sz="2800" dirty="0" smtClean="0"/>
              <a:t>yang memuat </a:t>
            </a:r>
            <a:r>
              <a:rPr lang="id-ID" sz="2800" dirty="0" err="1" smtClean="0"/>
              <a:t>object</a:t>
            </a:r>
            <a:r>
              <a:rPr lang="id-ID" sz="2800" dirty="0" smtClean="0"/>
              <a:t> </a:t>
            </a:r>
            <a:r>
              <a:rPr lang="id-ID" sz="2800" dirty="0" err="1" smtClean="0"/>
              <a:t>property</a:t>
            </a:r>
            <a:r>
              <a:rPr lang="id-ID" sz="2800" dirty="0" smtClean="0"/>
              <a:t> yang berguna dalam </a:t>
            </a:r>
            <a:r>
              <a:rPr lang="id-ID" sz="2800" b="1" dirty="0" smtClean="0"/>
              <a:t>proses </a:t>
            </a:r>
            <a:r>
              <a:rPr lang="id-ID" sz="2800" b="1" i="1" dirty="0" err="1" smtClean="0"/>
              <a:t>reasoning</a:t>
            </a:r>
            <a:r>
              <a:rPr lang="id-ID" sz="2800" dirty="0" smtClean="0"/>
              <a:t> ini dengan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reasoning </a:t>
            </a:r>
            <a:r>
              <a:rPr lang="en-US" sz="2800" dirty="0" err="1"/>
              <a:t>dengan</a:t>
            </a:r>
            <a:r>
              <a:rPr lang="en-US" sz="2800" dirty="0"/>
              <a:t> Pellet Reasoner.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Indonesia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dikembangkan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</a:t>
            </a:r>
            <a:r>
              <a:rPr lang="id-ID" sz="2800" dirty="0" err="1"/>
              <a:t>ibrary</a:t>
            </a:r>
            <a:r>
              <a:rPr lang="id-ID" sz="2800" dirty="0"/>
              <a:t> SPARQL </a:t>
            </a:r>
            <a:r>
              <a:rPr lang="id-ID" sz="2800" dirty="0" err="1"/>
              <a:t>Lib</a:t>
            </a:r>
            <a:r>
              <a:rPr lang="id-ID" sz="2800" dirty="0"/>
              <a:t> </a:t>
            </a:r>
            <a:r>
              <a:rPr lang="en-US" sz="2800" dirty="0"/>
              <a:t>yang </a:t>
            </a:r>
            <a:r>
              <a:rPr lang="id-ID" sz="2800" dirty="0"/>
              <a:t>mampu menghubungkan basis data </a:t>
            </a:r>
            <a:r>
              <a:rPr lang="id-ID" sz="2800" dirty="0" err="1"/>
              <a:t>Apache</a:t>
            </a:r>
            <a:r>
              <a:rPr lang="id-ID" sz="2800" dirty="0"/>
              <a:t> </a:t>
            </a:r>
            <a:r>
              <a:rPr lang="id-ID" sz="2800" dirty="0" err="1"/>
              <a:t>Jena</a:t>
            </a:r>
            <a:r>
              <a:rPr lang="id-ID" sz="2800" dirty="0"/>
              <a:t> </a:t>
            </a:r>
            <a:r>
              <a:rPr lang="id-ID" sz="2800" dirty="0" err="1"/>
              <a:t>Fuseki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id-ID" sz="2800" dirty="0"/>
              <a:t>menggunakan bahasa pemrograman PHP.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2318" y="4053526"/>
            <a:ext cx="2837468" cy="2804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id-ID" sz="3200"/>
              <a:t>Penggunaan perangkat uji coba dengan spesfikasi kapasitas </a:t>
            </a:r>
            <a:r>
              <a:rPr lang="id-ID" sz="3200" b="1" smtClean="0"/>
              <a:t>memori</a:t>
            </a:r>
            <a:r>
              <a:rPr lang="id-ID" sz="3200" smtClean="0"/>
              <a:t> yang </a:t>
            </a:r>
            <a:r>
              <a:rPr lang="id-ID" sz="3200" b="1"/>
              <a:t>lebih </a:t>
            </a:r>
            <a:r>
              <a:rPr lang="id-ID" sz="3200" b="1" smtClean="0"/>
              <a:t>besar</a:t>
            </a:r>
            <a:r>
              <a:rPr lang="id-ID" sz="3200" smtClean="0"/>
              <a:t> </a:t>
            </a:r>
            <a:r>
              <a:rPr lang="id-ID" sz="3200"/>
              <a:t>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</a:t>
            </a:r>
            <a:r>
              <a:rPr lang="id-ID" sz="3200" b="1"/>
              <a:t>lebih cepat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b="1"/>
              <a:t>Penambahan</a:t>
            </a:r>
            <a:r>
              <a:rPr lang="en-US" sz="3200"/>
              <a:t> visualisasi generasi </a:t>
            </a:r>
            <a:r>
              <a:rPr lang="en-US" sz="3200" b="1"/>
              <a:t>pendahulu</a:t>
            </a:r>
            <a:r>
              <a:rPr lang="en-US" sz="3200"/>
              <a:t> dan </a:t>
            </a:r>
            <a:r>
              <a:rPr lang="en-US" sz="3200" b="1"/>
              <a:t>penerus</a:t>
            </a:r>
            <a:r>
              <a:rPr lang="en-US" sz="320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/>
              <a:t>Fitur </a:t>
            </a:r>
            <a:r>
              <a:rPr lang="en-US" sz="3200" b="1"/>
              <a:t>penambahan</a:t>
            </a:r>
            <a:r>
              <a:rPr lang="en-US" sz="3200"/>
              <a:t> data secara </a:t>
            </a:r>
            <a:r>
              <a:rPr lang="en-US" sz="3200" b="1"/>
              <a:t>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5453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42" y="3323221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1106111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M</a:t>
            </a:r>
            <a:r>
              <a:rPr lang="id-ID" sz="2800" smtClean="0"/>
              <a:t>embantu </a:t>
            </a:r>
            <a:r>
              <a:rPr lang="id-ID" sz="2800"/>
              <a:t>dan mempermudah pencarian relasi </a:t>
            </a:r>
            <a:r>
              <a:rPr lang="en-US" sz="2800"/>
              <a:t>dari </a:t>
            </a:r>
            <a:r>
              <a:rPr lang="id-ID" sz="2800"/>
              <a:t>tokoh </a:t>
            </a:r>
            <a:r>
              <a:rPr lang="id-ID" sz="2800" smtClean="0"/>
              <a:t>sejarah</a:t>
            </a:r>
            <a:r>
              <a:rPr lang="en-US" sz="2800" smtClean="0"/>
              <a:t> </a:t>
            </a:r>
            <a:r>
              <a:rPr lang="id-ID" sz="2800" smtClean="0"/>
              <a:t>Indonesia</a:t>
            </a:r>
            <a:r>
              <a:rPr lang="en-US" sz="2800" smtClean="0"/>
              <a:t>.</a:t>
            </a:r>
            <a:endParaRPr lang="en-US" sz="2800"/>
          </a:p>
          <a:p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smtClean="0"/>
              <a:t>property </a:t>
            </a:r>
            <a:r>
              <a:rPr lang="en-US" sz="2800" dirty="0"/>
              <a:t>yang </a:t>
            </a:r>
            <a:r>
              <a:rPr lang="en-US" sz="2800" dirty="0" err="1"/>
              <a:t>nantinya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dirty="0" err="1"/>
              <a:t>mendefinisikan</a:t>
            </a:r>
            <a:r>
              <a:rPr lang="en-US" sz="2800" b="1" dirty="0"/>
              <a:t> </a:t>
            </a:r>
            <a:r>
              <a:rPr lang="en-US" sz="2800" b="1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domain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b="1" dirty="0" err="1"/>
              <a:t>memodelkan</a:t>
            </a:r>
            <a:r>
              <a:rPr lang="en-US" sz="2800" b="1" dirty="0"/>
              <a:t> proses reasoning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melengkapi</a:t>
            </a:r>
            <a:r>
              <a:rPr lang="en-US" sz="2800" dirty="0"/>
              <a:t> </a:t>
            </a:r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DBpedia</a:t>
            </a:r>
            <a:r>
              <a:rPr lang="en-US" sz="28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b="1" dirty="0" err="1"/>
              <a:t>visualisasi</a:t>
            </a:r>
            <a:r>
              <a:rPr lang="en-US" sz="2800" b="1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</a:t>
            </a:r>
            <a:r>
              <a:rPr lang="en-US" sz="2800" b="1" dirty="0" err="1"/>
              <a:t>keluarga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 Indonesia?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186390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2000"/>
              <a:t>Data yang digunakan adalah tokoh sejarah Indonesia dari DBpedia</a:t>
            </a:r>
            <a:r>
              <a:rPr lang="en-US" sz="200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smtClean="0"/>
              <a:t>Aplikasi </a:t>
            </a:r>
            <a:r>
              <a:rPr lang="en-US" sz="2000"/>
              <a:t>tidak dapat menangani </a:t>
            </a:r>
            <a:r>
              <a:rPr lang="en-US" sz="2000" i="1"/>
              <a:t>person</a:t>
            </a:r>
            <a:r>
              <a:rPr lang="en-US" sz="2000"/>
              <a:t> yang tidak memiliki halaman DBpedia</a:t>
            </a:r>
            <a:r>
              <a:rPr lang="en-US" sz="200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i="1" smtClean="0"/>
              <a:t>Person </a:t>
            </a:r>
            <a:r>
              <a:rPr lang="en-US" sz="2000" smtClean="0"/>
              <a:t>yang tidak memiliki atribut nama atau label tidak akan ditampilkan.</a:t>
            </a:r>
            <a:endParaRPr lang="en-US" sz="2000" i="1"/>
          </a:p>
          <a:p>
            <a:pPr marL="342900" lvl="0" indent="-342900">
              <a:buFont typeface="+mj-lt"/>
              <a:buAutoNum type="arabicPeriod"/>
            </a:pPr>
            <a:r>
              <a:rPr lang="en-US" sz="2000"/>
              <a:t>Batas relasi adalah ayah, ibu, saudara, istri, anak, menantu, cucu, pasangan cucu, dan cicit.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/>
              <a:t>Aplikasi sangat bergantung pada kelengkapan atribut data DBpedia.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i="1"/>
              <a:t>Reasoner </a:t>
            </a:r>
            <a:r>
              <a:rPr lang="en-US" sz="2000"/>
              <a:t>yang digunakan adalah Pellet.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/>
              <a:t>Aplikasi yang dibuat tidak menyediakan </a:t>
            </a:r>
            <a:r>
              <a:rPr lang="en-US" sz="2000" i="1"/>
              <a:t>form</a:t>
            </a:r>
            <a:r>
              <a:rPr lang="en-US" sz="2000"/>
              <a:t> untuk pengelolaan data (tambah, ubah, hapus</a:t>
            </a:r>
            <a:r>
              <a:rPr lang="en-US" sz="2000" smtClean="0"/>
              <a:t>).</a:t>
            </a:r>
            <a:endParaRPr lang="en-US"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926" y="6214671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870122"/>
            <a:ext cx="3657599" cy="609600"/>
          </a:xfrm>
          <a:prstGeom prst="rect">
            <a:avLst/>
          </a:prstGeom>
          <a:solidFill>
            <a:srgbClr val="060E28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1" y="2651424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67201" y="1751523"/>
            <a:ext cx="3657600" cy="612648"/>
          </a:xfrm>
          <a:prstGeom prst="rect">
            <a:avLst/>
          </a:prstGeom>
          <a:solidFill>
            <a:srgbClr val="21405C"/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/>
              <a:t>METODOLOGI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3695454" cy="750043"/>
          </a:xfrm>
        </p:spPr>
        <p:txBody>
          <a:bodyPr/>
          <a:lstStyle/>
          <a:p>
            <a:r>
              <a:rPr lang="en-US" smtClean="0"/>
              <a:t>Analisis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249638"/>
            <a:ext cx="8615966" cy="429536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175977" y="1862857"/>
            <a:ext cx="811161" cy="1135625"/>
          </a:xfrm>
          <a:prstGeom prst="downArrow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44493" y="319124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.RDF File</a:t>
            </a:r>
            <a:endParaRPr lang="en-US" sz="5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666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0" lv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5946688" cy="750043"/>
          </a:xfrm>
        </p:spPr>
        <p:txBody>
          <a:bodyPr/>
          <a:lstStyle/>
          <a:p>
            <a:pPr lvl="0"/>
            <a:r>
              <a:rPr lang="en-US" smtClean="0"/>
              <a:t>Pembuatan ontologi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33" y="1818061"/>
            <a:ext cx="6736274" cy="4256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926" y="6176963"/>
            <a:ext cx="1319752" cy="563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1424</Words>
  <Application>Microsoft Office PowerPoint</Application>
  <PresentationFormat>Widescreen</PresentationFormat>
  <Paragraphs>337</Paragraphs>
  <Slides>38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Corbel</vt:lpstr>
      <vt:lpstr>Tahoma</vt:lpstr>
      <vt:lpstr>Times New Roman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Tujuan</vt:lpstr>
      <vt:lpstr>Rumusan masalah</vt:lpstr>
      <vt:lpstr>BATASAN masalah</vt:lpstr>
      <vt:lpstr>PowerPoint Presentation</vt:lpstr>
      <vt:lpstr>Analisis data</vt:lpstr>
      <vt:lpstr>Pembuatan ontologi</vt:lpstr>
      <vt:lpstr>PowerPoint Presentation</vt:lpstr>
      <vt:lpstr>Data property dan object property yang digunakan</vt:lpstr>
      <vt:lpstr>Karakteristik dan deskripsi property yang digunakan</vt:lpstr>
      <vt:lpstr>Penggabungan model family relationship ontology dan model data dbpedia </vt:lpstr>
      <vt:lpstr>Reasoning menggunakan pellet reasoner</vt:lpstr>
      <vt:lpstr>PowerPoint Presentation</vt:lpstr>
      <vt:lpstr>Arsitektur sistem</vt:lpstr>
      <vt:lpstr>Implementasi program ekstraksi (java) </vt:lpstr>
      <vt:lpstr>Implementasi program visualisasi (php)</vt:lpstr>
      <vt:lpstr>Implementasi visualisasi pohon keluarga</vt:lpstr>
      <vt:lpstr>PowerPoint Presentation</vt:lpstr>
      <vt:lpstr>Reasoning property isspouseof (symmetric</vt:lpstr>
      <vt:lpstr>Reasoning property haschild</vt:lpstr>
      <vt:lpstr>Reasoning property hasparent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Visualisasi 6 (kasus memiliki relasi yang tidak memiliki properti nama)</vt:lpstr>
      <vt:lpstr>Visualisasi 7 hasChildINlaw</vt:lpstr>
      <vt:lpstr>Visualisasi 8 hassibling</vt:lpstr>
      <vt:lpstr>Visualisasi 9 hasgrandchild</vt:lpstr>
      <vt:lpstr>Visualisasi 10 hasgrandchildinlaw</vt:lpstr>
      <vt:lpstr>Visualisasi 11 hasgreatgrandchild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2019-07-13T08:38:48Z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