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8" r:id="rId5"/>
    <p:sldId id="277" r:id="rId6"/>
    <p:sldId id="282" r:id="rId7"/>
    <p:sldId id="283" r:id="rId8"/>
    <p:sldId id="300" r:id="rId9"/>
    <p:sldId id="304" r:id="rId10"/>
    <p:sldId id="301" r:id="rId11"/>
    <p:sldId id="305" r:id="rId12"/>
    <p:sldId id="311" r:id="rId13"/>
    <p:sldId id="306" r:id="rId14"/>
    <p:sldId id="307" r:id="rId15"/>
    <p:sldId id="308" r:id="rId16"/>
    <p:sldId id="309" r:id="rId17"/>
    <p:sldId id="281" r:id="rId18"/>
    <p:sldId id="284" r:id="rId19"/>
    <p:sldId id="285" r:id="rId20"/>
    <p:sldId id="286" r:id="rId21"/>
    <p:sldId id="302" r:id="rId22"/>
    <p:sldId id="279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3" r:id="rId33"/>
    <p:sldId id="312" r:id="rId34"/>
    <p:sldId id="313" r:id="rId35"/>
    <p:sldId id="314" r:id="rId36"/>
    <p:sldId id="315" r:id="rId37"/>
    <p:sldId id="280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87949" autoAdjust="0"/>
  </p:normalViewPr>
  <p:slideViewPr>
    <p:cSldViewPr snapToGrid="0" showGuides="1">
      <p:cViewPr varScale="1">
        <p:scale>
          <a:sx n="102" d="100"/>
          <a:sy n="102" d="100"/>
        </p:scale>
        <p:origin x="8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tokoh</a:t>
            </a:r>
            <a:r>
              <a:rPr lang="en-US" baseline="0" smtClean="0"/>
              <a:t> dari halaman dbpedia kita download file .rdf nya lalu dimodelkan di aplikasi java yang berplugin apache jena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Ketika kita bicara</a:t>
            </a:r>
            <a:r>
              <a:rPr lang="en-US" baseline="0" smtClean="0"/>
              <a:t> data dari DBpedia, maka yang terhubung dan dijadikan individu adalah URL resourcenya, setiap resource memiliki propertynya masing2, ada dua jenis property yaitu data property (hijau) dan obj property(biru),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</a:t>
            </a:r>
            <a:r>
              <a:rPr lang="en-US" baseline="0" smtClean="0"/>
              <a:t> property memiliki karakteristik dan deskripsi masing2, bisa dilihat </a:t>
            </a:r>
            <a:r>
              <a:rPr lang="en-US" smtClean="0"/>
              <a:t>Ada di Subbab 2.2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</a:t>
            </a:r>
            <a:r>
              <a:rPr lang="en-US" baseline="0" smtClean="0"/>
              <a:t> data property dan obj property yang saya gunakan untuk pengerjaan ini. </a:t>
            </a:r>
            <a:r>
              <a:rPr lang="en-US" smtClean="0"/>
              <a:t>Ada di Subbab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5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7/5/2019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d.dbpedia.org/resource/Hutomo_Mandala_Putra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id.dbpedia.org/resource/Siti_Hutami_Endang_Adiningsih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id.dbpedia.org/resource/Bambang_Trihatmodj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smtClean="0"/>
          </a:p>
          <a:p>
            <a:pPr marL="0" lvl="0" indent="0">
              <a:buNone/>
            </a:pPr>
            <a:r>
              <a:rPr lang="en-US" sz="2800" smtClean="0"/>
              <a:t> </a:t>
            </a:r>
          </a:p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8602304" cy="750043"/>
          </a:xfrm>
        </p:spPr>
        <p:txBody>
          <a:bodyPr/>
          <a:lstStyle/>
          <a:p>
            <a:r>
              <a:rPr lang="en-US" smtClean="0"/>
              <a:t>Karakteristik dan deskripsi properti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89038"/>
              </p:ext>
            </p:extLst>
          </p:nvPr>
        </p:nvGraphicFramePr>
        <p:xfrm>
          <a:off x="515938" y="1249638"/>
          <a:ext cx="4572529" cy="5191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417"/>
                <a:gridCol w="3761112"/>
              </a:tblGrid>
              <a:tr h="342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Karakteristik Property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342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Hanya memiliki satu value range. Contoh : Megawati memiliki satu range ibu kandung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51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Inverse functional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Hanya memiliki satu value domain. Contoh : Domain Ir. Soekarno memiliki label “Soekarno”.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855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Transitive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Memiliki hubungan berantai. Misalnya, Soekarno memiliki relasi dengan Fatmawati, Fatmawati memiliki relasi dengan Megawati, maka Soekarno memiliki relasi dengan Megawati.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68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Memiliki hubungan dua arah. Contohnya adalah Soekarno memiliki pasangan Fatmawati, maka Fatmawati memiliki pasangan Soekarno.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68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Asymmetric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Memiliki hubungan satu arah. Contohnya adalah Soekarno memiliki anak Megawati, tetapi Megawati tidak memiliki anak Soekarno.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68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Reflexive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Menegaskan bahwa suatu individu bisa mempunyai properti yang merujuk pada dirinya sendiri. Misalnya individu Soekarno memiliki Presiden, yaitu dirinya sendiri.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855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Irreflexive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Menegaskan bahwa suatu individu mempunyai properti yang tidak bisa merujuk pada dirinya sendiri. Misalnya individu Soekarno memiliki anak, maka propertinya adalah irreflexive.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28502"/>
              </p:ext>
            </p:extLst>
          </p:nvPr>
        </p:nvGraphicFramePr>
        <p:xfrm>
          <a:off x="5884606" y="1250025"/>
          <a:ext cx="5450867" cy="4984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286"/>
                <a:gridCol w="3600581"/>
              </a:tblGrid>
              <a:tr h="160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 Property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960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Equivalent to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Satu properti dengan yang lain memiliki identitas yang sama dengan karakteristik yang sama. Misal, properti dbp:issue dan dbo:child adalah equivalent karena sama-sama menjelaskan hubungan kepemilikan keturunan.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6401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SubProperty of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yang dipilih adalah bagian dari properti lain. Semisal properti hasSon dan hasDaughter adalah SubProperty of hasChild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480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Inverse of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yang dipilih bersifat berlawanan. Contohnya adalah properti hasChild dan hasParent.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480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Domain (Intersection)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memiliki domain tertentu, misalnya properti hasChild hanya dimiki oleh domain Parent.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480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Range (Intersection)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memiliki range tertentu, misalnya properti hasWife hanya memiliki range Female.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960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Disjoint with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yang terpilih tidak akan berhubungan dengan properti lain. Jika properti hasParent bersifat Disjoint with hasChild, maka jika Megawati memiliki Parent Soekarno, maka Soekarno tidak memiliki Parent Megawati.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800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SuperProperty of (chain)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terpilih adalah SuperProperty dari dua atau lebih properti yang lain dengan ditandai “o”. Misalnya properti hasGrandChild adalah SuperProperty dari ‘hasChild o hasChild’.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7949636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63992"/>
              </p:ext>
            </p:extLst>
          </p:nvPr>
        </p:nvGraphicFramePr>
        <p:xfrm>
          <a:off x="521837" y="1550112"/>
          <a:ext cx="4233042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372"/>
                <a:gridCol w="1029051"/>
                <a:gridCol w="1028325"/>
                <a:gridCol w="125329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Keterangan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26537"/>
              </p:ext>
            </p:extLst>
          </p:nvPr>
        </p:nvGraphicFramePr>
        <p:xfrm>
          <a:off x="5043947" y="855893"/>
          <a:ext cx="6976948" cy="5212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440"/>
                <a:gridCol w="2258267"/>
                <a:gridCol w="1001919"/>
                <a:gridCol w="2250322"/>
              </a:tblGrid>
              <a:tr h="185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dbo:child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dbpedia.org/ontology/child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dbpedia.org/ontology/parent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dbpedia.org/ontology/spouse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dbp:children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dbpedia.org/property/children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dbp:issue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dbpedia.org/property/issue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SuperProperty dari ‘hasChild o hasChild’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+mn-ea"/>
                        </a:rPr>
                        <a:t>Properti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+mn-ea"/>
                        </a:rPr>
                        <a:t> ini memberlakukan kebalikan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29159" cy="750043"/>
          </a:xfrm>
        </p:spPr>
        <p:txBody>
          <a:bodyPr/>
          <a:lstStyle/>
          <a:p>
            <a:r>
              <a:rPr lang="en-US" smtClean="0"/>
              <a:t>Penggabungan model ontology dan model data dbpedia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68610"/>
              </p:ext>
            </p:extLst>
          </p:nvPr>
        </p:nvGraphicFramePr>
        <p:xfrm>
          <a:off x="515938" y="3941889"/>
          <a:ext cx="4588146" cy="25138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8"/>
                        </a:rPr>
                        <a:t>&lt;http://id.dbpedia.org/resource/Hutomo_Mandala_Putra&gt;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9"/>
                        </a:rPr>
                        <a:t>&lt;http://id.dbpedia.org/resource/Bambang_Trihatmodjo&gt;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10"/>
                        </a:rPr>
                        <a:t>&lt;http://id.dbpedia.org/resource/Siti_Hutami_Endang_Adiningsih&gt;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10526"/>
              </p:ext>
            </p:extLst>
          </p:nvPr>
        </p:nvGraphicFramePr>
        <p:xfrm>
          <a:off x="6811154" y="1975320"/>
          <a:ext cx="5079448" cy="3765150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&lt;http://id.dbpedia.org/resource/Hutomo_Mandala_Putra&gt;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&lt;http://id.dbpedia.org/resource/Bambang_Trihatmodjo&gt;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&lt;http://id.dbpedia.org/resource/Siti_Hutami_Endang_Adiningsih&gt;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363722" y="3309124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46470" y="1249638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pseudocode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&lt;a href="#"&gt;Subject&lt;/a&gt;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</a:t>
            </a:r>
            <a:r>
              <a:rPr lang="en-GB">
                <a:latin typeface="Consolas" panose="020B0609020204030204" pitchFamily="49" charset="0"/>
              </a:rPr>
              <a:t>a href="#"&gt;</a:t>
            </a:r>
            <a:r>
              <a:rPr lang="en-GB" smtClean="0">
                <a:latin typeface="Consolas" panose="020B0609020204030204" pitchFamily="49" charset="0"/>
              </a:rPr>
              <a:t>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 href="#"&gt;Child1&lt;/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805" y="2784401"/>
            <a:ext cx="35928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isspouseof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7" y="2939320"/>
            <a:ext cx="5858331" cy="377925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>
          <a:blip r:embed="rId3"/>
          <a:stretch>
            <a:fillRect/>
          </a:stretch>
        </p:blipFill>
        <p:spPr>
          <a:xfrm>
            <a:off x="6298782" y="1023807"/>
            <a:ext cx="5861304" cy="3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haschild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4347" y="2723886"/>
            <a:ext cx="5861304" cy="39192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58750" y="686784"/>
            <a:ext cx="5861304" cy="39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hasparent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501" y="3030958"/>
            <a:ext cx="5861304" cy="375031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98782" y="686784"/>
            <a:ext cx="5861304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1 (kasus tidak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517"/>
            <a:ext cx="12192000" cy="38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2 (kasus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57"/>
            <a:ext cx="12192000" cy="49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3 (kasus memiliki cucu)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1166957"/>
            <a:ext cx="12192000" cy="49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4 (kasus memiliki cicit)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256"/>
            <a:ext cx="12192000" cy="49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5 (kasus memiliki pasangan lebih dari satu)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2"/>
          <a:stretch/>
        </p:blipFill>
        <p:spPr>
          <a:xfrm>
            <a:off x="3224210" y="1166957"/>
            <a:ext cx="5734055" cy="49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6 (kasus memiliki relasi yang tidak memiliki properti nama)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05"/>
            <a:ext cx="12192000" cy="4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hasChildINlaw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yang namanya dikenang atas jasanya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</a:t>
            </a:r>
          </a:p>
          <a:p>
            <a:r>
              <a:rPr lang="en-US" sz="2800" b="1" smtClean="0"/>
              <a:t>Memodelkan</a:t>
            </a:r>
            <a:r>
              <a:rPr lang="en-US" sz="2800" smtClean="0"/>
              <a:t> dan </a:t>
            </a:r>
            <a:r>
              <a:rPr lang="en-US" sz="2800" b="1" smtClean="0"/>
              <a:t>melengkapi</a:t>
            </a:r>
            <a:r>
              <a:rPr lang="en-US" sz="2800" smtClean="0"/>
              <a:t> data tokoh untuk </a:t>
            </a:r>
            <a:r>
              <a:rPr lang="en-US" sz="2800" b="1" smtClean="0"/>
              <a:t>visualisasi</a:t>
            </a:r>
            <a:r>
              <a:rPr lang="en-US" sz="2800" smtClean="0"/>
              <a:t> pohon keluarga tokoh sejarah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hassibling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528"/>
            <a:ext cx="12192000" cy="25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hasgrandchild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588"/>
            <a:ext cx="12192000" cy="26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hasgrandchildinlaw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798"/>
            <a:ext cx="12192000" cy="31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hasgreatgrandchild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798"/>
            <a:ext cx="12192000" cy="31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en-US" sz="2800" dirty="0"/>
              <a:t>Data p</a:t>
            </a:r>
            <a:r>
              <a:rPr lang="id-ID" sz="2800" dirty="0" err="1"/>
              <a:t>roperti</a:t>
            </a:r>
            <a:r>
              <a:rPr lang="id-ID" sz="2800" dirty="0"/>
              <a:t> yang dimiliki oleh </a:t>
            </a:r>
            <a:r>
              <a:rPr lang="id-ID" sz="2800" i="1" dirty="0"/>
              <a:t>Family </a:t>
            </a:r>
            <a:r>
              <a:rPr lang="id-ID" sz="2800" i="1" dirty="0" err="1"/>
              <a:t>Relationship</a:t>
            </a:r>
            <a:r>
              <a:rPr lang="id-ID" sz="2800" i="1" dirty="0"/>
              <a:t> </a:t>
            </a:r>
            <a:r>
              <a:rPr lang="id-ID" sz="2800" i="1" dirty="0" err="1"/>
              <a:t>Ontology</a:t>
            </a:r>
            <a:r>
              <a:rPr lang="id-ID" sz="2800" dirty="0"/>
              <a:t> dapat digunakan pada domain tokoh sejarah Indonesia. </a:t>
            </a:r>
            <a:endParaRPr lang="en-US" sz="2800" dirty="0"/>
          </a:p>
          <a:p>
            <a:pPr lvl="0"/>
            <a:r>
              <a:rPr lang="id-ID" sz="2800" dirty="0"/>
              <a:t>Studi kasus visualisasi pohon keluarga tokoh sejarah Indonesia mampu </a:t>
            </a:r>
            <a:r>
              <a:rPr lang="id-ID" sz="2800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proses </a:t>
            </a:r>
            <a:r>
              <a:rPr lang="id-ID" sz="2800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lvl="0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id-ID" sz="3200"/>
              <a:t>Penggunaan perangkat uji coba dengan spesfikasi kapasitas memori yang lebih besar 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lebih cepat</a:t>
            </a:r>
            <a:r>
              <a:rPr lang="en-US" sz="3200"/>
              <a:t>.</a:t>
            </a:r>
          </a:p>
          <a:p>
            <a:pPr lvl="0"/>
            <a:r>
              <a:rPr lang="en-US" sz="3200"/>
              <a:t>Penambahan visualisasi generasi pendahulu dan penerus.</a:t>
            </a:r>
          </a:p>
          <a:p>
            <a:pPr lvl="0"/>
            <a:r>
              <a:rPr lang="en-US" sz="3200"/>
              <a:t>Fitur penambahan data secara 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4025995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memodelkan</a:t>
            </a:r>
            <a:r>
              <a:rPr lang="en-US" sz="2800" dirty="0"/>
              <a:t> proses reasoning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lvl="0"/>
            <a:r>
              <a:rPr lang="en-US" sz="1800"/>
              <a:t>Data yang digunakan adalah tokoh sejarah Indonesia dari DBpedia.</a:t>
            </a:r>
          </a:p>
          <a:p>
            <a:pPr lvl="0"/>
            <a:r>
              <a:rPr lang="en-US" sz="1800"/>
              <a:t>Data bersumber dari artikel Wikipedia mengenai tokoh sejarah Indonesia.</a:t>
            </a:r>
          </a:p>
          <a:p>
            <a:pPr lvl="0"/>
            <a:r>
              <a:rPr lang="en-US" sz="1800"/>
              <a:t>Platform pengembangan aplikasi adalah situs web. </a:t>
            </a:r>
          </a:p>
          <a:p>
            <a:pPr lvl="0"/>
            <a:r>
              <a:rPr lang="en-US" sz="1800"/>
              <a:t>Data</a:t>
            </a:r>
            <a:r>
              <a:rPr lang="id-ID" sz="1800"/>
              <a:t> yang digunakan sebagai </a:t>
            </a:r>
            <a:r>
              <a:rPr lang="id-ID" sz="1800" i="1"/>
              <a:t>value </a:t>
            </a:r>
            <a:r>
              <a:rPr lang="id-ID" sz="1800"/>
              <a:t>properti </a:t>
            </a:r>
            <a:r>
              <a:rPr lang="en-US" sz="1800"/>
              <a:t>bersumber dari </a:t>
            </a:r>
            <a:r>
              <a:rPr lang="id-ID" sz="1800"/>
              <a:t>isi properti</a:t>
            </a:r>
            <a:r>
              <a:rPr lang="id-ID" sz="1800" i="1"/>
              <a:t> </a:t>
            </a:r>
            <a:r>
              <a:rPr lang="id-ID" sz="1800" smtClean="0"/>
              <a:t>DBpedia</a:t>
            </a:r>
            <a:r>
              <a:rPr lang="en-US" sz="1800" smtClean="0"/>
              <a:t>.</a:t>
            </a:r>
            <a:endParaRPr lang="en-US" sz="1800"/>
          </a:p>
          <a:p>
            <a:pPr lvl="0"/>
            <a:r>
              <a:rPr lang="en-US" sz="1800"/>
              <a:t>Aplikasi tidak dapat menangani </a:t>
            </a:r>
            <a:r>
              <a:rPr lang="en-US" sz="1800" i="1"/>
              <a:t>person</a:t>
            </a:r>
            <a:r>
              <a:rPr lang="en-US" sz="1800"/>
              <a:t> yang tidak memiliki halaman DBpedia</a:t>
            </a:r>
            <a:r>
              <a:rPr lang="en-US" sz="1800" smtClean="0"/>
              <a:t>.</a:t>
            </a:r>
          </a:p>
          <a:p>
            <a:pPr lvl="0"/>
            <a:r>
              <a:rPr lang="en-US" sz="1800" i="1" smtClean="0"/>
              <a:t>Person </a:t>
            </a:r>
            <a:r>
              <a:rPr lang="en-US" sz="1800" smtClean="0"/>
              <a:t>yang tidak memiliki atribut nama atau label tidak akan ditampilkan.</a:t>
            </a:r>
            <a:endParaRPr lang="en-US" sz="1800" i="1"/>
          </a:p>
          <a:p>
            <a:pPr lvl="0"/>
            <a:r>
              <a:rPr lang="en-US" sz="1800"/>
              <a:t>Batas relasi adalah ayah, ibu, saudara, istri, anak, menantu, cucu, pasangan cucu, dan cicit.</a:t>
            </a:r>
          </a:p>
          <a:p>
            <a:pPr lvl="0"/>
            <a:r>
              <a:rPr lang="en-US" sz="1800"/>
              <a:t>Aplikasi sangat bergantung pada kelengkapan atribut data DBpedia.</a:t>
            </a:r>
          </a:p>
          <a:p>
            <a:pPr lvl="0"/>
            <a:r>
              <a:rPr lang="en-US" sz="1800" i="1"/>
              <a:t>Reasoner </a:t>
            </a:r>
            <a:r>
              <a:rPr lang="en-US" sz="1800"/>
              <a:t>yang digunakan adalah Pellet.</a:t>
            </a:r>
          </a:p>
          <a:p>
            <a:pPr lvl="0"/>
            <a:r>
              <a:rPr lang="en-US" sz="1800"/>
              <a:t>Aplikasi yang dibuat tidak menyediakan </a:t>
            </a:r>
            <a:r>
              <a:rPr lang="en-US" sz="1800" i="1"/>
              <a:t>form</a:t>
            </a:r>
            <a:r>
              <a:rPr lang="en-US" sz="1800"/>
              <a:t> untuk pengelolaan data (tambah, ubah, hapus).</a:t>
            </a:r>
          </a:p>
          <a:p>
            <a:pPr lvl="0"/>
            <a:r>
              <a:rPr lang="en-US" sz="1800"/>
              <a:t>Aplikasi yang dibuat hanya untuk menampilkan </a:t>
            </a:r>
            <a:r>
              <a:rPr lang="id-ID" sz="1800"/>
              <a:t>deskripsi </a:t>
            </a:r>
            <a:r>
              <a:rPr lang="id-ID" sz="1800" i="1"/>
              <a:t>person </a:t>
            </a:r>
            <a:r>
              <a:rPr lang="id-ID" sz="1800"/>
              <a:t>yang merupakan hasil dari ontologi yang dibangun</a:t>
            </a:r>
            <a:r>
              <a:rPr lang="en-US" sz="180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Ontologi dbpedia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1405</Words>
  <Application>Microsoft Office PowerPoint</Application>
  <PresentationFormat>Widescreen</PresentationFormat>
  <Paragraphs>337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Karakteristik dan deskripsi properti</vt:lpstr>
      <vt:lpstr>Data property dan object property yang digunakan</vt:lpstr>
      <vt:lpstr>Penggabungan model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Penjelasan visualisasi pseudocode</vt:lpstr>
      <vt:lpstr>PowerPoint Presentation</vt:lpstr>
      <vt:lpstr>Reasoning property isspouseof</vt:lpstr>
      <vt:lpstr>Reasoning property haschild</vt:lpstr>
      <vt:lpstr>Reasoning property hasparent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Visualisasi 6 (kasus memiliki relasi yang tidak memiliki properti nama)</vt:lpstr>
      <vt:lpstr>Visualisasi hasChildINlaw</vt:lpstr>
      <vt:lpstr>Visualisasi hassibling</vt:lpstr>
      <vt:lpstr>Visualisasi hasgrandchild</vt:lpstr>
      <vt:lpstr>Visualisasi hasgrandchildinlaw</vt:lpstr>
      <vt:lpstr>Visualisasi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2019-07-05T12:44:01Z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