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8" r:id="rId5"/>
    <p:sldId id="277" r:id="rId6"/>
    <p:sldId id="282" r:id="rId7"/>
    <p:sldId id="283" r:id="rId8"/>
    <p:sldId id="300" r:id="rId9"/>
    <p:sldId id="301" r:id="rId10"/>
    <p:sldId id="281" r:id="rId11"/>
    <p:sldId id="284" r:id="rId12"/>
    <p:sldId id="285" r:id="rId13"/>
    <p:sldId id="286" r:id="rId14"/>
    <p:sldId id="302" r:id="rId15"/>
    <p:sldId id="279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303" r:id="rId26"/>
    <p:sldId id="280" r:id="rId27"/>
    <p:sldId id="297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99" autoAdjust="0"/>
    <p:restoredTop sz="87949" autoAdjust="0"/>
  </p:normalViewPr>
  <p:slideViewPr>
    <p:cSldViewPr snapToGrid="0" showGuides="1">
      <p:cViewPr>
        <p:scale>
          <a:sx n="86" d="100"/>
          <a:sy n="86" d="100"/>
        </p:scale>
        <p:origin x="1472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7/2/19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2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7/2/19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3819933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9219" y="4986499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Dosen Pembimbing : </a:t>
            </a:r>
          </a:p>
          <a:p>
            <a:r>
              <a:rPr lang="en-US" sz="2000">
                <a:solidFill>
                  <a:schemeClr val="bg1"/>
                </a:solidFill>
              </a:rPr>
              <a:t>Nurul Fajrin 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Adhatus Sholichah </a:t>
            </a:r>
            <a:r>
              <a:rPr lang="en-US" sz="2000">
                <a:solidFill>
                  <a:schemeClr val="bg1"/>
                </a:solidFill>
              </a:rPr>
              <a:t>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9648229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Mengunggah data RDF hasil ke Apache Jena Fuseki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SPARQL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Visualisasi struktur pohon keluarga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visualisasi</a:t>
            </a:r>
            <a:r>
              <a:rPr lang="en-US" dirty="0" smtClean="0"/>
              <a:t> (</a:t>
            </a:r>
            <a:r>
              <a:rPr lang="en-US" dirty="0" err="1" smtClean="0"/>
              <a:t>php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flowchart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1325563"/>
          </a:xfrm>
        </p:spPr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pseudocode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4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isspouseof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7" y="2939320"/>
            <a:ext cx="5858331" cy="377925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>
          <a:blip r:embed="rId3"/>
          <a:stretch>
            <a:fillRect/>
          </a:stretch>
        </p:blipFill>
        <p:spPr>
          <a:xfrm>
            <a:off x="6298782" y="1023807"/>
            <a:ext cx="5861304" cy="35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haschild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4347" y="2723886"/>
            <a:ext cx="5861304" cy="391922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58750" y="686784"/>
            <a:ext cx="5861304" cy="39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hasparent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501" y="3030958"/>
            <a:ext cx="5861304" cy="375031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98782" y="686784"/>
            <a:ext cx="5861304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1 (kasus tidak memiliki anak)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517"/>
            <a:ext cx="12192000" cy="38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9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2 (kasus memiliki anak)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957"/>
            <a:ext cx="12192000" cy="49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3 (kasus memiliki cucu)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1166957"/>
            <a:ext cx="12192000" cy="49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4 (kasus memiliki cicit)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256"/>
            <a:ext cx="12192000" cy="49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5 (kasus memiliki pasangan lebih dari satu)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92"/>
          <a:stretch/>
        </p:blipFill>
        <p:spPr>
          <a:xfrm>
            <a:off x="3224210" y="1166957"/>
            <a:ext cx="5734055" cy="49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6 (kasus memiliki relasi yang tidak memiliki properti nama)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205"/>
            <a:ext cx="12192000" cy="44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47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lvl="0"/>
            <a:r>
              <a:rPr lang="en-US" sz="2800" dirty="0"/>
              <a:t>Data p</a:t>
            </a:r>
            <a:r>
              <a:rPr lang="id-ID" sz="2800" dirty="0" err="1"/>
              <a:t>roperti</a:t>
            </a:r>
            <a:r>
              <a:rPr lang="id-ID" sz="2800" dirty="0"/>
              <a:t> yang dimiliki oleh </a:t>
            </a:r>
            <a:r>
              <a:rPr lang="id-ID" sz="2800" i="1" dirty="0"/>
              <a:t>Family </a:t>
            </a:r>
            <a:r>
              <a:rPr lang="id-ID" sz="2800" i="1" dirty="0" err="1"/>
              <a:t>Relationship</a:t>
            </a:r>
            <a:r>
              <a:rPr lang="id-ID" sz="2800" i="1" dirty="0"/>
              <a:t> </a:t>
            </a:r>
            <a:r>
              <a:rPr lang="id-ID" sz="2800" i="1" dirty="0" err="1"/>
              <a:t>Ontology</a:t>
            </a:r>
            <a:r>
              <a:rPr lang="id-ID" sz="2800" dirty="0"/>
              <a:t> dapat digunakan pada domain tokoh sejarah Indonesia. </a:t>
            </a:r>
            <a:endParaRPr lang="en-US" sz="2800" dirty="0"/>
          </a:p>
          <a:p>
            <a:pPr lvl="0"/>
            <a:r>
              <a:rPr lang="id-ID" sz="2800" dirty="0"/>
              <a:t>Studi kasus visualisasi pohon keluarga tokoh sejarah Indonesia mampu </a:t>
            </a:r>
            <a:r>
              <a:rPr lang="id-ID" sz="2800" dirty="0" err="1"/>
              <a:t>dimodelkan</a:t>
            </a:r>
            <a:r>
              <a:rPr lang="id-ID" sz="2800" dirty="0"/>
              <a:t> dan digabungkan dengan model ontologi lokal </a:t>
            </a:r>
            <a:r>
              <a:rPr lang="id-ID" sz="2800" dirty="0" smtClean="0"/>
              <a:t>yang memuat </a:t>
            </a:r>
            <a:r>
              <a:rPr lang="id-ID" sz="2800" dirty="0" err="1" smtClean="0"/>
              <a:t>object</a:t>
            </a:r>
            <a:r>
              <a:rPr lang="id-ID" sz="2800" dirty="0" smtClean="0"/>
              <a:t> </a:t>
            </a:r>
            <a:r>
              <a:rPr lang="id-ID" sz="2800" dirty="0" err="1" smtClean="0"/>
              <a:t>property</a:t>
            </a:r>
            <a:r>
              <a:rPr lang="id-ID" sz="2800" dirty="0" smtClean="0"/>
              <a:t> yang berguna dalam proses </a:t>
            </a:r>
            <a:r>
              <a:rPr lang="id-ID" sz="2800" i="1" dirty="0" err="1" smtClean="0"/>
              <a:t>reasoning</a:t>
            </a:r>
            <a:r>
              <a:rPr lang="id-ID" sz="2800" dirty="0" smtClean="0"/>
              <a:t> ini dengan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i="1" dirty="0"/>
              <a:t>reasoning </a:t>
            </a:r>
            <a:r>
              <a:rPr lang="en-US" sz="2800" dirty="0" err="1"/>
              <a:t>dengan</a:t>
            </a:r>
            <a:r>
              <a:rPr lang="en-US" sz="2800" dirty="0"/>
              <a:t> Pellet Reasoner.</a:t>
            </a:r>
          </a:p>
          <a:p>
            <a:pPr lvl="0"/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visualisasi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Indonesia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</a:t>
            </a:r>
            <a:r>
              <a:rPr lang="id-ID" sz="2800" dirty="0" err="1"/>
              <a:t>ibrary</a:t>
            </a:r>
            <a:r>
              <a:rPr lang="id-ID" sz="2800" dirty="0"/>
              <a:t> SPARQL </a:t>
            </a:r>
            <a:r>
              <a:rPr lang="id-ID" sz="2800" dirty="0" err="1"/>
              <a:t>Lib</a:t>
            </a:r>
            <a:r>
              <a:rPr lang="id-ID" sz="2800" dirty="0"/>
              <a:t> </a:t>
            </a:r>
            <a:r>
              <a:rPr lang="en-US" sz="2800" dirty="0"/>
              <a:t>yang </a:t>
            </a:r>
            <a:r>
              <a:rPr lang="id-ID" sz="2800" dirty="0"/>
              <a:t>mampu menghubungkan basis data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id-ID" sz="2800" dirty="0"/>
              <a:t> </a:t>
            </a:r>
            <a:r>
              <a:rPr lang="id-ID" sz="2800" dirty="0" err="1"/>
              <a:t>Fuseki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id-ID" sz="2800" dirty="0"/>
              <a:t>menggunakan bahasa pemrograman PHP.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Kesimpulan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lvl="0"/>
            <a:r>
              <a:rPr lang="id-ID" sz="3200"/>
              <a:t>Penggunaan perangkat uji coba dengan spesfikasi kapasitas memori yang lebih besar agar waktu yang dibutuhkan untuk proses </a:t>
            </a:r>
            <a:r>
              <a:rPr lang="id-ID" sz="3200" i="1"/>
              <a:t>export inferenced axiom</a:t>
            </a:r>
            <a:r>
              <a:rPr lang="id-ID" sz="3200"/>
              <a:t> lebih cepat</a:t>
            </a:r>
            <a:r>
              <a:rPr lang="en-US" sz="3200"/>
              <a:t>.</a:t>
            </a:r>
          </a:p>
          <a:p>
            <a:pPr lvl="0"/>
            <a:r>
              <a:rPr lang="en-US" sz="3200"/>
              <a:t>Penambahan visualisasi generasi pendahulu dan penerus.</a:t>
            </a:r>
          </a:p>
          <a:p>
            <a:pPr lvl="0"/>
            <a:r>
              <a:rPr lang="en-US" sz="3200"/>
              <a:t>Fitur penambahan data secara dinamis</a:t>
            </a:r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saran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602811"/>
            <a:ext cx="5796460" cy="981048"/>
          </a:xfrm>
        </p:spPr>
        <p:txBody>
          <a:bodyPr/>
          <a:lstStyle/>
          <a:p>
            <a:r>
              <a:rPr lang="en-US" sz="6600" smtClean="0"/>
              <a:t>TERIma kasih</a:t>
            </a:r>
            <a:endParaRPr lang="en-US" sz="66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4025995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5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yang namanya dikenang atas jasanya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</a:t>
            </a:r>
          </a:p>
          <a:p>
            <a:r>
              <a:rPr lang="en-US" sz="2800" b="1" smtClean="0"/>
              <a:t>Memodelkan</a:t>
            </a:r>
            <a:r>
              <a:rPr lang="en-US" sz="2800" smtClean="0"/>
              <a:t> dan </a:t>
            </a:r>
            <a:r>
              <a:rPr lang="en-US" sz="2800" b="1" smtClean="0"/>
              <a:t>melengkapi</a:t>
            </a:r>
            <a:r>
              <a:rPr lang="en-US" sz="2800" smtClean="0"/>
              <a:t> data tokoh untuk </a:t>
            </a:r>
            <a:r>
              <a:rPr lang="en-US" sz="2800" b="1" smtClean="0"/>
              <a:t>visualisasi</a:t>
            </a:r>
            <a:r>
              <a:rPr lang="en-US" sz="2800" smtClean="0"/>
              <a:t> pohon keluarga tokoh sejarah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smtClean="0"/>
              <a:t>property </a:t>
            </a:r>
            <a:r>
              <a:rPr lang="en-US" sz="2800" dirty="0"/>
              <a:t>yang </a:t>
            </a:r>
            <a:r>
              <a:rPr lang="en-US" sz="2800" dirty="0" err="1"/>
              <a:t>nantinya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domain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memodelkan</a:t>
            </a:r>
            <a:r>
              <a:rPr lang="en-US" sz="2800" dirty="0"/>
              <a:t> proses reasoning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melengkapi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DBpedia</a:t>
            </a:r>
            <a:r>
              <a:rPr lang="en-US" sz="2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visualisasi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smtClean="0"/>
              <a:t>property </a:t>
            </a:r>
            <a:r>
              <a:rPr lang="en-US" sz="2800" dirty="0"/>
              <a:t>yang </a:t>
            </a:r>
            <a:r>
              <a:rPr lang="en-US" sz="2800" dirty="0" err="1"/>
              <a:t>nantinya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domain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memodelkan</a:t>
            </a:r>
            <a:r>
              <a:rPr lang="en-US" sz="2800" dirty="0"/>
              <a:t> proses reasoning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melengkapi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DBpedia</a:t>
            </a:r>
            <a:r>
              <a:rPr lang="en-US" sz="2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visualisasi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</a:t>
            </a:r>
            <a:r>
              <a:rPr lang="en-US" dirty="0" err="1" smtClean="0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Analisis</a:t>
            </a:r>
            <a:r>
              <a:rPr lang="en-US" sz="2800" dirty="0" smtClean="0"/>
              <a:t> data (</a:t>
            </a:r>
            <a:r>
              <a:rPr lang="en-US" sz="2800" dirty="0" err="1" smtClean="0"/>
              <a:t>tampilkan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tokoh</a:t>
            </a:r>
            <a:r>
              <a:rPr lang="en-US" sz="2800" dirty="0" smtClean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di </a:t>
            </a:r>
            <a:r>
              <a:rPr lang="en-US" sz="2800" dirty="0" err="1" smtClean="0"/>
              <a:t>dbpedia</a:t>
            </a:r>
            <a:r>
              <a:rPr lang="en-US" sz="2800" dirty="0" smtClean="0"/>
              <a:t>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ontologi</a:t>
            </a:r>
            <a:r>
              <a:rPr lang="en-US" sz="2800" dirty="0" smtClean="0"/>
              <a:t> (</a:t>
            </a:r>
            <a:r>
              <a:rPr lang="en-US" sz="2800" dirty="0" err="1" smtClean="0"/>
              <a:t>buat</a:t>
            </a:r>
            <a:r>
              <a:rPr lang="en-US" sz="2800" dirty="0" smtClean="0"/>
              <a:t> slide: 1) graph </a:t>
            </a:r>
            <a:r>
              <a:rPr lang="en-US" sz="2800" dirty="0" err="1" smtClean="0"/>
              <a:t>skema</a:t>
            </a:r>
            <a:r>
              <a:rPr lang="en-US" sz="2800" dirty="0" smtClean="0"/>
              <a:t> Person </a:t>
            </a:r>
            <a:r>
              <a:rPr lang="en-US" sz="2800" dirty="0" err="1" smtClean="0"/>
              <a:t>ke</a:t>
            </a:r>
            <a:r>
              <a:rPr lang="en-US" sz="2800" dirty="0" smtClean="0"/>
              <a:t> Person 5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data </a:t>
            </a:r>
            <a:r>
              <a:rPr lang="en-US" sz="2800" dirty="0" err="1" smtClean="0"/>
              <a:t>properti</a:t>
            </a:r>
            <a:r>
              <a:rPr lang="en-US" sz="2800" dirty="0" smtClean="0"/>
              <a:t>, 2) graph </a:t>
            </a:r>
            <a:r>
              <a:rPr lang="en-US" sz="2800" dirty="0" err="1" smtClean="0"/>
              <a:t>contohnya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URL data </a:t>
            </a:r>
            <a:r>
              <a:rPr lang="en-US" sz="2800" dirty="0" err="1" smtClean="0"/>
              <a:t>asli</a:t>
            </a:r>
            <a:r>
              <a:rPr lang="en-US" sz="2800" dirty="0" smtClean="0"/>
              <a:t> 5 </a:t>
            </a:r>
            <a:r>
              <a:rPr lang="en-US" sz="2800" dirty="0" err="1" smtClean="0"/>
              <a:t>buah</a:t>
            </a:r>
            <a:r>
              <a:rPr lang="en-US" sz="2800" dirty="0" smtClean="0"/>
              <a:t>, 3)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karakteristik</a:t>
            </a:r>
            <a:r>
              <a:rPr lang="en-US" sz="2800" dirty="0" smtClean="0"/>
              <a:t> symmetric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asymetric</a:t>
            </a:r>
            <a:r>
              <a:rPr lang="en-US" sz="2800" dirty="0" smtClean="0"/>
              <a:t>, equivalent, </a:t>
            </a:r>
            <a:r>
              <a:rPr lang="en-US" sz="2800" dirty="0" err="1" smtClean="0"/>
              <a:t>dll</a:t>
            </a:r>
            <a:r>
              <a:rPr lang="en-US" sz="2800" dirty="0" smtClean="0"/>
              <a:t>. 4)</a:t>
            </a:r>
            <a:r>
              <a:rPr lang="en-US" sz="2800" dirty="0" err="1" smtClean="0"/>
              <a:t>Tabel</a:t>
            </a:r>
            <a:r>
              <a:rPr lang="en-US" sz="2800" dirty="0" smtClean="0"/>
              <a:t> data </a:t>
            </a:r>
            <a:r>
              <a:rPr lang="en-US" sz="2800" dirty="0" err="1" smtClean="0"/>
              <a:t>properti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Penggabungan</a:t>
            </a:r>
            <a:r>
              <a:rPr lang="en-US" sz="2800" dirty="0" smtClean="0"/>
              <a:t> model data </a:t>
            </a:r>
            <a:r>
              <a:rPr lang="en-US" sz="2800" dirty="0" err="1" smtClean="0"/>
              <a:t>dbpedia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ontologi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Konsep</a:t>
            </a:r>
            <a:r>
              <a:rPr lang="en-US" sz="2800" dirty="0" smtClean="0"/>
              <a:t> reasoning (</a:t>
            </a:r>
            <a:r>
              <a:rPr lang="en-US" sz="2800" dirty="0" err="1" smtClean="0"/>
              <a:t>kasih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slide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, </a:t>
            </a:r>
            <a:r>
              <a:rPr lang="en-US" sz="2800" dirty="0" err="1" smtClean="0"/>
              <a:t>pake</a:t>
            </a:r>
            <a:r>
              <a:rPr lang="en-US" sz="2800" dirty="0" smtClean="0"/>
              <a:t> reasoner </a:t>
            </a:r>
            <a:r>
              <a:rPr lang="en-US" sz="2800" dirty="0" err="1" smtClean="0"/>
              <a:t>apa</a:t>
            </a:r>
            <a:r>
              <a:rPr lang="en-US" sz="2800" dirty="0" smtClean="0"/>
              <a:t>)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2713959" cy="750043"/>
          </a:xfrm>
        </p:spPr>
        <p:txBody>
          <a:bodyPr/>
          <a:lstStyle/>
          <a:p>
            <a:r>
              <a:rPr lang="en-US" dirty="0" err="1" smtClean="0"/>
              <a:t>metodologi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8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Arsitektur sistem</a:t>
            </a:r>
            <a:endParaRPr lang="en-US"/>
          </a:p>
        </p:txBody>
      </p:sp>
      <p:pic>
        <p:nvPicPr>
          <p:cNvPr id="6" name="Picture 5" descr="C:\Users\ASUS\Pictures\arsitektur T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23" y="1375646"/>
            <a:ext cx="8500056" cy="526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9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9648229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Mengunduh file RDF tokoh dari DBpedia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Memodelkan file RDF tokoh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Menggabungkan model tokoh dengan </a:t>
            </a:r>
            <a:r>
              <a:rPr lang="en-US" sz="3200" i="1" smtClean="0"/>
              <a:t>Family Relationship Ontology</a:t>
            </a:r>
            <a:endParaRPr lang="en-US" sz="3200" smtClean="0"/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Melakukan proses reasoning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Mencetak model hasil reasoning ke dalam format RDF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ekstraksi</a:t>
            </a:r>
            <a:r>
              <a:rPr lang="en-US" dirty="0" smtClean="0"/>
              <a:t> (java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flowchart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589</Words>
  <Application>Microsoft Macintosh PowerPoint</Application>
  <PresentationFormat>Widescreen</PresentationFormat>
  <Paragraphs>114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Corbel</vt:lpstr>
      <vt:lpstr>Tahoma</vt:lpstr>
      <vt:lpstr>Arial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Rumusan masalah</vt:lpstr>
      <vt:lpstr>BATASAN masalah</vt:lpstr>
      <vt:lpstr>metodologi</vt:lpstr>
      <vt:lpstr>PowerPoint Presentation</vt:lpstr>
      <vt:lpstr>Arsitektur sistem</vt:lpstr>
      <vt:lpstr>Implementasi program ekstraksi (java) flowchart</vt:lpstr>
      <vt:lpstr>Implementasi program visualisasi (php) flowchart</vt:lpstr>
      <vt:lpstr>Penjelasan visualisasi pseudocode</vt:lpstr>
      <vt:lpstr>PowerPoint Presentation</vt:lpstr>
      <vt:lpstr>Reasoning property isspouseof</vt:lpstr>
      <vt:lpstr>Reasoning property haschild</vt:lpstr>
      <vt:lpstr>Reasoning property hasparent</vt:lpstr>
      <vt:lpstr>Visualisasi 1 (kasus tidak memiliki anak)</vt:lpstr>
      <vt:lpstr>Visualisasi 2 (kasus memiliki anak)</vt:lpstr>
      <vt:lpstr>Visualisasi 3 (kasus memiliki cucu)</vt:lpstr>
      <vt:lpstr>Visualisasi 4 (kasus memiliki cicit)</vt:lpstr>
      <vt:lpstr>Visualisasi 5 (kasus memiliki pasangan lebih dari satu)</vt:lpstr>
      <vt:lpstr>Visualisasi 6 (kasus memiliki relasi yang tidak memiliki properti nama)</vt:lpstr>
      <vt:lpstr>PowerPoint Presentation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2019-07-02T08:36:47Z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