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2" r:id="rId7"/>
    <p:sldId id="263" r:id="rId8"/>
    <p:sldId id="261" r:id="rId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t>17/10/2023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t>17/10/2023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t>17/10/2023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t>17/10/2023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2E700DB3-DBF0-4086-B675-117E7A9610B8}" type="datetimeFigureOut">
              <a:rPr lang="pt-BR" smtClean="0"/>
              <a:t>17/10/2023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E700DB3-DBF0-4086-B675-117E7A9610B8}" type="datetimeFigureOut">
              <a:rPr lang="pt-BR" smtClean="0"/>
              <a:t>17/10/2023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E700DB3-DBF0-4086-B675-117E7A9610B8}" type="datetimeFigureOut">
              <a:rPr lang="pt-BR" smtClean="0"/>
              <a:t>17/10/2023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2E700DB3-DBF0-4086-B675-117E7A9610B8}" type="datetimeFigureOut">
              <a:rPr lang="pt-BR" smtClean="0"/>
              <a:t>17/10/2023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t>17/10/2023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t>17/10/2023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t>17/10/2023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00DB3-DBF0-4086-B675-117E7A9610B8}" type="datetimeFigureOut">
              <a:rPr lang="pt-BR" smtClean="0"/>
              <a:t>17/10/2023</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19D8CF-8DEC-4D9F-84EE-ADF04DFF3391}"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1560" y="692696"/>
            <a:ext cx="7772400" cy="5832649"/>
          </a:xfrm>
        </p:spPr>
        <p:txBody>
          <a:bodyPr>
            <a:normAutofit/>
          </a:bodyPr>
          <a:lstStyle/>
          <a:p>
            <a:pPr algn="l"/>
            <a:r>
              <a:rPr lang="pt-BR" dirty="0"/>
              <a:t>	</a:t>
            </a:r>
            <a:r>
              <a:rPr lang="pt-BR" dirty="0" smtClean="0"/>
              <a:t>FROM</a:t>
            </a:r>
            <a:r>
              <a:rPr lang="pt-BR" dirty="0"/>
              <a:t/>
            </a:r>
            <a:br>
              <a:rPr lang="pt-BR" dirty="0"/>
            </a:br>
            <a:r>
              <a:rPr lang="pt-BR" dirty="0"/>
              <a:t>	</a:t>
            </a:r>
            <a:r>
              <a:rPr lang="pt-BR" dirty="0" smtClean="0"/>
              <a:t>WHERE</a:t>
            </a:r>
            <a:r>
              <a:rPr lang="pt-BR" dirty="0"/>
              <a:t/>
            </a:r>
            <a:br>
              <a:rPr lang="pt-BR" dirty="0"/>
            </a:br>
            <a:r>
              <a:rPr lang="pt-BR" dirty="0"/>
              <a:t>	ORDER </a:t>
            </a:r>
            <a:r>
              <a:rPr lang="pt-BR" dirty="0" smtClean="0"/>
              <a:t>BY</a:t>
            </a:r>
            <a:r>
              <a:rPr lang="pt-BR" dirty="0"/>
              <a:t/>
            </a:r>
            <a:br>
              <a:rPr lang="pt-BR" dirty="0"/>
            </a:br>
            <a:r>
              <a:rPr lang="pt-BR" dirty="0"/>
              <a:t>	LIMIT</a:t>
            </a:r>
            <a:br>
              <a:rPr lang="pt-BR" dirty="0"/>
            </a:br>
            <a:r>
              <a:rPr lang="pt-BR" dirty="0"/>
              <a:t>	</a:t>
            </a:r>
            <a:r>
              <a:rPr lang="pt-BR" dirty="0" err="1"/>
              <a:t>JOINs</a:t>
            </a:r>
            <a:r>
              <a:rPr lang="pt-BR" dirty="0"/>
              <a:t/>
            </a:r>
            <a:br>
              <a:rPr lang="pt-BR" dirty="0"/>
            </a:br>
            <a:r>
              <a:rPr lang="pt-BR" dirty="0"/>
              <a:t>	BETWEEN</a:t>
            </a:r>
            <a:br>
              <a:rPr lang="pt-BR" dirty="0"/>
            </a:br>
            <a:r>
              <a:rPr lang="pt-BR" dirty="0"/>
              <a:t>	NOT</a:t>
            </a:r>
            <a:br>
              <a:rPr lang="pt-BR" dirty="0"/>
            </a:br>
            <a:r>
              <a:rPr lang="pt-BR" dirty="0"/>
              <a:t>	IS </a:t>
            </a:r>
            <a:r>
              <a:rPr lang="pt-BR" dirty="0" smtClean="0"/>
              <a:t>NULL</a:t>
            </a:r>
            <a:endParaRPr lang="pt-BR" dirty="0"/>
          </a:p>
        </p:txBody>
      </p:sp>
    </p:spTree>
    <p:extLst>
      <p:ext uri="{BB962C8B-B14F-4D97-AF65-F5344CB8AC3E}">
        <p14:creationId xmlns:p14="http://schemas.microsoft.com/office/powerpoint/2010/main" val="3708616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677601" y="1988840"/>
            <a:ext cx="7848872" cy="2862322"/>
          </a:xfrm>
          <a:prstGeom prst="rect">
            <a:avLst/>
          </a:prstGeom>
          <a:noFill/>
        </p:spPr>
        <p:txBody>
          <a:bodyPr wrap="square" rtlCol="0">
            <a:spAutoFit/>
          </a:bodyPr>
          <a:lstStyle/>
          <a:p>
            <a:pPr algn="just">
              <a:lnSpc>
                <a:spcPct val="150000"/>
              </a:lnSpc>
            </a:pPr>
            <a:r>
              <a:rPr lang="pt-BR" sz="2400" dirty="0" smtClean="0"/>
              <a:t>Se </a:t>
            </a:r>
            <a:r>
              <a:rPr lang="pt-BR" sz="2400" dirty="0"/>
              <a:t>precisarmos obter os valores de uma coluna ignorando-se o que for duplicado, podemos utilizar uma cláusula adicional à clausula SELECT: a cláusula DISTINCT.</a:t>
            </a:r>
          </a:p>
          <a:p>
            <a:pPr algn="just">
              <a:lnSpc>
                <a:spcPct val="150000"/>
              </a:lnSpc>
            </a:pPr>
            <a:r>
              <a:rPr lang="pt-BR" sz="2400" dirty="0"/>
              <a:t>O DISTINCT deve ser informado após o SELECT, não importando quantas colunas forem definidas na consulta:</a:t>
            </a:r>
          </a:p>
        </p:txBody>
      </p:sp>
      <p:sp>
        <p:nvSpPr>
          <p:cNvPr id="3" name="Título 1"/>
          <p:cNvSpPr txBox="1">
            <a:spLocks/>
          </p:cNvSpPr>
          <p:nvPr/>
        </p:nvSpPr>
        <p:spPr>
          <a:xfrm>
            <a:off x="330017" y="875685"/>
            <a:ext cx="8229600" cy="11430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b="1" dirty="0" smtClean="0"/>
              <a:t>A cláusula DISTINCT</a:t>
            </a:r>
            <a:br>
              <a:rPr lang="pt-BR" b="1" dirty="0" smtClean="0"/>
            </a:br>
            <a:endParaRPr lang="pt-BR" dirty="0"/>
          </a:p>
        </p:txBody>
      </p:sp>
    </p:spTree>
    <p:extLst>
      <p:ext uri="{BB962C8B-B14F-4D97-AF65-F5344CB8AC3E}">
        <p14:creationId xmlns:p14="http://schemas.microsoft.com/office/powerpoint/2010/main" val="3684869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539552" y="1340768"/>
            <a:ext cx="7992888" cy="3359061"/>
          </a:xfrm>
          <a:prstGeom prst="rect">
            <a:avLst/>
          </a:prstGeom>
          <a:noFill/>
        </p:spPr>
        <p:txBody>
          <a:bodyPr wrap="square" rtlCol="0">
            <a:spAutoFit/>
          </a:bodyPr>
          <a:lstStyle/>
          <a:p>
            <a:pPr algn="just">
              <a:lnSpc>
                <a:spcPct val="150000"/>
              </a:lnSpc>
            </a:pPr>
            <a:r>
              <a:rPr lang="pt-BR" sz="2400" dirty="0"/>
              <a:t>Um detalhe importante é que o DISTINCT irá eliminar as linhas que estiverem repetidas. Se duas linhas possuem praticamente os mesmos valores, mas se diferem por uma coluna, estas linhas não serão consideradas registros repetidos pelo DISTINCT, e nenhuma delas será eliminada com o uso deste comando.</a:t>
            </a:r>
          </a:p>
        </p:txBody>
      </p:sp>
    </p:spTree>
    <p:extLst>
      <p:ext uri="{BB962C8B-B14F-4D97-AF65-F5344CB8AC3E}">
        <p14:creationId xmlns:p14="http://schemas.microsoft.com/office/powerpoint/2010/main" val="3727695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504" y="2132856"/>
            <a:ext cx="8928992" cy="1935088"/>
          </a:xfrm>
        </p:spPr>
        <p:txBody>
          <a:bodyPr>
            <a:normAutofit fontScale="90000"/>
          </a:bodyPr>
          <a:lstStyle/>
          <a:p>
            <a:r>
              <a:rPr lang="pt-BR" b="1" dirty="0">
                <a:solidFill>
                  <a:srgbClr val="0070C0"/>
                </a:solidFill>
              </a:rPr>
              <a:t>SELECT DISTINCT </a:t>
            </a:r>
            <a:r>
              <a:rPr lang="pt-BR" b="1" dirty="0"/>
              <a:t>rua, cidade </a:t>
            </a:r>
            <a:r>
              <a:rPr lang="pt-BR" b="1" dirty="0">
                <a:solidFill>
                  <a:srgbClr val="0070C0"/>
                </a:solidFill>
              </a:rPr>
              <a:t>FROM</a:t>
            </a:r>
            <a:r>
              <a:rPr lang="pt-BR" b="1" dirty="0"/>
              <a:t> fornecedores;</a:t>
            </a:r>
            <a:br>
              <a:rPr lang="pt-BR" b="1" dirty="0"/>
            </a:br>
            <a:endParaRPr lang="pt-BR" dirty="0"/>
          </a:p>
        </p:txBody>
      </p:sp>
      <p:sp>
        <p:nvSpPr>
          <p:cNvPr id="3" name="Título 1"/>
          <p:cNvSpPr txBox="1">
            <a:spLocks/>
          </p:cNvSpPr>
          <p:nvPr/>
        </p:nvSpPr>
        <p:spPr>
          <a:xfrm>
            <a:off x="330017" y="875685"/>
            <a:ext cx="8229600" cy="11430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b="1" dirty="0" smtClean="0"/>
              <a:t>SINTAXE DISTINCT</a:t>
            </a:r>
            <a:br>
              <a:rPr lang="pt-BR" b="1" dirty="0" smtClean="0"/>
            </a:br>
            <a:endParaRPr lang="pt-BR" dirty="0"/>
          </a:p>
        </p:txBody>
      </p:sp>
    </p:spTree>
    <p:extLst>
      <p:ext uri="{BB962C8B-B14F-4D97-AF65-F5344CB8AC3E}">
        <p14:creationId xmlns:p14="http://schemas.microsoft.com/office/powerpoint/2010/main" val="171657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556792"/>
            <a:ext cx="8352928" cy="4467057"/>
          </a:xfrm>
          <a:prstGeom prst="rect">
            <a:avLst/>
          </a:prstGeom>
          <a:noFill/>
        </p:spPr>
        <p:txBody>
          <a:bodyPr wrap="square" rtlCol="0">
            <a:spAutoFit/>
          </a:bodyPr>
          <a:lstStyle/>
          <a:p>
            <a:pPr algn="just">
              <a:lnSpc>
                <a:spcPct val="150000"/>
              </a:lnSpc>
            </a:pPr>
            <a:r>
              <a:rPr lang="pt-BR" sz="2400" dirty="0"/>
              <a:t>Em operações de união com </a:t>
            </a:r>
            <a:r>
              <a:rPr lang="pt-BR" sz="2400" dirty="0" err="1"/>
              <a:t>JOINs</a:t>
            </a:r>
            <a:r>
              <a:rPr lang="pt-BR" sz="2400" dirty="0"/>
              <a:t>, é razoavelmente comum precisarmos agrupar as informações para a realização de uma contagem, por exemplo. Para a realização desse agrupamento, podemos utilizar a cláusula GROUP BY.</a:t>
            </a:r>
          </a:p>
          <a:p>
            <a:pPr algn="just">
              <a:lnSpc>
                <a:spcPct val="150000"/>
              </a:lnSpc>
            </a:pPr>
            <a:r>
              <a:rPr lang="pt-BR" sz="2400" dirty="0"/>
              <a:t>Quando se usa a cláusula GROUP BY, é preciso especificar, tanto no comando SELECT quanto na cláusula GROUP BY, a mesma coluna – que é aquela com base na qual se deseja agrupar o resultado da consulta</a:t>
            </a:r>
            <a:r>
              <a:rPr lang="pt-BR" sz="2400" dirty="0" smtClean="0"/>
              <a:t>.</a:t>
            </a:r>
            <a:endParaRPr lang="pt-BR" sz="2400" dirty="0"/>
          </a:p>
        </p:txBody>
      </p:sp>
      <p:sp>
        <p:nvSpPr>
          <p:cNvPr id="3" name="Título 1"/>
          <p:cNvSpPr txBox="1">
            <a:spLocks/>
          </p:cNvSpPr>
          <p:nvPr/>
        </p:nvSpPr>
        <p:spPr>
          <a:xfrm>
            <a:off x="385192" y="773832"/>
            <a:ext cx="8229600" cy="78296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BR" sz="4000" b="1" dirty="0" smtClean="0"/>
              <a:t>GROUPY BY + </a:t>
            </a:r>
            <a:r>
              <a:rPr lang="pt-BR" sz="4000" b="1" dirty="0" smtClean="0"/>
              <a:t>COUNT + SUM</a:t>
            </a:r>
            <a:r>
              <a:rPr lang="pt-BR" sz="4000" b="1" dirty="0" smtClean="0"/>
              <a:t/>
            </a:r>
            <a:br>
              <a:rPr lang="pt-BR" sz="4000" b="1" dirty="0" smtClean="0"/>
            </a:br>
            <a:endParaRPr lang="pt-BR" sz="4000" dirty="0"/>
          </a:p>
        </p:txBody>
      </p:sp>
    </p:spTree>
    <p:extLst>
      <p:ext uri="{BB962C8B-B14F-4D97-AF65-F5344CB8AC3E}">
        <p14:creationId xmlns:p14="http://schemas.microsoft.com/office/powerpoint/2010/main" val="1827038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620688"/>
            <a:ext cx="8229600" cy="1143000"/>
          </a:xfrm>
        </p:spPr>
        <p:txBody>
          <a:bodyPr/>
          <a:lstStyle/>
          <a:p>
            <a:pPr algn="l"/>
            <a:r>
              <a:rPr lang="pt-BR" b="1" dirty="0" smtClean="0"/>
              <a:t>COUNT</a:t>
            </a:r>
            <a:endParaRPr lang="pt-BR" b="1" dirty="0"/>
          </a:p>
        </p:txBody>
      </p:sp>
      <p:sp>
        <p:nvSpPr>
          <p:cNvPr id="3" name="CaixaDeTexto 2"/>
          <p:cNvSpPr txBox="1"/>
          <p:nvPr/>
        </p:nvSpPr>
        <p:spPr>
          <a:xfrm>
            <a:off x="611560" y="2060848"/>
            <a:ext cx="7704856" cy="1697068"/>
          </a:xfrm>
          <a:prstGeom prst="rect">
            <a:avLst/>
          </a:prstGeom>
          <a:noFill/>
        </p:spPr>
        <p:txBody>
          <a:bodyPr wrap="square" rtlCol="0">
            <a:spAutoFit/>
          </a:bodyPr>
          <a:lstStyle/>
          <a:p>
            <a:pPr algn="just">
              <a:lnSpc>
                <a:spcPct val="150000"/>
              </a:lnSpc>
            </a:pPr>
            <a:r>
              <a:rPr lang="pt-BR" sz="2400" dirty="0"/>
              <a:t>A função </a:t>
            </a:r>
            <a:r>
              <a:rPr lang="pt-BR" sz="2400" dirty="0"/>
              <a:t>COUNT</a:t>
            </a:r>
            <a:r>
              <a:rPr lang="pt-BR" sz="2400" dirty="0"/>
              <a:t> é usada para contar o número de linhas em uma tabela ou o número de valores não nulos em uma coluna.</a:t>
            </a:r>
            <a:endParaRPr lang="pt-BR" sz="2400" dirty="0"/>
          </a:p>
        </p:txBody>
      </p:sp>
      <p:sp>
        <p:nvSpPr>
          <p:cNvPr id="4" name="CaixaDeTexto 3"/>
          <p:cNvSpPr txBox="1"/>
          <p:nvPr/>
        </p:nvSpPr>
        <p:spPr>
          <a:xfrm>
            <a:off x="1835696" y="4221088"/>
            <a:ext cx="5400600" cy="461665"/>
          </a:xfrm>
          <a:prstGeom prst="rect">
            <a:avLst/>
          </a:prstGeom>
          <a:noFill/>
        </p:spPr>
        <p:txBody>
          <a:bodyPr wrap="square" rtlCol="0">
            <a:spAutoFit/>
          </a:bodyPr>
          <a:lstStyle/>
          <a:p>
            <a:r>
              <a:rPr lang="pt-BR" sz="2400" b="1" dirty="0" smtClean="0">
                <a:solidFill>
                  <a:srgbClr val="0070C0"/>
                </a:solidFill>
              </a:rPr>
              <a:t>SELECT COUNT </a:t>
            </a:r>
            <a:r>
              <a:rPr lang="pt-BR" sz="2400" dirty="0" smtClean="0"/>
              <a:t>(*) </a:t>
            </a:r>
            <a:r>
              <a:rPr lang="pt-BR" sz="2400" b="1" dirty="0" smtClean="0">
                <a:solidFill>
                  <a:srgbClr val="0070C0"/>
                </a:solidFill>
              </a:rPr>
              <a:t>FROM</a:t>
            </a:r>
            <a:r>
              <a:rPr lang="pt-BR" sz="2400" dirty="0" smtClean="0"/>
              <a:t> clientes;</a:t>
            </a:r>
            <a:endParaRPr lang="pt-BR" sz="2400" dirty="0"/>
          </a:p>
        </p:txBody>
      </p:sp>
    </p:spTree>
    <p:extLst>
      <p:ext uri="{BB962C8B-B14F-4D97-AF65-F5344CB8AC3E}">
        <p14:creationId xmlns:p14="http://schemas.microsoft.com/office/powerpoint/2010/main" val="3952160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b="1" dirty="0" smtClean="0"/>
              <a:t>SUM</a:t>
            </a:r>
            <a:endParaRPr lang="pt-BR" b="1" dirty="0"/>
          </a:p>
        </p:txBody>
      </p:sp>
      <p:sp>
        <p:nvSpPr>
          <p:cNvPr id="3" name="CaixaDeTexto 2"/>
          <p:cNvSpPr txBox="1"/>
          <p:nvPr/>
        </p:nvSpPr>
        <p:spPr>
          <a:xfrm>
            <a:off x="539552" y="1988840"/>
            <a:ext cx="7920880" cy="1697068"/>
          </a:xfrm>
          <a:prstGeom prst="rect">
            <a:avLst/>
          </a:prstGeom>
          <a:noFill/>
        </p:spPr>
        <p:txBody>
          <a:bodyPr wrap="square" rtlCol="0">
            <a:spAutoFit/>
          </a:bodyPr>
          <a:lstStyle/>
          <a:p>
            <a:pPr algn="just">
              <a:lnSpc>
                <a:spcPct val="150000"/>
              </a:lnSpc>
            </a:pPr>
            <a:r>
              <a:rPr lang="pt-BR" sz="2400" dirty="0" smtClean="0"/>
              <a:t>Diferente da clausula COUNT que conta a quantidade de linhas, a clausula SUM é </a:t>
            </a:r>
            <a:r>
              <a:rPr lang="pt-BR" sz="2400" dirty="0"/>
              <a:t>usada para calcular a soma dos valores em uma coluna numérica.</a:t>
            </a:r>
            <a:endParaRPr lang="pt-BR" sz="2400" dirty="0"/>
          </a:p>
        </p:txBody>
      </p:sp>
      <p:sp>
        <p:nvSpPr>
          <p:cNvPr id="4" name="CaixaDeTexto 3"/>
          <p:cNvSpPr txBox="1"/>
          <p:nvPr/>
        </p:nvSpPr>
        <p:spPr>
          <a:xfrm>
            <a:off x="1043608" y="4365884"/>
            <a:ext cx="6912768" cy="461665"/>
          </a:xfrm>
          <a:prstGeom prst="rect">
            <a:avLst/>
          </a:prstGeom>
          <a:noFill/>
        </p:spPr>
        <p:txBody>
          <a:bodyPr wrap="square" rtlCol="0">
            <a:spAutoFit/>
          </a:bodyPr>
          <a:lstStyle/>
          <a:p>
            <a:r>
              <a:rPr lang="pt-BR" sz="2400" b="1" dirty="0" smtClean="0">
                <a:solidFill>
                  <a:srgbClr val="0070C0"/>
                </a:solidFill>
              </a:rPr>
              <a:t>SELECT SUM </a:t>
            </a:r>
            <a:r>
              <a:rPr lang="pt-BR" sz="2400" dirty="0" smtClean="0"/>
              <a:t>(</a:t>
            </a:r>
            <a:r>
              <a:rPr lang="pt-BR" sz="2400" dirty="0" err="1" smtClean="0"/>
              <a:t>ValorTotal</a:t>
            </a:r>
            <a:r>
              <a:rPr lang="pt-BR" sz="2400" b="1" dirty="0" smtClean="0"/>
              <a:t>)</a:t>
            </a:r>
            <a:r>
              <a:rPr lang="pt-BR" sz="2400" b="1" dirty="0" smtClean="0">
                <a:solidFill>
                  <a:srgbClr val="0070C0"/>
                </a:solidFill>
              </a:rPr>
              <a:t> FROM </a:t>
            </a:r>
            <a:r>
              <a:rPr lang="pt-BR" sz="2400" dirty="0" smtClean="0"/>
              <a:t>pedidos;</a:t>
            </a:r>
            <a:endParaRPr lang="pt-BR" sz="2400" dirty="0"/>
          </a:p>
        </p:txBody>
      </p:sp>
    </p:spTree>
    <p:extLst>
      <p:ext uri="{BB962C8B-B14F-4D97-AF65-F5344CB8AC3E}">
        <p14:creationId xmlns:p14="http://schemas.microsoft.com/office/powerpoint/2010/main" val="3040870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9512" y="1988840"/>
            <a:ext cx="8640960" cy="2805063"/>
          </a:xfrm>
          <a:prstGeom prst="rect">
            <a:avLst/>
          </a:prstGeom>
          <a:noFill/>
        </p:spPr>
        <p:txBody>
          <a:bodyPr wrap="square" rtlCol="0">
            <a:spAutoFit/>
          </a:bodyPr>
          <a:lstStyle/>
          <a:p>
            <a:pPr algn="just">
              <a:lnSpc>
                <a:spcPct val="150000"/>
              </a:lnSpc>
            </a:pPr>
            <a:r>
              <a:rPr lang="pt-BR" sz="2400" dirty="0"/>
              <a:t>O HAVING pode ser usado em conjunto com GROUP BY para definir condições de agrupamento. Ele funciona quase como o WHERE, só que como um filtro para funções de sumarização.</a:t>
            </a:r>
          </a:p>
          <a:p>
            <a:pPr algn="just">
              <a:lnSpc>
                <a:spcPct val="150000"/>
              </a:lnSpc>
            </a:pPr>
            <a:r>
              <a:rPr lang="pt-BR" sz="2400" dirty="0"/>
              <a:t>No HAVING, podemos utilizar os operadores de comparação e operadores lógicos</a:t>
            </a:r>
            <a:r>
              <a:rPr lang="pt-BR" sz="2400" dirty="0" smtClean="0"/>
              <a:t>.</a:t>
            </a:r>
            <a:endParaRPr lang="pt-BR" sz="2400" dirty="0"/>
          </a:p>
        </p:txBody>
      </p:sp>
      <p:sp>
        <p:nvSpPr>
          <p:cNvPr id="3" name="Título 1"/>
          <p:cNvSpPr txBox="1">
            <a:spLocks/>
          </p:cNvSpPr>
          <p:nvPr/>
        </p:nvSpPr>
        <p:spPr>
          <a:xfrm>
            <a:off x="385192" y="773832"/>
            <a:ext cx="8229600" cy="78296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BR" sz="4000" b="1" dirty="0" smtClean="0"/>
              <a:t>HAVING</a:t>
            </a:r>
            <a:br>
              <a:rPr lang="pt-BR" sz="4000" b="1" dirty="0" smtClean="0"/>
            </a:br>
            <a:endParaRPr lang="pt-BR" sz="4000" dirty="0"/>
          </a:p>
        </p:txBody>
      </p:sp>
    </p:spTree>
    <p:extLst>
      <p:ext uri="{BB962C8B-B14F-4D97-AF65-F5344CB8AC3E}">
        <p14:creationId xmlns:p14="http://schemas.microsoft.com/office/powerpoint/2010/main" val="1786969909"/>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309</Words>
  <Application>Microsoft Office PowerPoint</Application>
  <PresentationFormat>Apresentação na tela (4:3)</PresentationFormat>
  <Paragraphs>19</Paragraphs>
  <Slides>8</Slides>
  <Notes>0</Notes>
  <HiddenSlides>0</HiddenSlides>
  <MMClips>0</MMClips>
  <ScaleCrop>false</ScaleCrop>
  <HeadingPairs>
    <vt:vector size="4" baseType="variant">
      <vt:variant>
        <vt:lpstr>Tema</vt:lpstr>
      </vt:variant>
      <vt:variant>
        <vt:i4>1</vt:i4>
      </vt:variant>
      <vt:variant>
        <vt:lpstr>Títulos de slides</vt:lpstr>
      </vt:variant>
      <vt:variant>
        <vt:i4>8</vt:i4>
      </vt:variant>
    </vt:vector>
  </HeadingPairs>
  <TitlesOfParts>
    <vt:vector size="9" baseType="lpstr">
      <vt:lpstr>Tema do Office</vt:lpstr>
      <vt:lpstr> FROM  WHERE  ORDER BY  LIMIT  JOINs  BETWEEN  NOT  IS NULL</vt:lpstr>
      <vt:lpstr>Apresentação do PowerPoint</vt:lpstr>
      <vt:lpstr>Apresentação do PowerPoint</vt:lpstr>
      <vt:lpstr>SELECT DISTINCT rua, cidade FROM fornecedores; </vt:lpstr>
      <vt:lpstr>Apresentação do PowerPoint</vt:lpstr>
      <vt:lpstr>COUNT</vt:lpstr>
      <vt:lpstr>SUM</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FROM  WHERE  ORDER BY  LIMIT  JOINs  BETWEEN  NOT  IS NULL</dc:title>
  <dc:creator>Dell</dc:creator>
  <cp:lastModifiedBy>Dell</cp:lastModifiedBy>
  <cp:revision>7</cp:revision>
  <dcterms:created xsi:type="dcterms:W3CDTF">2023-10-16T17:36:57Z</dcterms:created>
  <dcterms:modified xsi:type="dcterms:W3CDTF">2023-10-18T03:00:14Z</dcterms:modified>
</cp:coreProperties>
</file>