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77" r:id="rId2"/>
    <p:sldId id="256" r:id="rId3"/>
    <p:sldId id="257" r:id="rId4"/>
    <p:sldId id="273" r:id="rId5"/>
    <p:sldId id="258" r:id="rId6"/>
    <p:sldId id="272" r:id="rId7"/>
    <p:sldId id="264" r:id="rId8"/>
    <p:sldId id="265" r:id="rId9"/>
    <p:sldId id="266" r:id="rId10"/>
    <p:sldId id="267" r:id="rId11"/>
    <p:sldId id="274" r:id="rId12"/>
    <p:sldId id="259" r:id="rId13"/>
    <p:sldId id="276" r:id="rId14"/>
    <p:sldId id="260" r:id="rId15"/>
    <p:sldId id="268" r:id="rId16"/>
    <p:sldId id="269" r:id="rId17"/>
    <p:sldId id="270" r:id="rId18"/>
    <p:sldId id="271" r:id="rId19"/>
    <p:sldId id="261" r:id="rId20"/>
    <p:sldId id="275" r:id="rId21"/>
    <p:sldId id="262" r:id="rId2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388"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0E6126-556C-4180-8B07-649BB73752E3}" type="datetimeFigureOut">
              <a:rPr lang="pt-BR" smtClean="0"/>
              <a:t>18/10/2023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18F683-C576-4B86-B470-2FB7F83A5AE9}" type="slidenum">
              <a:rPr lang="pt-BR" smtClean="0"/>
              <a:t>‹nº›</a:t>
            </a:fld>
            <a:endParaRPr lang="pt-BR"/>
          </a:p>
        </p:txBody>
      </p:sp>
    </p:spTree>
    <p:extLst>
      <p:ext uri="{BB962C8B-B14F-4D97-AF65-F5344CB8AC3E}">
        <p14:creationId xmlns:p14="http://schemas.microsoft.com/office/powerpoint/2010/main" val="319344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Citar artigo publicado pela UFPE</a:t>
            </a:r>
          </a:p>
        </p:txBody>
      </p:sp>
      <p:sp>
        <p:nvSpPr>
          <p:cNvPr id="4" name="Espaço Reservado para Número de Slide 3"/>
          <p:cNvSpPr>
            <a:spLocks noGrp="1"/>
          </p:cNvSpPr>
          <p:nvPr>
            <p:ph type="sldNum" sz="quarter" idx="10"/>
          </p:nvPr>
        </p:nvSpPr>
        <p:spPr/>
        <p:txBody>
          <a:bodyPr/>
          <a:lstStyle/>
          <a:p>
            <a:fld id="{EB18F683-C576-4B86-B470-2FB7F83A5AE9}" type="slidenum">
              <a:rPr lang="pt-BR" smtClean="0"/>
              <a:t>15</a:t>
            </a:fld>
            <a:endParaRPr lang="pt-BR"/>
          </a:p>
        </p:txBody>
      </p:sp>
    </p:spTree>
    <p:extLst>
      <p:ext uri="{BB962C8B-B14F-4D97-AF65-F5344CB8AC3E}">
        <p14:creationId xmlns:p14="http://schemas.microsoft.com/office/powerpoint/2010/main" val="3205467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Citar o artigo publicado UFPE</a:t>
            </a:r>
          </a:p>
        </p:txBody>
      </p:sp>
      <p:sp>
        <p:nvSpPr>
          <p:cNvPr id="4" name="Espaço Reservado para Número de Slide 3"/>
          <p:cNvSpPr>
            <a:spLocks noGrp="1"/>
          </p:cNvSpPr>
          <p:nvPr>
            <p:ph type="sldNum" sz="quarter" idx="10"/>
          </p:nvPr>
        </p:nvSpPr>
        <p:spPr/>
        <p:txBody>
          <a:bodyPr/>
          <a:lstStyle/>
          <a:p>
            <a:fld id="{EB18F683-C576-4B86-B470-2FB7F83A5AE9}" type="slidenum">
              <a:rPr lang="pt-BR" smtClean="0"/>
              <a:t>16</a:t>
            </a:fld>
            <a:endParaRPr lang="pt-BR"/>
          </a:p>
        </p:txBody>
      </p:sp>
    </p:spTree>
    <p:extLst>
      <p:ext uri="{BB962C8B-B14F-4D97-AF65-F5344CB8AC3E}">
        <p14:creationId xmlns:p14="http://schemas.microsoft.com/office/powerpoint/2010/main" val="367327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2E700DB3-DBF0-4086-B675-117E7A9610B8}" type="datetimeFigureOut">
              <a:rPr lang="pt-BR" smtClean="0"/>
              <a:t>18/10/2023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2E700DB3-DBF0-4086-B675-117E7A9610B8}" type="datetimeFigureOut">
              <a:rPr lang="pt-BR" smtClean="0"/>
              <a:t>18/10/2023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2E700DB3-DBF0-4086-B675-117E7A9610B8}" type="datetimeFigureOut">
              <a:rPr lang="pt-BR" smtClean="0"/>
              <a:t>18/10/2023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2E700DB3-DBF0-4086-B675-117E7A9610B8}" type="datetimeFigureOut">
              <a:rPr lang="pt-BR" smtClean="0"/>
              <a:t>18/10/2023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pt-BR"/>
              <a:t>Clique para editar o título mestre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2E700DB3-DBF0-4086-B675-117E7A9610B8}" type="datetimeFigureOut">
              <a:rPr lang="pt-BR" smtClean="0"/>
              <a:t>18/10/2023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E700DB3-DBF0-4086-B675-117E7A9610B8}" type="datetimeFigureOut">
              <a:rPr lang="pt-BR" smtClean="0"/>
              <a:t>18/10/2023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2E700DB3-DBF0-4086-B675-117E7A9610B8}" type="datetimeFigureOut">
              <a:rPr lang="pt-BR" smtClean="0"/>
              <a:t>18/10/2023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2E700DB3-DBF0-4086-B675-117E7A9610B8}" type="datetimeFigureOut">
              <a:rPr lang="pt-BR" smtClean="0"/>
              <a:t>18/10/2023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00DB3-DBF0-4086-B675-117E7A9610B8}" type="datetimeFigureOut">
              <a:rPr lang="pt-BR" smtClean="0"/>
              <a:t>18/10/2023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pt-BR"/>
              <a:t>Clique para editar o título mestre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2E700DB3-DBF0-4086-B675-117E7A9610B8}" type="datetimeFigureOut">
              <a:rPr lang="pt-BR" smtClean="0"/>
              <a:t>18/10/2023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119D8CF-8DEC-4D9F-84EE-ADF04DFF3391}" type="slidenum">
              <a:rPr lang="pt-BR" smtClean="0"/>
              <a:t>‹nº›</a:t>
            </a:fld>
            <a:endParaRPr lang="pt-BR"/>
          </a:p>
        </p:txBody>
      </p:sp>
      <p:sp>
        <p:nvSpPr>
          <p:cNvPr id="9" name="Content Placeholder 8"/>
          <p:cNvSpPr>
            <a:spLocks noGrp="1"/>
          </p:cNvSpPr>
          <p:nvPr>
            <p:ph sz="quarter" idx="13"/>
          </p:nvPr>
        </p:nvSpPr>
        <p:spPr>
          <a:xfrm>
            <a:off x="304800" y="381000"/>
            <a:ext cx="7772400" cy="494284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pt-BR"/>
              <a:t>Clique para editar o título mestre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8" name="Date Placeholder 7"/>
          <p:cNvSpPr>
            <a:spLocks noGrp="1"/>
          </p:cNvSpPr>
          <p:nvPr>
            <p:ph type="dt" sz="half" idx="10"/>
          </p:nvPr>
        </p:nvSpPr>
        <p:spPr/>
        <p:txBody>
          <a:bodyPr/>
          <a:lstStyle/>
          <a:p>
            <a:fld id="{2E700DB3-DBF0-4086-B675-117E7A9610B8}" type="datetimeFigureOut">
              <a:rPr lang="pt-BR" smtClean="0"/>
              <a:t>18/10/2023</a:t>
            </a:fld>
            <a:endParaRPr lang="pt-BR"/>
          </a:p>
        </p:txBody>
      </p:sp>
      <p:sp>
        <p:nvSpPr>
          <p:cNvPr id="9" name="Slide Number Placeholder 8"/>
          <p:cNvSpPr>
            <a:spLocks noGrp="1"/>
          </p:cNvSpPr>
          <p:nvPr>
            <p:ph type="sldNum" sz="quarter" idx="11"/>
          </p:nvPr>
        </p:nvSpPr>
        <p:spPr/>
        <p:txBody>
          <a:bodyPr/>
          <a:lstStyle/>
          <a:p>
            <a:fld id="{2119D8CF-8DEC-4D9F-84EE-ADF04DFF3391}" type="slidenum">
              <a:rPr lang="pt-BR" smtClean="0"/>
              <a:t>‹nº›</a:t>
            </a:fld>
            <a:endParaRPr lang="pt-BR"/>
          </a:p>
        </p:txBody>
      </p:sp>
      <p:sp>
        <p:nvSpPr>
          <p:cNvPr id="10" name="Footer Placeholder 9"/>
          <p:cNvSpPr>
            <a:spLocks noGrp="1"/>
          </p:cNvSpPr>
          <p:nvPr>
            <p:ph type="ftr" sz="quarter" idx="12"/>
          </p:nvPr>
        </p:nvSpPr>
        <p:spPr/>
        <p:txBody>
          <a:bodyPr/>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pt-BR"/>
              <a:t>Clique para editar o título mestre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119D8CF-8DEC-4D9F-84EE-ADF04DFF3391}" type="slidenum">
              <a:rPr lang="pt-BR" smtClean="0"/>
              <a:t>‹nº›</a:t>
            </a:fld>
            <a:endParaRPr lang="pt-B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pt-B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E700DB3-DBF0-4086-B675-117E7A9610B8}" type="datetimeFigureOut">
              <a:rPr lang="pt-BR" smtClean="0"/>
              <a:t>18/10/2023</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luis.blog.br/o-que-e-sql.html"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F03624C-8DB0-489B-B670-ADE6D46C2FB7}"/>
              </a:ext>
            </a:extLst>
          </p:cNvPr>
          <p:cNvSpPr txBox="1"/>
          <p:nvPr/>
        </p:nvSpPr>
        <p:spPr>
          <a:xfrm>
            <a:off x="683568" y="1052736"/>
            <a:ext cx="7416824" cy="5262979"/>
          </a:xfrm>
          <a:prstGeom prst="rect">
            <a:avLst/>
          </a:prstGeom>
          <a:noFill/>
        </p:spPr>
        <p:txBody>
          <a:bodyPr wrap="square" rtlCol="0">
            <a:spAutoFit/>
          </a:bodyPr>
          <a:lstStyle/>
          <a:p>
            <a:r>
              <a:rPr lang="pt-BR" sz="2400" dirty="0"/>
              <a:t>- modelo relacional</a:t>
            </a:r>
          </a:p>
          <a:p>
            <a:r>
              <a:rPr lang="pt-BR" sz="2400" dirty="0"/>
              <a:t>- MER modelo de entidade e relacionamento</a:t>
            </a:r>
          </a:p>
          <a:p>
            <a:r>
              <a:rPr lang="pt-BR" sz="2400" dirty="0"/>
              <a:t>- anomalias e normalização</a:t>
            </a:r>
          </a:p>
          <a:p>
            <a:r>
              <a:rPr lang="pt-BR" sz="2400" dirty="0"/>
              <a:t>- o que é cada modelo</a:t>
            </a:r>
          </a:p>
          <a:p>
            <a:r>
              <a:rPr lang="pt-BR" sz="2400" dirty="0"/>
              <a:t>- o que são tabelas</a:t>
            </a:r>
          </a:p>
          <a:p>
            <a:r>
              <a:rPr lang="pt-BR" sz="2400" dirty="0"/>
              <a:t>- para que serve as tabelas</a:t>
            </a:r>
          </a:p>
          <a:p>
            <a:r>
              <a:rPr lang="pt-BR" sz="2400" dirty="0"/>
              <a:t>- </a:t>
            </a:r>
            <a:r>
              <a:rPr lang="pt-BR" sz="2400" dirty="0" err="1"/>
              <a:t>tuplas</a:t>
            </a:r>
            <a:endParaRPr lang="pt-BR" sz="2400" dirty="0"/>
          </a:p>
          <a:p>
            <a:r>
              <a:rPr lang="pt-BR" sz="2400" dirty="0"/>
              <a:t>- colunas</a:t>
            </a:r>
          </a:p>
          <a:p>
            <a:r>
              <a:rPr lang="pt-BR" sz="2400" dirty="0"/>
              <a:t>- atributos</a:t>
            </a:r>
          </a:p>
          <a:p>
            <a:r>
              <a:rPr lang="pt-BR" sz="2400" dirty="0"/>
              <a:t>- entidades</a:t>
            </a:r>
          </a:p>
          <a:p>
            <a:r>
              <a:rPr lang="pt-BR" sz="2400" dirty="0"/>
              <a:t>- relacionamento</a:t>
            </a:r>
          </a:p>
          <a:p>
            <a:r>
              <a:rPr lang="pt-BR" sz="2400" dirty="0"/>
              <a:t>- cardinalidades</a:t>
            </a:r>
          </a:p>
          <a:p>
            <a:r>
              <a:rPr lang="pt-BR" sz="2400" dirty="0"/>
              <a:t>- chave primaria</a:t>
            </a:r>
          </a:p>
          <a:p>
            <a:r>
              <a:rPr lang="pt-BR" sz="2400" dirty="0"/>
              <a:t>- chave estrangeira</a:t>
            </a:r>
          </a:p>
        </p:txBody>
      </p:sp>
    </p:spTree>
    <p:extLst>
      <p:ext uri="{BB962C8B-B14F-4D97-AF65-F5344CB8AC3E}">
        <p14:creationId xmlns:p14="http://schemas.microsoft.com/office/powerpoint/2010/main" val="238840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467544" y="1556792"/>
            <a:ext cx="7560840" cy="1754326"/>
          </a:xfrm>
          <a:prstGeom prst="rect">
            <a:avLst/>
          </a:prstGeom>
          <a:noFill/>
        </p:spPr>
        <p:txBody>
          <a:bodyPr wrap="square" rtlCol="0">
            <a:spAutoFit/>
          </a:bodyPr>
          <a:lstStyle/>
          <a:p>
            <a:pPr algn="just">
              <a:lnSpc>
                <a:spcPct val="150000"/>
              </a:lnSpc>
            </a:pPr>
            <a:r>
              <a:rPr lang="pt-BR" sz="2400" b="1" dirty="0"/>
              <a:t>DROP; </a:t>
            </a:r>
            <a:r>
              <a:rPr lang="pt-BR" sz="2400" dirty="0"/>
              <a:t>usado para excluir uma tabela, um campo da tabela ou até mesmo um banco de dados. Existe uma diferença entre os comandos DROP e DELETE.</a:t>
            </a:r>
          </a:p>
        </p:txBody>
      </p:sp>
      <p:sp>
        <p:nvSpPr>
          <p:cNvPr id="4" name="CaixaDeTexto 3"/>
          <p:cNvSpPr txBox="1"/>
          <p:nvPr/>
        </p:nvSpPr>
        <p:spPr>
          <a:xfrm>
            <a:off x="1259632" y="3891749"/>
            <a:ext cx="3888432" cy="2308324"/>
          </a:xfrm>
          <a:prstGeom prst="rect">
            <a:avLst/>
          </a:prstGeom>
          <a:noFill/>
        </p:spPr>
        <p:txBody>
          <a:bodyPr wrap="square" rtlCol="0">
            <a:spAutoFit/>
          </a:bodyPr>
          <a:lstStyle/>
          <a:p>
            <a:r>
              <a:rPr lang="pt-BR" sz="2400" b="1" dirty="0"/>
              <a:t>PESSOAS</a:t>
            </a:r>
          </a:p>
          <a:p>
            <a:endParaRPr lang="pt-BR" sz="2400" dirty="0"/>
          </a:p>
          <a:p>
            <a:r>
              <a:rPr lang="pt-BR" sz="2400" dirty="0"/>
              <a:t>Nome;</a:t>
            </a:r>
          </a:p>
          <a:p>
            <a:r>
              <a:rPr lang="pt-BR" sz="2400" dirty="0"/>
              <a:t>Idade;</a:t>
            </a:r>
          </a:p>
          <a:p>
            <a:r>
              <a:rPr lang="pt-BR" sz="2400" dirty="0"/>
              <a:t>Nascimento;</a:t>
            </a:r>
          </a:p>
          <a:p>
            <a:r>
              <a:rPr lang="pt-BR" sz="2400" dirty="0"/>
              <a:t>Cidade;</a:t>
            </a:r>
          </a:p>
        </p:txBody>
      </p:sp>
      <p:sp>
        <p:nvSpPr>
          <p:cNvPr id="5" name="CaixaDeTexto 4"/>
          <p:cNvSpPr txBox="1"/>
          <p:nvPr/>
        </p:nvSpPr>
        <p:spPr>
          <a:xfrm>
            <a:off x="1259632" y="3320063"/>
            <a:ext cx="5729261" cy="461665"/>
          </a:xfrm>
          <a:prstGeom prst="rect">
            <a:avLst/>
          </a:prstGeom>
          <a:noFill/>
        </p:spPr>
        <p:txBody>
          <a:bodyPr wrap="none" rtlCol="0">
            <a:spAutoFit/>
          </a:bodyPr>
          <a:lstStyle/>
          <a:p>
            <a:r>
              <a:rPr lang="pt-BR" sz="2400" b="1" dirty="0">
                <a:solidFill>
                  <a:srgbClr val="0070C0"/>
                </a:solidFill>
              </a:rPr>
              <a:t>ALTER TABLE </a:t>
            </a:r>
            <a:r>
              <a:rPr lang="pt-BR" sz="2400" dirty="0"/>
              <a:t>pessoas </a:t>
            </a:r>
            <a:r>
              <a:rPr lang="pt-BR" sz="2400" b="1" dirty="0">
                <a:solidFill>
                  <a:srgbClr val="0070C0"/>
                </a:solidFill>
              </a:rPr>
              <a:t>DROP COLUMN</a:t>
            </a:r>
            <a:r>
              <a:rPr lang="pt-BR" sz="2400" dirty="0">
                <a:solidFill>
                  <a:srgbClr val="0070C0"/>
                </a:solidFill>
              </a:rPr>
              <a:t> </a:t>
            </a:r>
            <a:r>
              <a:rPr lang="pt-BR" sz="2400" dirty="0"/>
              <a:t>idade;</a:t>
            </a:r>
          </a:p>
        </p:txBody>
      </p:sp>
      <p:sp>
        <p:nvSpPr>
          <p:cNvPr id="6" name="CaixaDeTexto 5"/>
          <p:cNvSpPr txBox="1"/>
          <p:nvPr/>
        </p:nvSpPr>
        <p:spPr>
          <a:xfrm>
            <a:off x="4499992" y="5738408"/>
            <a:ext cx="2897012" cy="461665"/>
          </a:xfrm>
          <a:prstGeom prst="rect">
            <a:avLst/>
          </a:prstGeom>
          <a:noFill/>
        </p:spPr>
        <p:txBody>
          <a:bodyPr wrap="none" rtlCol="0">
            <a:spAutoFit/>
          </a:bodyPr>
          <a:lstStyle/>
          <a:p>
            <a:r>
              <a:rPr lang="pt-BR" sz="2400" b="1" dirty="0"/>
              <a:t>DROP TABLE </a:t>
            </a:r>
            <a:r>
              <a:rPr lang="pt-BR" sz="2400" dirty="0"/>
              <a:t>pessoas</a:t>
            </a:r>
            <a:r>
              <a:rPr lang="pt-BR" sz="2400" b="1" dirty="0"/>
              <a:t>;</a:t>
            </a:r>
            <a:endParaRPr lang="pt-BR" sz="2400" dirty="0"/>
          </a:p>
        </p:txBody>
      </p:sp>
      <p:sp>
        <p:nvSpPr>
          <p:cNvPr id="8" name="Título 1"/>
          <p:cNvSpPr>
            <a:spLocks noGrp="1"/>
          </p:cNvSpPr>
          <p:nvPr>
            <p:ph type="title"/>
          </p:nvPr>
        </p:nvSpPr>
        <p:spPr>
          <a:xfrm>
            <a:off x="457200" y="274638"/>
            <a:ext cx="7620000" cy="1143000"/>
          </a:xfrm>
        </p:spPr>
        <p:txBody>
          <a:bodyPr/>
          <a:lstStyle/>
          <a:p>
            <a:r>
              <a:rPr lang="pt-BR" dirty="0"/>
              <a:t>DDL – Exclusão de Tabelas</a:t>
            </a:r>
          </a:p>
        </p:txBody>
      </p:sp>
    </p:spTree>
    <p:extLst>
      <p:ext uri="{BB962C8B-B14F-4D97-AF65-F5344CB8AC3E}">
        <p14:creationId xmlns:p14="http://schemas.microsoft.com/office/powerpoint/2010/main" val="165035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DQL – Selecionando Tabelas</a:t>
            </a:r>
          </a:p>
        </p:txBody>
      </p:sp>
      <p:sp>
        <p:nvSpPr>
          <p:cNvPr id="3" name="CaixaDeTexto 2"/>
          <p:cNvSpPr txBox="1"/>
          <p:nvPr/>
        </p:nvSpPr>
        <p:spPr>
          <a:xfrm>
            <a:off x="381980" y="1340768"/>
            <a:ext cx="8006443" cy="2308324"/>
          </a:xfrm>
          <a:prstGeom prst="rect">
            <a:avLst/>
          </a:prstGeom>
          <a:noFill/>
        </p:spPr>
        <p:txBody>
          <a:bodyPr wrap="square" rtlCol="0">
            <a:spAutoFit/>
          </a:bodyPr>
          <a:lstStyle/>
          <a:p>
            <a:pPr algn="just">
              <a:lnSpc>
                <a:spcPct val="150000"/>
              </a:lnSpc>
            </a:pPr>
            <a:r>
              <a:rPr lang="pt-BR" sz="2400" dirty="0"/>
              <a:t>O comando SELECT do SQL é usado para efetuar consultas no banco de dados. Ele é muito extenso com diversas possibilidade e aceita muitos argumentos. Uma maneira básica de se usar esse comando seria através do seguinte código:</a:t>
            </a:r>
          </a:p>
        </p:txBody>
      </p:sp>
      <p:sp>
        <p:nvSpPr>
          <p:cNvPr id="4" name="CaixaDeTexto 3"/>
          <p:cNvSpPr txBox="1"/>
          <p:nvPr/>
        </p:nvSpPr>
        <p:spPr>
          <a:xfrm>
            <a:off x="2699792" y="3707740"/>
            <a:ext cx="2500428" cy="369332"/>
          </a:xfrm>
          <a:prstGeom prst="rect">
            <a:avLst/>
          </a:prstGeom>
          <a:noFill/>
        </p:spPr>
        <p:txBody>
          <a:bodyPr wrap="none" rtlCol="0">
            <a:spAutoFit/>
          </a:bodyPr>
          <a:lstStyle/>
          <a:p>
            <a:r>
              <a:rPr lang="pt-BR" b="1" dirty="0">
                <a:solidFill>
                  <a:srgbClr val="0070C0"/>
                </a:solidFill>
              </a:rPr>
              <a:t>SELECT * FROM </a:t>
            </a:r>
            <a:r>
              <a:rPr lang="pt-BR" dirty="0"/>
              <a:t>pessoas;</a:t>
            </a:r>
          </a:p>
        </p:txBody>
      </p:sp>
      <p:cxnSp>
        <p:nvCxnSpPr>
          <p:cNvPr id="6" name="Conector de seta reta 5"/>
          <p:cNvCxnSpPr/>
          <p:nvPr/>
        </p:nvCxnSpPr>
        <p:spPr>
          <a:xfrm flipV="1">
            <a:off x="2555776" y="4077072"/>
            <a:ext cx="360040" cy="7920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Conector de seta reta 7"/>
          <p:cNvCxnSpPr>
            <a:endCxn id="4" idx="2"/>
          </p:cNvCxnSpPr>
          <p:nvPr/>
        </p:nvCxnSpPr>
        <p:spPr>
          <a:xfrm flipH="1" flipV="1">
            <a:off x="3950006" y="4077072"/>
            <a:ext cx="189946"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Conector de seta reta 9"/>
          <p:cNvCxnSpPr/>
          <p:nvPr/>
        </p:nvCxnSpPr>
        <p:spPr>
          <a:xfrm flipH="1" flipV="1">
            <a:off x="4860032" y="4077072"/>
            <a:ext cx="340188"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CaixaDeTexto 10"/>
          <p:cNvSpPr txBox="1"/>
          <p:nvPr/>
        </p:nvSpPr>
        <p:spPr>
          <a:xfrm>
            <a:off x="2267744" y="4869160"/>
            <a:ext cx="1051891" cy="461665"/>
          </a:xfrm>
          <a:prstGeom prst="rect">
            <a:avLst/>
          </a:prstGeom>
          <a:noFill/>
        </p:spPr>
        <p:txBody>
          <a:bodyPr wrap="none" rtlCol="0">
            <a:spAutoFit/>
          </a:bodyPr>
          <a:lstStyle/>
          <a:p>
            <a:r>
              <a:rPr lang="pt-BR" sz="2400" dirty="0"/>
              <a:t>Coluna</a:t>
            </a:r>
          </a:p>
        </p:txBody>
      </p:sp>
      <p:sp>
        <p:nvSpPr>
          <p:cNvPr id="12" name="CaixaDeTexto 11"/>
          <p:cNvSpPr txBox="1"/>
          <p:nvPr/>
        </p:nvSpPr>
        <p:spPr>
          <a:xfrm>
            <a:off x="3427810" y="4764192"/>
            <a:ext cx="1987467" cy="461665"/>
          </a:xfrm>
          <a:prstGeom prst="rect">
            <a:avLst/>
          </a:prstGeom>
          <a:noFill/>
        </p:spPr>
        <p:txBody>
          <a:bodyPr wrap="none" rtlCol="0">
            <a:spAutoFit/>
          </a:bodyPr>
          <a:lstStyle/>
          <a:p>
            <a:r>
              <a:rPr lang="pt-BR" sz="2400" dirty="0"/>
              <a:t>De qual tabela</a:t>
            </a:r>
          </a:p>
        </p:txBody>
      </p:sp>
      <p:sp>
        <p:nvSpPr>
          <p:cNvPr id="13" name="CaixaDeTexto 12"/>
          <p:cNvSpPr txBox="1"/>
          <p:nvPr/>
        </p:nvSpPr>
        <p:spPr>
          <a:xfrm>
            <a:off x="5168992" y="4579527"/>
            <a:ext cx="2171813" cy="461665"/>
          </a:xfrm>
          <a:prstGeom prst="rect">
            <a:avLst/>
          </a:prstGeom>
          <a:noFill/>
        </p:spPr>
        <p:txBody>
          <a:bodyPr wrap="none" rtlCol="0">
            <a:spAutoFit/>
          </a:bodyPr>
          <a:lstStyle/>
          <a:p>
            <a:r>
              <a:rPr lang="pt-BR" sz="2400" dirty="0"/>
              <a:t>Nome da tabela</a:t>
            </a:r>
          </a:p>
        </p:txBody>
      </p:sp>
      <p:sp>
        <p:nvSpPr>
          <p:cNvPr id="14" name="CaixaDeTexto 13"/>
          <p:cNvSpPr txBox="1"/>
          <p:nvPr/>
        </p:nvSpPr>
        <p:spPr>
          <a:xfrm>
            <a:off x="827584" y="5661248"/>
            <a:ext cx="7560840" cy="507831"/>
          </a:xfrm>
          <a:prstGeom prst="rect">
            <a:avLst/>
          </a:prstGeom>
          <a:noFill/>
        </p:spPr>
        <p:txBody>
          <a:bodyPr wrap="square" rtlCol="0">
            <a:spAutoFit/>
          </a:bodyPr>
          <a:lstStyle/>
          <a:p>
            <a:pPr algn="just">
              <a:lnSpc>
                <a:spcPct val="150000"/>
              </a:lnSpc>
            </a:pPr>
            <a:r>
              <a:rPr lang="pt-BR" dirty="0"/>
              <a:t>O * (asterisco) indica que todas as colunas da tabela devem ser retornadas.</a:t>
            </a:r>
          </a:p>
        </p:txBody>
      </p:sp>
    </p:spTree>
    <p:extLst>
      <p:ext uri="{BB962C8B-B14F-4D97-AF65-F5344CB8AC3E}">
        <p14:creationId xmlns:p14="http://schemas.microsoft.com/office/powerpoint/2010/main" val="193117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3988" y="242756"/>
            <a:ext cx="7620000" cy="1143000"/>
          </a:xfrm>
        </p:spPr>
        <p:txBody>
          <a:bodyPr/>
          <a:lstStyle/>
          <a:p>
            <a:r>
              <a:rPr lang="pt-BR" dirty="0"/>
              <a:t>Tabelas </a:t>
            </a:r>
          </a:p>
        </p:txBody>
      </p:sp>
      <p:sp>
        <p:nvSpPr>
          <p:cNvPr id="3" name="CaixaDeTexto 2"/>
          <p:cNvSpPr txBox="1"/>
          <p:nvPr/>
        </p:nvSpPr>
        <p:spPr>
          <a:xfrm>
            <a:off x="755576" y="1412776"/>
            <a:ext cx="7416824" cy="3913059"/>
          </a:xfrm>
          <a:prstGeom prst="rect">
            <a:avLst/>
          </a:prstGeom>
          <a:noFill/>
        </p:spPr>
        <p:txBody>
          <a:bodyPr wrap="square" rtlCol="0">
            <a:spAutoFit/>
          </a:bodyPr>
          <a:lstStyle/>
          <a:p>
            <a:pPr algn="just">
              <a:lnSpc>
                <a:spcPct val="150000"/>
              </a:lnSpc>
            </a:pPr>
            <a:r>
              <a:rPr lang="pt-BR" sz="2400" dirty="0"/>
              <a:t>Uma tabela em um banco de dados é uma estrutura organizada que consiste em linhas e colunas. Cada linha representa um registro de dados e cada coluna representa um atributo ou campo de dados. As tabelas são usadas para armazenar informações de maneira estruturada e acessível, permitindo a recuperação, a atualização e a consulta de dados de forma eficiente.</a:t>
            </a:r>
          </a:p>
        </p:txBody>
      </p:sp>
    </p:spTree>
    <p:extLst>
      <p:ext uri="{BB962C8B-B14F-4D97-AF65-F5344CB8AC3E}">
        <p14:creationId xmlns:p14="http://schemas.microsoft.com/office/powerpoint/2010/main" val="499962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708920"/>
            <a:ext cx="517207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ítulo 1"/>
          <p:cNvSpPr txBox="1">
            <a:spLocks/>
          </p:cNvSpPr>
          <p:nvPr/>
        </p:nvSpPr>
        <p:spPr>
          <a:xfrm>
            <a:off x="619570" y="692696"/>
            <a:ext cx="7620000" cy="1143000"/>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pt-BR"/>
              <a:t>Tabelas </a:t>
            </a:r>
            <a:endParaRPr lang="pt-BR" dirty="0"/>
          </a:p>
        </p:txBody>
      </p:sp>
    </p:spTree>
    <p:extLst>
      <p:ext uri="{BB962C8B-B14F-4D97-AF65-F5344CB8AC3E}">
        <p14:creationId xmlns:p14="http://schemas.microsoft.com/office/powerpoint/2010/main" val="1026610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Campo</a:t>
            </a:r>
          </a:p>
        </p:txBody>
      </p:sp>
      <p:sp>
        <p:nvSpPr>
          <p:cNvPr id="3" name="CaixaDeTexto 2"/>
          <p:cNvSpPr txBox="1"/>
          <p:nvPr/>
        </p:nvSpPr>
        <p:spPr>
          <a:xfrm>
            <a:off x="467545" y="1628800"/>
            <a:ext cx="7704856" cy="286232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pt-BR" sz="2400" dirty="0"/>
              <a:t>Se refere a uma unidade básica de armazenamento de dados em uma tabela. Tendo como base a tabela criada anteriormente como exemplo, podemos definir como campo a coluna que é usada para armazenar um tipo específico de dado.</a:t>
            </a:r>
          </a:p>
        </p:txBody>
      </p:sp>
      <p:sp>
        <p:nvSpPr>
          <p:cNvPr id="4" name="CaixaDeTexto 3"/>
          <p:cNvSpPr txBox="1"/>
          <p:nvPr/>
        </p:nvSpPr>
        <p:spPr>
          <a:xfrm>
            <a:off x="3563888" y="4293096"/>
            <a:ext cx="3888432" cy="2308324"/>
          </a:xfrm>
          <a:prstGeom prst="rect">
            <a:avLst/>
          </a:prstGeom>
          <a:noFill/>
        </p:spPr>
        <p:txBody>
          <a:bodyPr wrap="square" rtlCol="0">
            <a:spAutoFit/>
          </a:bodyPr>
          <a:lstStyle/>
          <a:p>
            <a:r>
              <a:rPr lang="pt-BR" sz="2400" b="1" dirty="0"/>
              <a:t>PESSOAS</a:t>
            </a:r>
          </a:p>
          <a:p>
            <a:endParaRPr lang="pt-BR" sz="2400" dirty="0"/>
          </a:p>
          <a:p>
            <a:r>
              <a:rPr lang="pt-BR" sz="2400" dirty="0"/>
              <a:t>Nome;</a:t>
            </a:r>
          </a:p>
          <a:p>
            <a:r>
              <a:rPr lang="pt-BR" sz="2400" dirty="0"/>
              <a:t>Idade;</a:t>
            </a:r>
          </a:p>
          <a:p>
            <a:r>
              <a:rPr lang="pt-BR" sz="2400" dirty="0"/>
              <a:t>Nascimento;</a:t>
            </a:r>
          </a:p>
          <a:p>
            <a:r>
              <a:rPr lang="pt-BR" sz="2400" dirty="0"/>
              <a:t>Cidade;</a:t>
            </a:r>
          </a:p>
        </p:txBody>
      </p:sp>
      <p:sp>
        <p:nvSpPr>
          <p:cNvPr id="7" name="Chave direita 6"/>
          <p:cNvSpPr/>
          <p:nvPr/>
        </p:nvSpPr>
        <p:spPr>
          <a:xfrm>
            <a:off x="5292080" y="5197505"/>
            <a:ext cx="360040" cy="117826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pt-BR"/>
          </a:p>
        </p:txBody>
      </p:sp>
      <p:sp>
        <p:nvSpPr>
          <p:cNvPr id="8" name="CaixaDeTexto 7"/>
          <p:cNvSpPr txBox="1"/>
          <p:nvPr/>
        </p:nvSpPr>
        <p:spPr>
          <a:xfrm>
            <a:off x="5671730" y="5555803"/>
            <a:ext cx="1064715" cy="461665"/>
          </a:xfrm>
          <a:prstGeom prst="rect">
            <a:avLst/>
          </a:prstGeom>
          <a:noFill/>
        </p:spPr>
        <p:txBody>
          <a:bodyPr wrap="none" rtlCol="0">
            <a:spAutoFit/>
          </a:bodyPr>
          <a:lstStyle/>
          <a:p>
            <a:r>
              <a:rPr lang="pt-BR" sz="2400" dirty="0"/>
              <a:t>Campo</a:t>
            </a:r>
          </a:p>
        </p:txBody>
      </p:sp>
    </p:spTree>
    <p:extLst>
      <p:ext uri="{BB962C8B-B14F-4D97-AF65-F5344CB8AC3E}">
        <p14:creationId xmlns:p14="http://schemas.microsoft.com/office/powerpoint/2010/main" val="215832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Relações</a:t>
            </a:r>
          </a:p>
        </p:txBody>
      </p:sp>
      <p:sp>
        <p:nvSpPr>
          <p:cNvPr id="3" name="CaixaDeTexto 2"/>
          <p:cNvSpPr txBox="1"/>
          <p:nvPr/>
        </p:nvSpPr>
        <p:spPr>
          <a:xfrm>
            <a:off x="539552" y="1844824"/>
            <a:ext cx="7488832" cy="4524315"/>
          </a:xfrm>
          <a:prstGeom prst="rect">
            <a:avLst/>
          </a:prstGeom>
          <a:noFill/>
        </p:spPr>
        <p:txBody>
          <a:bodyPr wrap="square" rtlCol="0">
            <a:spAutoFit/>
          </a:bodyPr>
          <a:lstStyle/>
          <a:p>
            <a:pPr algn="just">
              <a:lnSpc>
                <a:spcPct val="150000"/>
              </a:lnSpc>
            </a:pPr>
            <a:r>
              <a:rPr lang="pt-BR" sz="2400" dirty="0"/>
              <a:t>As relações entre tabelas em um banco de dados relacional referem-se à maneira como as tabelas se conectam umas às outras com base em campos comuns. Relacionamentos são descritos através da cardinalidade, que indica como as instâncias das entidades se relacionam. Os tipos utilizados na modelagem são: </a:t>
            </a:r>
            <a:r>
              <a:rPr lang="pt-BR" sz="2400" b="1" dirty="0"/>
              <a:t>Um-para-um (1:1); Um-para-muitos (1:n);</a:t>
            </a:r>
            <a:r>
              <a:rPr lang="pt-BR" sz="2400" dirty="0"/>
              <a:t> </a:t>
            </a:r>
            <a:r>
              <a:rPr lang="pt-BR" sz="2400" b="1" dirty="0"/>
              <a:t>Muitos-para-muitos (</a:t>
            </a:r>
            <a:r>
              <a:rPr lang="pt-BR" sz="2400" b="1" dirty="0" err="1"/>
              <a:t>n:n</a:t>
            </a:r>
            <a:r>
              <a:rPr lang="pt-BR" sz="2400" b="1" dirty="0"/>
              <a:t>) </a:t>
            </a:r>
            <a:r>
              <a:rPr lang="pt-BR" sz="2400" dirty="0"/>
              <a:t>(KORTH, SILBERCHATZ e SUDARSHAN, 2006): .</a:t>
            </a:r>
          </a:p>
        </p:txBody>
      </p:sp>
    </p:spTree>
    <p:extLst>
      <p:ext uri="{BB962C8B-B14F-4D97-AF65-F5344CB8AC3E}">
        <p14:creationId xmlns:p14="http://schemas.microsoft.com/office/powerpoint/2010/main" val="450035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Relações</a:t>
            </a:r>
          </a:p>
        </p:txBody>
      </p:sp>
      <p:sp>
        <p:nvSpPr>
          <p:cNvPr id="3" name="CaixaDeTexto 2"/>
          <p:cNvSpPr txBox="1"/>
          <p:nvPr/>
        </p:nvSpPr>
        <p:spPr>
          <a:xfrm>
            <a:off x="611560" y="2060848"/>
            <a:ext cx="7272808" cy="2308324"/>
          </a:xfrm>
          <a:prstGeom prst="rect">
            <a:avLst/>
          </a:prstGeom>
          <a:noFill/>
        </p:spPr>
        <p:txBody>
          <a:bodyPr wrap="square" rtlCol="0">
            <a:spAutoFit/>
          </a:bodyPr>
          <a:lstStyle/>
          <a:p>
            <a:pPr algn="just">
              <a:lnSpc>
                <a:spcPct val="150000"/>
              </a:lnSpc>
            </a:pPr>
            <a:r>
              <a:rPr lang="pt-BR" sz="2400" b="1" dirty="0"/>
              <a:t>Um-para-um (1:1): </a:t>
            </a:r>
            <a:r>
              <a:rPr lang="pt-BR" sz="2400" dirty="0"/>
              <a:t>uma instância em “A” está associada com no máximo uma instância em “B”, e uma instância em “B” está associada com no máximo uma instância em “A”;</a:t>
            </a:r>
          </a:p>
        </p:txBody>
      </p:sp>
    </p:spTree>
    <p:extLst>
      <p:ext uri="{BB962C8B-B14F-4D97-AF65-F5344CB8AC3E}">
        <p14:creationId xmlns:p14="http://schemas.microsoft.com/office/powerpoint/2010/main" val="2644998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Relações</a:t>
            </a:r>
          </a:p>
        </p:txBody>
      </p:sp>
      <p:sp>
        <p:nvSpPr>
          <p:cNvPr id="3" name="CaixaDeTexto 2"/>
          <p:cNvSpPr txBox="1"/>
          <p:nvPr/>
        </p:nvSpPr>
        <p:spPr>
          <a:xfrm>
            <a:off x="611560" y="1916832"/>
            <a:ext cx="7344816" cy="2308324"/>
          </a:xfrm>
          <a:prstGeom prst="rect">
            <a:avLst/>
          </a:prstGeom>
          <a:noFill/>
        </p:spPr>
        <p:txBody>
          <a:bodyPr wrap="square" rtlCol="0">
            <a:spAutoFit/>
          </a:bodyPr>
          <a:lstStyle/>
          <a:p>
            <a:pPr algn="just">
              <a:lnSpc>
                <a:spcPct val="150000"/>
              </a:lnSpc>
            </a:pPr>
            <a:r>
              <a:rPr lang="pt-BR" sz="2400" b="1" dirty="0"/>
              <a:t>Um-para-muitos (1:n): </a:t>
            </a:r>
            <a:r>
              <a:rPr lang="pt-BR" sz="2400" dirty="0"/>
              <a:t>uma instância em “A” está associada a qualquer número de instâncias em “B”, e uma instância em “B”, todavia, pode estar associado a no máximo uma instância em “A”;</a:t>
            </a:r>
          </a:p>
        </p:txBody>
      </p:sp>
    </p:spTree>
    <p:extLst>
      <p:ext uri="{BB962C8B-B14F-4D97-AF65-F5344CB8AC3E}">
        <p14:creationId xmlns:p14="http://schemas.microsoft.com/office/powerpoint/2010/main" val="4190004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Relações</a:t>
            </a:r>
          </a:p>
        </p:txBody>
      </p:sp>
      <p:sp>
        <p:nvSpPr>
          <p:cNvPr id="3" name="CaixaDeTexto 2"/>
          <p:cNvSpPr txBox="1"/>
          <p:nvPr/>
        </p:nvSpPr>
        <p:spPr>
          <a:xfrm>
            <a:off x="611560" y="2132856"/>
            <a:ext cx="7488832" cy="2862322"/>
          </a:xfrm>
          <a:prstGeom prst="rect">
            <a:avLst/>
          </a:prstGeom>
          <a:noFill/>
        </p:spPr>
        <p:txBody>
          <a:bodyPr wrap="square" rtlCol="0">
            <a:spAutoFit/>
          </a:bodyPr>
          <a:lstStyle/>
          <a:p>
            <a:pPr algn="just">
              <a:lnSpc>
                <a:spcPct val="150000"/>
              </a:lnSpc>
            </a:pPr>
            <a:r>
              <a:rPr lang="pt-BR" sz="2400" b="1" dirty="0"/>
              <a:t>Muitos-para-muitos (</a:t>
            </a:r>
            <a:r>
              <a:rPr lang="pt-BR" sz="2400" b="1" dirty="0" err="1"/>
              <a:t>n:n</a:t>
            </a:r>
            <a:r>
              <a:rPr lang="pt-BR" sz="2400" b="1" dirty="0"/>
              <a:t>): </a:t>
            </a:r>
            <a:r>
              <a:rPr lang="pt-BR" sz="2400" dirty="0"/>
              <a:t>uma instância em “A” está associada a qualquer número de instâncias em “B” e vice-versa. Alguns autores preferem chamar esta cardinalidade de m:n, por considerar que podem representar valores diferentes..</a:t>
            </a:r>
          </a:p>
        </p:txBody>
      </p:sp>
    </p:spTree>
    <p:extLst>
      <p:ext uri="{BB962C8B-B14F-4D97-AF65-F5344CB8AC3E}">
        <p14:creationId xmlns:p14="http://schemas.microsoft.com/office/powerpoint/2010/main" val="23624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CaixaDeTexto 2"/>
          <p:cNvSpPr txBox="1"/>
          <p:nvPr/>
        </p:nvSpPr>
        <p:spPr>
          <a:xfrm>
            <a:off x="683568" y="2204864"/>
            <a:ext cx="7416824" cy="286232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pt-BR" sz="2400" dirty="0"/>
              <a:t>Linguagem padrão de Banco de Dado;</a:t>
            </a:r>
          </a:p>
          <a:p>
            <a:pPr marL="285750" indent="-285750" algn="just">
              <a:lnSpc>
                <a:spcPct val="150000"/>
              </a:lnSpc>
              <a:buFont typeface="Arial" panose="020B0604020202020204" pitchFamily="34" charset="0"/>
              <a:buChar char="•"/>
            </a:pPr>
            <a:r>
              <a:rPr lang="pt-BR" sz="2400" dirty="0"/>
              <a:t>Conjunto de comandos SQL;</a:t>
            </a:r>
          </a:p>
          <a:p>
            <a:pPr marL="285750" indent="-285750" algn="just">
              <a:lnSpc>
                <a:spcPct val="150000"/>
              </a:lnSpc>
              <a:buFont typeface="Arial" panose="020B0604020202020204" pitchFamily="34" charset="0"/>
              <a:buChar char="•"/>
            </a:pPr>
            <a:r>
              <a:rPr lang="pt-BR" sz="2400" dirty="0"/>
              <a:t>O que são tabelas;</a:t>
            </a:r>
          </a:p>
          <a:p>
            <a:pPr marL="285750" indent="-285750" algn="just">
              <a:lnSpc>
                <a:spcPct val="150000"/>
              </a:lnSpc>
              <a:buFont typeface="Arial" panose="020B0604020202020204" pitchFamily="34" charset="0"/>
              <a:buChar char="•"/>
            </a:pPr>
            <a:r>
              <a:rPr lang="pt-BR" sz="2400" dirty="0"/>
              <a:t>Relação entre Tabelas;</a:t>
            </a:r>
          </a:p>
          <a:p>
            <a:pPr marL="285750" indent="-285750" algn="just">
              <a:lnSpc>
                <a:spcPct val="150000"/>
              </a:lnSpc>
              <a:buFont typeface="Arial" panose="020B0604020202020204" pitchFamily="34" charset="0"/>
              <a:buChar char="•"/>
            </a:pPr>
            <a:r>
              <a:rPr lang="pt-BR" sz="2400" dirty="0"/>
              <a:t>Como criar, alterar, consultar e excluir tabelas;</a:t>
            </a:r>
          </a:p>
        </p:txBody>
      </p:sp>
    </p:spTree>
    <p:extLst>
      <p:ext uri="{BB962C8B-B14F-4D97-AF65-F5344CB8AC3E}">
        <p14:creationId xmlns:p14="http://schemas.microsoft.com/office/powerpoint/2010/main" val="273116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5536" y="1916832"/>
            <a:ext cx="7543800" cy="2593975"/>
          </a:xfrm>
        </p:spPr>
        <p:txBody>
          <a:bodyPr/>
          <a:lstStyle/>
          <a:p>
            <a:r>
              <a:rPr lang="pt-BR" dirty="0"/>
              <a:t>Linguagem de Consulta de Banco de Dado</a:t>
            </a:r>
          </a:p>
        </p:txBody>
      </p:sp>
      <p:sp>
        <p:nvSpPr>
          <p:cNvPr id="3" name="Subtítulo 2"/>
          <p:cNvSpPr>
            <a:spLocks noGrp="1"/>
          </p:cNvSpPr>
          <p:nvPr>
            <p:ph type="subTitle" idx="1"/>
          </p:nvPr>
        </p:nvSpPr>
        <p:spPr>
          <a:xfrm>
            <a:off x="4499992" y="4653136"/>
            <a:ext cx="2446040" cy="441176"/>
          </a:xfrm>
        </p:spPr>
        <p:txBody>
          <a:bodyPr/>
          <a:lstStyle/>
          <a:p>
            <a:r>
              <a:rPr lang="pt-BR" dirty="0"/>
              <a:t>Prof. </a:t>
            </a:r>
            <a:r>
              <a:rPr lang="pt-BR" dirty="0" err="1"/>
              <a:t>Karython</a:t>
            </a:r>
            <a:r>
              <a:rPr lang="pt-BR" dirty="0"/>
              <a:t> Gomes</a:t>
            </a:r>
          </a:p>
        </p:txBody>
      </p:sp>
    </p:spTree>
    <p:extLst>
      <p:ext uri="{BB962C8B-B14F-4D97-AF65-F5344CB8AC3E}">
        <p14:creationId xmlns:p14="http://schemas.microsoft.com/office/powerpoint/2010/main" val="1795422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a:t>
            </a:r>
          </a:p>
        </p:txBody>
      </p:sp>
      <p:sp>
        <p:nvSpPr>
          <p:cNvPr id="4" name="CaixaDeTexto 3"/>
          <p:cNvSpPr txBox="1"/>
          <p:nvPr/>
        </p:nvSpPr>
        <p:spPr>
          <a:xfrm>
            <a:off x="323528" y="1268760"/>
            <a:ext cx="7704856" cy="5262979"/>
          </a:xfrm>
          <a:prstGeom prst="rect">
            <a:avLst/>
          </a:prstGeom>
          <a:noFill/>
        </p:spPr>
        <p:txBody>
          <a:bodyPr wrap="square" rtlCol="0">
            <a:spAutoFit/>
          </a:bodyPr>
          <a:lstStyle/>
          <a:p>
            <a:r>
              <a:rPr lang="pt-BR" sz="2400" dirty="0"/>
              <a:t>Mapeamento do Modelo Entidade-Relacionamento para o Modelo Relacional Profa. Dra. Cristina Dutra de Aguiar </a:t>
            </a:r>
            <a:r>
              <a:rPr lang="pt-BR" sz="2400" dirty="0" err="1"/>
              <a:t>Ciferri</a:t>
            </a:r>
            <a:r>
              <a:rPr lang="pt-BR" sz="2400" dirty="0"/>
              <a:t>.</a:t>
            </a:r>
          </a:p>
          <a:p>
            <a:endParaRPr lang="pt-BR" sz="2400" dirty="0"/>
          </a:p>
          <a:p>
            <a:r>
              <a:rPr lang="pt-BR" sz="2400" dirty="0"/>
              <a:t>MODELAGEM DE DADOS – TEORIA E PRÁTICA ARAÚJO, M. A. P. </a:t>
            </a:r>
          </a:p>
          <a:p>
            <a:endParaRPr lang="pt-BR" sz="2400" dirty="0"/>
          </a:p>
          <a:p>
            <a:r>
              <a:rPr lang="pt-BR" sz="2400" dirty="0"/>
              <a:t>O que é SQL? Linguagem de consulta em Banco de Dados Relacionais</a:t>
            </a:r>
          </a:p>
          <a:p>
            <a:r>
              <a:rPr lang="pt-BR" sz="2400" dirty="0">
                <a:hlinkClick r:id="rId2"/>
              </a:rPr>
              <a:t>https://www.luis.blog.br/o-que-e-sql.html</a:t>
            </a:r>
            <a:endParaRPr lang="pt-BR" sz="2400" dirty="0"/>
          </a:p>
          <a:p>
            <a:endParaRPr lang="pt-BR" sz="2400" dirty="0"/>
          </a:p>
          <a:p>
            <a:r>
              <a:rPr lang="pt-BR" sz="2400" dirty="0"/>
              <a:t>Introdução à Linguagem SQL e Sistemas Gerenciadores de Banco de Dados</a:t>
            </a:r>
          </a:p>
          <a:p>
            <a:r>
              <a:rPr lang="pt-BR" sz="2400" dirty="0"/>
              <a:t>https://materialpublic.imd.ufrn.br/curso/disciplina/3/73/8/2</a:t>
            </a:r>
          </a:p>
        </p:txBody>
      </p:sp>
    </p:spTree>
    <p:extLst>
      <p:ext uri="{BB962C8B-B14F-4D97-AF65-F5344CB8AC3E}">
        <p14:creationId xmlns:p14="http://schemas.microsoft.com/office/powerpoint/2010/main" val="2298134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2564904"/>
            <a:ext cx="7620000" cy="1143000"/>
          </a:xfrm>
        </p:spPr>
        <p:txBody>
          <a:bodyPr/>
          <a:lstStyle/>
          <a:p>
            <a:r>
              <a:rPr lang="pt-BR" dirty="0"/>
              <a:t>Exercício</a:t>
            </a:r>
          </a:p>
        </p:txBody>
      </p:sp>
    </p:spTree>
    <p:extLst>
      <p:ext uri="{BB962C8B-B14F-4D97-AF65-F5344CB8AC3E}">
        <p14:creationId xmlns:p14="http://schemas.microsoft.com/office/powerpoint/2010/main" val="43457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CaixaDeTexto 2"/>
          <p:cNvSpPr txBox="1"/>
          <p:nvPr/>
        </p:nvSpPr>
        <p:spPr>
          <a:xfrm>
            <a:off x="611560" y="1844824"/>
            <a:ext cx="7488832" cy="461665"/>
          </a:xfrm>
          <a:prstGeom prst="rect">
            <a:avLst/>
          </a:prstGeom>
          <a:noFill/>
        </p:spPr>
        <p:txBody>
          <a:bodyPr wrap="square" rtlCol="0">
            <a:spAutoFit/>
          </a:bodyPr>
          <a:lstStyle/>
          <a:p>
            <a:r>
              <a:rPr lang="pt-BR" sz="2400" b="1" dirty="0"/>
              <a:t>SQL</a:t>
            </a:r>
            <a:r>
              <a:rPr lang="pt-BR" sz="2400" dirty="0"/>
              <a:t> – </a:t>
            </a:r>
            <a:r>
              <a:rPr lang="pt-BR" sz="2400" b="1" dirty="0" err="1"/>
              <a:t>S</a:t>
            </a:r>
            <a:r>
              <a:rPr lang="pt-BR" sz="2400" dirty="0" err="1"/>
              <a:t>tructured</a:t>
            </a:r>
            <a:r>
              <a:rPr lang="pt-BR" sz="2400" dirty="0"/>
              <a:t> </a:t>
            </a:r>
            <a:r>
              <a:rPr lang="pt-BR" sz="2400" b="1" dirty="0"/>
              <a:t>Q</a:t>
            </a:r>
            <a:r>
              <a:rPr lang="pt-BR" sz="2400" dirty="0"/>
              <a:t>uery </a:t>
            </a:r>
            <a:r>
              <a:rPr lang="pt-BR" sz="2400" b="1" dirty="0" err="1"/>
              <a:t>L</a:t>
            </a:r>
            <a:r>
              <a:rPr lang="pt-BR" sz="2400" dirty="0" err="1"/>
              <a:t>anguage</a:t>
            </a:r>
            <a:r>
              <a:rPr lang="pt-BR" dirty="0"/>
              <a:t>;</a:t>
            </a:r>
          </a:p>
        </p:txBody>
      </p:sp>
      <p:sp>
        <p:nvSpPr>
          <p:cNvPr id="4" name="CaixaDeTexto 3"/>
          <p:cNvSpPr txBox="1"/>
          <p:nvPr/>
        </p:nvSpPr>
        <p:spPr>
          <a:xfrm>
            <a:off x="646591" y="2564904"/>
            <a:ext cx="7344816" cy="2805063"/>
          </a:xfrm>
          <a:prstGeom prst="rect">
            <a:avLst/>
          </a:prstGeom>
          <a:noFill/>
        </p:spPr>
        <p:txBody>
          <a:bodyPr wrap="square" rtlCol="0">
            <a:spAutoFit/>
          </a:bodyPr>
          <a:lstStyle/>
          <a:p>
            <a:pPr algn="just">
              <a:lnSpc>
                <a:spcPct val="150000"/>
              </a:lnSpc>
            </a:pPr>
            <a:r>
              <a:rPr lang="pt-BR" sz="2400" dirty="0"/>
              <a:t>Desenvolvida originalmente no início dos anos 1970 nos laboratórios da IBM em </a:t>
            </a:r>
            <a:r>
              <a:rPr lang="pt-BR" sz="2400" i="1" dirty="0"/>
              <a:t>San Jose</a:t>
            </a:r>
            <a:r>
              <a:rPr lang="pt-BR" sz="2400" dirty="0"/>
              <a:t>, dentro do projeto </a:t>
            </a:r>
            <a:r>
              <a:rPr lang="pt-BR" sz="2400" i="1" dirty="0"/>
              <a:t>System R</a:t>
            </a:r>
            <a:r>
              <a:rPr lang="pt-BR" sz="2400" dirty="0"/>
              <a:t>. Era chama de de </a:t>
            </a:r>
            <a:r>
              <a:rPr lang="pt-BR" sz="2400" b="1" dirty="0"/>
              <a:t>SEQUEL</a:t>
            </a:r>
            <a:r>
              <a:rPr lang="pt-BR" sz="2400" dirty="0"/>
              <a:t>, acrônimo para </a:t>
            </a:r>
            <a:r>
              <a:rPr lang="pt-BR" sz="2400" i="1" dirty="0" err="1"/>
              <a:t>Structured</a:t>
            </a:r>
            <a:r>
              <a:rPr lang="pt-BR" sz="2400" i="1" dirty="0"/>
              <a:t> </a:t>
            </a:r>
            <a:r>
              <a:rPr lang="pt-BR" sz="2400" i="1" dirty="0" err="1"/>
              <a:t>English</a:t>
            </a:r>
            <a:r>
              <a:rPr lang="pt-BR" sz="2400" i="1" dirty="0"/>
              <a:t> Query </a:t>
            </a:r>
            <a:r>
              <a:rPr lang="pt-BR" sz="2400" i="1" dirty="0" err="1"/>
              <a:t>Language</a:t>
            </a:r>
            <a:r>
              <a:rPr lang="pt-BR" sz="2400" dirty="0"/>
              <a:t> (Linguagem de Consulta Estruturada em Inglês).</a:t>
            </a:r>
          </a:p>
        </p:txBody>
      </p:sp>
    </p:spTree>
    <p:extLst>
      <p:ext uri="{BB962C8B-B14F-4D97-AF65-F5344CB8AC3E}">
        <p14:creationId xmlns:p14="http://schemas.microsoft.com/office/powerpoint/2010/main" val="363766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Padrão SQL</a:t>
            </a:r>
          </a:p>
        </p:txBody>
      </p:sp>
      <p:sp>
        <p:nvSpPr>
          <p:cNvPr id="3" name="CaixaDeTexto 2"/>
          <p:cNvSpPr txBox="1"/>
          <p:nvPr/>
        </p:nvSpPr>
        <p:spPr>
          <a:xfrm>
            <a:off x="755576" y="2060848"/>
            <a:ext cx="7344816" cy="2308324"/>
          </a:xfrm>
          <a:prstGeom prst="rect">
            <a:avLst/>
          </a:prstGeom>
          <a:noFill/>
        </p:spPr>
        <p:txBody>
          <a:bodyPr wrap="square" rtlCol="0">
            <a:spAutoFit/>
          </a:bodyPr>
          <a:lstStyle/>
          <a:p>
            <a:pPr algn="just">
              <a:lnSpc>
                <a:spcPct val="150000"/>
              </a:lnSpc>
            </a:pPr>
            <a:r>
              <a:rPr lang="pt-BR" sz="2400" i="1" dirty="0"/>
              <a:t>American </a:t>
            </a:r>
            <a:r>
              <a:rPr lang="pt-BR" sz="2400" i="1" dirty="0" err="1"/>
              <a:t>National</a:t>
            </a:r>
            <a:r>
              <a:rPr lang="pt-BR" sz="2400" i="1" dirty="0"/>
              <a:t> Standards </a:t>
            </a:r>
            <a:r>
              <a:rPr lang="pt-BR" sz="2400" i="1" dirty="0" err="1"/>
              <a:t>Institute</a:t>
            </a:r>
            <a:r>
              <a:rPr lang="pt-BR" sz="2400" dirty="0"/>
              <a:t> (ANSI), em 1986, e pela </a:t>
            </a:r>
            <a:r>
              <a:rPr lang="pt-BR" sz="2400" i="1" dirty="0" err="1"/>
              <a:t>International</a:t>
            </a:r>
            <a:r>
              <a:rPr lang="pt-BR" sz="2400" i="1" dirty="0"/>
              <a:t> </a:t>
            </a:r>
            <a:r>
              <a:rPr lang="pt-BR" sz="2400" i="1" dirty="0" err="1"/>
              <a:t>Organization</a:t>
            </a:r>
            <a:r>
              <a:rPr lang="pt-BR" sz="2400" i="1" dirty="0"/>
              <a:t> for </a:t>
            </a:r>
            <a:r>
              <a:rPr lang="pt-BR" sz="2400" i="1" dirty="0" err="1"/>
              <a:t>Standardization</a:t>
            </a:r>
            <a:r>
              <a:rPr lang="pt-BR" sz="2400" dirty="0"/>
              <a:t> (ISO), em 1987. O SQL foi revisto três vezes, gerando a versão SQL:2003.</a:t>
            </a:r>
          </a:p>
        </p:txBody>
      </p:sp>
    </p:spTree>
    <p:extLst>
      <p:ext uri="{BB962C8B-B14F-4D97-AF65-F5344CB8AC3E}">
        <p14:creationId xmlns:p14="http://schemas.microsoft.com/office/powerpoint/2010/main" val="256251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Linguagens</a:t>
            </a:r>
          </a:p>
        </p:txBody>
      </p:sp>
      <p:sp>
        <p:nvSpPr>
          <p:cNvPr id="3" name="CaixaDeTexto 2"/>
          <p:cNvSpPr txBox="1"/>
          <p:nvPr/>
        </p:nvSpPr>
        <p:spPr>
          <a:xfrm>
            <a:off x="467544" y="1772816"/>
            <a:ext cx="7416824" cy="452431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pt-BR" sz="2400" b="1" dirty="0"/>
              <a:t>QBE</a:t>
            </a:r>
            <a:r>
              <a:rPr lang="pt-BR" sz="2400" dirty="0"/>
              <a:t> (</a:t>
            </a:r>
            <a:r>
              <a:rPr lang="pt-BR" sz="2400" i="1" dirty="0"/>
              <a:t>Query-</a:t>
            </a:r>
            <a:r>
              <a:rPr lang="pt-BR" sz="2400" i="1" dirty="0" err="1"/>
              <a:t>by</a:t>
            </a:r>
            <a:r>
              <a:rPr lang="pt-BR" sz="2400" i="1" dirty="0"/>
              <a:t>-</a:t>
            </a:r>
            <a:r>
              <a:rPr lang="pt-BR" sz="2400" i="1" dirty="0" err="1"/>
              <a:t>Example</a:t>
            </a:r>
            <a:r>
              <a:rPr lang="pt-BR" sz="2400" dirty="0"/>
              <a:t>) – Integra o sistema de banco de dados QBE, foi desenvolvida pela IBM no início de 1970.</a:t>
            </a:r>
          </a:p>
          <a:p>
            <a:pPr marL="285750" indent="-285750" algn="just">
              <a:lnSpc>
                <a:spcPct val="150000"/>
              </a:lnSpc>
              <a:buFont typeface="Arial" panose="020B0604020202020204" pitchFamily="34" charset="0"/>
              <a:buChar char="•"/>
            </a:pPr>
            <a:r>
              <a:rPr lang="pt-BR" sz="2400" b="1" dirty="0" err="1"/>
              <a:t>Quel</a:t>
            </a:r>
            <a:r>
              <a:rPr lang="pt-BR" sz="2400" dirty="0"/>
              <a:t> – Linguagem de consulta lançada para o banco de dados </a:t>
            </a:r>
            <a:r>
              <a:rPr lang="pt-BR" sz="2400" dirty="0" err="1"/>
              <a:t>Ingres</a:t>
            </a:r>
            <a:r>
              <a:rPr lang="pt-BR" sz="2400" dirty="0"/>
              <a:t>, desenvolvida na Universidade da Califórnia em </a:t>
            </a:r>
            <a:r>
              <a:rPr lang="pt-BR" sz="2400" i="1" dirty="0"/>
              <a:t>Berkeley</a:t>
            </a:r>
            <a:r>
              <a:rPr lang="pt-BR" sz="2400" dirty="0"/>
              <a:t>.</a:t>
            </a:r>
          </a:p>
          <a:p>
            <a:pPr marL="285750" indent="-285750" algn="just">
              <a:lnSpc>
                <a:spcPct val="150000"/>
              </a:lnSpc>
              <a:buFont typeface="Arial" panose="020B0604020202020204" pitchFamily="34" charset="0"/>
              <a:buChar char="•"/>
            </a:pPr>
            <a:r>
              <a:rPr lang="pt-BR" sz="2400" b="1" dirty="0" err="1"/>
              <a:t>Datalog</a:t>
            </a:r>
            <a:r>
              <a:rPr lang="pt-BR" sz="2400" dirty="0"/>
              <a:t> – Linguagem de consulta baseada na lógica de programação Prolog.</a:t>
            </a:r>
          </a:p>
        </p:txBody>
      </p:sp>
    </p:spTree>
    <p:extLst>
      <p:ext uri="{BB962C8B-B14F-4D97-AF65-F5344CB8AC3E}">
        <p14:creationId xmlns:p14="http://schemas.microsoft.com/office/powerpoint/2010/main" val="3160451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Conjuntos de Comandos (SQL)</a:t>
            </a:r>
          </a:p>
        </p:txBody>
      </p:sp>
      <p:sp>
        <p:nvSpPr>
          <p:cNvPr id="3" name="CaixaDeTexto 2"/>
          <p:cNvSpPr txBox="1"/>
          <p:nvPr/>
        </p:nvSpPr>
        <p:spPr>
          <a:xfrm>
            <a:off x="611560" y="1822273"/>
            <a:ext cx="7560840" cy="1754326"/>
          </a:xfrm>
          <a:prstGeom prst="rect">
            <a:avLst/>
          </a:prstGeom>
          <a:noFill/>
        </p:spPr>
        <p:txBody>
          <a:bodyPr wrap="square" rtlCol="0">
            <a:spAutoFit/>
          </a:bodyPr>
          <a:lstStyle/>
          <a:p>
            <a:pPr algn="just">
              <a:lnSpc>
                <a:spcPct val="150000"/>
              </a:lnSpc>
            </a:pPr>
            <a:r>
              <a:rPr lang="pt-BR" sz="2400" b="1" dirty="0"/>
              <a:t>DDL</a:t>
            </a:r>
            <a:r>
              <a:rPr lang="pt-BR" sz="2400" dirty="0"/>
              <a:t> – Linguagem de Definição de Dados, permite ao utilizador definir tabelas novas e elementos associados. Exemplos: CREATE, ALTER, DROP.</a:t>
            </a:r>
          </a:p>
        </p:txBody>
      </p:sp>
      <p:sp>
        <p:nvSpPr>
          <p:cNvPr id="4" name="CaixaDeTexto 3"/>
          <p:cNvSpPr txBox="1"/>
          <p:nvPr/>
        </p:nvSpPr>
        <p:spPr>
          <a:xfrm>
            <a:off x="611560" y="3573016"/>
            <a:ext cx="7272808" cy="1754326"/>
          </a:xfrm>
          <a:prstGeom prst="rect">
            <a:avLst/>
          </a:prstGeom>
          <a:noFill/>
        </p:spPr>
        <p:txBody>
          <a:bodyPr wrap="square" rtlCol="0">
            <a:spAutoFit/>
          </a:bodyPr>
          <a:lstStyle/>
          <a:p>
            <a:pPr algn="just">
              <a:lnSpc>
                <a:spcPct val="150000"/>
              </a:lnSpc>
            </a:pPr>
            <a:r>
              <a:rPr lang="pt-BR" sz="2400" b="1" dirty="0"/>
              <a:t>DQL</a:t>
            </a:r>
            <a:r>
              <a:rPr lang="pt-BR" sz="2400" dirty="0"/>
              <a:t> – Linguagem de Consulta de Dados, permite ao usuário especificar uma consulta (query) como uma descrição do resultado desejado. Exemplo: SELECT.</a:t>
            </a:r>
          </a:p>
        </p:txBody>
      </p:sp>
    </p:spTree>
    <p:extLst>
      <p:ext uri="{BB962C8B-B14F-4D97-AF65-F5344CB8AC3E}">
        <p14:creationId xmlns:p14="http://schemas.microsoft.com/office/powerpoint/2010/main" val="2733203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467544" y="1817568"/>
            <a:ext cx="7632848" cy="2308324"/>
          </a:xfrm>
          <a:prstGeom prst="rect">
            <a:avLst/>
          </a:prstGeom>
          <a:noFill/>
        </p:spPr>
        <p:txBody>
          <a:bodyPr wrap="square" rtlCol="0">
            <a:spAutoFit/>
          </a:bodyPr>
          <a:lstStyle/>
          <a:p>
            <a:pPr algn="just">
              <a:lnSpc>
                <a:spcPct val="150000"/>
              </a:lnSpc>
            </a:pPr>
            <a:r>
              <a:rPr lang="pt-BR" sz="2400" b="1" dirty="0"/>
              <a:t>CREATE</a:t>
            </a:r>
            <a:r>
              <a:rPr lang="pt-BR" sz="2400" dirty="0"/>
              <a:t>; Serve para criar objetos no banco, que podem ser tabelas, visões, funções, entre outros. O mais comum é tabela, pois é nela que ficará armazenado os dados, e também o próprio banco de dados.</a:t>
            </a:r>
          </a:p>
        </p:txBody>
      </p:sp>
      <p:sp>
        <p:nvSpPr>
          <p:cNvPr id="5" name="CaixaDeTexto 4"/>
          <p:cNvSpPr txBox="1"/>
          <p:nvPr/>
        </p:nvSpPr>
        <p:spPr>
          <a:xfrm>
            <a:off x="5322132" y="4177934"/>
            <a:ext cx="2808312" cy="2308324"/>
          </a:xfrm>
          <a:prstGeom prst="rect">
            <a:avLst/>
          </a:prstGeom>
          <a:noFill/>
        </p:spPr>
        <p:txBody>
          <a:bodyPr wrap="square" rtlCol="0">
            <a:spAutoFit/>
          </a:bodyPr>
          <a:lstStyle/>
          <a:p>
            <a:r>
              <a:rPr lang="pt-BR" sz="2400" dirty="0"/>
              <a:t>CREATE TABLE pessoas (</a:t>
            </a:r>
          </a:p>
          <a:p>
            <a:r>
              <a:rPr lang="pt-BR" sz="2400" dirty="0"/>
              <a:t>Nome,</a:t>
            </a:r>
          </a:p>
          <a:p>
            <a:r>
              <a:rPr lang="pt-BR" sz="2400" dirty="0"/>
              <a:t>Idade,</a:t>
            </a:r>
          </a:p>
          <a:p>
            <a:r>
              <a:rPr lang="pt-BR" sz="2400"/>
              <a:t>Nascimento</a:t>
            </a:r>
            <a:endParaRPr lang="pt-BR" sz="2400" dirty="0"/>
          </a:p>
          <a:p>
            <a:r>
              <a:rPr lang="pt-BR" sz="2400" dirty="0"/>
              <a:t>);</a:t>
            </a:r>
          </a:p>
        </p:txBody>
      </p:sp>
      <p:sp>
        <p:nvSpPr>
          <p:cNvPr id="6" name="CaixaDeTexto 5"/>
          <p:cNvSpPr txBox="1"/>
          <p:nvPr/>
        </p:nvSpPr>
        <p:spPr>
          <a:xfrm>
            <a:off x="467544" y="4402891"/>
            <a:ext cx="4805418" cy="461665"/>
          </a:xfrm>
          <a:prstGeom prst="rect">
            <a:avLst/>
          </a:prstGeom>
          <a:noFill/>
        </p:spPr>
        <p:txBody>
          <a:bodyPr wrap="none" rtlCol="0">
            <a:spAutoFit/>
          </a:bodyPr>
          <a:lstStyle/>
          <a:p>
            <a:r>
              <a:rPr lang="pt-BR" sz="2400" b="1" dirty="0"/>
              <a:t>CREATE DATABASE </a:t>
            </a:r>
            <a:r>
              <a:rPr lang="pt-BR" sz="2400" dirty="0" err="1"/>
              <a:t>banco_de_dados</a:t>
            </a:r>
            <a:r>
              <a:rPr lang="pt-BR" sz="2400" dirty="0"/>
              <a:t>;</a:t>
            </a:r>
          </a:p>
        </p:txBody>
      </p:sp>
      <p:sp>
        <p:nvSpPr>
          <p:cNvPr id="7" name="Título 1"/>
          <p:cNvSpPr>
            <a:spLocks noGrp="1"/>
          </p:cNvSpPr>
          <p:nvPr>
            <p:ph type="title"/>
          </p:nvPr>
        </p:nvSpPr>
        <p:spPr>
          <a:xfrm>
            <a:off x="457200" y="274638"/>
            <a:ext cx="7620000" cy="1143000"/>
          </a:xfrm>
        </p:spPr>
        <p:txBody>
          <a:bodyPr/>
          <a:lstStyle/>
          <a:p>
            <a:r>
              <a:rPr lang="pt-BR" dirty="0"/>
              <a:t>DDL – Criação de Tabelas</a:t>
            </a:r>
          </a:p>
        </p:txBody>
      </p:sp>
    </p:spTree>
    <p:extLst>
      <p:ext uri="{BB962C8B-B14F-4D97-AF65-F5344CB8AC3E}">
        <p14:creationId xmlns:p14="http://schemas.microsoft.com/office/powerpoint/2010/main" val="833268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467544" y="1988840"/>
            <a:ext cx="7560840" cy="4247317"/>
          </a:xfrm>
          <a:prstGeom prst="rect">
            <a:avLst/>
          </a:prstGeom>
          <a:noFill/>
        </p:spPr>
        <p:txBody>
          <a:bodyPr wrap="square" rtlCol="0">
            <a:spAutoFit/>
          </a:bodyPr>
          <a:lstStyle/>
          <a:p>
            <a:pPr algn="just">
              <a:lnSpc>
                <a:spcPct val="150000"/>
              </a:lnSpc>
            </a:pPr>
            <a:r>
              <a:rPr lang="pt-BR" sz="2400" b="1" dirty="0"/>
              <a:t>ALTER; </a:t>
            </a:r>
            <a:r>
              <a:rPr lang="pt-BR" sz="2400" dirty="0"/>
              <a:t>Uma vez criada, as tabelas podem sofrer alterações em sua estrutura, para realizar essas alterações usaremos o comando ALTER TABLE.</a:t>
            </a:r>
          </a:p>
          <a:p>
            <a:pPr algn="just">
              <a:lnSpc>
                <a:spcPct val="150000"/>
              </a:lnSpc>
            </a:pPr>
            <a:r>
              <a:rPr lang="pt-BR" sz="2400" dirty="0"/>
              <a:t>As alterações na estrutura da tabela podem ser para:</a:t>
            </a:r>
          </a:p>
          <a:p>
            <a:pPr marL="285750" indent="-285750" algn="just">
              <a:lnSpc>
                <a:spcPct val="150000"/>
              </a:lnSpc>
              <a:buFont typeface="Arial" panose="020B0604020202020204" pitchFamily="34" charset="0"/>
              <a:buChar char="•"/>
            </a:pPr>
            <a:r>
              <a:rPr lang="pt-BR" sz="2400" dirty="0"/>
              <a:t>Adicionar um campo</a:t>
            </a:r>
          </a:p>
          <a:p>
            <a:pPr marL="285750" indent="-285750" algn="just">
              <a:lnSpc>
                <a:spcPct val="150000"/>
              </a:lnSpc>
              <a:buFont typeface="Arial" panose="020B0604020202020204" pitchFamily="34" charset="0"/>
              <a:buChar char="•"/>
            </a:pPr>
            <a:r>
              <a:rPr lang="pt-BR" sz="2400" dirty="0"/>
              <a:t>Alterar um campo</a:t>
            </a:r>
          </a:p>
          <a:p>
            <a:pPr marL="285750" indent="-285750" algn="just">
              <a:lnSpc>
                <a:spcPct val="150000"/>
              </a:lnSpc>
              <a:buFont typeface="Arial" panose="020B0604020202020204" pitchFamily="34" charset="0"/>
              <a:buChar char="•"/>
            </a:pPr>
            <a:r>
              <a:rPr lang="pt-BR" sz="2400" dirty="0"/>
              <a:t>Remover um campo</a:t>
            </a:r>
          </a:p>
          <a:p>
            <a:endParaRPr lang="pt-BR" dirty="0"/>
          </a:p>
        </p:txBody>
      </p:sp>
      <p:sp>
        <p:nvSpPr>
          <p:cNvPr id="5" name="Título 1"/>
          <p:cNvSpPr>
            <a:spLocks noGrp="1"/>
          </p:cNvSpPr>
          <p:nvPr>
            <p:ph type="title"/>
          </p:nvPr>
        </p:nvSpPr>
        <p:spPr>
          <a:xfrm>
            <a:off x="457200" y="274638"/>
            <a:ext cx="7620000" cy="1143000"/>
          </a:xfrm>
        </p:spPr>
        <p:txBody>
          <a:bodyPr/>
          <a:lstStyle/>
          <a:p>
            <a:r>
              <a:rPr lang="pt-BR" dirty="0"/>
              <a:t>DDL – Alteração de Tabelas</a:t>
            </a:r>
          </a:p>
        </p:txBody>
      </p:sp>
    </p:spTree>
    <p:extLst>
      <p:ext uri="{BB962C8B-B14F-4D97-AF65-F5344CB8AC3E}">
        <p14:creationId xmlns:p14="http://schemas.microsoft.com/office/powerpoint/2010/main" val="1646945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63040" y="1268760"/>
            <a:ext cx="4572000" cy="1938992"/>
          </a:xfrm>
          <a:prstGeom prst="rect">
            <a:avLst/>
          </a:prstGeom>
        </p:spPr>
        <p:txBody>
          <a:bodyPr>
            <a:spAutoFit/>
          </a:bodyPr>
          <a:lstStyle/>
          <a:p>
            <a:r>
              <a:rPr lang="pt-BR" sz="2400" dirty="0">
                <a:solidFill>
                  <a:srgbClr val="0070C0"/>
                </a:solidFill>
              </a:rPr>
              <a:t>CREATE TABLE </a:t>
            </a:r>
            <a:r>
              <a:rPr lang="pt-BR" sz="2400" dirty="0"/>
              <a:t>pessoas (</a:t>
            </a:r>
          </a:p>
          <a:p>
            <a:r>
              <a:rPr lang="pt-BR" sz="2400" dirty="0"/>
              <a:t>Nome,</a:t>
            </a:r>
          </a:p>
          <a:p>
            <a:r>
              <a:rPr lang="pt-BR" sz="2400" dirty="0"/>
              <a:t>Idade,</a:t>
            </a:r>
          </a:p>
          <a:p>
            <a:r>
              <a:rPr lang="pt-BR" sz="2400" dirty="0"/>
              <a:t>Nascimento,</a:t>
            </a:r>
          </a:p>
          <a:p>
            <a:r>
              <a:rPr lang="pt-BR" sz="2400" dirty="0"/>
              <a:t>);</a:t>
            </a:r>
          </a:p>
        </p:txBody>
      </p:sp>
      <p:sp>
        <p:nvSpPr>
          <p:cNvPr id="3" name="CaixaDeTexto 2"/>
          <p:cNvSpPr txBox="1"/>
          <p:nvPr/>
        </p:nvSpPr>
        <p:spPr>
          <a:xfrm>
            <a:off x="683568" y="3459872"/>
            <a:ext cx="6192688" cy="461665"/>
          </a:xfrm>
          <a:prstGeom prst="rect">
            <a:avLst/>
          </a:prstGeom>
          <a:noFill/>
        </p:spPr>
        <p:txBody>
          <a:bodyPr wrap="square" rtlCol="0">
            <a:spAutoFit/>
          </a:bodyPr>
          <a:lstStyle/>
          <a:p>
            <a:r>
              <a:rPr lang="pt-BR" sz="2400" b="1" dirty="0">
                <a:solidFill>
                  <a:srgbClr val="0070C0"/>
                </a:solidFill>
              </a:rPr>
              <a:t>ALTER TABLE </a:t>
            </a:r>
            <a:r>
              <a:rPr lang="pt-BR" sz="2400" dirty="0"/>
              <a:t>pessoas ADD cidade;</a:t>
            </a:r>
          </a:p>
        </p:txBody>
      </p:sp>
      <p:sp>
        <p:nvSpPr>
          <p:cNvPr id="5" name="CaixaDeTexto 4"/>
          <p:cNvSpPr txBox="1"/>
          <p:nvPr/>
        </p:nvSpPr>
        <p:spPr>
          <a:xfrm>
            <a:off x="701272" y="4077072"/>
            <a:ext cx="3888432" cy="1569660"/>
          </a:xfrm>
          <a:prstGeom prst="rect">
            <a:avLst/>
          </a:prstGeom>
          <a:noFill/>
        </p:spPr>
        <p:txBody>
          <a:bodyPr wrap="square" rtlCol="0">
            <a:spAutoFit/>
          </a:bodyPr>
          <a:lstStyle/>
          <a:p>
            <a:r>
              <a:rPr lang="pt-BR" sz="2400" dirty="0"/>
              <a:t>Nome,</a:t>
            </a:r>
          </a:p>
          <a:p>
            <a:r>
              <a:rPr lang="pt-BR" sz="2400" dirty="0"/>
              <a:t>Idade,</a:t>
            </a:r>
          </a:p>
          <a:p>
            <a:r>
              <a:rPr lang="pt-BR" sz="2400" dirty="0"/>
              <a:t>Nascimento,</a:t>
            </a:r>
          </a:p>
          <a:p>
            <a:r>
              <a:rPr lang="pt-BR" sz="2400" dirty="0"/>
              <a:t>Cidade,</a:t>
            </a:r>
          </a:p>
        </p:txBody>
      </p:sp>
      <p:sp>
        <p:nvSpPr>
          <p:cNvPr id="6" name="Título 1"/>
          <p:cNvSpPr txBox="1">
            <a:spLocks/>
          </p:cNvSpPr>
          <p:nvPr/>
        </p:nvSpPr>
        <p:spPr>
          <a:xfrm>
            <a:off x="457200" y="274638"/>
            <a:ext cx="7620000" cy="1143000"/>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pt-BR" dirty="0"/>
              <a:t>DDL – Alteração de Tabelas</a:t>
            </a:r>
          </a:p>
        </p:txBody>
      </p:sp>
    </p:spTree>
    <p:extLst>
      <p:ext uri="{BB962C8B-B14F-4D97-AF65-F5344CB8AC3E}">
        <p14:creationId xmlns:p14="http://schemas.microsoft.com/office/powerpoint/2010/main" val="468959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ência">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ê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1890</TotalTime>
  <Words>1010</Words>
  <Application>Microsoft Office PowerPoint</Application>
  <PresentationFormat>Apresentação na tela (4:3)</PresentationFormat>
  <Paragraphs>111</Paragraphs>
  <Slides>21</Slides>
  <Notes>2</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21</vt:i4>
      </vt:variant>
    </vt:vector>
  </HeadingPairs>
  <TitlesOfParts>
    <vt:vector size="25" baseType="lpstr">
      <vt:lpstr>Arial</vt:lpstr>
      <vt:lpstr>Calibri</vt:lpstr>
      <vt:lpstr>Cambria</vt:lpstr>
      <vt:lpstr>Adjacência</vt:lpstr>
      <vt:lpstr>Apresentação do PowerPoint</vt:lpstr>
      <vt:lpstr>Linguagem de Consulta de Banco de Dado</vt:lpstr>
      <vt:lpstr>Introdução</vt:lpstr>
      <vt:lpstr>Padrão SQL</vt:lpstr>
      <vt:lpstr>Tipos de Linguagens</vt:lpstr>
      <vt:lpstr>Conjuntos de Comandos (SQL)</vt:lpstr>
      <vt:lpstr>DDL – Criação de Tabelas</vt:lpstr>
      <vt:lpstr>DDL – Alteração de Tabelas</vt:lpstr>
      <vt:lpstr>Apresentação do PowerPoint</vt:lpstr>
      <vt:lpstr>DDL – Exclusão de Tabelas</vt:lpstr>
      <vt:lpstr>DQL – Selecionando Tabelas</vt:lpstr>
      <vt:lpstr>Tabelas </vt:lpstr>
      <vt:lpstr>Apresentação do PowerPoint</vt:lpstr>
      <vt:lpstr>Campo</vt:lpstr>
      <vt:lpstr>Relações</vt:lpstr>
      <vt:lpstr>Relações</vt:lpstr>
      <vt:lpstr>Relações</vt:lpstr>
      <vt:lpstr>Relações</vt:lpstr>
      <vt:lpstr>Considerações</vt:lpstr>
      <vt:lpstr>Referências</vt:lpstr>
      <vt:lpstr>Exercício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de Consulta de Banco de Dado</dc:title>
  <dc:creator>Dell</dc:creator>
  <cp:lastModifiedBy>Karython Gomes de Oliveira</cp:lastModifiedBy>
  <cp:revision>31</cp:revision>
  <dcterms:created xsi:type="dcterms:W3CDTF">2023-09-08T15:14:09Z</dcterms:created>
  <dcterms:modified xsi:type="dcterms:W3CDTF">2023-10-18T20:55:47Z</dcterms:modified>
</cp:coreProperties>
</file>