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70" r:id="rId11"/>
    <p:sldId id="263" r:id="rId12"/>
    <p:sldId id="279" r:id="rId13"/>
    <p:sldId id="264" r:id="rId14"/>
    <p:sldId id="280" r:id="rId15"/>
    <p:sldId id="265" r:id="rId16"/>
    <p:sldId id="281" r:id="rId17"/>
    <p:sldId id="266" r:id="rId18"/>
    <p:sldId id="271" r:id="rId19"/>
    <p:sldId id="283" r:id="rId20"/>
    <p:sldId id="285" r:id="rId21"/>
    <p:sldId id="284" r:id="rId22"/>
    <p:sldId id="272" r:id="rId23"/>
    <p:sldId id="273" r:id="rId24"/>
    <p:sldId id="274" r:id="rId25"/>
    <p:sldId id="275" r:id="rId26"/>
    <p:sldId id="276" r:id="rId27"/>
    <p:sldId id="267" r:id="rId28"/>
    <p:sldId id="268" r:id="rId29"/>
    <p:sldId id="269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A2A2A-44CD-4313-B778-2EE8D0FD006E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C4F75-6D17-4513-8360-C3E834493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5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F75-6D17-4513-8360-C3E834493CC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43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SELECT faz</a:t>
            </a:r>
            <a:r>
              <a:rPr lang="pt-BR" baseline="0" dirty="0" smtClean="0"/>
              <a:t> parte do DQL que é subconjunto do DML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F75-6D17-4513-8360-C3E834493CC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7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F75-6D17-4513-8360-C3E834493CC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3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CONCAT para concatenar</a:t>
            </a:r>
            <a:r>
              <a:rPr lang="pt-BR" baseline="0" dirty="0" smtClean="0"/>
              <a:t> a frase com o valor buscado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F75-6D17-4513-8360-C3E834493CC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2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01/10/2023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is.blog.br/o-que-e-sql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543800" cy="2593975"/>
          </a:xfrm>
        </p:spPr>
        <p:txBody>
          <a:bodyPr/>
          <a:lstStyle/>
          <a:p>
            <a:r>
              <a:rPr lang="pt-BR" dirty="0" smtClean="0"/>
              <a:t>Linguagem de Manipulação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16016" y="4365104"/>
            <a:ext cx="2446040" cy="585192"/>
          </a:xfrm>
        </p:spPr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Karython</a:t>
            </a:r>
            <a:r>
              <a:rPr lang="pt-BR" dirty="0" smtClean="0"/>
              <a:t>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radores | ASP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437112"/>
            <a:ext cx="28765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7544" y="62068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DML – SELECT FROM + WHERE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66833" y="2132856"/>
            <a:ext cx="727280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O comando </a:t>
            </a:r>
            <a:r>
              <a:rPr lang="pt-BR" sz="2400" dirty="0"/>
              <a:t>WHERE é usada para criar um filtro, ou seja, para determinar quais as linhas serão </a:t>
            </a:r>
            <a:r>
              <a:rPr lang="pt-BR" sz="2400" dirty="0" smtClean="0"/>
              <a:t>afetadas, junto a ela temos os operadores que auxiliam no filtro de informações que queremos.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207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r>
              <a:rPr lang="pt-BR" dirty="0" smtClean="0"/>
              <a:t>DML – SELECT FROM + WHERE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2420888"/>
            <a:ext cx="734481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Ao utilizarmos o comando WHERE junto ao comando SELECT FROM, iremos fazer uso da exceção, exemplo, quero selecionar da tabela </a:t>
            </a:r>
            <a:r>
              <a:rPr lang="pt-BR" sz="2400" i="1" dirty="0" smtClean="0"/>
              <a:t>‘produto</a:t>
            </a:r>
            <a:r>
              <a:rPr lang="pt-BR" sz="2400" dirty="0" smtClean="0"/>
              <a:t>’ somente os produtos que</a:t>
            </a:r>
            <a:r>
              <a:rPr lang="pt-BR" sz="2400" i="1" dirty="0" smtClean="0"/>
              <a:t> ‘</a:t>
            </a:r>
            <a:r>
              <a:rPr lang="pt-BR" sz="2400" i="1" dirty="0" err="1" smtClean="0"/>
              <a:t>preco</a:t>
            </a:r>
            <a:r>
              <a:rPr lang="pt-BR" sz="2400" dirty="0" smtClean="0"/>
              <a:t>’ seja menor que ‘</a:t>
            </a:r>
            <a:r>
              <a:rPr lang="pt-BR" sz="2400" i="1" dirty="0" smtClean="0"/>
              <a:t>5.00</a:t>
            </a:r>
            <a:r>
              <a:rPr lang="pt-BR" sz="2400" dirty="0" smtClean="0"/>
              <a:t>’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82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91676"/>
              </p:ext>
            </p:extLst>
          </p:nvPr>
        </p:nvGraphicFramePr>
        <p:xfrm>
          <a:off x="847282" y="3649872"/>
          <a:ext cx="609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197576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LAPIS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0.99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BORRACHA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CANETA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847282" y="326805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13942" y="26369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SELECT * FROM </a:t>
            </a:r>
            <a:r>
              <a:rPr lang="pt-BR" dirty="0" smtClean="0"/>
              <a:t>produto</a:t>
            </a:r>
            <a:r>
              <a:rPr lang="pt-BR" b="1" dirty="0" smtClean="0"/>
              <a:t> WHERE </a:t>
            </a:r>
            <a:r>
              <a:rPr lang="pt-BR" dirty="0" err="1" smtClean="0"/>
              <a:t>preco</a:t>
            </a:r>
            <a:r>
              <a:rPr lang="pt-BR" dirty="0" smtClean="0"/>
              <a:t> &lt; 5.00</a:t>
            </a:r>
            <a:r>
              <a:rPr lang="pt-BR" b="1" dirty="0" smtClean="0"/>
              <a:t>;</a:t>
            </a:r>
            <a:endParaRPr lang="pt-BR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7544" y="54868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DML – SELECT FROM + WHERE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81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20000" cy="1143000"/>
          </a:xfrm>
        </p:spPr>
        <p:txBody>
          <a:bodyPr/>
          <a:lstStyle/>
          <a:p>
            <a:r>
              <a:rPr lang="pt-BR" dirty="0" smtClean="0"/>
              <a:t>DML – SELECT FROM + WHERE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204864"/>
            <a:ext cx="669674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Podemos selecionar apenas algumas colunas da tabela e que atenda a um critério, exemplo, mostre apenas o ‘</a:t>
            </a:r>
            <a:r>
              <a:rPr lang="pt-BR" sz="2400" i="1" dirty="0" err="1" smtClean="0"/>
              <a:t>codigo</a:t>
            </a:r>
            <a:r>
              <a:rPr lang="pt-BR" sz="2400" i="1" dirty="0" smtClean="0"/>
              <a:t>’ </a:t>
            </a:r>
            <a:r>
              <a:rPr lang="pt-BR" sz="2400" dirty="0" smtClean="0"/>
              <a:t>e o </a:t>
            </a:r>
            <a:r>
              <a:rPr lang="pt-BR" sz="2400" i="1" dirty="0" smtClean="0"/>
              <a:t>‘valor</a:t>
            </a:r>
            <a:r>
              <a:rPr lang="pt-BR" sz="2400" dirty="0" smtClean="0"/>
              <a:t>’ do produtos que tenham o</a:t>
            </a:r>
            <a:r>
              <a:rPr lang="pt-BR" sz="2400" i="1" dirty="0" smtClean="0"/>
              <a:t> ‘</a:t>
            </a:r>
            <a:r>
              <a:rPr lang="pt-BR" sz="2400" i="1" dirty="0" err="1" smtClean="0"/>
              <a:t>preco</a:t>
            </a:r>
            <a:r>
              <a:rPr lang="pt-BR" sz="2400" dirty="0" smtClean="0"/>
              <a:t>’ menor que ‘5.00’.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980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4668"/>
              </p:ext>
            </p:extLst>
          </p:nvPr>
        </p:nvGraphicFramePr>
        <p:xfrm>
          <a:off x="2043832" y="3820548"/>
          <a:ext cx="4120232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0.99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051720" y="3429000"/>
            <a:ext cx="3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7624" y="26369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SELECT </a:t>
            </a:r>
            <a:r>
              <a:rPr lang="pt-BR" dirty="0" err="1" smtClean="0"/>
              <a:t>codigo</a:t>
            </a:r>
            <a:r>
              <a:rPr lang="pt-BR" dirty="0" smtClean="0"/>
              <a:t>, </a:t>
            </a:r>
            <a:r>
              <a:rPr lang="pt-BR" dirty="0" err="1" smtClean="0"/>
              <a:t>preco</a:t>
            </a:r>
            <a:r>
              <a:rPr lang="pt-BR" dirty="0" smtClean="0"/>
              <a:t> </a:t>
            </a:r>
            <a:r>
              <a:rPr lang="pt-BR" b="1" dirty="0" smtClean="0"/>
              <a:t>FROM </a:t>
            </a:r>
            <a:r>
              <a:rPr lang="pt-BR" dirty="0" smtClean="0"/>
              <a:t>produto</a:t>
            </a:r>
            <a:r>
              <a:rPr lang="pt-BR" b="1" dirty="0" smtClean="0"/>
              <a:t> WHERE </a:t>
            </a:r>
            <a:r>
              <a:rPr lang="pt-BR" dirty="0" err="1" smtClean="0"/>
              <a:t>preco</a:t>
            </a:r>
            <a:r>
              <a:rPr lang="pt-BR" dirty="0" smtClean="0"/>
              <a:t> &lt; 5.00</a:t>
            </a:r>
            <a:r>
              <a:rPr lang="pt-BR" b="1" dirty="0" smtClean="0"/>
              <a:t>;</a:t>
            </a:r>
            <a:endParaRPr lang="pt-BR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62068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DML – SELECT FROM + WHERE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26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DML - UPDATE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81478" y="1772816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comando UPDATE é empregado para realizar alterações nos dados de uma </a:t>
            </a:r>
            <a:r>
              <a:rPr lang="pt-BR" sz="2400" dirty="0" smtClean="0"/>
              <a:t>tabela, para isso vamos utilizar também o comando SET para selecionarmos a coluna que vamos atualizar, exemplo, na tabela </a:t>
            </a:r>
            <a:r>
              <a:rPr lang="pt-BR" sz="2400" i="1" dirty="0" smtClean="0"/>
              <a:t>‘produto</a:t>
            </a:r>
            <a:r>
              <a:rPr lang="pt-BR" sz="2400" dirty="0" smtClean="0"/>
              <a:t>’ vamos alterar o </a:t>
            </a:r>
            <a:r>
              <a:rPr lang="pt-BR" sz="2400" i="1" dirty="0" smtClean="0"/>
              <a:t>‘</a:t>
            </a:r>
            <a:r>
              <a:rPr lang="pt-BR" sz="2400" i="1" dirty="0" err="1" smtClean="0"/>
              <a:t>preco</a:t>
            </a:r>
            <a:r>
              <a:rPr lang="pt-BR" sz="2400" i="1" dirty="0" smtClean="0"/>
              <a:t>’ </a:t>
            </a:r>
            <a:r>
              <a:rPr lang="pt-BR" sz="2400" dirty="0" smtClean="0"/>
              <a:t>do produto ‘</a:t>
            </a:r>
            <a:r>
              <a:rPr lang="pt-BR" sz="2400" i="1" dirty="0" smtClean="0"/>
              <a:t>caderno</a:t>
            </a:r>
            <a:r>
              <a:rPr lang="pt-BR" sz="2400" dirty="0" smtClean="0"/>
              <a:t>’.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993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21019" y="3284854"/>
            <a:ext cx="533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UPDATE</a:t>
            </a:r>
            <a:r>
              <a:rPr lang="pt-BR" dirty="0" smtClean="0"/>
              <a:t> produto </a:t>
            </a:r>
            <a:r>
              <a:rPr lang="pt-BR" b="1" dirty="0" smtClean="0"/>
              <a:t>SET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 = 16.99 </a:t>
            </a:r>
            <a:r>
              <a:rPr lang="pt-BR" b="1" dirty="0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codigo</a:t>
            </a:r>
            <a:r>
              <a:rPr lang="pt-BR" dirty="0" smtClean="0"/>
              <a:t> = 4; 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5508104" y="5733256"/>
            <a:ext cx="108012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07441"/>
              </p:ext>
            </p:extLst>
          </p:nvPr>
        </p:nvGraphicFramePr>
        <p:xfrm>
          <a:off x="969408" y="4244750"/>
          <a:ext cx="6096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197576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LAPIS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0.99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BORRACHA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CANETA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CADERNO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16.99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954876" y="3880179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PRODUTO</a:t>
            </a:r>
            <a:endParaRPr lang="pt-BR" b="1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4499992" y="3654186"/>
            <a:ext cx="288032" cy="410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57200" y="874923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DML - UPDATE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81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DML - DELETE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1580" y="170080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comando DELETE é usado para excluir linhas em uma tabela</a:t>
            </a:r>
            <a:r>
              <a:rPr lang="pt-BR" sz="2400" dirty="0" smtClean="0"/>
              <a:t>. Ele apagará apenas os registros da tabela, e não a tabela em si.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91580" y="4799101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FF0000"/>
                </a:solidFill>
              </a:rPr>
              <a:t>CUIDADO: Se você não especificar a cláusula WHERE todas as linhas da tabela serão excluídas.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15616" y="3875856"/>
            <a:ext cx="598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DELETE FROM </a:t>
            </a:r>
            <a:r>
              <a:rPr lang="pt-BR" sz="2400" dirty="0" err="1" smtClean="0"/>
              <a:t>nome_tabela</a:t>
            </a:r>
            <a:r>
              <a:rPr lang="pt-BR" sz="2400" dirty="0" smtClean="0"/>
              <a:t> </a:t>
            </a:r>
            <a:r>
              <a:rPr lang="pt-BR" sz="2400" b="1" dirty="0" smtClean="0"/>
              <a:t>WHERE</a:t>
            </a:r>
            <a:r>
              <a:rPr lang="pt-BR" sz="2400" dirty="0" smtClean="0"/>
              <a:t> </a:t>
            </a:r>
            <a:r>
              <a:rPr lang="pt-BR" sz="2400" dirty="0" err="1" smtClean="0"/>
              <a:t>condicao</a:t>
            </a:r>
            <a:r>
              <a:rPr lang="pt-BR" sz="2400" dirty="0" smtClean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1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DML - DELETE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2204864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Vamos excluir o produto </a:t>
            </a:r>
            <a:r>
              <a:rPr lang="pt-BR" sz="2400" i="1" dirty="0" smtClean="0"/>
              <a:t>‘caderno</a:t>
            </a:r>
            <a:r>
              <a:rPr lang="pt-BR" sz="2400" dirty="0" smtClean="0"/>
              <a:t>’ da nossa tabela.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47664" y="2915652"/>
            <a:ext cx="549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DELETE FROM </a:t>
            </a:r>
            <a:r>
              <a:rPr lang="pt-BR" sz="2400" dirty="0" smtClean="0"/>
              <a:t>produto </a:t>
            </a:r>
            <a:r>
              <a:rPr lang="pt-BR" sz="2400" b="1" dirty="0" smtClean="0"/>
              <a:t>WHERE</a:t>
            </a:r>
            <a:r>
              <a:rPr lang="pt-BR" sz="2400" dirty="0" smtClean="0"/>
              <a:t> </a:t>
            </a:r>
            <a:r>
              <a:rPr lang="pt-BR" sz="2400" dirty="0" err="1" smtClean="0"/>
              <a:t>codigo</a:t>
            </a:r>
            <a:r>
              <a:rPr lang="pt-BR" sz="2400" dirty="0" smtClean="0"/>
              <a:t> = 4;</a:t>
            </a:r>
            <a:endParaRPr lang="pt-BR" sz="2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99314"/>
              </p:ext>
            </p:extLst>
          </p:nvPr>
        </p:nvGraphicFramePr>
        <p:xfrm>
          <a:off x="1053756" y="4106689"/>
          <a:ext cx="609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197576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LAPIS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0.99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BORRACHA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CANETA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969408" y="364502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PRODUTO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2859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DML – SELECT JOIN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8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08912" cy="1143000"/>
          </a:xfrm>
        </p:spPr>
        <p:txBody>
          <a:bodyPr/>
          <a:lstStyle/>
          <a:p>
            <a:r>
              <a:rPr lang="pt-BR" dirty="0" smtClean="0"/>
              <a:t>DML–DATA MANIPULATION LANGUAGE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47470" y="2132856"/>
            <a:ext cx="770485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Os comandos da DML nos permite consultar as tabelas criadas e selecionar algum de seus dados ou ate mesmo realizar alteração nessas tabelas através dos códigos abaixo: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03848" y="4005064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INSERT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UPDATE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DELETE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SELECT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682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WHERE com Operadores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5976664" cy="46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9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7620000" cy="1143000"/>
          </a:xfrm>
        </p:spPr>
        <p:txBody>
          <a:bodyPr/>
          <a:lstStyle/>
          <a:p>
            <a:r>
              <a:rPr lang="en-US" dirty="0"/>
              <a:t>SQL WHERE com AND, OR e NOT: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094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376" y="125760"/>
            <a:ext cx="7620000" cy="1143000"/>
          </a:xfrm>
        </p:spPr>
        <p:txBody>
          <a:bodyPr/>
          <a:lstStyle/>
          <a:p>
            <a:r>
              <a:rPr lang="pt-BR" dirty="0"/>
              <a:t> Procedimentos armazenados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1124744"/>
            <a:ext cx="748883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Procedimentos armazenados são blocos de código contendo instruções SQL e lógica que são previamente preparados e armazenados em um banco de </a:t>
            </a:r>
            <a:r>
              <a:rPr lang="pt-BR" sz="2400" dirty="0" smtClean="0"/>
              <a:t>dados, o que chamamos de </a:t>
            </a:r>
            <a:r>
              <a:rPr lang="pt-BR" sz="2400" b="1" dirty="0" smtClean="0"/>
              <a:t>Encapsulamento</a:t>
            </a:r>
            <a:r>
              <a:rPr lang="pt-BR" sz="2400" dirty="0" smtClean="0"/>
              <a:t>. Podem ser usados para validação de dados, controle de acesso, execução de declarações complexas e outras situações.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5616" y="4653136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Reutilização de código;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Aumento na segurança;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Simplifica a manutenção;</a:t>
            </a:r>
          </a:p>
        </p:txBody>
      </p:sp>
    </p:spTree>
    <p:extLst>
      <p:ext uri="{BB962C8B-B14F-4D97-AF65-F5344CB8AC3E}">
        <p14:creationId xmlns:p14="http://schemas.microsoft.com/office/powerpoint/2010/main" val="15610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Procedimentos armazenados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1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Sintaxe de criação do Procedimento:</a:t>
            </a: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b="1" dirty="0" smtClean="0"/>
              <a:t>CREATE PROCEDURE </a:t>
            </a:r>
            <a:r>
              <a:rPr lang="pt-BR" sz="2400" dirty="0" err="1" smtClean="0"/>
              <a:t>nome_procedimeno</a:t>
            </a:r>
            <a:r>
              <a:rPr lang="pt-BR" sz="2400" dirty="0" smtClean="0"/>
              <a:t> (parâmetros) declarações;</a:t>
            </a:r>
          </a:p>
          <a:p>
            <a:pPr algn="just">
              <a:lnSpc>
                <a:spcPct val="150000"/>
              </a:lnSpc>
            </a:pPr>
            <a:endParaRPr lang="pt-BR" sz="2400" dirty="0" smtClean="0"/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Chamando o Procedimento: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smtClean="0"/>
              <a:t>CALL </a:t>
            </a:r>
            <a:r>
              <a:rPr lang="pt-BR" sz="2400" dirty="0" err="1" smtClean="0"/>
              <a:t>nome_procedimento</a:t>
            </a:r>
            <a:r>
              <a:rPr lang="pt-BR" sz="2400" dirty="0" smtClean="0"/>
              <a:t> (parâmetros);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211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08476" y="1700808"/>
            <a:ext cx="6587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70C0"/>
                </a:solidFill>
              </a:rPr>
              <a:t>CREATE PROCEDURE </a:t>
            </a:r>
            <a:r>
              <a:rPr lang="pt-BR" sz="2400" dirty="0" err="1" smtClean="0"/>
              <a:t>verPreco</a:t>
            </a:r>
            <a:r>
              <a:rPr lang="pt-BR" sz="2400" dirty="0" smtClean="0"/>
              <a:t> (</a:t>
            </a:r>
            <a:r>
              <a:rPr lang="pt-BR" sz="2400" dirty="0" err="1" smtClean="0"/>
              <a:t>varCodigo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0070C0"/>
                </a:solidFill>
              </a:rPr>
              <a:t>smallint</a:t>
            </a:r>
            <a:r>
              <a:rPr lang="pt-BR" sz="2400" dirty="0" smtClean="0"/>
              <a:t>)</a:t>
            </a:r>
          </a:p>
          <a:p>
            <a:r>
              <a:rPr lang="pt-BR" sz="2400" b="1" dirty="0" smtClean="0">
                <a:solidFill>
                  <a:srgbClr val="0070C0"/>
                </a:solidFill>
              </a:rPr>
              <a:t>SELECT</a:t>
            </a:r>
            <a:r>
              <a:rPr lang="pt-BR" sz="2400" dirty="0" smtClean="0"/>
              <a:t> </a:t>
            </a:r>
            <a:r>
              <a:rPr lang="pt-BR" sz="2400" b="1" dirty="0" smtClean="0">
                <a:solidFill>
                  <a:srgbClr val="FF0000"/>
                </a:solidFill>
              </a:rPr>
              <a:t>CONCAT</a:t>
            </a:r>
            <a:r>
              <a:rPr lang="pt-BR" sz="2400" dirty="0" smtClean="0"/>
              <a:t>(‘</a:t>
            </a:r>
            <a:r>
              <a:rPr lang="pt-BR" sz="2400" dirty="0" smtClean="0">
                <a:solidFill>
                  <a:srgbClr val="00B050"/>
                </a:solidFill>
              </a:rPr>
              <a:t>O preço é </a:t>
            </a:r>
            <a:r>
              <a:rPr lang="pt-BR" sz="2400" dirty="0" smtClean="0"/>
              <a:t>‘ , </a:t>
            </a:r>
            <a:r>
              <a:rPr lang="pt-BR" sz="2400" dirty="0" err="1" smtClean="0"/>
              <a:t>preco</a:t>
            </a:r>
            <a:r>
              <a:rPr lang="pt-BR" sz="2400" dirty="0" smtClean="0"/>
              <a:t>) </a:t>
            </a:r>
            <a:r>
              <a:rPr lang="pt-BR" sz="2400" b="1" dirty="0" smtClean="0">
                <a:solidFill>
                  <a:srgbClr val="0070C0"/>
                </a:solidFill>
              </a:rPr>
              <a:t>AS</a:t>
            </a:r>
            <a:r>
              <a:rPr lang="pt-BR" sz="2400" dirty="0" smtClean="0"/>
              <a:t> </a:t>
            </a:r>
            <a:r>
              <a:rPr lang="pt-BR" sz="2400" dirty="0" err="1" smtClean="0"/>
              <a:t>Preco</a:t>
            </a:r>
            <a:endParaRPr lang="pt-BR" sz="2400" dirty="0" smtClean="0"/>
          </a:p>
          <a:p>
            <a:r>
              <a:rPr lang="pt-BR" sz="2400" b="1" dirty="0" smtClean="0">
                <a:solidFill>
                  <a:srgbClr val="0070C0"/>
                </a:solidFill>
              </a:rPr>
              <a:t>FROM</a:t>
            </a:r>
            <a:r>
              <a:rPr lang="pt-BR" sz="2400" dirty="0" smtClean="0"/>
              <a:t> produto</a:t>
            </a:r>
          </a:p>
          <a:p>
            <a:r>
              <a:rPr lang="pt-BR" sz="2400" b="1" dirty="0" smtClean="0">
                <a:solidFill>
                  <a:srgbClr val="0070C0"/>
                </a:solidFill>
              </a:rPr>
              <a:t>WHERE</a:t>
            </a:r>
            <a:r>
              <a:rPr lang="pt-BR" sz="2400" dirty="0" smtClean="0"/>
              <a:t> </a:t>
            </a:r>
            <a:r>
              <a:rPr lang="pt-BR" sz="2400" dirty="0" err="1" smtClean="0"/>
              <a:t>codigo</a:t>
            </a:r>
            <a:r>
              <a:rPr lang="pt-BR" sz="2400" dirty="0" smtClean="0"/>
              <a:t> = </a:t>
            </a:r>
            <a:r>
              <a:rPr lang="pt-BR" sz="2400" dirty="0" err="1" smtClean="0"/>
              <a:t>varCodigo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3676382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0070C0"/>
                </a:solidFill>
              </a:rPr>
              <a:t>CALL</a:t>
            </a:r>
            <a:r>
              <a:rPr lang="pt-BR" sz="2400" dirty="0" smtClean="0"/>
              <a:t> </a:t>
            </a:r>
            <a:r>
              <a:rPr lang="pt-BR" sz="2400" dirty="0" err="1" smtClean="0"/>
              <a:t>verPreco</a:t>
            </a:r>
            <a:r>
              <a:rPr lang="pt-BR" sz="2400" dirty="0" smtClean="0"/>
              <a:t> (2);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3453" y="4211796"/>
            <a:ext cx="2000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 preço é 0.50</a:t>
            </a:r>
            <a:endParaRPr lang="pt-BR" sz="24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Procedimentos armazenados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7984" y="5077863"/>
            <a:ext cx="666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DROP PROCEDURE </a:t>
            </a:r>
            <a:r>
              <a:rPr lang="pt-BR" sz="2400" dirty="0" err="1" smtClean="0"/>
              <a:t>nome_procedimento</a:t>
            </a:r>
            <a:r>
              <a:rPr lang="pt-BR" sz="2400" dirty="0" smtClean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26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Triggers (disparadores)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75556" y="1412776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Ao contrário dos procedimentos armazenados, os Triggers são invocados automaticamente quando executado um comando DML, esses disparadores são associados a uma tabela específica.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3645024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Verifica a integridade dos dados;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Validação de dados;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Rastreamento e registro de logs de atividades nas tabelas;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Arquivamento de registros excluídos;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198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66905" y="197768"/>
            <a:ext cx="7620000" cy="1143000"/>
          </a:xfrm>
        </p:spPr>
        <p:txBody>
          <a:bodyPr/>
          <a:lstStyle/>
          <a:p>
            <a:r>
              <a:rPr lang="pt-BR" dirty="0"/>
              <a:t>Triggers (disparadores)</a:t>
            </a:r>
          </a:p>
        </p:txBody>
      </p:sp>
      <p:sp>
        <p:nvSpPr>
          <p:cNvPr id="6" name="Elipse 5"/>
          <p:cNvSpPr/>
          <p:nvPr/>
        </p:nvSpPr>
        <p:spPr>
          <a:xfrm>
            <a:off x="179512" y="2204864"/>
            <a:ext cx="2666416" cy="4729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0" y="3331516"/>
            <a:ext cx="3636956" cy="3935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124744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DELIMITER //</a:t>
            </a:r>
          </a:p>
          <a:p>
            <a:endParaRPr lang="pt-BR" sz="2400" dirty="0"/>
          </a:p>
          <a:p>
            <a:r>
              <a:rPr lang="pt-BR" sz="2400" b="1" dirty="0"/>
              <a:t>CREATE TRIGGER </a:t>
            </a:r>
            <a:r>
              <a:rPr lang="pt-BR" sz="2400" dirty="0" err="1"/>
              <a:t>validate_insert_produto</a:t>
            </a:r>
            <a:endParaRPr lang="pt-BR" sz="2400" dirty="0"/>
          </a:p>
          <a:p>
            <a:r>
              <a:rPr lang="pt-BR" sz="2400" b="1" dirty="0">
                <a:solidFill>
                  <a:srgbClr val="0070C0"/>
                </a:solidFill>
              </a:rPr>
              <a:t>BEFORE INSERT ON </a:t>
            </a:r>
            <a:r>
              <a:rPr lang="pt-BR" sz="2400" dirty="0"/>
              <a:t>produto</a:t>
            </a:r>
          </a:p>
          <a:p>
            <a:r>
              <a:rPr lang="pt-BR" sz="2400" b="1" dirty="0"/>
              <a:t>FOR EACH </a:t>
            </a:r>
            <a:r>
              <a:rPr lang="pt-BR" sz="2400" dirty="0"/>
              <a:t>ROW</a:t>
            </a:r>
          </a:p>
          <a:p>
            <a:r>
              <a:rPr lang="pt-BR" sz="2400" b="1" dirty="0"/>
              <a:t>BEGIN</a:t>
            </a:r>
          </a:p>
          <a:p>
            <a:r>
              <a:rPr lang="pt-BR" sz="2400" b="1" dirty="0"/>
              <a:t>IF </a:t>
            </a:r>
            <a:r>
              <a:rPr lang="pt-BR" sz="2400" b="1" dirty="0" err="1"/>
              <a:t>NEW.preco</a:t>
            </a:r>
            <a:r>
              <a:rPr lang="pt-BR" sz="2400" b="1" dirty="0"/>
              <a:t> &lt;= 0 THEN</a:t>
            </a:r>
          </a:p>
          <a:p>
            <a:r>
              <a:rPr lang="pt-BR" sz="2400" dirty="0"/>
              <a:t>        </a:t>
            </a:r>
            <a:r>
              <a:rPr lang="pt-BR" sz="2400" b="1" dirty="0"/>
              <a:t>SIGNAL SQLSTATE </a:t>
            </a:r>
            <a:r>
              <a:rPr lang="pt-BR" sz="2400" dirty="0"/>
              <a:t>'45000'</a:t>
            </a:r>
          </a:p>
          <a:p>
            <a:r>
              <a:rPr lang="pt-BR" sz="2400" b="1" dirty="0"/>
              <a:t>        SET MESSAGE_TEXT </a:t>
            </a:r>
            <a:r>
              <a:rPr lang="pt-BR" sz="2400" dirty="0"/>
              <a:t>= 'Preço do produto deve ser maior que zero';</a:t>
            </a:r>
          </a:p>
          <a:p>
            <a:r>
              <a:rPr lang="pt-BR" sz="2400" dirty="0"/>
              <a:t>    </a:t>
            </a:r>
            <a:r>
              <a:rPr lang="pt-BR" sz="2400" b="1" dirty="0"/>
              <a:t>END IF;</a:t>
            </a:r>
          </a:p>
          <a:p>
            <a:r>
              <a:rPr lang="pt-BR" sz="2400" b="1" dirty="0"/>
              <a:t>END;</a:t>
            </a:r>
          </a:p>
          <a:p>
            <a:r>
              <a:rPr lang="pt-BR" sz="2400" dirty="0"/>
              <a:t>//</a:t>
            </a:r>
          </a:p>
          <a:p>
            <a:endParaRPr lang="pt-BR" sz="2400" dirty="0"/>
          </a:p>
          <a:p>
            <a:r>
              <a:rPr lang="pt-BR" sz="2400" b="1" dirty="0"/>
              <a:t>DELIMITER </a:t>
            </a:r>
            <a:r>
              <a:rPr lang="pt-BR" sz="2400" dirty="0"/>
              <a:t>;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2915816" y="3125435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851920" y="2708920"/>
            <a:ext cx="4536505" cy="97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Verifica se o preço informado pelo usuário é menor ou igual a 0.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143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1916832"/>
            <a:ext cx="626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Comandos do conjunto DML;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Como inserir, alterar, excluir dados da tabela;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SELECT + WHERE;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Uso do Encapsulamento;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Disparadores;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793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1772816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que é SQL? Linguagem de consulta em Banco de Dados Relacionais - </a:t>
            </a:r>
            <a:r>
              <a:rPr lang="pt-BR" sz="2400" dirty="0">
                <a:hlinkClick r:id="rId2"/>
              </a:rPr>
              <a:t>https://</a:t>
            </a:r>
            <a:r>
              <a:rPr lang="pt-BR" sz="2400" dirty="0" smtClean="0">
                <a:hlinkClick r:id="rId2"/>
              </a:rPr>
              <a:t>www.luis.blog.br/o-que-e-sql.html</a:t>
            </a:r>
            <a:endParaRPr lang="pt-BR" sz="2400" dirty="0" smtClean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Editor SQL Online (Compilador)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https</a:t>
            </a:r>
            <a:r>
              <a:rPr lang="pt-BR" sz="2400" dirty="0"/>
              <a:t>://www.w3schools.com/sql/trysql.asp?filename=trysql_editor</a:t>
            </a:r>
          </a:p>
        </p:txBody>
      </p:sp>
    </p:spTree>
    <p:extLst>
      <p:ext uri="{BB962C8B-B14F-4D97-AF65-F5344CB8AC3E}">
        <p14:creationId xmlns:p14="http://schemas.microsoft.com/office/powerpoint/2010/main" val="31547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7620000" cy="1143000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4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DML – INSERT INTO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31540" y="162708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O comando INSERT INTO nos permite inserir novos dados na tabela.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867452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smtClean="0"/>
              <a:t>INSERT INTO </a:t>
            </a:r>
            <a:r>
              <a:rPr lang="pt-BR" sz="2400" dirty="0" err="1" smtClean="0"/>
              <a:t>nome_tabela</a:t>
            </a:r>
            <a:r>
              <a:rPr lang="pt-BR" sz="2400" dirty="0" smtClean="0"/>
              <a:t> (column1, column2, column3, ...)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	 </a:t>
            </a:r>
            <a:r>
              <a:rPr lang="pt-BR" sz="2400" dirty="0" smtClean="0"/>
              <a:t>     </a:t>
            </a:r>
            <a:r>
              <a:rPr lang="pt-BR" sz="2400" b="1" dirty="0" smtClean="0"/>
              <a:t>VALUES</a:t>
            </a:r>
            <a:r>
              <a:rPr lang="pt-BR" sz="2400" dirty="0" smtClean="0"/>
              <a:t> (value1, value2, value3, ...);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85511" y="501317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smtClean="0"/>
              <a:t>VALUES</a:t>
            </a:r>
            <a:r>
              <a:rPr lang="pt-BR" sz="2400" dirty="0" smtClean="0"/>
              <a:t> é o comando que nos permite adicionar os valores nas colunas.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010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DML – INSERT INTO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70080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Suponhamos ter a seguinte tabela: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31244"/>
              </p:ext>
            </p:extLst>
          </p:nvPr>
        </p:nvGraphicFramePr>
        <p:xfrm>
          <a:off x="698100" y="2713451"/>
          <a:ext cx="6096000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197576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CODIGO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NOME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PRECO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LAPIS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0.99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BORRACHA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0.50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CANETA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1.00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83568" y="2276872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PRODUTO</a:t>
            </a:r>
            <a:endParaRPr lang="pt-BR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4941168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INSERT INTO </a:t>
            </a:r>
            <a:r>
              <a:rPr lang="pt-BR" sz="2400" dirty="0" smtClean="0"/>
              <a:t>produto (</a:t>
            </a:r>
            <a:r>
              <a:rPr lang="pt-BR" sz="2400" dirty="0" err="1" smtClean="0"/>
              <a:t>codigo</a:t>
            </a:r>
            <a:r>
              <a:rPr lang="pt-BR" sz="2400" dirty="0" smtClean="0"/>
              <a:t>, nomes, </a:t>
            </a:r>
            <a:r>
              <a:rPr lang="pt-BR" sz="2400" dirty="0" err="1" smtClean="0"/>
              <a:t>preco</a:t>
            </a:r>
            <a:r>
              <a:rPr lang="pt-BR" sz="2400" dirty="0" smtClean="0"/>
              <a:t>)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      </a:t>
            </a:r>
            <a:r>
              <a:rPr lang="pt-BR" sz="2400" b="1" dirty="0" smtClean="0"/>
              <a:t>VALUES</a:t>
            </a:r>
            <a:r>
              <a:rPr lang="pt-BR" sz="2400" dirty="0" smtClean="0"/>
              <a:t> (4, ‘CADERNO’, 5.99);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04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DML – INSERT INTO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86246"/>
              </p:ext>
            </p:extLst>
          </p:nvPr>
        </p:nvGraphicFramePr>
        <p:xfrm>
          <a:off x="698100" y="2713451"/>
          <a:ext cx="609600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197576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CODIGO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NOME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PRECO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LAPIS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0.99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BORRACHA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0.50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CANETA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1.00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CADERNO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5.99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11560" y="2276872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PRODUTO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639815"/>
            <a:ext cx="167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RESULTADO</a:t>
            </a:r>
            <a:endParaRPr lang="pt-BR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DML – SELECT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192272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comando SELECT do SQL é usado para efetuar consultas no banco de dados. Ele é muito extenso com diversas possibilidade e aceita muitos argumentos.</a:t>
            </a:r>
          </a:p>
        </p:txBody>
      </p:sp>
      <p:sp>
        <p:nvSpPr>
          <p:cNvPr id="6" name="Elipse 5"/>
          <p:cNvSpPr/>
          <p:nvPr/>
        </p:nvSpPr>
        <p:spPr>
          <a:xfrm>
            <a:off x="611560" y="4005064"/>
            <a:ext cx="1224136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83568" y="4509120"/>
            <a:ext cx="122413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60619" y="3284984"/>
            <a:ext cx="7718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SELECT - Seleciona as colunas da consulta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FROM - Seleciona a(s) tabela(s)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WHERE - Permite criar condições para filtrar os dados retornados na </a:t>
            </a:r>
            <a:r>
              <a:rPr lang="pt-BR" sz="2400" dirty="0" smtClean="0"/>
              <a:t>consulta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352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1988840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GROUP BY - Agrupa dados na consulta.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HAVING - Limita o resulta em uma condição estabelecida.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ORDER BY - Especifica a coluna ou as colunas que serão ordenadas na consulta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4022" y="548680"/>
            <a:ext cx="7620000" cy="1143000"/>
          </a:xfrm>
        </p:spPr>
        <p:txBody>
          <a:bodyPr/>
          <a:lstStyle/>
          <a:p>
            <a:r>
              <a:rPr lang="pt-BR" dirty="0" smtClean="0"/>
              <a:t>DML – SELECT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9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DML – SELECT FROM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91683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Com o comando SELECT FROM podemos selecionar alguma coluna da tabela, exemplo, se queremos selecionar todas as colunas da tabela que estamos usando como modelo, ficaria da seguinte forma: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061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9912" y="1378947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SELECT * FROM </a:t>
            </a:r>
            <a:r>
              <a:rPr lang="pt-BR" sz="2400" dirty="0" smtClean="0"/>
              <a:t>produto;</a:t>
            </a:r>
            <a:endParaRPr lang="pt-BR" sz="24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10873"/>
              </p:ext>
            </p:extLst>
          </p:nvPr>
        </p:nvGraphicFramePr>
        <p:xfrm>
          <a:off x="1043608" y="2692951"/>
          <a:ext cx="609600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197576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CODIGO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NOME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PRECO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LAPIS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0.99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BORRACHA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0.50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CANETA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1.00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CADERNO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5.99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952617" y="223128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PRODUTO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537321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* (asterisco) indica que todas as colunas da tabela devem ser retornadas.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5220072" y="1863057"/>
            <a:ext cx="216024" cy="391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DML – SELECT FROM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11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4389</TotalTime>
  <Words>990</Words>
  <Application>Microsoft Office PowerPoint</Application>
  <PresentationFormat>Apresentação na tela (4:3)</PresentationFormat>
  <Paragraphs>212</Paragraphs>
  <Slides>29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Adjacência</vt:lpstr>
      <vt:lpstr>Linguagem de Manipulação de Dados</vt:lpstr>
      <vt:lpstr>DML–DATA MANIPULATION LANGUAGE</vt:lpstr>
      <vt:lpstr>DML – INSERT INTO</vt:lpstr>
      <vt:lpstr>DML – INSERT INTO</vt:lpstr>
      <vt:lpstr>DML – INSERT INTO</vt:lpstr>
      <vt:lpstr>DML – SELECT</vt:lpstr>
      <vt:lpstr>DML – SELECT</vt:lpstr>
      <vt:lpstr>DML – SELECT FROM</vt:lpstr>
      <vt:lpstr>Apresentação do PowerPoint</vt:lpstr>
      <vt:lpstr>Apresentação do PowerPoint</vt:lpstr>
      <vt:lpstr>DML – SELECT FROM + WHERE</vt:lpstr>
      <vt:lpstr>Apresentação do PowerPoint</vt:lpstr>
      <vt:lpstr>DML – SELECT FROM + WHERE</vt:lpstr>
      <vt:lpstr>Apresentação do PowerPoint</vt:lpstr>
      <vt:lpstr>DML - UPDATE</vt:lpstr>
      <vt:lpstr>Apresentação do PowerPoint</vt:lpstr>
      <vt:lpstr>DML - DELETE</vt:lpstr>
      <vt:lpstr>DML - DELETE</vt:lpstr>
      <vt:lpstr>DML – SELECT JOIN</vt:lpstr>
      <vt:lpstr>WHERE com Operadores</vt:lpstr>
      <vt:lpstr>SQL WHERE com AND, OR e NOT: </vt:lpstr>
      <vt:lpstr> Procedimentos armazenados</vt:lpstr>
      <vt:lpstr> Procedimentos armazenados</vt:lpstr>
      <vt:lpstr> Procedimentos armazenados</vt:lpstr>
      <vt:lpstr>Triggers (disparadores)</vt:lpstr>
      <vt:lpstr>Triggers (disparadores)</vt:lpstr>
      <vt:lpstr>Considerações</vt:lpstr>
      <vt:lpstr>Referências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Manipulação de Dados</dc:title>
  <dc:creator>Dell</dc:creator>
  <cp:lastModifiedBy>Dell</cp:lastModifiedBy>
  <cp:revision>33</cp:revision>
  <dcterms:created xsi:type="dcterms:W3CDTF">2023-09-10T10:36:46Z</dcterms:created>
  <dcterms:modified xsi:type="dcterms:W3CDTF">2023-10-04T12:31:20Z</dcterms:modified>
</cp:coreProperties>
</file>