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59" r:id="rId10"/>
    <p:sldId id="265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559675" cy="10691813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q6/zVsTJh3A7WkKX9jTztccA4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355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Acontece a anomalia se eu tentar inserir um pedido antes de inserir</a:t>
            </a:r>
            <a:r>
              <a:rPr lang="pt-BR" baseline="0" dirty="0"/>
              <a:t> um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05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forma, se eu excluir um cliente, eu preciso excluir esse</a:t>
            </a:r>
            <a:r>
              <a:rPr lang="pt-BR" baseline="0" dirty="0"/>
              <a:t> registro na tabela pedidos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056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05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concurso, voce</a:t>
            </a:r>
            <a:r>
              <a:rPr lang="pt-BR" baseline="0" dirty="0"/>
              <a:t> estuda apenas as 3 primeiras normas, as outras duas são mais especificas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19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01688"/>
            <a:ext cx="7126287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Composto</a:t>
            </a:r>
            <a:r>
              <a:rPr lang="pt-BR" baseline="0" dirty="0"/>
              <a:t> – pode ser dividido em atributos menores</a:t>
            </a:r>
          </a:p>
          <a:p>
            <a:r>
              <a:rPr lang="pt-BR" baseline="0" dirty="0"/>
              <a:t>Multivalorado – recebe mais de um 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07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3845672" y="2276872"/>
            <a:ext cx="709596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Normalização de DADOS</a:t>
            </a:r>
            <a:endParaRPr sz="4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2132856"/>
            <a:ext cx="7758795" cy="2747565"/>
          </a:xfrm>
          <a:prstGeom prst="rect">
            <a:avLst/>
          </a:prstGeom>
        </p:spPr>
      </p:pic>
      <p:sp>
        <p:nvSpPr>
          <p:cNvPr id="6" name="Colchete duplo 5"/>
          <p:cNvSpPr/>
          <p:nvPr/>
        </p:nvSpPr>
        <p:spPr>
          <a:xfrm>
            <a:off x="7248128" y="2708920"/>
            <a:ext cx="1800200" cy="1584176"/>
          </a:xfrm>
          <a:prstGeom prst="bracketPair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6672064" y="4437112"/>
            <a:ext cx="783053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582909" y="51571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Atributo Composto</a:t>
            </a:r>
          </a:p>
        </p:txBody>
      </p:sp>
    </p:spTree>
    <p:extLst>
      <p:ext uri="{BB962C8B-B14F-4D97-AF65-F5344CB8AC3E}">
        <p14:creationId xmlns:p14="http://schemas.microsoft.com/office/powerpoint/2010/main" val="159511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1916833"/>
            <a:ext cx="6863108" cy="34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3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79776" y="1844824"/>
            <a:ext cx="74168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Segunda Forma Normal 2FN</a:t>
            </a:r>
          </a:p>
          <a:p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Diz-se que uma entidade está na segunda forma normal quando todos os seus atributos não chave dependem unicamente da chave.</a:t>
            </a:r>
          </a:p>
        </p:txBody>
      </p:sp>
    </p:spTree>
    <p:extLst>
      <p:ext uri="{BB962C8B-B14F-4D97-AF65-F5344CB8AC3E}">
        <p14:creationId xmlns:p14="http://schemas.microsoft.com/office/powerpoint/2010/main" val="84676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59696" y="1988840"/>
            <a:ext cx="81369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Uma tabela esta na 2ª forma normal quando: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Deve estar na forma normal 1FN.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Todos os atributos não-chave são dependentes de todas as partes da chave primaria.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Não existem dependências parciais.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Caso contrario deve-se gerar uma nova tabela com os dados.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88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32882"/>
              </p:ext>
            </p:extLst>
          </p:nvPr>
        </p:nvGraphicFramePr>
        <p:xfrm>
          <a:off x="6023992" y="1916832"/>
          <a:ext cx="3089520" cy="3976686"/>
        </p:xfrm>
        <a:graphic>
          <a:graphicData uri="http://schemas.openxmlformats.org/drawingml/2006/table">
            <a:tbl>
              <a:tblPr/>
              <a:tblGrid>
                <a:gridCol w="308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Peca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cod_peca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cod_fornecedor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local_fornecedor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qtd_estoque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tel_fornecedor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qtd_caixas</a:t>
                      </a:r>
                      <a:endParaRPr lang="pt-BR" sz="1100" dirty="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51363" y="1604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5159896" y="270892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125244" y="32849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879976" y="103435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Aplicando a 2FN</a:t>
            </a:r>
          </a:p>
        </p:txBody>
      </p:sp>
    </p:spTree>
    <p:extLst>
      <p:ext uri="{BB962C8B-B14F-4D97-AF65-F5344CB8AC3E}">
        <p14:creationId xmlns:p14="http://schemas.microsoft.com/office/powerpoint/2010/main" val="239985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83506"/>
              </p:ext>
            </p:extLst>
          </p:nvPr>
        </p:nvGraphicFramePr>
        <p:xfrm>
          <a:off x="4086600" y="2125663"/>
          <a:ext cx="3089520" cy="3976686"/>
        </p:xfrm>
        <a:graphic>
          <a:graphicData uri="http://schemas.openxmlformats.org/drawingml/2006/table">
            <a:tbl>
              <a:tblPr/>
              <a:tblGrid>
                <a:gridCol w="308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Peca</a:t>
                      </a:r>
                      <a:endParaRPr lang="pt-BR" sz="1100" dirty="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cod_peca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(FK)   </a:t>
                      </a:r>
                      <a:r>
                        <a:rPr lang="pt-BR" sz="26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cod_fornecedor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fontAlgn="t"/>
                      <a:r>
                        <a:rPr lang="pt-BR" sz="1100">
                          <a:effectLst/>
                        </a:rPr>
                        <a:t> </a:t>
                      </a: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qtd_estoque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fontAlgn="t"/>
                      <a:r>
                        <a:rPr lang="pt-BR" sz="1100">
                          <a:effectLst/>
                        </a:rPr>
                        <a:t> </a:t>
                      </a: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qtd_caixas</a:t>
                      </a:r>
                      <a:endParaRPr lang="pt-BR" sz="1100" dirty="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08976"/>
              </p:ext>
            </p:extLst>
          </p:nvPr>
        </p:nvGraphicFramePr>
        <p:xfrm>
          <a:off x="7975032" y="2125663"/>
          <a:ext cx="3495675" cy="2933700"/>
        </p:xfrm>
        <a:graphic>
          <a:graphicData uri="http://schemas.openxmlformats.org/drawingml/2006/table">
            <a:tbl>
              <a:tblPr/>
              <a:tblGrid>
                <a:gridCol w="34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Fornecedor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0" i="0" u="sng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cod_fornecedor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local_fornecedor</a:t>
                      </a:r>
                      <a:endParaRPr lang="pt-BR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tel_fornecedor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48163" y="2125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em curva 5"/>
          <p:cNvCxnSpPr/>
          <p:nvPr/>
        </p:nvCxnSpPr>
        <p:spPr>
          <a:xfrm>
            <a:off x="7182944" y="2694534"/>
            <a:ext cx="720080" cy="58325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223792" y="142650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36366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51784" y="1916832"/>
            <a:ext cx="7200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Terceira Forma Normal 3FN</a:t>
            </a:r>
          </a:p>
          <a:p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Diz-se que uma entidade está na terceira forma normal quando todos os seus atributos não-chave não dependem de nenhum outro atributo não-chave. Um atributo não  deve depender de outro atributo.</a:t>
            </a:r>
          </a:p>
        </p:txBody>
      </p:sp>
    </p:spTree>
    <p:extLst>
      <p:ext uri="{BB962C8B-B14F-4D97-AF65-F5344CB8AC3E}">
        <p14:creationId xmlns:p14="http://schemas.microsoft.com/office/powerpoint/2010/main" val="282802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95316" y="1772816"/>
            <a:ext cx="734481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Isso ocorre normalmente em cálculos matemáticos ou em atributos “perdidos” na entidade errada. Assim o Valor Total de uma nota fiscal ou Pedido dependerá do somatório do valor dos itens da Nota ou do Pedido. Por sua vez, o Valor Total do Item de uma Nota Fiscal ou o Pedido será a multiplicação do Valor Unitário do produto pela quantidade.</a:t>
            </a:r>
          </a:p>
        </p:txBody>
      </p:sp>
    </p:spTree>
    <p:extLst>
      <p:ext uri="{BB962C8B-B14F-4D97-AF65-F5344CB8AC3E}">
        <p14:creationId xmlns:p14="http://schemas.microsoft.com/office/powerpoint/2010/main" val="315253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29888"/>
              </p:ext>
            </p:extLst>
          </p:nvPr>
        </p:nvGraphicFramePr>
        <p:xfrm>
          <a:off x="5231904" y="1876426"/>
          <a:ext cx="3089520" cy="3976686"/>
        </p:xfrm>
        <a:graphic>
          <a:graphicData uri="http://schemas.openxmlformats.org/drawingml/2006/table">
            <a:tbl>
              <a:tblPr/>
              <a:tblGrid>
                <a:gridCol w="308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Venda</a:t>
                      </a:r>
                      <a:endParaRPr lang="pt-BR" sz="1100" dirty="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nota_fiscal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cod_vendedor</a:t>
                      </a:r>
                      <a:endParaRPr lang="pt-BR" sz="1100" dirty="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nome_vendedor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cod_produto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qtd_vendida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fontAlgn="t"/>
                      <a:r>
                        <a:rPr lang="pt-BR" sz="1100" dirty="0">
                          <a:effectLst/>
                        </a:rPr>
                        <a:t> </a:t>
                      </a: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51363" y="1604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eta em curva para cima 4"/>
          <p:cNvSpPr/>
          <p:nvPr/>
        </p:nvSpPr>
        <p:spPr>
          <a:xfrm rot="14494175">
            <a:off x="8058700" y="2863639"/>
            <a:ext cx="1086953" cy="8281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4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24733"/>
              </p:ext>
            </p:extLst>
          </p:nvPr>
        </p:nvGraphicFramePr>
        <p:xfrm>
          <a:off x="3935760" y="1844824"/>
          <a:ext cx="3089520" cy="3976686"/>
        </p:xfrm>
        <a:graphic>
          <a:graphicData uri="http://schemas.openxmlformats.org/drawingml/2006/table">
            <a:tbl>
              <a:tblPr/>
              <a:tblGrid>
                <a:gridCol w="308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Venda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nota_fiscal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fk_cod_vendedor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fontAlgn="t"/>
                      <a:r>
                        <a:rPr lang="pt-BR" sz="1100">
                          <a:effectLst/>
                        </a:rPr>
                        <a:t> </a:t>
                      </a: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cod_produto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qtd_vendida</a:t>
                      </a:r>
                      <a:endParaRPr lang="pt-BR" sz="1100">
                        <a:effectLst/>
                      </a:endParaRP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98">
                <a:tc>
                  <a:txBody>
                    <a:bodyPr/>
                    <a:lstStyle/>
                    <a:p>
                      <a:pPr fontAlgn="t"/>
                      <a:r>
                        <a:rPr lang="pt-BR" sz="1100" dirty="0">
                          <a:effectLst/>
                        </a:rPr>
                        <a:t> </a:t>
                      </a:r>
                    </a:p>
                  </a:txBody>
                  <a:tcPr marL="77822" marR="77822" marT="38911" marB="38911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40563"/>
              </p:ext>
            </p:extLst>
          </p:nvPr>
        </p:nvGraphicFramePr>
        <p:xfrm>
          <a:off x="8040216" y="1916832"/>
          <a:ext cx="3495675" cy="2933700"/>
        </p:xfrm>
        <a:graphic>
          <a:graphicData uri="http://schemas.openxmlformats.org/drawingml/2006/table">
            <a:tbl>
              <a:tblPr/>
              <a:tblGrid>
                <a:gridCol w="34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Vendedor</a:t>
                      </a:r>
                      <a:endParaRPr lang="pt-BR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0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cod_vendedor</a:t>
                      </a:r>
                      <a:endParaRPr lang="pt-BR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nome_vendedor</a:t>
                      </a:r>
                      <a:endParaRPr lang="pt-BR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 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48163" y="2125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ector angulado 5"/>
          <p:cNvCxnSpPr/>
          <p:nvPr/>
        </p:nvCxnSpPr>
        <p:spPr>
          <a:xfrm flipV="1">
            <a:off x="7104112" y="2924944"/>
            <a:ext cx="864096" cy="36004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642916" y="2204864"/>
            <a:ext cx="7560840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Normalização de Dados é uma sequencia de etapas sucessivas que, ao final, apresentará um modelo de dados estável com um mínimo de redundância.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77432" y="1268760"/>
            <a:ext cx="70567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/>
              <a:t>Quarta Forma Normal 4FN</a:t>
            </a:r>
          </a:p>
          <a:p>
            <a:pPr algn="just">
              <a:lnSpc>
                <a:spcPct val="150000"/>
              </a:lnSpc>
            </a:pPr>
            <a:endParaRPr lang="pt-BR" sz="2800" b="1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Pode ocorrer de estarmos com um modelo na Terceira Forma Normal e mesmo assim haver alguma redundância. Isso ocorrerá quando um atributo não chave contiver valores múltiplos para uma mesma chave. É necessário dividir essa entidade em duas.</a:t>
            </a:r>
          </a:p>
        </p:txBody>
      </p:sp>
    </p:spTree>
    <p:extLst>
      <p:ext uri="{BB962C8B-B14F-4D97-AF65-F5344CB8AC3E}">
        <p14:creationId xmlns:p14="http://schemas.microsoft.com/office/powerpoint/2010/main" val="398294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67808" y="1700808"/>
            <a:ext cx="74168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Quinta Forma Normal 5FN</a:t>
            </a:r>
          </a:p>
          <a:p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Caso raro de ocorrer. Tecnicamente, utiliza-se a Quinta Forma Normal quando uma tabela na 4FN pode ser subdividida em duas ou mais tabelas, para evitar eventuais redundâncias ainda existentes.</a:t>
            </a:r>
          </a:p>
        </p:txBody>
      </p:sp>
    </p:spTree>
    <p:extLst>
      <p:ext uri="{BB962C8B-B14F-4D97-AF65-F5344CB8AC3E}">
        <p14:creationId xmlns:p14="http://schemas.microsoft.com/office/powerpoint/2010/main" val="90280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719736" y="227687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Ideia: Retirar as relações com anomalias para produzir relações menores e bem estruturadas.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Inserção;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Remoção;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Atualização;</a:t>
            </a:r>
          </a:p>
        </p:txBody>
      </p:sp>
    </p:spTree>
    <p:extLst>
      <p:ext uri="{BB962C8B-B14F-4D97-AF65-F5344CB8AC3E}">
        <p14:creationId xmlns:p14="http://schemas.microsoft.com/office/powerpoint/2010/main" val="24624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63752" y="204321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/>
              <a:t>INSERÇÃO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Há uma ordem para inclusão em relações.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/>
              <a:t>Ex</a:t>
            </a:r>
            <a:r>
              <a:rPr lang="pt-BR" sz="2400" dirty="0"/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07768" y="4077072"/>
            <a:ext cx="669674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07768" y="407707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Pedidos: </a:t>
            </a:r>
            <a:r>
              <a:rPr lang="pt-BR" sz="1800" dirty="0" err="1"/>
              <a:t>PedidoID</a:t>
            </a:r>
            <a:r>
              <a:rPr lang="pt-BR" sz="1800" dirty="0"/>
              <a:t>, </a:t>
            </a:r>
            <a:r>
              <a:rPr lang="pt-BR" sz="1800" dirty="0" err="1"/>
              <a:t>DataPedido</a:t>
            </a:r>
            <a:r>
              <a:rPr lang="pt-BR" sz="1800" dirty="0"/>
              <a:t>, </a:t>
            </a:r>
            <a:r>
              <a:rPr lang="pt-BR" sz="1800" dirty="0" err="1"/>
              <a:t>ValorTotal</a:t>
            </a:r>
            <a:r>
              <a:rPr lang="pt-BR" sz="1800" dirty="0"/>
              <a:t>, </a:t>
            </a:r>
            <a:r>
              <a:rPr lang="pt-BR" sz="1800" dirty="0" err="1"/>
              <a:t>ClienteID</a:t>
            </a:r>
            <a:r>
              <a:rPr lang="pt-BR" sz="1800" dirty="0"/>
              <a:t>;</a:t>
            </a:r>
          </a:p>
          <a:p>
            <a:endParaRPr lang="pt-BR" sz="1800" dirty="0"/>
          </a:p>
          <a:p>
            <a:r>
              <a:rPr lang="pt-BR" sz="1800" dirty="0"/>
              <a:t>Clientes: </a:t>
            </a:r>
            <a:r>
              <a:rPr lang="pt-BR" sz="1800" dirty="0" err="1"/>
              <a:t>ClienteID</a:t>
            </a:r>
            <a:r>
              <a:rPr lang="pt-BR" sz="1800" dirty="0"/>
              <a:t>, Nome, </a:t>
            </a:r>
            <a:r>
              <a:rPr lang="pt-BR" sz="1800" dirty="0" err="1"/>
              <a:t>Email</a:t>
            </a:r>
            <a:r>
              <a:rPr lang="pt-BR" sz="1800" dirty="0"/>
              <a:t>, Telefone;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5892800" y="4073250"/>
            <a:ext cx="4136139" cy="625750"/>
          </a:xfrm>
          <a:custGeom>
            <a:avLst/>
            <a:gdLst>
              <a:gd name="connsiteX0" fmla="*/ 3403600 w 4136139"/>
              <a:gd name="connsiteY0" fmla="*/ 41550 h 625750"/>
              <a:gd name="connsiteX1" fmla="*/ 4102100 w 4136139"/>
              <a:gd name="connsiteY1" fmla="*/ 41550 h 625750"/>
              <a:gd name="connsiteX2" fmla="*/ 3733800 w 4136139"/>
              <a:gd name="connsiteY2" fmla="*/ 473350 h 625750"/>
              <a:gd name="connsiteX3" fmla="*/ 1270000 w 4136139"/>
              <a:gd name="connsiteY3" fmla="*/ 447950 h 625750"/>
              <a:gd name="connsiteX4" fmla="*/ 0 w 4136139"/>
              <a:gd name="connsiteY4" fmla="*/ 625750 h 6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139" h="625750">
                <a:moveTo>
                  <a:pt x="3403600" y="41550"/>
                </a:moveTo>
                <a:cubicBezTo>
                  <a:pt x="3725333" y="5566"/>
                  <a:pt x="4047067" y="-30417"/>
                  <a:pt x="4102100" y="41550"/>
                </a:cubicBezTo>
                <a:cubicBezTo>
                  <a:pt x="4157133" y="113517"/>
                  <a:pt x="4205817" y="405617"/>
                  <a:pt x="3733800" y="473350"/>
                </a:cubicBezTo>
                <a:cubicBezTo>
                  <a:pt x="3261783" y="541083"/>
                  <a:pt x="1892300" y="422550"/>
                  <a:pt x="1270000" y="447950"/>
                </a:cubicBezTo>
                <a:cubicBezTo>
                  <a:pt x="647700" y="473350"/>
                  <a:pt x="323850" y="549550"/>
                  <a:pt x="0" y="6257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4943872" y="4509120"/>
            <a:ext cx="216024" cy="18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63752" y="168348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/>
              <a:t>EXCLUSÃO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Há uma ordem para EXCLUSÃO em relações.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/>
              <a:t>Ex</a:t>
            </a:r>
            <a:r>
              <a:rPr lang="pt-BR" sz="2400" dirty="0"/>
              <a:t>: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07768" y="3739964"/>
            <a:ext cx="669674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007768" y="371734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Pedidos: </a:t>
            </a:r>
            <a:r>
              <a:rPr lang="pt-BR" sz="1800" dirty="0" err="1"/>
              <a:t>PedidoID</a:t>
            </a:r>
            <a:r>
              <a:rPr lang="pt-BR" sz="1800" dirty="0"/>
              <a:t>, </a:t>
            </a:r>
            <a:r>
              <a:rPr lang="pt-BR" sz="1800" dirty="0" err="1"/>
              <a:t>DataPedido</a:t>
            </a:r>
            <a:r>
              <a:rPr lang="pt-BR" sz="1800" dirty="0"/>
              <a:t>, </a:t>
            </a:r>
            <a:r>
              <a:rPr lang="pt-BR" sz="1800" dirty="0" err="1"/>
              <a:t>ValorTotal</a:t>
            </a:r>
            <a:r>
              <a:rPr lang="pt-BR" sz="1800" dirty="0"/>
              <a:t>, </a:t>
            </a:r>
            <a:r>
              <a:rPr lang="pt-BR" sz="1800" dirty="0" err="1"/>
              <a:t>ClienteID</a:t>
            </a:r>
            <a:r>
              <a:rPr lang="pt-BR" sz="1800" dirty="0"/>
              <a:t>;</a:t>
            </a:r>
          </a:p>
          <a:p>
            <a:endParaRPr lang="pt-BR" sz="1800" dirty="0"/>
          </a:p>
          <a:p>
            <a:r>
              <a:rPr lang="pt-BR" sz="1800" dirty="0"/>
              <a:t>Clientes: </a:t>
            </a:r>
            <a:r>
              <a:rPr lang="pt-BR" sz="1800" dirty="0" err="1"/>
              <a:t>ClienteID</a:t>
            </a:r>
            <a:r>
              <a:rPr lang="pt-BR" sz="1800" dirty="0"/>
              <a:t>, Nome, </a:t>
            </a:r>
            <a:r>
              <a:rPr lang="pt-BR" sz="1800" dirty="0" err="1"/>
              <a:t>Email</a:t>
            </a:r>
            <a:r>
              <a:rPr lang="pt-BR" sz="1800" dirty="0"/>
              <a:t>, Telefone;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5992309" y="3739354"/>
            <a:ext cx="4136139" cy="625750"/>
          </a:xfrm>
          <a:custGeom>
            <a:avLst/>
            <a:gdLst>
              <a:gd name="connsiteX0" fmla="*/ 3403600 w 4136139"/>
              <a:gd name="connsiteY0" fmla="*/ 41550 h 625750"/>
              <a:gd name="connsiteX1" fmla="*/ 4102100 w 4136139"/>
              <a:gd name="connsiteY1" fmla="*/ 41550 h 625750"/>
              <a:gd name="connsiteX2" fmla="*/ 3733800 w 4136139"/>
              <a:gd name="connsiteY2" fmla="*/ 473350 h 625750"/>
              <a:gd name="connsiteX3" fmla="*/ 1270000 w 4136139"/>
              <a:gd name="connsiteY3" fmla="*/ 447950 h 625750"/>
              <a:gd name="connsiteX4" fmla="*/ 0 w 4136139"/>
              <a:gd name="connsiteY4" fmla="*/ 625750 h 6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6139" h="625750">
                <a:moveTo>
                  <a:pt x="3403600" y="41550"/>
                </a:moveTo>
                <a:cubicBezTo>
                  <a:pt x="3725333" y="5566"/>
                  <a:pt x="4047067" y="-30417"/>
                  <a:pt x="4102100" y="41550"/>
                </a:cubicBezTo>
                <a:cubicBezTo>
                  <a:pt x="4157133" y="113517"/>
                  <a:pt x="4205817" y="405617"/>
                  <a:pt x="3733800" y="473350"/>
                </a:cubicBezTo>
                <a:cubicBezTo>
                  <a:pt x="3261783" y="541083"/>
                  <a:pt x="1892300" y="422550"/>
                  <a:pt x="1270000" y="447950"/>
                </a:cubicBezTo>
                <a:cubicBezTo>
                  <a:pt x="647700" y="473350"/>
                  <a:pt x="323850" y="549550"/>
                  <a:pt x="0" y="6257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5023768" y="4103216"/>
            <a:ext cx="216024" cy="18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007768" y="5013176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* A remoção de um cliente deve remover </a:t>
            </a:r>
            <a:r>
              <a:rPr lang="pt-BR" sz="2000" dirty="0" err="1"/>
              <a:t>tuplas</a:t>
            </a:r>
            <a:r>
              <a:rPr lang="pt-BR" sz="2000" dirty="0"/>
              <a:t> referente a ele em Pedidos.</a:t>
            </a:r>
          </a:p>
        </p:txBody>
      </p:sp>
    </p:spTree>
    <p:extLst>
      <p:ext uri="{BB962C8B-B14F-4D97-AF65-F5344CB8AC3E}">
        <p14:creationId xmlns:p14="http://schemas.microsoft.com/office/powerpoint/2010/main" val="239988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03712" y="242088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/>
              <a:t>ATUALIZAÇÃO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Ao alterar registros em uma relação, os dados referentes aos registros em outras relações devem ser alterados também.</a:t>
            </a:r>
          </a:p>
        </p:txBody>
      </p:sp>
    </p:spTree>
    <p:extLst>
      <p:ext uri="{BB962C8B-B14F-4D97-AF65-F5344CB8AC3E}">
        <p14:creationId xmlns:p14="http://schemas.microsoft.com/office/powerpoint/2010/main" val="28996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151784" y="1700808"/>
            <a:ext cx="6408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Conceito introduzido em 1972 por </a:t>
            </a:r>
            <a:r>
              <a:rPr lang="pt-BR" sz="2400" dirty="0" err="1"/>
              <a:t>Boyce-Codd</a:t>
            </a:r>
            <a:r>
              <a:rPr lang="pt-BR" sz="2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Codd propôs que boas relações atendem a pelo menos três formas normais.</a:t>
            </a:r>
          </a:p>
          <a:p>
            <a:pPr lvl="3" algn="just">
              <a:lnSpc>
                <a:spcPct val="150000"/>
              </a:lnSpc>
            </a:pPr>
            <a:r>
              <a:rPr lang="pt-BR" sz="2400" dirty="0"/>
              <a:t>	- 1FN</a:t>
            </a:r>
          </a:p>
          <a:p>
            <a:pPr lvl="3" algn="just">
              <a:lnSpc>
                <a:spcPct val="150000"/>
              </a:lnSpc>
            </a:pPr>
            <a:r>
              <a:rPr lang="pt-BR" sz="2400" dirty="0"/>
              <a:t>	- 2FN</a:t>
            </a:r>
          </a:p>
          <a:p>
            <a:pPr lvl="3" algn="just">
              <a:lnSpc>
                <a:spcPct val="150000"/>
              </a:lnSpc>
            </a:pPr>
            <a:r>
              <a:rPr lang="pt-BR" sz="2400" dirty="0"/>
              <a:t>	- 3FN</a:t>
            </a:r>
          </a:p>
        </p:txBody>
      </p:sp>
    </p:spTree>
    <p:extLst>
      <p:ext uri="{BB962C8B-B14F-4D97-AF65-F5344CB8AC3E}">
        <p14:creationId xmlns:p14="http://schemas.microsoft.com/office/powerpoint/2010/main" val="292028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367808" y="1340768"/>
            <a:ext cx="734481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Há cinco regras que se aplicam a banco de dados: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Primeira Forma Normal (1FN);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Segunda Forma Normal (2FN);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Terceira Forma Normal (3FN);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Quarta Forma Normal (4FN);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Quinta Forma Normal (5FN);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11824" y="4897041"/>
            <a:ext cx="6264696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* Um modelo estável pode ser garantido quando atingimos a terceira forma normal.</a:t>
            </a:r>
          </a:p>
        </p:txBody>
      </p:sp>
    </p:spTree>
    <p:extLst>
      <p:ext uri="{BB962C8B-B14F-4D97-AF65-F5344CB8AC3E}">
        <p14:creationId xmlns:p14="http://schemas.microsoft.com/office/powerpoint/2010/main" val="351870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75720" y="2276872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Primeira Forma Normal (1FN)</a:t>
            </a:r>
          </a:p>
          <a:p>
            <a:endParaRPr lang="pt-BR" sz="2400" b="1" dirty="0"/>
          </a:p>
          <a:p>
            <a:pPr algn="just">
              <a:lnSpc>
                <a:spcPct val="150000"/>
              </a:lnSpc>
            </a:pPr>
            <a:r>
              <a:rPr lang="pt-BR" sz="2400" b="1" dirty="0"/>
              <a:t>Definição: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Quando nenhum de seus atributos (na estrutura) possui repetições.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Reprova atributos multivalorados e compostos.</a:t>
            </a:r>
          </a:p>
        </p:txBody>
      </p:sp>
    </p:spTree>
    <p:extLst>
      <p:ext uri="{BB962C8B-B14F-4D97-AF65-F5344CB8AC3E}">
        <p14:creationId xmlns:p14="http://schemas.microsoft.com/office/powerpoint/2010/main" val="237015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675</Words>
  <Application>Microsoft Office PowerPoint</Application>
  <PresentationFormat>Widescreen</PresentationFormat>
  <Paragraphs>102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Francispaula Capistrano Costa</dc:creator>
  <cp:lastModifiedBy>ead</cp:lastModifiedBy>
  <cp:revision>17</cp:revision>
  <dcterms:created xsi:type="dcterms:W3CDTF">2020-09-24T14:34:10Z</dcterms:created>
  <dcterms:modified xsi:type="dcterms:W3CDTF">2023-10-23T12:58:40Z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