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8" r:id="rId3"/>
    <p:sldId id="257"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35"/>
    <p:restoredTop sz="94586"/>
  </p:normalViewPr>
  <p:slideViewPr>
    <p:cSldViewPr snapToGrid="0" snapToObjects="1">
      <p:cViewPr varScale="1">
        <p:scale>
          <a:sx n="102" d="100"/>
          <a:sy n="102"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63C020-A11B-B048-B030-25C43ED4E8CE}" type="datetimeFigureOut">
              <a:rPr lang="en-US" smtClean="0"/>
              <a:t>1/16/20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7CD26-F1D7-F742-8560-1B48FD6374EA}" type="slidenum">
              <a:rPr lang="en-US" smtClean="0"/>
              <a:t>‹#›</a:t>
            </a:fld>
            <a:endParaRPr lang="en-US"/>
          </a:p>
        </p:txBody>
      </p:sp>
    </p:spTree>
    <p:extLst>
      <p:ext uri="{BB962C8B-B14F-4D97-AF65-F5344CB8AC3E}">
        <p14:creationId xmlns:p14="http://schemas.microsoft.com/office/powerpoint/2010/main" val="1042214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47CD26-F1D7-F742-8560-1B48FD6374EA}" type="slidenum">
              <a:rPr lang="en-US" smtClean="0"/>
              <a:t>13</a:t>
            </a:fld>
            <a:endParaRPr lang="en-US"/>
          </a:p>
        </p:txBody>
      </p:sp>
    </p:spTree>
    <p:extLst>
      <p:ext uri="{BB962C8B-B14F-4D97-AF65-F5344CB8AC3E}">
        <p14:creationId xmlns:p14="http://schemas.microsoft.com/office/powerpoint/2010/main" val="9367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47CD26-F1D7-F742-8560-1B48FD6374EA}" type="slidenum">
              <a:rPr lang="en-US" smtClean="0"/>
              <a:t>14</a:t>
            </a:fld>
            <a:endParaRPr lang="en-US"/>
          </a:p>
        </p:txBody>
      </p:sp>
    </p:spTree>
    <p:extLst>
      <p:ext uri="{BB962C8B-B14F-4D97-AF65-F5344CB8AC3E}">
        <p14:creationId xmlns:p14="http://schemas.microsoft.com/office/powerpoint/2010/main" val="843217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47CD26-F1D7-F742-8560-1B48FD6374EA}" type="slidenum">
              <a:rPr lang="en-US" smtClean="0"/>
              <a:t>15</a:t>
            </a:fld>
            <a:endParaRPr lang="en-US"/>
          </a:p>
        </p:txBody>
      </p:sp>
    </p:spTree>
    <p:extLst>
      <p:ext uri="{BB962C8B-B14F-4D97-AF65-F5344CB8AC3E}">
        <p14:creationId xmlns:p14="http://schemas.microsoft.com/office/powerpoint/2010/main" val="3977207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47CD26-F1D7-F742-8560-1B48FD6374EA}" type="slidenum">
              <a:rPr lang="en-US" smtClean="0"/>
              <a:t>16</a:t>
            </a:fld>
            <a:endParaRPr lang="en-US"/>
          </a:p>
        </p:txBody>
      </p:sp>
    </p:spTree>
    <p:extLst>
      <p:ext uri="{BB962C8B-B14F-4D97-AF65-F5344CB8AC3E}">
        <p14:creationId xmlns:p14="http://schemas.microsoft.com/office/powerpoint/2010/main" val="1770218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47CD26-F1D7-F742-8560-1B48FD6374EA}" type="slidenum">
              <a:rPr lang="en-US" smtClean="0"/>
              <a:t>17</a:t>
            </a:fld>
            <a:endParaRPr lang="en-US"/>
          </a:p>
        </p:txBody>
      </p:sp>
    </p:spTree>
    <p:extLst>
      <p:ext uri="{BB962C8B-B14F-4D97-AF65-F5344CB8AC3E}">
        <p14:creationId xmlns:p14="http://schemas.microsoft.com/office/powerpoint/2010/main" val="1564759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47CD26-F1D7-F742-8560-1B48FD6374EA}" type="slidenum">
              <a:rPr lang="en-US" smtClean="0"/>
              <a:t>18</a:t>
            </a:fld>
            <a:endParaRPr lang="en-US"/>
          </a:p>
        </p:txBody>
      </p:sp>
    </p:spTree>
    <p:extLst>
      <p:ext uri="{BB962C8B-B14F-4D97-AF65-F5344CB8AC3E}">
        <p14:creationId xmlns:p14="http://schemas.microsoft.com/office/powerpoint/2010/main" val="270215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47CD26-F1D7-F742-8560-1B48FD6374EA}" type="slidenum">
              <a:rPr lang="en-US" smtClean="0"/>
              <a:t>19</a:t>
            </a:fld>
            <a:endParaRPr lang="en-US"/>
          </a:p>
        </p:txBody>
      </p:sp>
    </p:spTree>
    <p:extLst>
      <p:ext uri="{BB962C8B-B14F-4D97-AF65-F5344CB8AC3E}">
        <p14:creationId xmlns:p14="http://schemas.microsoft.com/office/powerpoint/2010/main" val="2895508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47CD26-F1D7-F742-8560-1B48FD6374EA}" type="slidenum">
              <a:rPr lang="en-US" smtClean="0"/>
              <a:t>20</a:t>
            </a:fld>
            <a:endParaRPr lang="en-US"/>
          </a:p>
        </p:txBody>
      </p:sp>
    </p:spTree>
    <p:extLst>
      <p:ext uri="{BB962C8B-B14F-4D97-AF65-F5344CB8AC3E}">
        <p14:creationId xmlns:p14="http://schemas.microsoft.com/office/powerpoint/2010/main" val="3741710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3B98656-F961-DF4E-AC2F-298A49A1232B}" type="datetime1">
              <a:rPr lang="en-US" smtClean="0"/>
              <a:t>1/16/20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6289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B00194-77F2-7F4A-817B-6ADB47D8B944}" type="datetime1">
              <a:rPr lang="en-US" smtClean="0"/>
              <a:t>1/16/20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646098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FFF35D-F985-A64E-AFDA-D35BAE14FE75}" type="datetime1">
              <a:rPr lang="en-US" smtClean="0"/>
              <a:t>1/16/20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29872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64AF82-6F13-474D-B779-FEF153D46C3D}" type="datetime1">
              <a:rPr lang="en-US" smtClean="0"/>
              <a:t>1/16/20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91572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6771E2-8552-324A-80E0-496EC7DA28F8}" type="datetime1">
              <a:rPr lang="en-US" smtClean="0"/>
              <a:t>1/16/20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443874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46007F-E5B7-5C4B-B1A4-F576FB00C8E6}" type="datetime1">
              <a:rPr lang="en-US" smtClean="0"/>
              <a:t>1/16/20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986872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D5622F-62C5-6B4B-90D1-31F873204F59}" type="datetime1">
              <a:rPr lang="en-US" smtClean="0"/>
              <a:t>1/16/20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2144443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A376C0-21ED-414C-8216-E475872414E2}" type="datetime1">
              <a:rPr lang="en-US" smtClean="0"/>
              <a:t>1/16/20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44130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8541E0-A1B3-CD46-BAC5-E36AEB54C179}" type="datetime1">
              <a:rPr lang="en-US" smtClean="0"/>
              <a:t>1/16/20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705630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BF5A3E-1BF0-AB4E-BA01-0B8C3B8FFAD2}" type="datetime1">
              <a:rPr lang="en-US" smtClean="0"/>
              <a:t>1/16/20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192100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E88C04-676E-4045-88F4-F99D3C29F935}" type="datetime1">
              <a:rPr lang="en-US" smtClean="0"/>
              <a:t>1/16/20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2C00A-4D4A-1B4A-BF5A-FD34A7F77AA7}" type="slidenum">
              <a:rPr lang="en-US" smtClean="0"/>
              <a:t>‹#›</a:t>
            </a:fld>
            <a:endParaRPr lang="en-US"/>
          </a:p>
        </p:txBody>
      </p:sp>
    </p:spTree>
    <p:extLst>
      <p:ext uri="{BB962C8B-B14F-4D97-AF65-F5344CB8AC3E}">
        <p14:creationId xmlns:p14="http://schemas.microsoft.com/office/powerpoint/2010/main" val="993347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B702FB-86E9-714E-9A99-F132D962D93A}" type="datetime1">
              <a:rPr lang="en-US" smtClean="0"/>
              <a:t>1/16/20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52C00A-4D4A-1B4A-BF5A-FD34A7F77AA7}" type="slidenum">
              <a:rPr lang="en-US" smtClean="0"/>
              <a:t>‹#›</a:t>
            </a:fld>
            <a:endParaRPr lang="en-US"/>
          </a:p>
        </p:txBody>
      </p:sp>
    </p:spTree>
    <p:extLst>
      <p:ext uri="{BB962C8B-B14F-4D97-AF65-F5344CB8AC3E}">
        <p14:creationId xmlns:p14="http://schemas.microsoft.com/office/powerpoint/2010/main" val="1322717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2499" y="1122363"/>
            <a:ext cx="9465501" cy="2387600"/>
          </a:xfrm>
        </p:spPr>
        <p:txBody>
          <a:bodyPr/>
          <a:lstStyle/>
          <a:p>
            <a:r>
              <a:rPr lang="en-US" dirty="0"/>
              <a:t>Object Oriented Programming</a:t>
            </a:r>
          </a:p>
        </p:txBody>
      </p:sp>
      <p:sp>
        <p:nvSpPr>
          <p:cNvPr id="3" name="Subtitle 2"/>
          <p:cNvSpPr>
            <a:spLocks noGrp="1"/>
          </p:cNvSpPr>
          <p:nvPr>
            <p:ph type="subTitle" idx="1"/>
          </p:nvPr>
        </p:nvSpPr>
        <p:spPr/>
        <p:txBody>
          <a:bodyPr>
            <a:normAutofit/>
          </a:bodyPr>
          <a:lstStyle/>
          <a:p>
            <a:endParaRPr lang="en-US" dirty="0"/>
          </a:p>
          <a:p>
            <a:r>
              <a:rPr lang="en-US" i="1" dirty="0"/>
              <a:t>Chapter 1 - </a:t>
            </a:r>
            <a:r>
              <a:rPr lang="en-US" dirty="0"/>
              <a:t>Java - Object and Classes</a:t>
            </a:r>
          </a:p>
          <a:p>
            <a:endParaRPr lang="en-US" dirty="0"/>
          </a:p>
        </p:txBody>
      </p:sp>
      <p:sp>
        <p:nvSpPr>
          <p:cNvPr id="4" name="Slide Number Placeholder 3">
            <a:extLst>
              <a:ext uri="{FF2B5EF4-FFF2-40B4-BE49-F238E27FC236}">
                <a16:creationId xmlns:a16="http://schemas.microsoft.com/office/drawing/2014/main" id="{395FB07F-B19C-644B-B5C9-92965BE4E23C}"/>
              </a:ext>
            </a:extLst>
          </p:cNvPr>
          <p:cNvSpPr>
            <a:spLocks noGrp="1"/>
          </p:cNvSpPr>
          <p:nvPr>
            <p:ph type="sldNum" sz="quarter" idx="12"/>
          </p:nvPr>
        </p:nvSpPr>
        <p:spPr/>
        <p:txBody>
          <a:bodyPr/>
          <a:lstStyle/>
          <a:p>
            <a:fld id="{C59B90EF-311B-AC42-9844-B594D52757DA}" type="slidenum">
              <a:rPr lang="en-US" smtClean="0"/>
              <a:t>1</a:t>
            </a:fld>
            <a:endParaRPr lang="en-US" dirty="0"/>
          </a:p>
        </p:txBody>
      </p:sp>
      <p:sp>
        <p:nvSpPr>
          <p:cNvPr id="5" name="TextBox 4">
            <a:extLst>
              <a:ext uri="{FF2B5EF4-FFF2-40B4-BE49-F238E27FC236}">
                <a16:creationId xmlns:a16="http://schemas.microsoft.com/office/drawing/2014/main" id="{521248E2-0059-654A-8E42-8F99DF068DD6}"/>
              </a:ext>
            </a:extLst>
          </p:cNvPr>
          <p:cNvSpPr txBox="1"/>
          <p:nvPr/>
        </p:nvSpPr>
        <p:spPr>
          <a:xfrm>
            <a:off x="11599101" y="650100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45034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an Object (cont.)</a:t>
            </a:r>
          </a:p>
        </p:txBody>
      </p:sp>
      <p:pic>
        <p:nvPicPr>
          <p:cNvPr id="6" name="Content Placeholder 5">
            <a:extLst>
              <a:ext uri="{FF2B5EF4-FFF2-40B4-BE49-F238E27FC236}">
                <a16:creationId xmlns:a16="http://schemas.microsoft.com/office/drawing/2014/main" id="{831356DA-8465-FA43-8B91-93E0FD31E12D}"/>
              </a:ext>
            </a:extLst>
          </p:cNvPr>
          <p:cNvPicPr>
            <a:picLocks noGrp="1" noChangeAspect="1"/>
          </p:cNvPicPr>
          <p:nvPr>
            <p:ph idx="1"/>
          </p:nvPr>
        </p:nvPicPr>
        <p:blipFill>
          <a:blip r:embed="rId2"/>
          <a:stretch>
            <a:fillRect/>
          </a:stretch>
        </p:blipFill>
        <p:spPr>
          <a:xfrm>
            <a:off x="885998" y="1503363"/>
            <a:ext cx="10420003" cy="4673600"/>
          </a:xfrm>
        </p:spPr>
      </p:pic>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10</a:t>
            </a:fld>
            <a:endParaRPr lang="en-US"/>
          </a:p>
        </p:txBody>
      </p:sp>
      <p:pic>
        <p:nvPicPr>
          <p:cNvPr id="8" name="Picture 7">
            <a:extLst>
              <a:ext uri="{FF2B5EF4-FFF2-40B4-BE49-F238E27FC236}">
                <a16:creationId xmlns:a16="http://schemas.microsoft.com/office/drawing/2014/main" id="{F7676F0F-6A8F-1A42-BFC8-1EB95AADEBB8}"/>
              </a:ext>
            </a:extLst>
          </p:cNvPr>
          <p:cNvPicPr>
            <a:picLocks noChangeAspect="1"/>
          </p:cNvPicPr>
          <p:nvPr/>
        </p:nvPicPr>
        <p:blipFill>
          <a:blip r:embed="rId3"/>
          <a:stretch>
            <a:fillRect/>
          </a:stretch>
        </p:blipFill>
        <p:spPr>
          <a:xfrm>
            <a:off x="6776581" y="5550211"/>
            <a:ext cx="4022334" cy="1307789"/>
          </a:xfrm>
          <a:prstGeom prst="rect">
            <a:avLst/>
          </a:prstGeom>
          <a:ln>
            <a:solidFill>
              <a:schemeClr val="accent1"/>
            </a:solidFill>
          </a:ln>
        </p:spPr>
      </p:pic>
    </p:spTree>
    <p:extLst>
      <p:ext uri="{BB962C8B-B14F-4D97-AF65-F5344CB8AC3E}">
        <p14:creationId xmlns:p14="http://schemas.microsoft.com/office/powerpoint/2010/main" val="266581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Accessing Instance Variables and Methods</a:t>
            </a:r>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11</a:t>
            </a:fld>
            <a:endParaRPr lang="en-US"/>
          </a:p>
        </p:txBody>
      </p:sp>
      <p:sp>
        <p:nvSpPr>
          <p:cNvPr id="4" name="Content Placeholder 3">
            <a:extLst>
              <a:ext uri="{FF2B5EF4-FFF2-40B4-BE49-F238E27FC236}">
                <a16:creationId xmlns:a16="http://schemas.microsoft.com/office/drawing/2014/main" id="{242CD819-2C93-7847-9845-FA46287BB5A2}"/>
              </a:ext>
            </a:extLst>
          </p:cNvPr>
          <p:cNvSpPr>
            <a:spLocks noGrp="1"/>
          </p:cNvSpPr>
          <p:nvPr>
            <p:ph idx="1"/>
          </p:nvPr>
        </p:nvSpPr>
        <p:spPr/>
        <p:txBody>
          <a:bodyPr/>
          <a:lstStyle/>
          <a:p>
            <a:pPr marL="0" indent="0">
              <a:buNone/>
            </a:pPr>
            <a:r>
              <a:rPr lang="en-US" dirty="0"/>
              <a:t>Instance variables and methods are accessed via created objects. To access an instance variable, following is the fully qualified path −</a:t>
            </a:r>
          </a:p>
        </p:txBody>
      </p:sp>
      <p:pic>
        <p:nvPicPr>
          <p:cNvPr id="9" name="Picture 8">
            <a:extLst>
              <a:ext uri="{FF2B5EF4-FFF2-40B4-BE49-F238E27FC236}">
                <a16:creationId xmlns:a16="http://schemas.microsoft.com/office/drawing/2014/main" id="{45317045-01E6-8247-A5FE-55EBCF55D547}"/>
              </a:ext>
            </a:extLst>
          </p:cNvPr>
          <p:cNvPicPr>
            <a:picLocks noChangeAspect="1"/>
          </p:cNvPicPr>
          <p:nvPr/>
        </p:nvPicPr>
        <p:blipFill>
          <a:blip r:embed="rId2"/>
          <a:stretch>
            <a:fillRect/>
          </a:stretch>
        </p:blipFill>
        <p:spPr>
          <a:xfrm>
            <a:off x="838200" y="2710534"/>
            <a:ext cx="9558403" cy="3921998"/>
          </a:xfrm>
          <a:prstGeom prst="rect">
            <a:avLst/>
          </a:prstGeom>
        </p:spPr>
      </p:pic>
    </p:spTree>
    <p:extLst>
      <p:ext uri="{BB962C8B-B14F-4D97-AF65-F5344CB8AC3E}">
        <p14:creationId xmlns:p14="http://schemas.microsoft.com/office/powerpoint/2010/main" val="1801249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Accessing Instance Variables and Methods </a:t>
            </a:r>
            <a:r>
              <a:rPr lang="en-US" sz="2000" dirty="0"/>
              <a:t>(cont.)</a:t>
            </a:r>
            <a:endParaRPr lang="en-US" dirty="0"/>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12</a:t>
            </a:fld>
            <a:endParaRPr lang="en-US"/>
          </a:p>
        </p:txBody>
      </p:sp>
      <p:pic>
        <p:nvPicPr>
          <p:cNvPr id="6" name="Content Placeholder 5">
            <a:extLst>
              <a:ext uri="{FF2B5EF4-FFF2-40B4-BE49-F238E27FC236}">
                <a16:creationId xmlns:a16="http://schemas.microsoft.com/office/drawing/2014/main" id="{28790508-E4D5-FD44-8B62-B69D83253800}"/>
              </a:ext>
            </a:extLst>
          </p:cNvPr>
          <p:cNvPicPr>
            <a:picLocks noGrp="1" noChangeAspect="1"/>
          </p:cNvPicPr>
          <p:nvPr>
            <p:ph idx="1"/>
          </p:nvPr>
        </p:nvPicPr>
        <p:blipFill>
          <a:blip r:embed="rId2"/>
          <a:stretch>
            <a:fillRect/>
          </a:stretch>
        </p:blipFill>
        <p:spPr>
          <a:xfrm>
            <a:off x="995736" y="1332205"/>
            <a:ext cx="7614864" cy="5024145"/>
          </a:xfrm>
        </p:spPr>
      </p:pic>
    </p:spTree>
    <p:extLst>
      <p:ext uri="{BB962C8B-B14F-4D97-AF65-F5344CB8AC3E}">
        <p14:creationId xmlns:p14="http://schemas.microsoft.com/office/powerpoint/2010/main" val="377785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7651"/>
            <a:ext cx="10515600" cy="1325563"/>
          </a:xfrm>
        </p:spPr>
        <p:txBody>
          <a:bodyPr>
            <a:normAutofit/>
          </a:bodyPr>
          <a:lstStyle/>
          <a:p>
            <a:r>
              <a:rPr lang="en-US" dirty="0"/>
              <a:t>Accessing Instance Variables and Methods </a:t>
            </a:r>
            <a:r>
              <a:rPr lang="en-US" sz="2000" dirty="0"/>
              <a:t>(cont.)</a:t>
            </a:r>
            <a:endParaRPr lang="en-US" dirty="0"/>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13</a:t>
            </a:fld>
            <a:endParaRPr lang="en-US"/>
          </a:p>
        </p:txBody>
      </p:sp>
      <p:pic>
        <p:nvPicPr>
          <p:cNvPr id="8" name="Content Placeholder 7">
            <a:extLst>
              <a:ext uri="{FF2B5EF4-FFF2-40B4-BE49-F238E27FC236}">
                <a16:creationId xmlns:a16="http://schemas.microsoft.com/office/drawing/2014/main" id="{903D4968-A098-9848-BC0B-9675D242D035}"/>
              </a:ext>
            </a:extLst>
          </p:cNvPr>
          <p:cNvPicPr>
            <a:picLocks noGrp="1" noChangeAspect="1"/>
          </p:cNvPicPr>
          <p:nvPr>
            <p:ph idx="1"/>
          </p:nvPr>
        </p:nvPicPr>
        <p:blipFill>
          <a:blip r:embed="rId3"/>
          <a:stretch>
            <a:fillRect/>
          </a:stretch>
        </p:blipFill>
        <p:spPr>
          <a:xfrm>
            <a:off x="838200" y="1471597"/>
            <a:ext cx="9480345" cy="4884753"/>
          </a:xfrm>
        </p:spPr>
      </p:pic>
      <p:pic>
        <p:nvPicPr>
          <p:cNvPr id="10" name="Picture 9">
            <a:extLst>
              <a:ext uri="{FF2B5EF4-FFF2-40B4-BE49-F238E27FC236}">
                <a16:creationId xmlns:a16="http://schemas.microsoft.com/office/drawing/2014/main" id="{B7182655-9C7C-0049-8AE5-45621717354D}"/>
              </a:ext>
            </a:extLst>
          </p:cNvPr>
          <p:cNvPicPr>
            <a:picLocks noChangeAspect="1"/>
          </p:cNvPicPr>
          <p:nvPr/>
        </p:nvPicPr>
        <p:blipFill>
          <a:blip r:embed="rId4"/>
          <a:stretch>
            <a:fillRect/>
          </a:stretch>
        </p:blipFill>
        <p:spPr>
          <a:xfrm>
            <a:off x="8610600" y="1471597"/>
            <a:ext cx="3296070" cy="1810222"/>
          </a:xfrm>
          <a:prstGeom prst="rect">
            <a:avLst/>
          </a:prstGeom>
          <a:ln>
            <a:solidFill>
              <a:schemeClr val="accent1"/>
            </a:solidFill>
          </a:ln>
        </p:spPr>
      </p:pic>
    </p:spTree>
    <p:extLst>
      <p:ext uri="{BB962C8B-B14F-4D97-AF65-F5344CB8AC3E}">
        <p14:creationId xmlns:p14="http://schemas.microsoft.com/office/powerpoint/2010/main" val="3044900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7651"/>
            <a:ext cx="10515600" cy="1325563"/>
          </a:xfrm>
        </p:spPr>
        <p:txBody>
          <a:bodyPr>
            <a:normAutofit/>
          </a:bodyPr>
          <a:lstStyle/>
          <a:p>
            <a:r>
              <a:rPr lang="en-US" dirty="0"/>
              <a:t>Source File Declaration Rules</a:t>
            </a:r>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14</a:t>
            </a:fld>
            <a:endParaRPr lang="en-US"/>
          </a:p>
        </p:txBody>
      </p:sp>
      <p:sp>
        <p:nvSpPr>
          <p:cNvPr id="4" name="Content Placeholder 3">
            <a:extLst>
              <a:ext uri="{FF2B5EF4-FFF2-40B4-BE49-F238E27FC236}">
                <a16:creationId xmlns:a16="http://schemas.microsoft.com/office/drawing/2014/main" id="{BBA26F77-681E-8744-9B21-30AF1B5315CE}"/>
              </a:ext>
            </a:extLst>
          </p:cNvPr>
          <p:cNvSpPr>
            <a:spLocks noGrp="1"/>
          </p:cNvSpPr>
          <p:nvPr>
            <p:ph idx="1"/>
          </p:nvPr>
        </p:nvSpPr>
        <p:spPr/>
        <p:txBody>
          <a:bodyPr>
            <a:normAutofit fontScale="77500" lnSpcReduction="20000"/>
          </a:bodyPr>
          <a:lstStyle/>
          <a:p>
            <a:pPr marL="0" indent="0">
              <a:buNone/>
            </a:pPr>
            <a:r>
              <a:rPr lang="en-US" dirty="0"/>
              <a:t>As the last part of this section, let's now look into the source file declaration rules. These rules are essential when declaring classes, </a:t>
            </a:r>
            <a:r>
              <a:rPr lang="en-US" i="1" dirty="0"/>
              <a:t>import</a:t>
            </a:r>
            <a:r>
              <a:rPr lang="en-US" dirty="0"/>
              <a:t> statements and </a:t>
            </a:r>
            <a:r>
              <a:rPr lang="en-US" i="1" dirty="0"/>
              <a:t>package</a:t>
            </a:r>
            <a:r>
              <a:rPr lang="en-US" dirty="0"/>
              <a:t> statements in a source file.</a:t>
            </a:r>
          </a:p>
          <a:p>
            <a:pPr marL="0" indent="0">
              <a:buNone/>
            </a:pPr>
            <a:endParaRPr lang="en-US" dirty="0"/>
          </a:p>
          <a:p>
            <a:pPr lvl="1"/>
            <a:r>
              <a:rPr lang="en-US" dirty="0"/>
              <a:t>There can be only one public class per source file.</a:t>
            </a:r>
          </a:p>
          <a:p>
            <a:pPr lvl="1"/>
            <a:r>
              <a:rPr lang="en-US" dirty="0"/>
              <a:t>A source file can have multiple non-public classes.</a:t>
            </a:r>
          </a:p>
          <a:p>
            <a:pPr lvl="1"/>
            <a:r>
              <a:rPr lang="en-US" dirty="0"/>
              <a:t>The public class name should be the name of the source file as well which should be appended by </a:t>
            </a:r>
            <a:r>
              <a:rPr lang="en-US" b="1" dirty="0"/>
              <a:t>.java</a:t>
            </a:r>
            <a:r>
              <a:rPr lang="en-US" dirty="0"/>
              <a:t> at the end. For example: the class name is </a:t>
            </a:r>
            <a:r>
              <a:rPr lang="en-US" i="1" dirty="0"/>
              <a:t>public class Employee{}</a:t>
            </a:r>
            <a:r>
              <a:rPr lang="en-US" dirty="0"/>
              <a:t> then the source file should be as </a:t>
            </a:r>
            <a:r>
              <a:rPr lang="en-US" dirty="0" err="1"/>
              <a:t>Employee.java</a:t>
            </a:r>
            <a:r>
              <a:rPr lang="en-US" dirty="0"/>
              <a:t>.</a:t>
            </a:r>
          </a:p>
          <a:p>
            <a:pPr lvl="1"/>
            <a:r>
              <a:rPr lang="en-US" dirty="0"/>
              <a:t>If the class is defined inside a package, then the package statement should be the first statement in the source file.</a:t>
            </a:r>
          </a:p>
          <a:p>
            <a:pPr lvl="1"/>
            <a:r>
              <a:rPr lang="en-US" dirty="0"/>
              <a:t>If import statements are present, then they must be written between the package statement and the class declaration. If there are no package statements, then the import statement should be the first line in the source file.</a:t>
            </a:r>
          </a:p>
          <a:p>
            <a:pPr lvl="1"/>
            <a:r>
              <a:rPr lang="en-US" dirty="0"/>
              <a:t>Import and package statements will imply to all the classes present in the source file. It is not possible to declare different import and/or package statements to different classes in the source file.</a:t>
            </a:r>
          </a:p>
          <a:p>
            <a:pPr marL="0" indent="0">
              <a:buNone/>
            </a:pPr>
            <a:endParaRPr lang="en-US" dirty="0"/>
          </a:p>
        </p:txBody>
      </p:sp>
    </p:spTree>
    <p:extLst>
      <p:ext uri="{BB962C8B-B14F-4D97-AF65-F5344CB8AC3E}">
        <p14:creationId xmlns:p14="http://schemas.microsoft.com/office/powerpoint/2010/main" val="2635982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7651"/>
            <a:ext cx="10515600" cy="1325563"/>
          </a:xfrm>
        </p:spPr>
        <p:txBody>
          <a:bodyPr>
            <a:normAutofit/>
          </a:bodyPr>
          <a:lstStyle/>
          <a:p>
            <a:r>
              <a:rPr lang="en-US" dirty="0"/>
              <a:t>Java Package</a:t>
            </a:r>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15</a:t>
            </a:fld>
            <a:endParaRPr lang="en-US"/>
          </a:p>
        </p:txBody>
      </p:sp>
      <p:sp>
        <p:nvSpPr>
          <p:cNvPr id="4" name="Content Placeholder 3">
            <a:extLst>
              <a:ext uri="{FF2B5EF4-FFF2-40B4-BE49-F238E27FC236}">
                <a16:creationId xmlns:a16="http://schemas.microsoft.com/office/drawing/2014/main" id="{BBA26F77-681E-8744-9B21-30AF1B5315CE}"/>
              </a:ext>
            </a:extLst>
          </p:cNvPr>
          <p:cNvSpPr>
            <a:spLocks noGrp="1"/>
          </p:cNvSpPr>
          <p:nvPr>
            <p:ph idx="1"/>
          </p:nvPr>
        </p:nvSpPr>
        <p:spPr>
          <a:xfrm>
            <a:off x="838200" y="1825625"/>
            <a:ext cx="10515600" cy="4351338"/>
          </a:xfrm>
        </p:spPr>
        <p:txBody>
          <a:bodyPr>
            <a:normAutofit/>
          </a:bodyPr>
          <a:lstStyle/>
          <a:p>
            <a:pPr marL="0" indent="0">
              <a:buNone/>
            </a:pPr>
            <a:r>
              <a:rPr lang="en-US" dirty="0"/>
              <a:t>In simple words, it is a way of categorizing the classes and interfaces. When developing applications in Java, hundreds of classes and interfaces will be written, therefore categorizing these classes is a must as well as makes life much easier.</a:t>
            </a:r>
          </a:p>
          <a:p>
            <a:pPr marL="0" indent="0">
              <a:buNone/>
            </a:pPr>
            <a:br>
              <a:rPr lang="en-US" dirty="0"/>
            </a:br>
            <a:endParaRPr lang="en-US" dirty="0"/>
          </a:p>
        </p:txBody>
      </p:sp>
      <p:sp>
        <p:nvSpPr>
          <p:cNvPr id="6" name="Title 1">
            <a:extLst>
              <a:ext uri="{FF2B5EF4-FFF2-40B4-BE49-F238E27FC236}">
                <a16:creationId xmlns:a16="http://schemas.microsoft.com/office/drawing/2014/main" id="{F28E5B35-CB9A-B246-9170-3BDDD70708D0}"/>
              </a:ext>
            </a:extLst>
          </p:cNvPr>
          <p:cNvSpPr txBox="1">
            <a:spLocks/>
          </p:cNvSpPr>
          <p:nvPr/>
        </p:nvSpPr>
        <p:spPr>
          <a:xfrm>
            <a:off x="838200" y="34182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Import Statements</a:t>
            </a:r>
          </a:p>
        </p:txBody>
      </p:sp>
      <p:sp>
        <p:nvSpPr>
          <p:cNvPr id="7" name="Content Placeholder 3">
            <a:extLst>
              <a:ext uri="{FF2B5EF4-FFF2-40B4-BE49-F238E27FC236}">
                <a16:creationId xmlns:a16="http://schemas.microsoft.com/office/drawing/2014/main" id="{B9187D3B-A078-2A43-A985-CB38AD6BD16F}"/>
              </a:ext>
            </a:extLst>
          </p:cNvPr>
          <p:cNvSpPr txBox="1">
            <a:spLocks/>
          </p:cNvSpPr>
          <p:nvPr/>
        </p:nvSpPr>
        <p:spPr>
          <a:xfrm>
            <a:off x="838200" y="454580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In Java if a fully qualified name, which includes the package and the class name is given, then the compiler can easily locate the source code or classes. Import statement is a way of giving the proper location for the compiler to find that particular class.</a:t>
            </a:r>
          </a:p>
          <a:p>
            <a:pPr marL="0" indent="0">
              <a:buNone/>
            </a:pPr>
            <a:br>
              <a:rPr lang="en-US" dirty="0"/>
            </a:br>
            <a:endParaRPr lang="en-US" dirty="0"/>
          </a:p>
        </p:txBody>
      </p:sp>
      <p:pic>
        <p:nvPicPr>
          <p:cNvPr id="8" name="Picture 7">
            <a:extLst>
              <a:ext uri="{FF2B5EF4-FFF2-40B4-BE49-F238E27FC236}">
                <a16:creationId xmlns:a16="http://schemas.microsoft.com/office/drawing/2014/main" id="{C9A8A59B-FDA8-2F43-8992-E8F4181AEA9B}"/>
              </a:ext>
            </a:extLst>
          </p:cNvPr>
          <p:cNvPicPr>
            <a:picLocks noChangeAspect="1"/>
          </p:cNvPicPr>
          <p:nvPr/>
        </p:nvPicPr>
        <p:blipFill>
          <a:blip r:embed="rId3"/>
          <a:stretch>
            <a:fillRect/>
          </a:stretch>
        </p:blipFill>
        <p:spPr>
          <a:xfrm>
            <a:off x="7060678" y="5871369"/>
            <a:ext cx="3632200" cy="749300"/>
          </a:xfrm>
          <a:prstGeom prst="rect">
            <a:avLst/>
          </a:prstGeom>
          <a:ln>
            <a:solidFill>
              <a:schemeClr val="accent1"/>
            </a:solidFill>
          </a:ln>
        </p:spPr>
      </p:pic>
    </p:spTree>
    <p:extLst>
      <p:ext uri="{BB962C8B-B14F-4D97-AF65-F5344CB8AC3E}">
        <p14:creationId xmlns:p14="http://schemas.microsoft.com/office/powerpoint/2010/main" val="570787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7651"/>
            <a:ext cx="10515600" cy="1325563"/>
          </a:xfrm>
        </p:spPr>
        <p:txBody>
          <a:bodyPr>
            <a:normAutofit/>
          </a:bodyPr>
          <a:lstStyle/>
          <a:p>
            <a:r>
              <a:rPr lang="en-US" dirty="0"/>
              <a:t>A Simple Case Study</a:t>
            </a:r>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16</a:t>
            </a:fld>
            <a:endParaRPr lang="en-US"/>
          </a:p>
        </p:txBody>
      </p:sp>
      <p:sp>
        <p:nvSpPr>
          <p:cNvPr id="4" name="Content Placeholder 3">
            <a:extLst>
              <a:ext uri="{FF2B5EF4-FFF2-40B4-BE49-F238E27FC236}">
                <a16:creationId xmlns:a16="http://schemas.microsoft.com/office/drawing/2014/main" id="{BBA26F77-681E-8744-9B21-30AF1B5315CE}"/>
              </a:ext>
            </a:extLst>
          </p:cNvPr>
          <p:cNvSpPr>
            <a:spLocks noGrp="1"/>
          </p:cNvSpPr>
          <p:nvPr>
            <p:ph idx="1"/>
          </p:nvPr>
        </p:nvSpPr>
        <p:spPr/>
        <p:txBody>
          <a:bodyPr>
            <a:normAutofit/>
          </a:bodyPr>
          <a:lstStyle/>
          <a:p>
            <a:pPr marL="0" indent="0">
              <a:buNone/>
            </a:pPr>
            <a:r>
              <a:rPr lang="en-US" dirty="0"/>
              <a:t>For our case study, we will be creating two classes. They are Employee and </a:t>
            </a:r>
            <a:r>
              <a:rPr lang="en-US" dirty="0" err="1"/>
              <a:t>EmployeeTest</a:t>
            </a:r>
            <a:r>
              <a:rPr lang="en-US" dirty="0"/>
              <a:t>.</a:t>
            </a:r>
          </a:p>
          <a:p>
            <a:pPr marL="0" indent="0">
              <a:buNone/>
            </a:pPr>
            <a:r>
              <a:rPr lang="en-US" dirty="0"/>
              <a:t>First open notepad and add the following code. Remember this is the Employee class and the class is a public class. Now, save this source file with the name Employee.java.</a:t>
            </a:r>
          </a:p>
          <a:p>
            <a:pPr marL="0" indent="0">
              <a:buNone/>
            </a:pPr>
            <a:r>
              <a:rPr lang="en-US" dirty="0"/>
              <a:t>The Employee class has four instance variables - name, age, designation and salary. The class has one explicitly defined constructor, which takes a parameter.</a:t>
            </a:r>
          </a:p>
          <a:p>
            <a:pPr marL="0" indent="0">
              <a:buNone/>
            </a:pPr>
            <a:endParaRPr lang="en-US" dirty="0"/>
          </a:p>
        </p:txBody>
      </p:sp>
    </p:spTree>
    <p:extLst>
      <p:ext uri="{BB962C8B-B14F-4D97-AF65-F5344CB8AC3E}">
        <p14:creationId xmlns:p14="http://schemas.microsoft.com/office/powerpoint/2010/main" val="1277242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7651"/>
            <a:ext cx="10515600" cy="1325563"/>
          </a:xfrm>
        </p:spPr>
        <p:txBody>
          <a:bodyPr>
            <a:normAutofit/>
          </a:bodyPr>
          <a:lstStyle/>
          <a:p>
            <a:r>
              <a:rPr lang="en-US" dirty="0"/>
              <a:t>A Simple Case Study - Example</a:t>
            </a:r>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17</a:t>
            </a:fld>
            <a:endParaRPr lang="en-US"/>
          </a:p>
        </p:txBody>
      </p:sp>
      <p:pic>
        <p:nvPicPr>
          <p:cNvPr id="6" name="Content Placeholder 5">
            <a:extLst>
              <a:ext uri="{FF2B5EF4-FFF2-40B4-BE49-F238E27FC236}">
                <a16:creationId xmlns:a16="http://schemas.microsoft.com/office/drawing/2014/main" id="{F0AD74D1-6990-1B4F-B955-78EBCF3A276C}"/>
              </a:ext>
            </a:extLst>
          </p:cNvPr>
          <p:cNvPicPr>
            <a:picLocks noGrp="1" noChangeAspect="1"/>
          </p:cNvPicPr>
          <p:nvPr>
            <p:ph idx="1"/>
          </p:nvPr>
        </p:nvPicPr>
        <p:blipFill>
          <a:blip r:embed="rId3"/>
          <a:stretch>
            <a:fillRect/>
          </a:stretch>
        </p:blipFill>
        <p:spPr>
          <a:xfrm>
            <a:off x="951979" y="1291312"/>
            <a:ext cx="7563840" cy="5189037"/>
          </a:xfrm>
        </p:spPr>
      </p:pic>
    </p:spTree>
    <p:extLst>
      <p:ext uri="{BB962C8B-B14F-4D97-AF65-F5344CB8AC3E}">
        <p14:creationId xmlns:p14="http://schemas.microsoft.com/office/powerpoint/2010/main" val="2021612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7651"/>
            <a:ext cx="10515600" cy="1325563"/>
          </a:xfrm>
        </p:spPr>
        <p:txBody>
          <a:bodyPr>
            <a:normAutofit/>
          </a:bodyPr>
          <a:lstStyle/>
          <a:p>
            <a:r>
              <a:rPr lang="en-US" dirty="0"/>
              <a:t>A Simple Case Study - Example</a:t>
            </a:r>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18</a:t>
            </a:fld>
            <a:endParaRPr lang="en-US"/>
          </a:p>
        </p:txBody>
      </p:sp>
      <p:pic>
        <p:nvPicPr>
          <p:cNvPr id="8" name="Content Placeholder 7">
            <a:extLst>
              <a:ext uri="{FF2B5EF4-FFF2-40B4-BE49-F238E27FC236}">
                <a16:creationId xmlns:a16="http://schemas.microsoft.com/office/drawing/2014/main" id="{7EFB1E3F-8C13-074B-82AF-7FFEE4B55E9D}"/>
              </a:ext>
            </a:extLst>
          </p:cNvPr>
          <p:cNvPicPr>
            <a:picLocks noGrp="1" noChangeAspect="1"/>
          </p:cNvPicPr>
          <p:nvPr>
            <p:ph idx="1"/>
          </p:nvPr>
        </p:nvPicPr>
        <p:blipFill>
          <a:blip r:embed="rId3"/>
          <a:stretch>
            <a:fillRect/>
          </a:stretch>
        </p:blipFill>
        <p:spPr>
          <a:xfrm>
            <a:off x="838200" y="1330977"/>
            <a:ext cx="7264401" cy="5207935"/>
          </a:xfrm>
        </p:spPr>
      </p:pic>
    </p:spTree>
    <p:extLst>
      <p:ext uri="{BB962C8B-B14F-4D97-AF65-F5344CB8AC3E}">
        <p14:creationId xmlns:p14="http://schemas.microsoft.com/office/powerpoint/2010/main" val="2677959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7651"/>
            <a:ext cx="10515600" cy="1325563"/>
          </a:xfrm>
        </p:spPr>
        <p:txBody>
          <a:bodyPr>
            <a:normAutofit/>
          </a:bodyPr>
          <a:lstStyle/>
          <a:p>
            <a:r>
              <a:rPr lang="en-US" dirty="0"/>
              <a:t>A Simple Case Study - Example</a:t>
            </a:r>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19</a:t>
            </a:fld>
            <a:endParaRPr lang="en-US"/>
          </a:p>
        </p:txBody>
      </p:sp>
      <p:sp>
        <p:nvSpPr>
          <p:cNvPr id="4" name="Content Placeholder 3">
            <a:extLst>
              <a:ext uri="{FF2B5EF4-FFF2-40B4-BE49-F238E27FC236}">
                <a16:creationId xmlns:a16="http://schemas.microsoft.com/office/drawing/2014/main" id="{121477B5-BBC9-AE4B-8BD6-8703D1FE0E50}"/>
              </a:ext>
            </a:extLst>
          </p:cNvPr>
          <p:cNvSpPr>
            <a:spLocks noGrp="1"/>
          </p:cNvSpPr>
          <p:nvPr>
            <p:ph idx="1"/>
          </p:nvPr>
        </p:nvSpPr>
        <p:spPr/>
        <p:txBody>
          <a:bodyPr>
            <a:normAutofit lnSpcReduction="10000"/>
          </a:bodyPr>
          <a:lstStyle/>
          <a:p>
            <a:pPr marL="0" indent="0">
              <a:buNone/>
            </a:pPr>
            <a:r>
              <a:rPr lang="en-US" dirty="0"/>
              <a:t>As mentioned previously in this tutorial, processing starts from the main method. Therefore, in order for us to run this Employee class there should be a main method and objects should be created. We will be creating a separate class for these tasks.</a:t>
            </a:r>
          </a:p>
          <a:p>
            <a:pPr marL="0" indent="0">
              <a:buNone/>
            </a:pPr>
            <a:endParaRPr lang="en-US" dirty="0"/>
          </a:p>
          <a:p>
            <a:pPr marL="0" indent="0">
              <a:buNone/>
            </a:pPr>
            <a:r>
              <a:rPr lang="en-US" dirty="0"/>
              <a:t>Following is the </a:t>
            </a:r>
            <a:r>
              <a:rPr lang="en-US" i="1" dirty="0" err="1"/>
              <a:t>EmployeeTest</a:t>
            </a:r>
            <a:r>
              <a:rPr lang="en-US" dirty="0"/>
              <a:t> class, which creates two instances of the class Employee and invokes the methods for each object to assign values for each variable.</a:t>
            </a:r>
          </a:p>
          <a:p>
            <a:pPr marL="0" indent="0">
              <a:buNone/>
            </a:pPr>
            <a:endParaRPr lang="en-US" dirty="0"/>
          </a:p>
          <a:p>
            <a:pPr marL="0" indent="0">
              <a:buNone/>
            </a:pPr>
            <a:r>
              <a:rPr lang="en-US" dirty="0"/>
              <a:t>Save the following code in </a:t>
            </a:r>
            <a:r>
              <a:rPr lang="en-US" dirty="0" err="1"/>
              <a:t>EmployeeTest.java</a:t>
            </a:r>
            <a:r>
              <a:rPr lang="en-US" dirty="0"/>
              <a:t> file.</a:t>
            </a:r>
          </a:p>
          <a:p>
            <a:pPr marL="0" indent="0">
              <a:buNone/>
            </a:pPr>
            <a:endParaRPr lang="en-US" dirty="0"/>
          </a:p>
        </p:txBody>
      </p:sp>
    </p:spTree>
    <p:extLst>
      <p:ext uri="{BB962C8B-B14F-4D97-AF65-F5344CB8AC3E}">
        <p14:creationId xmlns:p14="http://schemas.microsoft.com/office/powerpoint/2010/main" val="2951107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Java - Object and Classes</a:t>
            </a:r>
          </a:p>
        </p:txBody>
      </p:sp>
      <p:sp>
        <p:nvSpPr>
          <p:cNvPr id="3" name="Slide Number Placeholder 2">
            <a:extLst>
              <a:ext uri="{FF2B5EF4-FFF2-40B4-BE49-F238E27FC236}">
                <a16:creationId xmlns:a16="http://schemas.microsoft.com/office/drawing/2014/main" id="{A07BAC6A-4986-1A40-ACFC-84DAE7BCC396}"/>
              </a:ext>
            </a:extLst>
          </p:cNvPr>
          <p:cNvSpPr>
            <a:spLocks noGrp="1"/>
          </p:cNvSpPr>
          <p:nvPr>
            <p:ph type="sldNum" sz="quarter" idx="12"/>
          </p:nvPr>
        </p:nvSpPr>
        <p:spPr/>
        <p:txBody>
          <a:bodyPr/>
          <a:lstStyle/>
          <a:p>
            <a:fld id="{2352C00A-4D4A-1B4A-BF5A-FD34A7F77AA7}" type="slidenum">
              <a:rPr lang="en-US" smtClean="0"/>
              <a:t>2</a:t>
            </a:fld>
            <a:endParaRPr lang="en-US"/>
          </a:p>
        </p:txBody>
      </p:sp>
    </p:spTree>
    <p:extLst>
      <p:ext uri="{BB962C8B-B14F-4D97-AF65-F5344CB8AC3E}">
        <p14:creationId xmlns:p14="http://schemas.microsoft.com/office/powerpoint/2010/main" val="90009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7651"/>
            <a:ext cx="10515600" cy="1325563"/>
          </a:xfrm>
        </p:spPr>
        <p:txBody>
          <a:bodyPr>
            <a:normAutofit/>
          </a:bodyPr>
          <a:lstStyle/>
          <a:p>
            <a:r>
              <a:rPr lang="en-US" dirty="0"/>
              <a:t>A Simple Case Study - Example</a:t>
            </a:r>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20</a:t>
            </a:fld>
            <a:endParaRPr lang="en-US"/>
          </a:p>
        </p:txBody>
      </p:sp>
      <p:pic>
        <p:nvPicPr>
          <p:cNvPr id="6" name="Content Placeholder 5">
            <a:extLst>
              <a:ext uri="{FF2B5EF4-FFF2-40B4-BE49-F238E27FC236}">
                <a16:creationId xmlns:a16="http://schemas.microsoft.com/office/drawing/2014/main" id="{3C23CB91-70E6-9E4F-A0ED-3682EBE90466}"/>
              </a:ext>
            </a:extLst>
          </p:cNvPr>
          <p:cNvPicPr>
            <a:picLocks noGrp="1" noChangeAspect="1"/>
          </p:cNvPicPr>
          <p:nvPr>
            <p:ph idx="1"/>
          </p:nvPr>
        </p:nvPicPr>
        <p:blipFill>
          <a:blip r:embed="rId3"/>
          <a:stretch>
            <a:fillRect/>
          </a:stretch>
        </p:blipFill>
        <p:spPr>
          <a:xfrm>
            <a:off x="838200" y="1268326"/>
            <a:ext cx="6495476" cy="5453149"/>
          </a:xfrm>
        </p:spPr>
      </p:pic>
      <p:pic>
        <p:nvPicPr>
          <p:cNvPr id="8" name="Picture 7">
            <a:extLst>
              <a:ext uri="{FF2B5EF4-FFF2-40B4-BE49-F238E27FC236}">
                <a16:creationId xmlns:a16="http://schemas.microsoft.com/office/drawing/2014/main" id="{E609E00C-C0C8-CA43-A401-048CBFCD650E}"/>
              </a:ext>
            </a:extLst>
          </p:cNvPr>
          <p:cNvPicPr>
            <a:picLocks noChangeAspect="1"/>
          </p:cNvPicPr>
          <p:nvPr/>
        </p:nvPicPr>
        <p:blipFill>
          <a:blip r:embed="rId4"/>
          <a:stretch>
            <a:fillRect/>
          </a:stretch>
        </p:blipFill>
        <p:spPr>
          <a:xfrm>
            <a:off x="7183324" y="1268326"/>
            <a:ext cx="4808938" cy="4168384"/>
          </a:xfrm>
          <a:prstGeom prst="rect">
            <a:avLst/>
          </a:prstGeom>
          <a:ln>
            <a:solidFill>
              <a:schemeClr val="accent1"/>
            </a:solidFill>
          </a:ln>
        </p:spPr>
      </p:pic>
    </p:spTree>
    <p:extLst>
      <p:ext uri="{BB962C8B-B14F-4D97-AF65-F5344CB8AC3E}">
        <p14:creationId xmlns:p14="http://schemas.microsoft.com/office/powerpoint/2010/main" val="963069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 Object and Classes</a:t>
            </a:r>
          </a:p>
        </p:txBody>
      </p:sp>
      <p:sp>
        <p:nvSpPr>
          <p:cNvPr id="3" name="Content Placeholder 2"/>
          <p:cNvSpPr>
            <a:spLocks noGrp="1"/>
          </p:cNvSpPr>
          <p:nvPr>
            <p:ph idx="1"/>
          </p:nvPr>
        </p:nvSpPr>
        <p:spPr>
          <a:xfrm>
            <a:off x="838200" y="1503123"/>
            <a:ext cx="10515600" cy="4673840"/>
          </a:xfrm>
        </p:spPr>
        <p:txBody>
          <a:bodyPr>
            <a:normAutofit lnSpcReduction="10000"/>
          </a:bodyPr>
          <a:lstStyle/>
          <a:p>
            <a:pPr marL="0" indent="0">
              <a:buNone/>
            </a:pPr>
            <a:r>
              <a:rPr lang="en-US" dirty="0"/>
              <a:t>Java is an Object-Oriented Language. As a language that has the Object-Oriented feature, Java supports the following fundamental concepts −</a:t>
            </a:r>
          </a:p>
          <a:p>
            <a:pPr marL="0" indent="0">
              <a:buNone/>
            </a:pPr>
            <a:endParaRPr lang="en-US" dirty="0"/>
          </a:p>
          <a:p>
            <a:pPr lvl="1"/>
            <a:r>
              <a:rPr lang="en-US" dirty="0"/>
              <a:t>Polymorphism</a:t>
            </a:r>
          </a:p>
          <a:p>
            <a:pPr lvl="1"/>
            <a:r>
              <a:rPr lang="en-US" dirty="0"/>
              <a:t>Inheritance</a:t>
            </a:r>
          </a:p>
          <a:p>
            <a:pPr lvl="1"/>
            <a:r>
              <a:rPr lang="en-US" dirty="0"/>
              <a:t>Encapsulation</a:t>
            </a:r>
          </a:p>
          <a:p>
            <a:pPr lvl="1"/>
            <a:r>
              <a:rPr lang="en-US" dirty="0"/>
              <a:t>Abstraction</a:t>
            </a:r>
          </a:p>
          <a:p>
            <a:pPr lvl="1"/>
            <a:r>
              <a:rPr lang="en-US" dirty="0"/>
              <a:t>Classes</a:t>
            </a:r>
          </a:p>
          <a:p>
            <a:pPr lvl="1"/>
            <a:r>
              <a:rPr lang="en-US" dirty="0"/>
              <a:t>Objects</a:t>
            </a:r>
          </a:p>
          <a:p>
            <a:pPr lvl="1"/>
            <a:r>
              <a:rPr lang="en-US" dirty="0"/>
              <a:t>Instance</a:t>
            </a:r>
          </a:p>
          <a:p>
            <a:pPr lvl="1"/>
            <a:r>
              <a:rPr lang="en-US" dirty="0"/>
              <a:t>Method</a:t>
            </a:r>
          </a:p>
          <a:p>
            <a:pPr lvl="1"/>
            <a:r>
              <a:rPr lang="en-US" dirty="0"/>
              <a:t>Message Passing</a:t>
            </a:r>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3</a:t>
            </a:fld>
            <a:endParaRPr lang="en-US"/>
          </a:p>
        </p:txBody>
      </p:sp>
    </p:spTree>
    <p:extLst>
      <p:ext uri="{BB962C8B-B14F-4D97-AF65-F5344CB8AC3E}">
        <p14:creationId xmlns:p14="http://schemas.microsoft.com/office/powerpoint/2010/main" val="345222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 Object and Classes (cont.)</a:t>
            </a:r>
          </a:p>
        </p:txBody>
      </p:sp>
      <p:sp>
        <p:nvSpPr>
          <p:cNvPr id="3" name="Content Placeholder 2"/>
          <p:cNvSpPr>
            <a:spLocks noGrp="1"/>
          </p:cNvSpPr>
          <p:nvPr>
            <p:ph idx="1"/>
          </p:nvPr>
        </p:nvSpPr>
        <p:spPr>
          <a:xfrm>
            <a:off x="838200" y="1503123"/>
            <a:ext cx="10515600" cy="4673840"/>
          </a:xfrm>
        </p:spPr>
        <p:txBody>
          <a:bodyPr>
            <a:normAutofit/>
          </a:bodyPr>
          <a:lstStyle/>
          <a:p>
            <a:pPr marL="0" indent="0">
              <a:buNone/>
            </a:pPr>
            <a:r>
              <a:rPr lang="en-US" dirty="0"/>
              <a:t>In this chapter, we will look into the concepts - Classes and Objects.</a:t>
            </a:r>
          </a:p>
          <a:p>
            <a:pPr marL="0" indent="0">
              <a:buNone/>
            </a:pPr>
            <a:endParaRPr lang="en-US" dirty="0"/>
          </a:p>
          <a:p>
            <a:pPr lvl="1"/>
            <a:r>
              <a:rPr lang="en-US" b="1" dirty="0"/>
              <a:t>Object</a:t>
            </a:r>
            <a:r>
              <a:rPr lang="en-US" dirty="0"/>
              <a:t> − Objects have states and behaviors. Example: A dog has states - color, name, breed as well as behaviors – wagging the tail, barking, eating. An object is an instance of a class.</a:t>
            </a:r>
          </a:p>
          <a:p>
            <a:pPr lvl="1"/>
            <a:endParaRPr lang="en-US" dirty="0"/>
          </a:p>
          <a:p>
            <a:pPr lvl="1"/>
            <a:r>
              <a:rPr lang="en-US" b="1" dirty="0"/>
              <a:t>Class</a:t>
            </a:r>
            <a:r>
              <a:rPr lang="en-US" dirty="0"/>
              <a:t> − A class can be defined as a template/blueprint that describes the behavior/state that the object of its type support.</a:t>
            </a:r>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4</a:t>
            </a:fld>
            <a:endParaRPr lang="en-US"/>
          </a:p>
        </p:txBody>
      </p:sp>
    </p:spTree>
    <p:extLst>
      <p:ext uri="{BB962C8B-B14F-4D97-AF65-F5344CB8AC3E}">
        <p14:creationId xmlns:p14="http://schemas.microsoft.com/office/powerpoint/2010/main" val="4242783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Objects in Java</a:t>
            </a:r>
          </a:p>
        </p:txBody>
      </p:sp>
      <p:sp>
        <p:nvSpPr>
          <p:cNvPr id="3" name="Content Placeholder 2"/>
          <p:cNvSpPr>
            <a:spLocks noGrp="1"/>
          </p:cNvSpPr>
          <p:nvPr>
            <p:ph idx="1"/>
          </p:nvPr>
        </p:nvSpPr>
        <p:spPr>
          <a:xfrm>
            <a:off x="838200" y="1503123"/>
            <a:ext cx="10515600" cy="4673840"/>
          </a:xfrm>
        </p:spPr>
        <p:txBody>
          <a:bodyPr>
            <a:normAutofit lnSpcReduction="10000"/>
          </a:bodyPr>
          <a:lstStyle/>
          <a:p>
            <a:pPr marL="0" indent="0">
              <a:buNone/>
            </a:pPr>
            <a:r>
              <a:rPr lang="en-US" dirty="0"/>
              <a:t>Let us now look deep into what are objects. If we consider the real-world, we can find many objects around us, cars, dogs, humans, etc. All these objects have a state and a behavior.</a:t>
            </a:r>
          </a:p>
          <a:p>
            <a:pPr marL="0" indent="0">
              <a:buNone/>
            </a:pPr>
            <a:r>
              <a:rPr lang="en-US" dirty="0"/>
              <a:t>If we consider a dog, then its state is - name, breed, color, and the behavior is - barking, wagging the tail, running.</a:t>
            </a:r>
          </a:p>
          <a:p>
            <a:pPr marL="0" indent="0">
              <a:buNone/>
            </a:pPr>
            <a:r>
              <a:rPr lang="en-US" dirty="0"/>
              <a:t>If you compare the software object with a real-world object, they have very similar characteristics.</a:t>
            </a:r>
          </a:p>
          <a:p>
            <a:pPr marL="0" indent="0">
              <a:buNone/>
            </a:pPr>
            <a:r>
              <a:rPr lang="en-US" dirty="0"/>
              <a:t>Software objects also have a state and a behavior. A software object's state is stored in fields and behavior is shown via methods.</a:t>
            </a:r>
          </a:p>
          <a:p>
            <a:pPr marL="0" indent="0">
              <a:buNone/>
            </a:pPr>
            <a:r>
              <a:rPr lang="en-US" dirty="0"/>
              <a:t>So in software development, methods operate on the internal state of an object and the object-to-object communication is done via methods.</a:t>
            </a:r>
          </a:p>
          <a:p>
            <a:pPr marL="0" indent="0">
              <a:buNone/>
            </a:pPr>
            <a:endParaRPr lang="en-US" dirty="0"/>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5</a:t>
            </a:fld>
            <a:endParaRPr lang="en-US"/>
          </a:p>
        </p:txBody>
      </p:sp>
    </p:spTree>
    <p:extLst>
      <p:ext uri="{BB962C8B-B14F-4D97-AF65-F5344CB8AC3E}">
        <p14:creationId xmlns:p14="http://schemas.microsoft.com/office/powerpoint/2010/main" val="3878960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Classes in Java</a:t>
            </a:r>
          </a:p>
        </p:txBody>
      </p:sp>
      <p:sp>
        <p:nvSpPr>
          <p:cNvPr id="3" name="Content Placeholder 2"/>
          <p:cNvSpPr>
            <a:spLocks noGrp="1"/>
          </p:cNvSpPr>
          <p:nvPr>
            <p:ph idx="1"/>
          </p:nvPr>
        </p:nvSpPr>
        <p:spPr>
          <a:xfrm>
            <a:off x="838200" y="1503123"/>
            <a:ext cx="10515600" cy="4673840"/>
          </a:xfrm>
        </p:spPr>
        <p:txBody>
          <a:bodyPr>
            <a:normAutofit/>
          </a:bodyPr>
          <a:lstStyle/>
          <a:p>
            <a:pPr marL="0" indent="0">
              <a:buNone/>
            </a:pPr>
            <a:r>
              <a:rPr lang="en-US" dirty="0"/>
              <a:t>A class is a blueprint from which individual objects are created.</a:t>
            </a:r>
          </a:p>
          <a:p>
            <a:pPr marL="0" indent="0">
              <a:buNone/>
            </a:pPr>
            <a:r>
              <a:rPr lang="en-US" dirty="0"/>
              <a:t>Following is a sample of a class.</a:t>
            </a:r>
          </a:p>
          <a:p>
            <a:pPr marL="0" indent="0">
              <a:buNone/>
            </a:pPr>
            <a:endParaRPr lang="en-US" dirty="0"/>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6</a:t>
            </a:fld>
            <a:endParaRPr lang="en-US"/>
          </a:p>
        </p:txBody>
      </p:sp>
      <p:pic>
        <p:nvPicPr>
          <p:cNvPr id="6" name="Picture 5">
            <a:extLst>
              <a:ext uri="{FF2B5EF4-FFF2-40B4-BE49-F238E27FC236}">
                <a16:creationId xmlns:a16="http://schemas.microsoft.com/office/drawing/2014/main" id="{8089E58A-9B03-3F44-9FF0-75CCEAEB75B4}"/>
              </a:ext>
            </a:extLst>
          </p:cNvPr>
          <p:cNvPicPr>
            <a:picLocks noChangeAspect="1"/>
          </p:cNvPicPr>
          <p:nvPr/>
        </p:nvPicPr>
        <p:blipFill>
          <a:blip r:embed="rId2"/>
          <a:stretch>
            <a:fillRect/>
          </a:stretch>
        </p:blipFill>
        <p:spPr>
          <a:xfrm>
            <a:off x="1025308" y="2517407"/>
            <a:ext cx="2743199" cy="4140710"/>
          </a:xfrm>
          <a:prstGeom prst="rect">
            <a:avLst/>
          </a:prstGeom>
        </p:spPr>
      </p:pic>
    </p:spTree>
    <p:extLst>
      <p:ext uri="{BB962C8B-B14F-4D97-AF65-F5344CB8AC3E}">
        <p14:creationId xmlns:p14="http://schemas.microsoft.com/office/powerpoint/2010/main" val="3451620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Classes in Java (cont.)</a:t>
            </a:r>
          </a:p>
        </p:txBody>
      </p:sp>
      <p:sp>
        <p:nvSpPr>
          <p:cNvPr id="3" name="Content Placeholder 2"/>
          <p:cNvSpPr>
            <a:spLocks noGrp="1"/>
          </p:cNvSpPr>
          <p:nvPr>
            <p:ph idx="1"/>
          </p:nvPr>
        </p:nvSpPr>
        <p:spPr>
          <a:xfrm>
            <a:off x="838200" y="1503123"/>
            <a:ext cx="10515600" cy="4673840"/>
          </a:xfrm>
        </p:spPr>
        <p:txBody>
          <a:bodyPr>
            <a:normAutofit fontScale="92500" lnSpcReduction="20000"/>
          </a:bodyPr>
          <a:lstStyle/>
          <a:p>
            <a:pPr marL="0" indent="0">
              <a:buNone/>
            </a:pPr>
            <a:r>
              <a:rPr lang="en-US" sz="2400" dirty="0"/>
              <a:t>A class can contain any of the following variable types.</a:t>
            </a:r>
          </a:p>
          <a:p>
            <a:pPr marL="0" indent="0">
              <a:buNone/>
            </a:pPr>
            <a:endParaRPr lang="en-US" sz="2400" dirty="0"/>
          </a:p>
          <a:p>
            <a:pPr lvl="1"/>
            <a:r>
              <a:rPr lang="en-US" sz="2000" b="1" dirty="0"/>
              <a:t>Local variables</a:t>
            </a:r>
            <a:r>
              <a:rPr lang="en-US" sz="2000" dirty="0"/>
              <a:t> − Variables defined inside methods, constructors or blocks are called local variables. The variable will be declared and initialized within the method and the variable will be destroyed when the method has completed.</a:t>
            </a:r>
          </a:p>
          <a:p>
            <a:pPr marL="457200" lvl="1" indent="0">
              <a:buNone/>
            </a:pPr>
            <a:endParaRPr lang="en-US" sz="2000" dirty="0"/>
          </a:p>
          <a:p>
            <a:pPr lvl="1"/>
            <a:r>
              <a:rPr lang="en-US" sz="2000" b="1" dirty="0"/>
              <a:t>Instance variables</a:t>
            </a:r>
            <a:r>
              <a:rPr lang="en-US" sz="2000" dirty="0"/>
              <a:t> − Instance variables are variables within a class but outside any method. These variables are initialized when the class is instantiated. Instance variables can be accessed from inside any method, constructor or blocks of that particular class.</a:t>
            </a:r>
          </a:p>
          <a:p>
            <a:pPr marL="457200" lvl="1" indent="0">
              <a:buNone/>
            </a:pPr>
            <a:endParaRPr lang="en-US" sz="2000" dirty="0"/>
          </a:p>
          <a:p>
            <a:pPr lvl="1"/>
            <a:r>
              <a:rPr lang="en-US" sz="2000" b="1" dirty="0"/>
              <a:t>Class variables</a:t>
            </a:r>
            <a:r>
              <a:rPr lang="en-US" sz="2000" dirty="0"/>
              <a:t> − Class variables are variables declared within a class, outside any method, with the static keyword.</a:t>
            </a:r>
          </a:p>
          <a:p>
            <a:pPr marL="457200" lvl="1" indent="0">
              <a:buNone/>
            </a:pPr>
            <a:endParaRPr lang="en-US" sz="2000" dirty="0"/>
          </a:p>
          <a:p>
            <a:pPr marL="0" indent="0">
              <a:buNone/>
            </a:pPr>
            <a:r>
              <a:rPr lang="en-US" sz="2400" dirty="0"/>
              <a:t>A class can have any number of methods to access the value of various kinds of methods. In the above example, barking(), hungry() and sleeping() are methods.</a:t>
            </a:r>
          </a:p>
          <a:p>
            <a:pPr marL="0" indent="0">
              <a:buNone/>
            </a:pPr>
            <a:r>
              <a:rPr lang="en-US" sz="2400" dirty="0"/>
              <a:t>Following are some of the important topics that need to be discussed when looking into classes of the Java Language.</a:t>
            </a:r>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7</a:t>
            </a:fld>
            <a:endParaRPr lang="en-US"/>
          </a:p>
        </p:txBody>
      </p:sp>
    </p:spTree>
    <p:extLst>
      <p:ext uri="{BB962C8B-B14F-4D97-AF65-F5344CB8AC3E}">
        <p14:creationId xmlns:p14="http://schemas.microsoft.com/office/powerpoint/2010/main" val="3958853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Constructors</a:t>
            </a:r>
          </a:p>
        </p:txBody>
      </p:sp>
      <p:sp>
        <p:nvSpPr>
          <p:cNvPr id="3" name="Content Placeholder 2"/>
          <p:cNvSpPr>
            <a:spLocks noGrp="1"/>
          </p:cNvSpPr>
          <p:nvPr>
            <p:ph idx="1"/>
          </p:nvPr>
        </p:nvSpPr>
        <p:spPr>
          <a:xfrm>
            <a:off x="838200" y="1503123"/>
            <a:ext cx="10515600" cy="4673840"/>
          </a:xfrm>
        </p:spPr>
        <p:txBody>
          <a:bodyPr>
            <a:normAutofit/>
          </a:bodyPr>
          <a:lstStyle/>
          <a:p>
            <a:pPr marL="0" indent="0">
              <a:buNone/>
            </a:pPr>
            <a:r>
              <a:rPr lang="en-US" dirty="0"/>
              <a:t>When discussing about classes, one of the most important sub topic would be constructors. Every class has a constructor. If we do not explicitly write a constructor for a class, the Java compiler builds a default constructor for that class.</a:t>
            </a:r>
          </a:p>
          <a:p>
            <a:pPr marL="0" indent="0">
              <a:buNone/>
            </a:pPr>
            <a:r>
              <a:rPr lang="en-US" dirty="0"/>
              <a:t>Each time a new object is created, at least one constructor will be invoked. The main rule of constructors is that they should have the same name as the class. A class can have more than one constructor.</a:t>
            </a:r>
          </a:p>
          <a:p>
            <a:pPr marL="0" indent="0">
              <a:buNone/>
            </a:pPr>
            <a:endParaRPr lang="en-US" dirty="0"/>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8</a:t>
            </a:fld>
            <a:endParaRPr lang="en-US"/>
          </a:p>
        </p:txBody>
      </p:sp>
      <p:pic>
        <p:nvPicPr>
          <p:cNvPr id="6" name="Picture 5">
            <a:extLst>
              <a:ext uri="{FF2B5EF4-FFF2-40B4-BE49-F238E27FC236}">
                <a16:creationId xmlns:a16="http://schemas.microsoft.com/office/drawing/2014/main" id="{FE251D0D-0D8F-DE48-80CE-34AA0FD9FA3E}"/>
              </a:ext>
            </a:extLst>
          </p:cNvPr>
          <p:cNvPicPr>
            <a:picLocks noChangeAspect="1"/>
          </p:cNvPicPr>
          <p:nvPr/>
        </p:nvPicPr>
        <p:blipFill>
          <a:blip r:embed="rId2"/>
          <a:stretch>
            <a:fillRect/>
          </a:stretch>
        </p:blipFill>
        <p:spPr>
          <a:xfrm>
            <a:off x="964503" y="4322027"/>
            <a:ext cx="6530496" cy="2535973"/>
          </a:xfrm>
          <a:prstGeom prst="rect">
            <a:avLst/>
          </a:prstGeom>
        </p:spPr>
      </p:pic>
    </p:spTree>
    <p:extLst>
      <p:ext uri="{BB962C8B-B14F-4D97-AF65-F5344CB8AC3E}">
        <p14:creationId xmlns:p14="http://schemas.microsoft.com/office/powerpoint/2010/main" val="1142723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an Object</a:t>
            </a:r>
          </a:p>
        </p:txBody>
      </p:sp>
      <p:sp>
        <p:nvSpPr>
          <p:cNvPr id="3" name="Content Placeholder 2"/>
          <p:cNvSpPr>
            <a:spLocks noGrp="1"/>
          </p:cNvSpPr>
          <p:nvPr>
            <p:ph idx="1"/>
          </p:nvPr>
        </p:nvSpPr>
        <p:spPr>
          <a:xfrm>
            <a:off x="838200" y="1503123"/>
            <a:ext cx="10515600" cy="4673840"/>
          </a:xfrm>
        </p:spPr>
        <p:txBody>
          <a:bodyPr>
            <a:normAutofit/>
          </a:bodyPr>
          <a:lstStyle/>
          <a:p>
            <a:pPr marL="0" indent="0">
              <a:buNone/>
            </a:pPr>
            <a:r>
              <a:rPr lang="en-US" dirty="0"/>
              <a:t>As mentioned previously, a class provides the blueprints for objects. So basically, an object is created from a class. In Java, the new keyword is used to create new objects.</a:t>
            </a:r>
          </a:p>
          <a:p>
            <a:pPr marL="0" indent="0">
              <a:buNone/>
            </a:pPr>
            <a:endParaRPr lang="en-US" dirty="0"/>
          </a:p>
          <a:p>
            <a:pPr marL="0" indent="0">
              <a:buNone/>
            </a:pPr>
            <a:r>
              <a:rPr lang="en-US" dirty="0"/>
              <a:t>There are three steps when creating an object from a class −</a:t>
            </a:r>
          </a:p>
          <a:p>
            <a:pPr marL="0" indent="0">
              <a:buNone/>
            </a:pPr>
            <a:endParaRPr lang="en-US" dirty="0"/>
          </a:p>
          <a:p>
            <a:pPr lvl="1"/>
            <a:r>
              <a:rPr lang="en-US" b="1" dirty="0"/>
              <a:t>Declaration</a:t>
            </a:r>
            <a:r>
              <a:rPr lang="en-US" dirty="0"/>
              <a:t> − A variable declaration with a variable name with an object type.</a:t>
            </a:r>
          </a:p>
          <a:p>
            <a:pPr lvl="1"/>
            <a:r>
              <a:rPr lang="en-US" b="1" dirty="0"/>
              <a:t>Instantiation</a:t>
            </a:r>
            <a:r>
              <a:rPr lang="en-US" dirty="0"/>
              <a:t> − The 'new' keyword is used to create the object.</a:t>
            </a:r>
          </a:p>
          <a:p>
            <a:pPr lvl="1"/>
            <a:r>
              <a:rPr lang="en-US" b="1" dirty="0"/>
              <a:t>Initialization</a:t>
            </a:r>
            <a:r>
              <a:rPr lang="en-US" dirty="0"/>
              <a:t> − The 'new' keyword is followed by a call to a constructor. This call initializes the new object.</a:t>
            </a:r>
          </a:p>
        </p:txBody>
      </p:sp>
      <p:sp>
        <p:nvSpPr>
          <p:cNvPr id="5" name="Slide Number Placeholder 4">
            <a:extLst>
              <a:ext uri="{FF2B5EF4-FFF2-40B4-BE49-F238E27FC236}">
                <a16:creationId xmlns:a16="http://schemas.microsoft.com/office/drawing/2014/main" id="{36F75C73-A1F2-D34D-96B6-1DD55158C1AC}"/>
              </a:ext>
            </a:extLst>
          </p:cNvPr>
          <p:cNvSpPr>
            <a:spLocks noGrp="1"/>
          </p:cNvSpPr>
          <p:nvPr>
            <p:ph type="sldNum" sz="quarter" idx="12"/>
          </p:nvPr>
        </p:nvSpPr>
        <p:spPr/>
        <p:txBody>
          <a:bodyPr/>
          <a:lstStyle/>
          <a:p>
            <a:fld id="{2352C00A-4D4A-1B4A-BF5A-FD34A7F77AA7}" type="slidenum">
              <a:rPr lang="en-US" smtClean="0"/>
              <a:t>9</a:t>
            </a:fld>
            <a:endParaRPr lang="en-US"/>
          </a:p>
        </p:txBody>
      </p:sp>
    </p:spTree>
    <p:extLst>
      <p:ext uri="{BB962C8B-B14F-4D97-AF65-F5344CB8AC3E}">
        <p14:creationId xmlns:p14="http://schemas.microsoft.com/office/powerpoint/2010/main" val="2883440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768</Words>
  <Application>Microsoft Macintosh PowerPoint</Application>
  <PresentationFormat>Widescreen</PresentationFormat>
  <Paragraphs>114</Paragraphs>
  <Slides>20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Object Oriented Programming</vt:lpstr>
      <vt:lpstr>Java - Object and Classes</vt:lpstr>
      <vt:lpstr>Java - Object and Classes</vt:lpstr>
      <vt:lpstr>Java - Object and Classes (cont.)</vt:lpstr>
      <vt:lpstr>Objects in Java</vt:lpstr>
      <vt:lpstr>Classes in Java</vt:lpstr>
      <vt:lpstr>Classes in Java (cont.)</vt:lpstr>
      <vt:lpstr>Constructors</vt:lpstr>
      <vt:lpstr>Creating an Object</vt:lpstr>
      <vt:lpstr>Creating an Object (cont.)</vt:lpstr>
      <vt:lpstr>Accessing Instance Variables and Methods</vt:lpstr>
      <vt:lpstr>Accessing Instance Variables and Methods (cont.)</vt:lpstr>
      <vt:lpstr>Accessing Instance Variables and Methods (cont.)</vt:lpstr>
      <vt:lpstr>Source File Declaration Rules</vt:lpstr>
      <vt:lpstr>Java Package</vt:lpstr>
      <vt:lpstr>A Simple Case Study</vt:lpstr>
      <vt:lpstr>A Simple Case Study - Example</vt:lpstr>
      <vt:lpstr>A Simple Case Study - Example</vt:lpstr>
      <vt:lpstr>A Simple Case Study - Example</vt:lpstr>
      <vt:lpstr>A Simple Case Study -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Microsoft Office User</dc:creator>
  <cp:lastModifiedBy>Microsoft Office User</cp:lastModifiedBy>
  <cp:revision>43</cp:revision>
  <dcterms:created xsi:type="dcterms:W3CDTF">2018-11-23T17:16:29Z</dcterms:created>
  <dcterms:modified xsi:type="dcterms:W3CDTF">2020-01-16T18:00:06Z</dcterms:modified>
</cp:coreProperties>
</file>