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1" saveSubsetFonts="1" autoCompressPictures="0">
  <p:sldMasterIdLst>
    <p:sldMasterId id="2147483648" r:id="rId1"/>
  </p:sldMasterIdLst>
  <p:notesMasterIdLst>
    <p:notesMasterId r:id="rId18"/>
  </p:notesMasterIdLst>
  <p:sldIdLst>
    <p:sldId id="256" r:id="rId2"/>
    <p:sldId id="278" r:id="rId3"/>
    <p:sldId id="257" r:id="rId4"/>
    <p:sldId id="279" r:id="rId5"/>
    <p:sldId id="280" r:id="rId6"/>
    <p:sldId id="281" r:id="rId7"/>
    <p:sldId id="282" r:id="rId8"/>
    <p:sldId id="283" r:id="rId9"/>
    <p:sldId id="284" r:id="rId10"/>
    <p:sldId id="286" r:id="rId11"/>
    <p:sldId id="287" r:id="rId12"/>
    <p:sldId id="288" r:id="rId13"/>
    <p:sldId id="289"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3"/>
    <p:restoredTop sz="94574"/>
  </p:normalViewPr>
  <p:slideViewPr>
    <p:cSldViewPr snapToGrid="0" snapToObjects="1">
      <p:cViewPr varScale="1">
        <p:scale>
          <a:sx n="120" d="100"/>
          <a:sy n="120"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3C020-A11B-B048-B030-25C43ED4E8CE}" type="datetimeFigureOut">
              <a:rPr lang="en-US" smtClean="0"/>
              <a:t>2/24/20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7CD26-F1D7-F742-8560-1B48FD6374EA}" type="slidenum">
              <a:rPr lang="en-US" smtClean="0"/>
              <a:t>‹#›</a:t>
            </a:fld>
            <a:endParaRPr lang="en-US"/>
          </a:p>
        </p:txBody>
      </p:sp>
    </p:spTree>
    <p:extLst>
      <p:ext uri="{BB962C8B-B14F-4D97-AF65-F5344CB8AC3E}">
        <p14:creationId xmlns:p14="http://schemas.microsoft.com/office/powerpoint/2010/main" val="104221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32</a:t>
            </a:fld>
            <a:endParaRPr lang="en-US"/>
          </a:p>
        </p:txBody>
      </p:sp>
    </p:spTree>
    <p:extLst>
      <p:ext uri="{BB962C8B-B14F-4D97-AF65-F5344CB8AC3E}">
        <p14:creationId xmlns:p14="http://schemas.microsoft.com/office/powerpoint/2010/main" val="3681613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36</a:t>
            </a:fld>
            <a:endParaRPr lang="en-US"/>
          </a:p>
        </p:txBody>
      </p:sp>
    </p:spTree>
    <p:extLst>
      <p:ext uri="{BB962C8B-B14F-4D97-AF65-F5344CB8AC3E}">
        <p14:creationId xmlns:p14="http://schemas.microsoft.com/office/powerpoint/2010/main" val="85081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407692-50CD-B649-8381-6C2D7740C6B1}" type="datetime1">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6289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1B1967-33D6-874F-80E2-114E7723EDC7}" type="datetime1">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64609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6DBA46-4A41-B241-B74D-300B0C25BDF7}" type="datetime1">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2987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C814D3-5F93-2144-9DCC-51C3A452037D}" type="datetime1">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157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566E5-4A0C-BD47-85D4-5907A81A108F}" type="datetime1">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38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403825-CCCF-9747-9B9B-1EAD2FF7D9DA}" type="datetime1">
              <a:rPr lang="en-US" smtClean="0"/>
              <a:t>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8687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FCE345-F684-D74E-AE47-8122E5E607C4}" type="datetime1">
              <a:rPr lang="en-US" smtClean="0"/>
              <a:t>2/24/20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214444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1BAD23-89D5-4246-98C2-81E0E75E41B4}" type="datetime1">
              <a:rPr lang="en-US" smtClean="0"/>
              <a:t>2/24/20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130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AF3B8-FDED-B14B-A6C6-12D007B14A0C}" type="datetime1">
              <a:rPr lang="en-US" smtClean="0"/>
              <a:t>2/24/20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70563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4F9DAD-F597-054F-9F4B-8B646845DF3F}" type="datetime1">
              <a:rPr lang="en-US" smtClean="0"/>
              <a:t>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210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479522-4882-FE42-BB00-1023FA95BED3}" type="datetime1">
              <a:rPr lang="en-US" smtClean="0"/>
              <a:t>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99334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004E4-DCAA-454A-8BF6-70880CB605C6}" type="datetime1">
              <a:rPr lang="en-US" smtClean="0"/>
              <a:t>2/24/20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2C00A-4D4A-1B4A-BF5A-FD34A7F77AA7}" type="slidenum">
              <a:rPr lang="en-US" smtClean="0"/>
              <a:t>‹#›</a:t>
            </a:fld>
            <a:endParaRPr lang="en-US"/>
          </a:p>
        </p:txBody>
      </p:sp>
    </p:spTree>
    <p:extLst>
      <p:ext uri="{BB962C8B-B14F-4D97-AF65-F5344CB8AC3E}">
        <p14:creationId xmlns:p14="http://schemas.microsoft.com/office/powerpoint/2010/main" val="13227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2499" y="1122363"/>
            <a:ext cx="9465501" cy="2387600"/>
          </a:xfrm>
        </p:spPr>
        <p:txBody>
          <a:bodyPr/>
          <a:lstStyle/>
          <a:p>
            <a:r>
              <a:rPr lang="en-US" dirty="0"/>
              <a:t>Object Oriented Programming</a:t>
            </a:r>
          </a:p>
        </p:txBody>
      </p:sp>
      <p:sp>
        <p:nvSpPr>
          <p:cNvPr id="3" name="Subtitle 2"/>
          <p:cNvSpPr>
            <a:spLocks noGrp="1"/>
          </p:cNvSpPr>
          <p:nvPr>
            <p:ph type="subTitle" idx="1"/>
          </p:nvPr>
        </p:nvSpPr>
        <p:spPr/>
        <p:txBody>
          <a:bodyPr>
            <a:normAutofit/>
          </a:bodyPr>
          <a:lstStyle/>
          <a:p>
            <a:endParaRPr lang="en-US" dirty="0"/>
          </a:p>
          <a:p>
            <a:r>
              <a:rPr lang="en-US" i="1" dirty="0"/>
              <a:t>Chapter 2 - </a:t>
            </a:r>
            <a:r>
              <a:rPr lang="en-US" dirty="0"/>
              <a:t>Java - Methods</a:t>
            </a:r>
          </a:p>
        </p:txBody>
      </p:sp>
      <p:sp>
        <p:nvSpPr>
          <p:cNvPr id="4" name="Slide Number Placeholder 3">
            <a:extLst>
              <a:ext uri="{FF2B5EF4-FFF2-40B4-BE49-F238E27FC236}">
                <a16:creationId xmlns:a16="http://schemas.microsoft.com/office/drawing/2014/main" id="{395FB07F-B19C-644B-B5C9-92965BE4E23C}"/>
              </a:ext>
            </a:extLst>
          </p:cNvPr>
          <p:cNvSpPr>
            <a:spLocks noGrp="1"/>
          </p:cNvSpPr>
          <p:nvPr>
            <p:ph type="sldNum" sz="quarter" idx="12"/>
          </p:nvPr>
        </p:nvSpPr>
        <p:spPr/>
        <p:txBody>
          <a:bodyPr/>
          <a:lstStyle/>
          <a:p>
            <a:r>
              <a:rPr lang="en-US" dirty="0"/>
              <a:t>20</a:t>
            </a:r>
          </a:p>
        </p:txBody>
      </p:sp>
      <p:sp>
        <p:nvSpPr>
          <p:cNvPr id="5" name="TextBox 4">
            <a:extLst>
              <a:ext uri="{FF2B5EF4-FFF2-40B4-BE49-F238E27FC236}">
                <a16:creationId xmlns:a16="http://schemas.microsoft.com/office/drawing/2014/main" id="{521248E2-0059-654A-8E42-8F99DF068DD6}"/>
              </a:ext>
            </a:extLst>
          </p:cNvPr>
          <p:cNvSpPr txBox="1"/>
          <p:nvPr/>
        </p:nvSpPr>
        <p:spPr>
          <a:xfrm>
            <a:off x="11599101" y="650100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4503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void Keyword</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The void keyword allows us to create methods which do not return a value. Here, in the following example we're considering a void method </a:t>
            </a:r>
            <a:r>
              <a:rPr lang="en-US" i="1" dirty="0" err="1"/>
              <a:t>methodRankPoints</a:t>
            </a:r>
            <a:r>
              <a:rPr lang="en-US" dirty="0"/>
              <a:t>. </a:t>
            </a:r>
          </a:p>
          <a:p>
            <a:pPr marL="0" indent="0">
              <a:buNone/>
            </a:pPr>
            <a:r>
              <a:rPr lang="en-US" dirty="0"/>
              <a:t>This method is a void method, which does not return any value. Call to a void method must be a statement i.e. </a:t>
            </a:r>
            <a:r>
              <a:rPr lang="en-US" i="1" dirty="0" err="1"/>
              <a:t>methodRankPoints</a:t>
            </a:r>
            <a:r>
              <a:rPr lang="en-US" i="1" dirty="0"/>
              <a:t>(255.7);</a:t>
            </a:r>
            <a:r>
              <a:rPr lang="en-US" dirty="0"/>
              <a:t>. </a:t>
            </a:r>
          </a:p>
          <a:p>
            <a:pPr marL="0" indent="0">
              <a:buNone/>
            </a:pPr>
            <a:r>
              <a:rPr lang="en-US" dirty="0"/>
              <a:t>It is a Java statement which ends with a semicolon as shown in the following example.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30</a:t>
            </a:fld>
            <a:endParaRPr lang="en-US"/>
          </a:p>
        </p:txBody>
      </p:sp>
    </p:spTree>
    <p:extLst>
      <p:ext uri="{BB962C8B-B14F-4D97-AF65-F5344CB8AC3E}">
        <p14:creationId xmlns:p14="http://schemas.microsoft.com/office/powerpoint/2010/main" val="337045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void Keyword</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The void keyword allows us to create methods which do not return a value. Here, in the following example we're considering a void method </a:t>
            </a:r>
            <a:r>
              <a:rPr lang="en-US" i="1" dirty="0" err="1"/>
              <a:t>methodRankPoints</a:t>
            </a:r>
            <a:r>
              <a:rPr lang="en-US" dirty="0"/>
              <a:t>. </a:t>
            </a:r>
          </a:p>
          <a:p>
            <a:pPr marL="0" indent="0">
              <a:buNone/>
            </a:pPr>
            <a:r>
              <a:rPr lang="en-US" dirty="0"/>
              <a:t>This method is a void method, which does not return any value. Call to a void method must be a statement i.e. </a:t>
            </a:r>
            <a:r>
              <a:rPr lang="en-US" i="1" dirty="0" err="1"/>
              <a:t>methodRankPoints</a:t>
            </a:r>
            <a:r>
              <a:rPr lang="en-US" i="1" dirty="0"/>
              <a:t>(255.7);</a:t>
            </a:r>
            <a:r>
              <a:rPr lang="en-US" dirty="0"/>
              <a:t>. </a:t>
            </a:r>
          </a:p>
          <a:p>
            <a:pPr marL="0" indent="0">
              <a:buNone/>
            </a:pPr>
            <a:r>
              <a:rPr lang="en-US" dirty="0"/>
              <a:t>It is a Java statement which ends with a semicolon as shown in the following example.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31</a:t>
            </a:fld>
            <a:endParaRPr lang="en-US"/>
          </a:p>
        </p:txBody>
      </p:sp>
    </p:spTree>
    <p:extLst>
      <p:ext uri="{BB962C8B-B14F-4D97-AF65-F5344CB8AC3E}">
        <p14:creationId xmlns:p14="http://schemas.microsoft.com/office/powerpoint/2010/main" val="318222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68"/>
            <a:ext cx="10515600" cy="1325563"/>
          </a:xfrm>
        </p:spPr>
        <p:txBody>
          <a:bodyPr>
            <a:normAutofit/>
          </a:bodyPr>
          <a:lstStyle/>
          <a:p>
            <a:r>
              <a:rPr lang="en-US" b="1" dirty="0"/>
              <a:t>Example</a:t>
            </a: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32</a:t>
            </a:fld>
            <a:endParaRPr lang="en-US"/>
          </a:p>
        </p:txBody>
      </p:sp>
      <p:pic>
        <p:nvPicPr>
          <p:cNvPr id="8" name="Content Placeholder 7">
            <a:extLst>
              <a:ext uri="{FF2B5EF4-FFF2-40B4-BE49-F238E27FC236}">
                <a16:creationId xmlns:a16="http://schemas.microsoft.com/office/drawing/2014/main" id="{62C8BF89-9342-FF45-91CA-11C1E0B41C9D}"/>
              </a:ext>
            </a:extLst>
          </p:cNvPr>
          <p:cNvPicPr>
            <a:picLocks noGrp="1" noChangeAspect="1"/>
          </p:cNvPicPr>
          <p:nvPr>
            <p:ph idx="1"/>
          </p:nvPr>
        </p:nvPicPr>
        <p:blipFill>
          <a:blip r:embed="rId3"/>
          <a:stretch>
            <a:fillRect/>
          </a:stretch>
        </p:blipFill>
        <p:spPr>
          <a:xfrm>
            <a:off x="838199" y="741104"/>
            <a:ext cx="9058421" cy="6116896"/>
          </a:xfrm>
        </p:spPr>
      </p:pic>
      <p:pic>
        <p:nvPicPr>
          <p:cNvPr id="11" name="Picture 10">
            <a:extLst>
              <a:ext uri="{FF2B5EF4-FFF2-40B4-BE49-F238E27FC236}">
                <a16:creationId xmlns:a16="http://schemas.microsoft.com/office/drawing/2014/main" id="{EF734CE8-5055-D748-A214-0D9D758FA1C6}"/>
              </a:ext>
            </a:extLst>
          </p:cNvPr>
          <p:cNvPicPr>
            <a:picLocks noChangeAspect="1"/>
          </p:cNvPicPr>
          <p:nvPr/>
        </p:nvPicPr>
        <p:blipFill>
          <a:blip r:embed="rId4"/>
          <a:stretch>
            <a:fillRect/>
          </a:stretch>
        </p:blipFill>
        <p:spPr>
          <a:xfrm>
            <a:off x="8610600" y="741104"/>
            <a:ext cx="3314700" cy="1346200"/>
          </a:xfrm>
          <a:prstGeom prst="rect">
            <a:avLst/>
          </a:prstGeom>
        </p:spPr>
      </p:pic>
    </p:spTree>
    <p:extLst>
      <p:ext uri="{BB962C8B-B14F-4D97-AF65-F5344CB8AC3E}">
        <p14:creationId xmlns:p14="http://schemas.microsoft.com/office/powerpoint/2010/main" val="18243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Parameters by Value</a:t>
            </a:r>
          </a:p>
        </p:txBody>
      </p:sp>
      <p:sp>
        <p:nvSpPr>
          <p:cNvPr id="3" name="Content Placeholder 2"/>
          <p:cNvSpPr>
            <a:spLocks noGrp="1"/>
          </p:cNvSpPr>
          <p:nvPr>
            <p:ph idx="1"/>
          </p:nvPr>
        </p:nvSpPr>
        <p:spPr>
          <a:xfrm>
            <a:off x="838200" y="1503123"/>
            <a:ext cx="10515600" cy="4673840"/>
          </a:xfrm>
        </p:spPr>
        <p:txBody>
          <a:bodyPr>
            <a:normAutofit lnSpcReduction="10000"/>
          </a:bodyPr>
          <a:lstStyle/>
          <a:p>
            <a:pPr marL="0" indent="0">
              <a:buNone/>
            </a:pPr>
            <a:r>
              <a:rPr lang="en-US" dirty="0"/>
              <a:t>While working under calling process, arguments is to be passed. These should be in the same order as their respective parameters in the method specification. Parameters can be passed by value or by reference.</a:t>
            </a:r>
          </a:p>
          <a:p>
            <a:pPr marL="0" indent="0">
              <a:buNone/>
            </a:pPr>
            <a:r>
              <a:rPr lang="en-US" dirty="0"/>
              <a:t>Passing Parameters by Value means calling a method with a parameter. Through this, the argument value is passed to the parameter.</a:t>
            </a:r>
          </a:p>
          <a:p>
            <a:pPr marL="0" indent="0">
              <a:buNone/>
            </a:pPr>
            <a:endParaRPr lang="en-US" dirty="0"/>
          </a:p>
          <a:p>
            <a:pPr marL="0" indent="0">
              <a:buNone/>
            </a:pPr>
            <a:r>
              <a:rPr lang="en-US" b="1" dirty="0"/>
              <a:t>Example</a:t>
            </a:r>
            <a:endParaRPr lang="en-US" dirty="0"/>
          </a:p>
          <a:p>
            <a:pPr marL="0" indent="0">
              <a:buNone/>
            </a:pPr>
            <a:r>
              <a:rPr lang="en-US" dirty="0"/>
              <a:t>The program on the next slide shows an example of passing parameter by value. The values of the arguments remains the same even after the method invocation.</a:t>
            </a:r>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33</a:t>
            </a:fld>
            <a:endParaRPr lang="en-US"/>
          </a:p>
        </p:txBody>
      </p:sp>
    </p:spTree>
    <p:extLst>
      <p:ext uri="{BB962C8B-B14F-4D97-AF65-F5344CB8AC3E}">
        <p14:creationId xmlns:p14="http://schemas.microsoft.com/office/powerpoint/2010/main" val="207968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34</a:t>
            </a:fld>
            <a:endParaRPr lang="en-US"/>
          </a:p>
        </p:txBody>
      </p:sp>
      <p:sp>
        <p:nvSpPr>
          <p:cNvPr id="4" name="TextBox 3">
            <a:extLst>
              <a:ext uri="{FF2B5EF4-FFF2-40B4-BE49-F238E27FC236}">
                <a16:creationId xmlns:a16="http://schemas.microsoft.com/office/drawing/2014/main" id="{87612DC0-1A3D-4245-83B2-46F31EC8445E}"/>
              </a:ext>
            </a:extLst>
          </p:cNvPr>
          <p:cNvSpPr txBox="1"/>
          <p:nvPr/>
        </p:nvSpPr>
        <p:spPr>
          <a:xfrm>
            <a:off x="3753293" y="1371600"/>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823FFCF6-69E1-4E42-8BA2-0EFAAFB049B4}"/>
              </a:ext>
            </a:extLst>
          </p:cNvPr>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pic>
        <p:nvPicPr>
          <p:cNvPr id="9" name="Picture 8">
            <a:extLst>
              <a:ext uri="{FF2B5EF4-FFF2-40B4-BE49-F238E27FC236}">
                <a16:creationId xmlns:a16="http://schemas.microsoft.com/office/drawing/2014/main" id="{81F1908A-A68A-8640-BF96-36B17A85D9AD}"/>
              </a:ext>
            </a:extLst>
          </p:cNvPr>
          <p:cNvPicPr>
            <a:picLocks noChangeAspect="1"/>
          </p:cNvPicPr>
          <p:nvPr/>
        </p:nvPicPr>
        <p:blipFill>
          <a:blip r:embed="rId3"/>
          <a:stretch>
            <a:fillRect/>
          </a:stretch>
        </p:blipFill>
        <p:spPr>
          <a:xfrm>
            <a:off x="7517219" y="4453720"/>
            <a:ext cx="4674781" cy="1483233"/>
          </a:xfrm>
          <a:prstGeom prst="rect">
            <a:avLst/>
          </a:prstGeom>
          <a:ln>
            <a:solidFill>
              <a:schemeClr val="accent1"/>
            </a:solidFill>
          </a:ln>
        </p:spPr>
      </p:pic>
    </p:spTree>
    <p:extLst>
      <p:ext uri="{BB962C8B-B14F-4D97-AF65-F5344CB8AC3E}">
        <p14:creationId xmlns:p14="http://schemas.microsoft.com/office/powerpoint/2010/main" val="198230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 Overloading</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When a class has two or more methods by the same name but different parameters, it is known as method overloading. It is different from overriding. In overriding, a method has the same method name, type, number of parameters, etc.</a:t>
            </a:r>
          </a:p>
          <a:p>
            <a:pPr marL="0" indent="0">
              <a:buNone/>
            </a:pPr>
            <a:endParaRPr lang="en-US" dirty="0"/>
          </a:p>
          <a:p>
            <a:pPr marL="0" indent="0">
              <a:buNone/>
            </a:pPr>
            <a:r>
              <a:rPr lang="en-US" dirty="0"/>
              <a:t>Let’s consider the example discussed earlier for finding minimum numbers of integer type. If, let’s say we want to find the minimum number of double type. Then the concept of overloading will be introduced to create two or more methods with the same name but different parameters.</a:t>
            </a:r>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35</a:t>
            </a:fld>
            <a:endParaRPr lang="en-US"/>
          </a:p>
        </p:txBody>
      </p:sp>
    </p:spTree>
    <p:extLst>
      <p:ext uri="{BB962C8B-B14F-4D97-AF65-F5344CB8AC3E}">
        <p14:creationId xmlns:p14="http://schemas.microsoft.com/office/powerpoint/2010/main" val="319775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67"/>
            <a:ext cx="10515600" cy="854444"/>
          </a:xfrm>
        </p:spPr>
        <p:txBody>
          <a:bodyPr>
            <a:normAutofit/>
          </a:bodyPr>
          <a:lstStyle/>
          <a:p>
            <a:r>
              <a:rPr lang="en-US" b="1" dirty="0"/>
              <a:t>Example</a:t>
            </a: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36</a:t>
            </a:fld>
            <a:endParaRPr lang="en-US"/>
          </a:p>
        </p:txBody>
      </p:sp>
      <p:pic>
        <p:nvPicPr>
          <p:cNvPr id="13" name="Content Placeholder 12">
            <a:extLst>
              <a:ext uri="{FF2B5EF4-FFF2-40B4-BE49-F238E27FC236}">
                <a16:creationId xmlns:a16="http://schemas.microsoft.com/office/drawing/2014/main" id="{804B7BCB-25F9-2B40-9BA3-55C89D7E7C13}"/>
              </a:ext>
            </a:extLst>
          </p:cNvPr>
          <p:cNvPicPr>
            <a:picLocks noGrp="1" noChangeAspect="1"/>
          </p:cNvPicPr>
          <p:nvPr>
            <p:ph idx="1"/>
          </p:nvPr>
        </p:nvPicPr>
        <p:blipFill>
          <a:blip r:embed="rId3"/>
          <a:stretch>
            <a:fillRect/>
          </a:stretch>
        </p:blipFill>
        <p:spPr>
          <a:xfrm>
            <a:off x="0" y="517819"/>
            <a:ext cx="6096000" cy="6302009"/>
          </a:xfrm>
          <a:ln>
            <a:solidFill>
              <a:schemeClr val="accent1"/>
            </a:solidFill>
          </a:ln>
        </p:spPr>
      </p:pic>
      <p:pic>
        <p:nvPicPr>
          <p:cNvPr id="15" name="Picture 14">
            <a:extLst>
              <a:ext uri="{FF2B5EF4-FFF2-40B4-BE49-F238E27FC236}">
                <a16:creationId xmlns:a16="http://schemas.microsoft.com/office/drawing/2014/main" id="{59CA1199-CE1B-584C-987B-B38F8EA3B464}"/>
              </a:ext>
            </a:extLst>
          </p:cNvPr>
          <p:cNvPicPr>
            <a:picLocks noChangeAspect="1"/>
          </p:cNvPicPr>
          <p:nvPr/>
        </p:nvPicPr>
        <p:blipFill>
          <a:blip r:embed="rId4"/>
          <a:stretch>
            <a:fillRect/>
          </a:stretch>
        </p:blipFill>
        <p:spPr>
          <a:xfrm>
            <a:off x="6073114" y="517819"/>
            <a:ext cx="6118886" cy="4186606"/>
          </a:xfrm>
          <a:prstGeom prst="rect">
            <a:avLst/>
          </a:prstGeom>
          <a:ln>
            <a:solidFill>
              <a:schemeClr val="accent1"/>
            </a:solidFill>
          </a:ln>
        </p:spPr>
      </p:pic>
    </p:spTree>
    <p:extLst>
      <p:ext uri="{BB962C8B-B14F-4D97-AF65-F5344CB8AC3E}">
        <p14:creationId xmlns:p14="http://schemas.microsoft.com/office/powerpoint/2010/main" val="151847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Java - Methods</a:t>
            </a:r>
          </a:p>
        </p:txBody>
      </p:sp>
      <p:sp>
        <p:nvSpPr>
          <p:cNvPr id="3" name="Slide Number Placeholder 2">
            <a:extLst>
              <a:ext uri="{FF2B5EF4-FFF2-40B4-BE49-F238E27FC236}">
                <a16:creationId xmlns:a16="http://schemas.microsoft.com/office/drawing/2014/main" id="{A07BAC6A-4986-1A40-ACFC-84DAE7BCC396}"/>
              </a:ext>
            </a:extLst>
          </p:cNvPr>
          <p:cNvSpPr>
            <a:spLocks noGrp="1"/>
          </p:cNvSpPr>
          <p:nvPr>
            <p:ph type="sldNum" sz="quarter" idx="12"/>
          </p:nvPr>
        </p:nvSpPr>
        <p:spPr/>
        <p:txBody>
          <a:bodyPr/>
          <a:lstStyle/>
          <a:p>
            <a:fld id="{2352C00A-4D4A-1B4A-BF5A-FD34A7F77AA7}" type="slidenum">
              <a:rPr lang="en-US" smtClean="0"/>
              <a:t>22</a:t>
            </a:fld>
            <a:endParaRPr lang="en-US" dirty="0"/>
          </a:p>
        </p:txBody>
      </p:sp>
    </p:spTree>
    <p:extLst>
      <p:ext uri="{BB962C8B-B14F-4D97-AF65-F5344CB8AC3E}">
        <p14:creationId xmlns:p14="http://schemas.microsoft.com/office/powerpoint/2010/main" val="9000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 Methods</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A Java method is a collection of statements that are grouped together to perform an operation. When you call the </a:t>
            </a:r>
            <a:r>
              <a:rPr lang="en-US" dirty="0" err="1"/>
              <a:t>System.out.</a:t>
            </a:r>
            <a:r>
              <a:rPr lang="en-US" b="1" dirty="0" err="1"/>
              <a:t>println</a:t>
            </a:r>
            <a:r>
              <a:rPr lang="en-US" b="1" dirty="0"/>
              <a:t>()</a:t>
            </a:r>
            <a:r>
              <a:rPr lang="en-US" dirty="0"/>
              <a:t> method, for example, the system actually executes several statements in order to display a message on the console.</a:t>
            </a:r>
          </a:p>
          <a:p>
            <a:pPr marL="0" indent="0">
              <a:buNone/>
            </a:pPr>
            <a:r>
              <a:rPr lang="en-US" dirty="0"/>
              <a:t>Now you will learn how to create your own methods with or without return values, invoke a method with or without parameters, and apply method abstraction in the program design.</a:t>
            </a:r>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23</a:t>
            </a:fld>
            <a:endParaRPr lang="en-US"/>
          </a:p>
        </p:txBody>
      </p:sp>
    </p:spTree>
    <p:extLst>
      <p:ext uri="{BB962C8B-B14F-4D97-AF65-F5344CB8AC3E}">
        <p14:creationId xmlns:p14="http://schemas.microsoft.com/office/powerpoint/2010/main" val="34522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Method</a:t>
            </a:r>
          </a:p>
        </p:txBody>
      </p:sp>
      <p:sp>
        <p:nvSpPr>
          <p:cNvPr id="3" name="Content Placeholder 2"/>
          <p:cNvSpPr>
            <a:spLocks noGrp="1"/>
          </p:cNvSpPr>
          <p:nvPr>
            <p:ph idx="1"/>
          </p:nvPr>
        </p:nvSpPr>
        <p:spPr>
          <a:xfrm>
            <a:off x="838200" y="1503123"/>
            <a:ext cx="10515600" cy="4673840"/>
          </a:xfrm>
        </p:spPr>
        <p:txBody>
          <a:bodyPr>
            <a:normAutofit fontScale="92500" lnSpcReduction="20000"/>
          </a:bodyPr>
          <a:lstStyle/>
          <a:p>
            <a:pPr marL="0" indent="0">
              <a:buNone/>
            </a:pPr>
            <a:r>
              <a:rPr lang="en-US" dirty="0"/>
              <a:t>Considering the following example to explain the syntax of a method −</a:t>
            </a:r>
          </a:p>
          <a:p>
            <a:pPr marL="0" indent="0">
              <a:buNone/>
            </a:pPr>
            <a:r>
              <a:rPr lang="en-US" b="1" dirty="0"/>
              <a:t>Syntax</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b="1" dirty="0"/>
              <a:t>public static</a:t>
            </a:r>
            <a:r>
              <a:rPr lang="en-US" dirty="0"/>
              <a:t> − modifier</a:t>
            </a:r>
          </a:p>
          <a:p>
            <a:r>
              <a:rPr lang="en-US" b="1" dirty="0"/>
              <a:t>int</a:t>
            </a:r>
            <a:r>
              <a:rPr lang="en-US" dirty="0"/>
              <a:t> − return type</a:t>
            </a:r>
          </a:p>
          <a:p>
            <a:r>
              <a:rPr lang="en-US" b="1" dirty="0" err="1"/>
              <a:t>methodName</a:t>
            </a:r>
            <a:r>
              <a:rPr lang="en-US" dirty="0"/>
              <a:t> − name of the method</a:t>
            </a:r>
          </a:p>
          <a:p>
            <a:r>
              <a:rPr lang="en-US" b="1" dirty="0"/>
              <a:t>a, b</a:t>
            </a:r>
            <a:r>
              <a:rPr lang="en-US" dirty="0"/>
              <a:t> − formal parameters</a:t>
            </a:r>
          </a:p>
          <a:p>
            <a:r>
              <a:rPr lang="en-US" b="1" dirty="0"/>
              <a:t>int a, int b</a:t>
            </a:r>
            <a:r>
              <a:rPr lang="en-US" dirty="0"/>
              <a:t> − list of parameters</a:t>
            </a:r>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24</a:t>
            </a:fld>
            <a:endParaRPr lang="en-US"/>
          </a:p>
        </p:txBody>
      </p:sp>
      <p:pic>
        <p:nvPicPr>
          <p:cNvPr id="6" name="Picture 5">
            <a:extLst>
              <a:ext uri="{FF2B5EF4-FFF2-40B4-BE49-F238E27FC236}">
                <a16:creationId xmlns:a16="http://schemas.microsoft.com/office/drawing/2014/main" id="{F192D520-A756-BF42-A2BE-5E6B3A16E35F}"/>
              </a:ext>
            </a:extLst>
          </p:cNvPr>
          <p:cNvPicPr>
            <a:picLocks noChangeAspect="1"/>
          </p:cNvPicPr>
          <p:nvPr/>
        </p:nvPicPr>
        <p:blipFill>
          <a:blip r:embed="rId2"/>
          <a:stretch>
            <a:fillRect/>
          </a:stretch>
        </p:blipFill>
        <p:spPr>
          <a:xfrm>
            <a:off x="838200" y="2417643"/>
            <a:ext cx="7429500" cy="1422400"/>
          </a:xfrm>
          <a:prstGeom prst="rect">
            <a:avLst/>
          </a:prstGeom>
        </p:spPr>
      </p:pic>
    </p:spTree>
    <p:extLst>
      <p:ext uri="{BB962C8B-B14F-4D97-AF65-F5344CB8AC3E}">
        <p14:creationId xmlns:p14="http://schemas.microsoft.com/office/powerpoint/2010/main" val="375327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Method (cont.)</a:t>
            </a:r>
          </a:p>
        </p:txBody>
      </p:sp>
      <p:sp>
        <p:nvSpPr>
          <p:cNvPr id="3" name="Content Placeholder 2"/>
          <p:cNvSpPr>
            <a:spLocks noGrp="1"/>
          </p:cNvSpPr>
          <p:nvPr>
            <p:ph idx="1"/>
          </p:nvPr>
        </p:nvSpPr>
        <p:spPr>
          <a:xfrm>
            <a:off x="838200" y="1503123"/>
            <a:ext cx="10515600" cy="4673840"/>
          </a:xfrm>
        </p:spPr>
        <p:txBody>
          <a:bodyPr>
            <a:normAutofit fontScale="77500" lnSpcReduction="20000"/>
          </a:bodyPr>
          <a:lstStyle/>
          <a:p>
            <a:pPr marL="0" indent="0">
              <a:buNone/>
            </a:pPr>
            <a:r>
              <a:rPr lang="en-US" dirty="0"/>
              <a:t>Method definition consists of a method header and a method body. The same is shown in the following syntax −</a:t>
            </a:r>
          </a:p>
          <a:p>
            <a:pPr marL="0" indent="0">
              <a:buNone/>
            </a:pPr>
            <a:r>
              <a:rPr lang="en-US" b="1" dirty="0"/>
              <a:t>Syntax</a:t>
            </a:r>
          </a:p>
          <a:p>
            <a:pPr marL="0" indent="0">
              <a:buNone/>
            </a:pPr>
            <a:endParaRPr lang="en-US" b="1" dirty="0"/>
          </a:p>
          <a:p>
            <a:pPr marL="0" indent="0">
              <a:buNone/>
            </a:pPr>
            <a:endParaRPr lang="en-US" b="1" dirty="0"/>
          </a:p>
          <a:p>
            <a:pPr marL="0" indent="0">
              <a:buNone/>
            </a:pPr>
            <a:endParaRPr lang="en-US" b="1" dirty="0"/>
          </a:p>
          <a:p>
            <a:r>
              <a:rPr lang="en-US" dirty="0"/>
              <a:t>The syntax shown above includes −</a:t>
            </a:r>
          </a:p>
          <a:p>
            <a:r>
              <a:rPr lang="en-US" b="1" dirty="0"/>
              <a:t>modifier</a:t>
            </a:r>
            <a:r>
              <a:rPr lang="en-US" dirty="0"/>
              <a:t> − It defines the access type of the method and it is optional to use.</a:t>
            </a:r>
          </a:p>
          <a:p>
            <a:r>
              <a:rPr lang="en-US" b="1" dirty="0" err="1"/>
              <a:t>returnType</a:t>
            </a:r>
            <a:r>
              <a:rPr lang="en-US" dirty="0"/>
              <a:t> − Method may return a value.</a:t>
            </a:r>
          </a:p>
          <a:p>
            <a:r>
              <a:rPr lang="en-US" b="1" dirty="0" err="1"/>
              <a:t>nameOfMethod</a:t>
            </a:r>
            <a:r>
              <a:rPr lang="en-US" dirty="0"/>
              <a:t> − This is the method name. The method signature consists of the method name and the parameter list.</a:t>
            </a:r>
          </a:p>
          <a:p>
            <a:r>
              <a:rPr lang="en-US" b="1" dirty="0"/>
              <a:t>Parameter List</a:t>
            </a:r>
            <a:r>
              <a:rPr lang="en-US" dirty="0"/>
              <a:t> − The list of parameters, it is the type, order, and number of parameters of a method. These are optional, method may contain zero parameters.</a:t>
            </a:r>
          </a:p>
          <a:p>
            <a:r>
              <a:rPr lang="en-US" b="1" dirty="0"/>
              <a:t>method body</a:t>
            </a:r>
            <a:r>
              <a:rPr lang="en-US" dirty="0"/>
              <a:t> − The method body defines what the method does with the statements.</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25</a:t>
            </a:fld>
            <a:endParaRPr lang="en-US"/>
          </a:p>
        </p:txBody>
      </p:sp>
      <p:pic>
        <p:nvPicPr>
          <p:cNvPr id="7" name="Picture 6">
            <a:extLst>
              <a:ext uri="{FF2B5EF4-FFF2-40B4-BE49-F238E27FC236}">
                <a16:creationId xmlns:a16="http://schemas.microsoft.com/office/drawing/2014/main" id="{3CAC9FB3-C006-6448-AF09-3BDC1EFF2992}"/>
              </a:ext>
            </a:extLst>
          </p:cNvPr>
          <p:cNvPicPr>
            <a:picLocks noChangeAspect="1"/>
          </p:cNvPicPr>
          <p:nvPr/>
        </p:nvPicPr>
        <p:blipFill>
          <a:blip r:embed="rId2"/>
          <a:stretch>
            <a:fillRect/>
          </a:stretch>
        </p:blipFill>
        <p:spPr>
          <a:xfrm>
            <a:off x="838200" y="2351550"/>
            <a:ext cx="6922238" cy="1232727"/>
          </a:xfrm>
          <a:prstGeom prst="rect">
            <a:avLst/>
          </a:prstGeom>
        </p:spPr>
      </p:pic>
    </p:spTree>
    <p:extLst>
      <p:ext uri="{BB962C8B-B14F-4D97-AF65-F5344CB8AC3E}">
        <p14:creationId xmlns:p14="http://schemas.microsoft.com/office/powerpoint/2010/main" val="398705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a:t>
            </a:r>
            <a:endParaRPr lang="en-US" dirty="0"/>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Here is the source code of the above defined method called </a:t>
            </a:r>
            <a:r>
              <a:rPr lang="en-US" b="1" dirty="0"/>
              <a:t>min()</a:t>
            </a:r>
            <a:r>
              <a:rPr lang="en-US" dirty="0"/>
              <a:t>. This method takes two parameters num1 and num2 and returns the maximum between the two −</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26</a:t>
            </a:fld>
            <a:endParaRPr lang="en-US"/>
          </a:p>
        </p:txBody>
      </p:sp>
      <p:pic>
        <p:nvPicPr>
          <p:cNvPr id="6" name="Picture 5">
            <a:extLst>
              <a:ext uri="{FF2B5EF4-FFF2-40B4-BE49-F238E27FC236}">
                <a16:creationId xmlns:a16="http://schemas.microsoft.com/office/drawing/2014/main" id="{21621B94-F1C2-484E-AFD2-D8426D585395}"/>
              </a:ext>
            </a:extLst>
          </p:cNvPr>
          <p:cNvPicPr>
            <a:picLocks noChangeAspect="1"/>
          </p:cNvPicPr>
          <p:nvPr/>
        </p:nvPicPr>
        <p:blipFill>
          <a:blip r:embed="rId2"/>
          <a:stretch>
            <a:fillRect/>
          </a:stretch>
        </p:blipFill>
        <p:spPr>
          <a:xfrm>
            <a:off x="838200" y="2722127"/>
            <a:ext cx="8958078" cy="3999348"/>
          </a:xfrm>
          <a:prstGeom prst="rect">
            <a:avLst/>
          </a:prstGeom>
        </p:spPr>
      </p:pic>
    </p:spTree>
    <p:extLst>
      <p:ext uri="{BB962C8B-B14F-4D97-AF65-F5344CB8AC3E}">
        <p14:creationId xmlns:p14="http://schemas.microsoft.com/office/powerpoint/2010/main" val="59078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 Calling</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For using a method, it should be called. There are two ways in which a method is called i.e., method returns a value or returning nothing (no return value).</a:t>
            </a:r>
          </a:p>
          <a:p>
            <a:pPr marL="0" indent="0">
              <a:buNone/>
            </a:pPr>
            <a:r>
              <a:rPr lang="en-US" dirty="0"/>
              <a:t>The process of method calling is simple. When a program invokes a method, the program control gets transferred to the called method. This called method then returns control to the caller in two conditions, when −</a:t>
            </a:r>
          </a:p>
          <a:p>
            <a:pPr marL="0" indent="0">
              <a:buNone/>
            </a:pPr>
            <a:endParaRPr lang="en-US" dirty="0"/>
          </a:p>
          <a:p>
            <a:r>
              <a:rPr lang="en-US" dirty="0"/>
              <a:t>the return statement is executed.</a:t>
            </a:r>
          </a:p>
          <a:p>
            <a:r>
              <a:rPr lang="en-US" dirty="0"/>
              <a:t>it reaches the method ending closing brace.</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27</a:t>
            </a:fld>
            <a:endParaRPr lang="en-US"/>
          </a:p>
        </p:txBody>
      </p:sp>
    </p:spTree>
    <p:extLst>
      <p:ext uri="{BB962C8B-B14F-4D97-AF65-F5344CB8AC3E}">
        <p14:creationId xmlns:p14="http://schemas.microsoft.com/office/powerpoint/2010/main" val="104553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 Calling (cont.)</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The methods returning void is considered as call to a statement. Lets consider an example −</a:t>
            </a:r>
          </a:p>
          <a:p>
            <a:pPr marL="0" indent="0">
              <a:buNone/>
            </a:pPr>
            <a:endParaRPr lang="en-US" dirty="0"/>
          </a:p>
          <a:p>
            <a:pPr marL="0" indent="0">
              <a:buNone/>
            </a:pPr>
            <a:endParaRPr lang="en-US" dirty="0"/>
          </a:p>
          <a:p>
            <a:pPr marL="0" indent="0">
              <a:buNone/>
            </a:pPr>
            <a:r>
              <a:rPr lang="en-US" dirty="0"/>
              <a:t>The method returning value can be understood by the following example −</a:t>
            </a:r>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28</a:t>
            </a:fld>
            <a:endParaRPr lang="en-US"/>
          </a:p>
        </p:txBody>
      </p:sp>
      <p:pic>
        <p:nvPicPr>
          <p:cNvPr id="6" name="Picture 5">
            <a:extLst>
              <a:ext uri="{FF2B5EF4-FFF2-40B4-BE49-F238E27FC236}">
                <a16:creationId xmlns:a16="http://schemas.microsoft.com/office/drawing/2014/main" id="{D5F44237-DCB2-8841-86F8-C11C3FE5AB0B}"/>
              </a:ext>
            </a:extLst>
          </p:cNvPr>
          <p:cNvPicPr>
            <a:picLocks noChangeAspect="1"/>
          </p:cNvPicPr>
          <p:nvPr/>
        </p:nvPicPr>
        <p:blipFill>
          <a:blip r:embed="rId2"/>
          <a:stretch>
            <a:fillRect/>
          </a:stretch>
        </p:blipFill>
        <p:spPr>
          <a:xfrm>
            <a:off x="838200" y="2542936"/>
            <a:ext cx="8534400" cy="571500"/>
          </a:xfrm>
          <a:prstGeom prst="rect">
            <a:avLst/>
          </a:prstGeom>
        </p:spPr>
      </p:pic>
      <p:pic>
        <p:nvPicPr>
          <p:cNvPr id="8" name="Picture 7">
            <a:extLst>
              <a:ext uri="{FF2B5EF4-FFF2-40B4-BE49-F238E27FC236}">
                <a16:creationId xmlns:a16="http://schemas.microsoft.com/office/drawing/2014/main" id="{38650962-6288-6943-B71B-A2797564D896}"/>
              </a:ext>
            </a:extLst>
          </p:cNvPr>
          <p:cNvPicPr>
            <a:picLocks noChangeAspect="1"/>
          </p:cNvPicPr>
          <p:nvPr/>
        </p:nvPicPr>
        <p:blipFill>
          <a:blip r:embed="rId3"/>
          <a:stretch>
            <a:fillRect/>
          </a:stretch>
        </p:blipFill>
        <p:spPr>
          <a:xfrm>
            <a:off x="838200" y="4551177"/>
            <a:ext cx="8331200" cy="647700"/>
          </a:xfrm>
          <a:prstGeom prst="rect">
            <a:avLst/>
          </a:prstGeom>
        </p:spPr>
      </p:pic>
    </p:spTree>
    <p:extLst>
      <p:ext uri="{BB962C8B-B14F-4D97-AF65-F5344CB8AC3E}">
        <p14:creationId xmlns:p14="http://schemas.microsoft.com/office/powerpoint/2010/main" val="218300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68"/>
            <a:ext cx="10515600" cy="1325563"/>
          </a:xfrm>
        </p:spPr>
        <p:txBody>
          <a:bodyPr>
            <a:normAutofit/>
          </a:bodyPr>
          <a:lstStyle/>
          <a:p>
            <a:r>
              <a:rPr lang="en-US" b="1" dirty="0"/>
              <a:t>Example</a:t>
            </a:r>
            <a:endParaRPr lang="en-US" dirty="0"/>
          </a:p>
        </p:txBody>
      </p:sp>
      <p:pic>
        <p:nvPicPr>
          <p:cNvPr id="7" name="Content Placeholder 6">
            <a:extLst>
              <a:ext uri="{FF2B5EF4-FFF2-40B4-BE49-F238E27FC236}">
                <a16:creationId xmlns:a16="http://schemas.microsoft.com/office/drawing/2014/main" id="{D3F78FF5-7B3A-5D48-B8FB-6A56F80D295E}"/>
              </a:ext>
            </a:extLst>
          </p:cNvPr>
          <p:cNvPicPr>
            <a:picLocks noGrp="1" noChangeAspect="1"/>
          </p:cNvPicPr>
          <p:nvPr>
            <p:ph idx="1"/>
          </p:nvPr>
        </p:nvPicPr>
        <p:blipFill>
          <a:blip r:embed="rId2"/>
          <a:stretch>
            <a:fillRect/>
          </a:stretch>
        </p:blipFill>
        <p:spPr>
          <a:xfrm>
            <a:off x="838199" y="748693"/>
            <a:ext cx="6944833" cy="6103936"/>
          </a:xfrm>
        </p:spPr>
      </p:pic>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29</a:t>
            </a:fld>
            <a:endParaRPr lang="en-US"/>
          </a:p>
        </p:txBody>
      </p:sp>
      <p:pic>
        <p:nvPicPr>
          <p:cNvPr id="10" name="Picture 9">
            <a:extLst>
              <a:ext uri="{FF2B5EF4-FFF2-40B4-BE49-F238E27FC236}">
                <a16:creationId xmlns:a16="http://schemas.microsoft.com/office/drawing/2014/main" id="{B4128971-DBC8-614A-BBB3-3908AE66F97F}"/>
              </a:ext>
            </a:extLst>
          </p:cNvPr>
          <p:cNvPicPr>
            <a:picLocks noChangeAspect="1"/>
          </p:cNvPicPr>
          <p:nvPr/>
        </p:nvPicPr>
        <p:blipFill>
          <a:blip r:embed="rId3"/>
          <a:stretch>
            <a:fillRect/>
          </a:stretch>
        </p:blipFill>
        <p:spPr>
          <a:xfrm>
            <a:off x="8052096" y="748693"/>
            <a:ext cx="3530600" cy="1308100"/>
          </a:xfrm>
          <a:prstGeom prst="rect">
            <a:avLst/>
          </a:prstGeom>
        </p:spPr>
      </p:pic>
    </p:spTree>
    <p:extLst>
      <p:ext uri="{BB962C8B-B14F-4D97-AF65-F5344CB8AC3E}">
        <p14:creationId xmlns:p14="http://schemas.microsoft.com/office/powerpoint/2010/main" val="3552205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507</Words>
  <Application>Microsoft Macintosh PowerPoint</Application>
  <PresentationFormat>Widescreen</PresentationFormat>
  <Paragraphs>83</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Object Oriented Programming</vt:lpstr>
      <vt:lpstr>Java - Methods</vt:lpstr>
      <vt:lpstr>Java - Methods</vt:lpstr>
      <vt:lpstr>Creating Method</vt:lpstr>
      <vt:lpstr>Creating Method (cont.)</vt:lpstr>
      <vt:lpstr>Example</vt:lpstr>
      <vt:lpstr>Method Calling</vt:lpstr>
      <vt:lpstr>Method Calling (cont.)</vt:lpstr>
      <vt:lpstr>Example</vt:lpstr>
      <vt:lpstr>The void Keyword</vt:lpstr>
      <vt:lpstr>The void Keyword</vt:lpstr>
      <vt:lpstr>Example</vt:lpstr>
      <vt:lpstr>Passing Parameters by Value</vt:lpstr>
      <vt:lpstr>PowerPoint Presentation</vt:lpstr>
      <vt:lpstr>Method Overloading</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Microsoft Office User</dc:creator>
  <cp:lastModifiedBy>Microsoft Office User</cp:lastModifiedBy>
  <cp:revision>46</cp:revision>
  <dcterms:created xsi:type="dcterms:W3CDTF">2018-11-23T17:16:29Z</dcterms:created>
  <dcterms:modified xsi:type="dcterms:W3CDTF">2020-02-24T18:16:01Z</dcterms:modified>
</cp:coreProperties>
</file>