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9"/>
    <p:restoredTop sz="94586"/>
  </p:normalViewPr>
  <p:slideViewPr>
    <p:cSldViewPr snapToGrid="0" snapToObjects="1">
      <p:cViewPr varScale="1">
        <p:scale>
          <a:sx n="102" d="100"/>
          <a:sy n="102" d="100"/>
        </p:scale>
        <p:origin x="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3C020-A11B-B048-B030-25C43ED4E8CE}" type="datetimeFigureOut">
              <a:rPr lang="en-US" smtClean="0"/>
              <a:t>11/23/19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7CD26-F1D7-F742-8560-1B48FD6374EA}" type="slidenum">
              <a:rPr lang="en-US" smtClean="0"/>
              <a:t>‹#›</a:t>
            </a:fld>
            <a:endParaRPr lang="en-US"/>
          </a:p>
        </p:txBody>
      </p:sp>
    </p:spTree>
    <p:extLst>
      <p:ext uri="{BB962C8B-B14F-4D97-AF65-F5344CB8AC3E}">
        <p14:creationId xmlns:p14="http://schemas.microsoft.com/office/powerpoint/2010/main" val="104221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47CD26-F1D7-F742-8560-1B48FD6374EA}" type="slidenum">
              <a:rPr lang="en-US" smtClean="0"/>
              <a:t>24</a:t>
            </a:fld>
            <a:endParaRPr lang="en-US"/>
          </a:p>
        </p:txBody>
      </p:sp>
    </p:spTree>
    <p:extLst>
      <p:ext uri="{BB962C8B-B14F-4D97-AF65-F5344CB8AC3E}">
        <p14:creationId xmlns:p14="http://schemas.microsoft.com/office/powerpoint/2010/main" val="161750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7">
            <a:extLst>
              <a:ext uri="{FF2B5EF4-FFF2-40B4-BE49-F238E27FC236}">
                <a16:creationId xmlns:a16="http://schemas.microsoft.com/office/drawing/2014/main" id="{B167ECB8-EDDC-3A4E-B0E2-CFB075BBDE90}"/>
              </a:ext>
            </a:extLst>
          </p:cNvPr>
          <p:cNvSpPr>
            <a:spLocks noGrp="1"/>
          </p:cNvSpPr>
          <p:nvPr>
            <p:ph type="dt" sz="half" idx="10"/>
          </p:nvPr>
        </p:nvSpPr>
        <p:spPr/>
        <p:txBody>
          <a:bodyPr/>
          <a:lstStyle/>
          <a:p>
            <a:fld id="{A071BB20-539B-6844-9D07-435DA28303F8}" type="datetime1">
              <a:rPr lang="en-US" smtClean="0"/>
              <a:t>11/23/19</a:t>
            </a:fld>
            <a:endParaRPr lang="en-US"/>
          </a:p>
        </p:txBody>
      </p:sp>
      <p:sp>
        <p:nvSpPr>
          <p:cNvPr id="9" name="Footer Placeholder 8">
            <a:extLst>
              <a:ext uri="{FF2B5EF4-FFF2-40B4-BE49-F238E27FC236}">
                <a16:creationId xmlns:a16="http://schemas.microsoft.com/office/drawing/2014/main" id="{B05B9946-C619-BA4A-958D-01EB23AAB87C}"/>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055D643-AB41-6B43-9BFE-B3CD86BAD2C7}"/>
              </a:ext>
            </a:extLst>
          </p:cNvPr>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6289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98D29C-E043-4548-8C9C-64C1B4EA688B}" type="datetime1">
              <a:rPr lang="en-US" smtClean="0"/>
              <a:t>11/23/19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64609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1C84F-0B8D-204A-A250-921C9BDE3C5D}" type="datetime1">
              <a:rPr lang="en-US" smtClean="0"/>
              <a:t>11/23/19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2987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ACB1D7-8C32-BD43-94A9-67C696799E1C}" type="datetime1">
              <a:rPr lang="en-US" smtClean="0"/>
              <a:t>11/23/19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157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D1183-1DF5-4741-925B-62F28E784E48}" type="datetime1">
              <a:rPr lang="en-US" smtClean="0"/>
              <a:t>11/23/19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38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C55266-31B4-0546-8CDB-DF8976C371B7}" type="datetime1">
              <a:rPr lang="en-US" smtClean="0"/>
              <a:t>11/23/19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8687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C6D272-30B2-C344-88D3-734B7C6514DE}" type="datetime1">
              <a:rPr lang="en-US" smtClean="0"/>
              <a:t>11/23/19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214444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8A9704-79DB-3C4F-9D5B-A51B36D10D36}" type="datetime1">
              <a:rPr lang="en-US" smtClean="0"/>
              <a:t>11/23/19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130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EFB66-1157-8842-8D7A-0D2C2628DB47}" type="datetime1">
              <a:rPr lang="en-US" smtClean="0"/>
              <a:t>11/23/19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70563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EC7E25-5F85-9C46-93EF-1AA0B42B2CE4}" type="datetime1">
              <a:rPr lang="en-US" smtClean="0"/>
              <a:t>11/23/19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210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FD61F9-73B9-F542-8A78-25C5439D64D5}" type="datetime1">
              <a:rPr lang="en-US" smtClean="0"/>
              <a:t>11/23/19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99334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69F67-F707-ED4A-8C17-FBD4894D0581}" type="datetime1">
              <a:rPr lang="en-US" smtClean="0"/>
              <a:t>11/23/19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2C00A-4D4A-1B4A-BF5A-FD34A7F77AA7}" type="slidenum">
              <a:rPr lang="en-US" smtClean="0"/>
              <a:t>‹#›</a:t>
            </a:fld>
            <a:endParaRPr lang="en-US"/>
          </a:p>
        </p:txBody>
      </p:sp>
    </p:spTree>
    <p:extLst>
      <p:ext uri="{BB962C8B-B14F-4D97-AF65-F5344CB8AC3E}">
        <p14:creationId xmlns:p14="http://schemas.microsoft.com/office/powerpoint/2010/main" val="13227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clipse.org/" TargetMode="External"/><Relationship Id="rId2" Type="http://schemas.openxmlformats.org/officeDocument/2006/relationships/hyperlink" Target="https://www.netbeans.org/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Fundamentals</a:t>
            </a:r>
          </a:p>
        </p:txBody>
      </p:sp>
      <p:sp>
        <p:nvSpPr>
          <p:cNvPr id="3" name="Subtitle 2"/>
          <p:cNvSpPr>
            <a:spLocks noGrp="1"/>
          </p:cNvSpPr>
          <p:nvPr>
            <p:ph type="subTitle" idx="1"/>
          </p:nvPr>
        </p:nvSpPr>
        <p:spPr/>
        <p:txBody>
          <a:bodyPr>
            <a:normAutofit/>
          </a:bodyPr>
          <a:lstStyle/>
          <a:p>
            <a:endParaRPr lang="en-US" dirty="0"/>
          </a:p>
          <a:p>
            <a:r>
              <a:rPr lang="en-US" i="1" dirty="0"/>
              <a:t>Java Programming Language</a:t>
            </a:r>
          </a:p>
          <a:p>
            <a:r>
              <a:rPr lang="en-US" i="1" dirty="0"/>
              <a:t>Chapter 1</a:t>
            </a:r>
          </a:p>
          <a:p>
            <a:endParaRPr lang="en-US" dirty="0"/>
          </a:p>
          <a:p>
            <a:endParaRPr lang="en-US" dirty="0"/>
          </a:p>
        </p:txBody>
      </p:sp>
      <p:sp>
        <p:nvSpPr>
          <p:cNvPr id="4" name="Slide Number Placeholder 3">
            <a:extLst>
              <a:ext uri="{FF2B5EF4-FFF2-40B4-BE49-F238E27FC236}">
                <a16:creationId xmlns:a16="http://schemas.microsoft.com/office/drawing/2014/main" id="{B6322616-9B80-7D4F-909F-0A242592C72E}"/>
              </a:ext>
            </a:extLst>
          </p:cNvPr>
          <p:cNvSpPr>
            <a:spLocks noGrp="1"/>
          </p:cNvSpPr>
          <p:nvPr>
            <p:ph type="sldNum" sz="quarter" idx="12"/>
          </p:nvPr>
        </p:nvSpPr>
        <p:spPr/>
        <p:txBody>
          <a:bodyPr/>
          <a:lstStyle/>
          <a:p>
            <a:fld id="{2352C00A-4D4A-1B4A-BF5A-FD34A7F77AA7}" type="slidenum">
              <a:rPr lang="en-US" smtClean="0"/>
              <a:t>1</a:t>
            </a:fld>
            <a:endParaRPr lang="en-US"/>
          </a:p>
        </p:txBody>
      </p:sp>
    </p:spTree>
    <p:extLst>
      <p:ext uri="{BB962C8B-B14F-4D97-AF65-F5344CB8AC3E}">
        <p14:creationId xmlns:p14="http://schemas.microsoft.com/office/powerpoint/2010/main" val="64503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Comments in Java</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Java supports single-line and multi-line comments very similar to C and C++. All characters available inside any comment are ignored by Java compiler.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14" y="2692068"/>
            <a:ext cx="8911225" cy="4010051"/>
          </a:xfrm>
          <a:prstGeom prst="rect">
            <a:avLst/>
          </a:prstGeom>
        </p:spPr>
      </p:pic>
      <p:sp>
        <p:nvSpPr>
          <p:cNvPr id="5" name="Slide Number Placeholder 4">
            <a:extLst>
              <a:ext uri="{FF2B5EF4-FFF2-40B4-BE49-F238E27FC236}">
                <a16:creationId xmlns:a16="http://schemas.microsoft.com/office/drawing/2014/main" id="{325AA1F3-2EC0-904A-A623-4494C526F465}"/>
              </a:ext>
            </a:extLst>
          </p:cNvPr>
          <p:cNvSpPr>
            <a:spLocks noGrp="1"/>
          </p:cNvSpPr>
          <p:nvPr>
            <p:ph type="sldNum" sz="quarter" idx="12"/>
          </p:nvPr>
        </p:nvSpPr>
        <p:spPr/>
        <p:txBody>
          <a:bodyPr/>
          <a:lstStyle/>
          <a:p>
            <a:fld id="{2352C00A-4D4A-1B4A-BF5A-FD34A7F77AA7}" type="slidenum">
              <a:rPr lang="en-US" smtClean="0"/>
              <a:t>10</a:t>
            </a:fld>
            <a:endParaRPr lang="en-US"/>
          </a:p>
        </p:txBody>
      </p:sp>
    </p:spTree>
    <p:extLst>
      <p:ext uri="{BB962C8B-B14F-4D97-AF65-F5344CB8AC3E}">
        <p14:creationId xmlns:p14="http://schemas.microsoft.com/office/powerpoint/2010/main" val="80694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Datatypes</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a:t>Variables are nothing but reserved memory locations to store values. </a:t>
            </a:r>
            <a:r>
              <a:rPr lang="en-US" dirty="0">
                <a:solidFill>
                  <a:srgbClr val="FF0000"/>
                </a:solidFill>
              </a:rPr>
              <a:t>This means that when you create a variable you reserve some space in the memory.</a:t>
            </a:r>
          </a:p>
          <a:p>
            <a:pPr marL="0" indent="0">
              <a:buNone/>
            </a:pPr>
            <a:r>
              <a:rPr lang="en-US" dirty="0">
                <a:solidFill>
                  <a:srgbClr val="FF0000"/>
                </a:solidFill>
              </a:rPr>
              <a:t>Based on the data type of a variable, the operating system allocates memory and decides what can be stored in the reserved memory. Therefore, by assigning different data types to variables, you can store integers, decimals, or characters in these variables.</a:t>
            </a:r>
          </a:p>
          <a:p>
            <a:pPr marL="0" indent="0">
              <a:buNone/>
            </a:pPr>
            <a:r>
              <a:rPr lang="en-US" dirty="0"/>
              <a:t>There are two data types available in Java:</a:t>
            </a:r>
          </a:p>
          <a:p>
            <a:pPr lvl="1"/>
            <a:r>
              <a:rPr lang="en-US" dirty="0"/>
              <a:t>Primitive Data Types</a:t>
            </a:r>
          </a:p>
          <a:p>
            <a:pPr lvl="1"/>
            <a:r>
              <a:rPr lang="en-US" dirty="0"/>
              <a:t>Reference/Object Data Types</a:t>
            </a:r>
          </a:p>
          <a:p>
            <a:pPr marL="0" lv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1BF3A4CC-1B9C-574E-B44A-503120930204}"/>
              </a:ext>
            </a:extLst>
          </p:cNvPr>
          <p:cNvSpPr>
            <a:spLocks noGrp="1"/>
          </p:cNvSpPr>
          <p:nvPr>
            <p:ph type="sldNum" sz="quarter" idx="12"/>
          </p:nvPr>
        </p:nvSpPr>
        <p:spPr/>
        <p:txBody>
          <a:bodyPr/>
          <a:lstStyle/>
          <a:p>
            <a:fld id="{2352C00A-4D4A-1B4A-BF5A-FD34A7F77AA7}" type="slidenum">
              <a:rPr lang="en-US" smtClean="0"/>
              <a:t>11</a:t>
            </a:fld>
            <a:endParaRPr lang="en-US"/>
          </a:p>
        </p:txBody>
      </p:sp>
    </p:spTree>
    <p:extLst>
      <p:ext uri="{BB962C8B-B14F-4D97-AF65-F5344CB8AC3E}">
        <p14:creationId xmlns:p14="http://schemas.microsoft.com/office/powerpoint/2010/main" val="129536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a:t>There are eight primitive datatypes supported by Java. Primitive datatypes are predefined by the language and named by a keyword. Let us now look into the eight primitive data types in detail.</a:t>
            </a:r>
          </a:p>
          <a:p>
            <a:pPr marL="0" indent="0">
              <a:lnSpc>
                <a:spcPct val="100000"/>
              </a:lnSpc>
              <a:spcBef>
                <a:spcPts val="0"/>
              </a:spcBef>
              <a:buNone/>
            </a:pPr>
            <a:endParaRPr lang="en-US" dirty="0"/>
          </a:p>
          <a:p>
            <a:pPr marL="514350" indent="-514350">
              <a:lnSpc>
                <a:spcPct val="100000"/>
              </a:lnSpc>
              <a:spcBef>
                <a:spcPts val="0"/>
              </a:spcBef>
              <a:buAutoNum type="arabicPeriod"/>
            </a:pPr>
            <a:r>
              <a:rPr lang="en-US" dirty="0"/>
              <a:t>Byte</a:t>
            </a:r>
          </a:p>
          <a:p>
            <a:r>
              <a:rPr lang="en-US" dirty="0"/>
              <a:t>Byte data type is an 8-bit signed two's complement integer</a:t>
            </a:r>
          </a:p>
          <a:p>
            <a:r>
              <a:rPr lang="en-US" dirty="0">
                <a:solidFill>
                  <a:srgbClr val="FF0000"/>
                </a:solidFill>
              </a:rPr>
              <a:t>Minimum value is -128 (-2^7)</a:t>
            </a:r>
          </a:p>
          <a:p>
            <a:r>
              <a:rPr lang="en-US" dirty="0">
                <a:solidFill>
                  <a:srgbClr val="FF0000"/>
                </a:solidFill>
              </a:rPr>
              <a:t>Maximum value is 127 (inclusive)(2^7 -1)</a:t>
            </a:r>
          </a:p>
          <a:p>
            <a:r>
              <a:rPr lang="en-US" dirty="0">
                <a:solidFill>
                  <a:srgbClr val="FF0000"/>
                </a:solidFill>
              </a:rPr>
              <a:t>Default value is 0</a:t>
            </a:r>
          </a:p>
          <a:p>
            <a:pPr marL="0" lv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73DB5852-7FE9-0B4E-B746-410A79CD62D6}"/>
              </a:ext>
            </a:extLst>
          </p:cNvPr>
          <p:cNvSpPr>
            <a:spLocks noGrp="1"/>
          </p:cNvSpPr>
          <p:nvPr>
            <p:ph type="sldNum" sz="quarter" idx="12"/>
          </p:nvPr>
        </p:nvSpPr>
        <p:spPr/>
        <p:txBody>
          <a:bodyPr/>
          <a:lstStyle/>
          <a:p>
            <a:fld id="{2352C00A-4D4A-1B4A-BF5A-FD34A7F77AA7}" type="slidenum">
              <a:rPr lang="en-US" smtClean="0"/>
              <a:t>12</a:t>
            </a:fld>
            <a:endParaRPr lang="en-US"/>
          </a:p>
        </p:txBody>
      </p:sp>
    </p:spTree>
    <p:extLst>
      <p:ext uri="{BB962C8B-B14F-4D97-AF65-F5344CB8AC3E}">
        <p14:creationId xmlns:p14="http://schemas.microsoft.com/office/powerpoint/2010/main" val="63584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2. Short</a:t>
            </a:r>
          </a:p>
          <a:p>
            <a:pPr marL="0" lvl="0" indent="0">
              <a:lnSpc>
                <a:spcPct val="100000"/>
              </a:lnSpc>
              <a:spcBef>
                <a:spcPts val="0"/>
              </a:spcBef>
              <a:buNone/>
            </a:pPr>
            <a:endParaRPr lang="en-US" dirty="0"/>
          </a:p>
          <a:p>
            <a:r>
              <a:rPr lang="en-US" dirty="0"/>
              <a:t>Short data type is a 16-bit signed two's complement integer</a:t>
            </a:r>
          </a:p>
          <a:p>
            <a:r>
              <a:rPr lang="en-US" dirty="0">
                <a:solidFill>
                  <a:srgbClr val="FF0000"/>
                </a:solidFill>
              </a:rPr>
              <a:t>Minimum value is -32,768 (-2^15)</a:t>
            </a:r>
          </a:p>
          <a:p>
            <a:r>
              <a:rPr lang="en-US" dirty="0">
                <a:solidFill>
                  <a:srgbClr val="FF0000"/>
                </a:solidFill>
              </a:rPr>
              <a:t>Maximum value is 32,767 (inclusive) (2^15 -1)</a:t>
            </a:r>
          </a:p>
          <a:p>
            <a:r>
              <a:rPr lang="en-US" dirty="0">
                <a:solidFill>
                  <a:srgbClr val="FF0000"/>
                </a:solidFill>
              </a:rPr>
              <a:t>Default value is 0.</a:t>
            </a:r>
          </a:p>
          <a:p>
            <a:pPr marL="0" lv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70A02430-B0AD-E64D-B19D-F931107106E8}"/>
              </a:ext>
            </a:extLst>
          </p:cNvPr>
          <p:cNvSpPr>
            <a:spLocks noGrp="1"/>
          </p:cNvSpPr>
          <p:nvPr>
            <p:ph type="sldNum" sz="quarter" idx="12"/>
          </p:nvPr>
        </p:nvSpPr>
        <p:spPr/>
        <p:txBody>
          <a:bodyPr/>
          <a:lstStyle/>
          <a:p>
            <a:fld id="{2352C00A-4D4A-1B4A-BF5A-FD34A7F77AA7}" type="slidenum">
              <a:rPr lang="en-US" smtClean="0"/>
              <a:t>13</a:t>
            </a:fld>
            <a:endParaRPr lang="en-US"/>
          </a:p>
        </p:txBody>
      </p:sp>
    </p:spTree>
    <p:extLst>
      <p:ext uri="{BB962C8B-B14F-4D97-AF65-F5344CB8AC3E}">
        <p14:creationId xmlns:p14="http://schemas.microsoft.com/office/powerpoint/2010/main" val="140895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3. </a:t>
            </a:r>
            <a:r>
              <a:rPr lang="en-US" dirty="0" err="1"/>
              <a:t>Int</a:t>
            </a:r>
            <a:endParaRPr lang="en-US" dirty="0"/>
          </a:p>
          <a:p>
            <a:pPr marL="0" lvl="0" indent="0">
              <a:lnSpc>
                <a:spcPct val="100000"/>
              </a:lnSpc>
              <a:spcBef>
                <a:spcPts val="0"/>
              </a:spcBef>
              <a:buNone/>
            </a:pPr>
            <a:endParaRPr lang="en-US" dirty="0"/>
          </a:p>
          <a:p>
            <a:r>
              <a:rPr lang="en-US" dirty="0" err="1"/>
              <a:t>Int</a:t>
            </a:r>
            <a:r>
              <a:rPr lang="en-US" dirty="0"/>
              <a:t> data type is a 32-bit signed two's complement integer.</a:t>
            </a:r>
          </a:p>
          <a:p>
            <a:r>
              <a:rPr lang="en-US" dirty="0">
                <a:solidFill>
                  <a:srgbClr val="FF0000"/>
                </a:solidFill>
              </a:rPr>
              <a:t>Minimum value is - 2,147,483,648 (-2^31)</a:t>
            </a:r>
          </a:p>
          <a:p>
            <a:r>
              <a:rPr lang="en-US" dirty="0">
                <a:solidFill>
                  <a:srgbClr val="FF0000"/>
                </a:solidFill>
              </a:rPr>
              <a:t>Maximum value is 2,147,483,647(inclusive) (2^31 -1)</a:t>
            </a:r>
          </a:p>
          <a:p>
            <a:r>
              <a:rPr lang="en-US" dirty="0"/>
              <a:t>The default value is 0</a:t>
            </a:r>
          </a:p>
          <a:p>
            <a:pPr marL="0" lv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DB5729D6-61F1-DD49-BF7A-BFCD10E6DE0C}"/>
              </a:ext>
            </a:extLst>
          </p:cNvPr>
          <p:cNvSpPr>
            <a:spLocks noGrp="1"/>
          </p:cNvSpPr>
          <p:nvPr>
            <p:ph type="sldNum" sz="quarter" idx="12"/>
          </p:nvPr>
        </p:nvSpPr>
        <p:spPr/>
        <p:txBody>
          <a:bodyPr/>
          <a:lstStyle/>
          <a:p>
            <a:fld id="{2352C00A-4D4A-1B4A-BF5A-FD34A7F77AA7}" type="slidenum">
              <a:rPr lang="en-US" smtClean="0"/>
              <a:t>14</a:t>
            </a:fld>
            <a:endParaRPr lang="en-US"/>
          </a:p>
        </p:txBody>
      </p:sp>
    </p:spTree>
    <p:extLst>
      <p:ext uri="{BB962C8B-B14F-4D97-AF65-F5344CB8AC3E}">
        <p14:creationId xmlns:p14="http://schemas.microsoft.com/office/powerpoint/2010/main" val="6279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4. Long</a:t>
            </a:r>
          </a:p>
          <a:p>
            <a:pPr marL="0" lvl="0" indent="0">
              <a:lnSpc>
                <a:spcPct val="100000"/>
              </a:lnSpc>
              <a:spcBef>
                <a:spcPts val="0"/>
              </a:spcBef>
              <a:buNone/>
            </a:pPr>
            <a:endParaRPr lang="en-US" dirty="0"/>
          </a:p>
          <a:p>
            <a:r>
              <a:rPr lang="en-US" dirty="0"/>
              <a:t>Long data type is a 64-bit signed two's complement integer</a:t>
            </a:r>
          </a:p>
          <a:p>
            <a:r>
              <a:rPr lang="en-US" dirty="0">
                <a:solidFill>
                  <a:srgbClr val="FF0000"/>
                </a:solidFill>
              </a:rPr>
              <a:t>Minimum value is -9,223,372,036,854,775,808(-2^63)</a:t>
            </a:r>
          </a:p>
          <a:p>
            <a:r>
              <a:rPr lang="en-US" dirty="0">
                <a:solidFill>
                  <a:srgbClr val="FF0000"/>
                </a:solidFill>
              </a:rPr>
              <a:t>Maximum value is 9,223,372,036,854,775,807 (inclusive)(2^63 -1)</a:t>
            </a:r>
          </a:p>
          <a:p>
            <a:r>
              <a:rPr lang="en-US" dirty="0">
                <a:solidFill>
                  <a:srgbClr val="FF0000"/>
                </a:solidFill>
              </a:rPr>
              <a:t>Default value is 0L</a:t>
            </a:r>
          </a:p>
          <a:p>
            <a:pPr marL="0" lv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97069DED-42E7-0648-94A3-0516C523D35A}"/>
              </a:ext>
            </a:extLst>
          </p:cNvPr>
          <p:cNvSpPr>
            <a:spLocks noGrp="1"/>
          </p:cNvSpPr>
          <p:nvPr>
            <p:ph type="sldNum" sz="quarter" idx="12"/>
          </p:nvPr>
        </p:nvSpPr>
        <p:spPr/>
        <p:txBody>
          <a:bodyPr/>
          <a:lstStyle/>
          <a:p>
            <a:fld id="{2352C00A-4D4A-1B4A-BF5A-FD34A7F77AA7}" type="slidenum">
              <a:rPr lang="en-US" smtClean="0"/>
              <a:t>15</a:t>
            </a:fld>
            <a:endParaRPr lang="en-US"/>
          </a:p>
        </p:txBody>
      </p:sp>
    </p:spTree>
    <p:extLst>
      <p:ext uri="{BB962C8B-B14F-4D97-AF65-F5344CB8AC3E}">
        <p14:creationId xmlns:p14="http://schemas.microsoft.com/office/powerpoint/2010/main" val="168728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5. Float</a:t>
            </a:r>
          </a:p>
          <a:p>
            <a:pPr marL="0" lvl="0" indent="0">
              <a:lnSpc>
                <a:spcPct val="100000"/>
              </a:lnSpc>
              <a:spcBef>
                <a:spcPts val="0"/>
              </a:spcBef>
              <a:buNone/>
            </a:pPr>
            <a:endParaRPr lang="en-US" dirty="0"/>
          </a:p>
          <a:p>
            <a:r>
              <a:rPr lang="en-US" dirty="0"/>
              <a:t>Float data type is a single-precision 32-bit IEEE 754 floating point</a:t>
            </a:r>
          </a:p>
          <a:p>
            <a:r>
              <a:rPr lang="en-US" dirty="0">
                <a:solidFill>
                  <a:srgbClr val="FF0000"/>
                </a:solidFill>
              </a:rPr>
              <a:t>Float is mainly used to save memory in large arrays of floating point numbers</a:t>
            </a:r>
          </a:p>
          <a:p>
            <a:r>
              <a:rPr lang="en-US" dirty="0">
                <a:solidFill>
                  <a:srgbClr val="FF0000"/>
                </a:solidFill>
              </a:rPr>
              <a:t>Default value is 0.0f</a:t>
            </a:r>
          </a:p>
          <a:p>
            <a:r>
              <a:rPr lang="en-US" dirty="0"/>
              <a:t>Float data type is never used for precise values such as currency</a:t>
            </a:r>
          </a:p>
          <a:p>
            <a:pPr marL="0" lv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3FA9AAE2-E5C2-4F42-9443-6D5BFCA8FAAF}"/>
              </a:ext>
            </a:extLst>
          </p:cNvPr>
          <p:cNvSpPr>
            <a:spLocks noGrp="1"/>
          </p:cNvSpPr>
          <p:nvPr>
            <p:ph type="sldNum" sz="quarter" idx="12"/>
          </p:nvPr>
        </p:nvSpPr>
        <p:spPr/>
        <p:txBody>
          <a:bodyPr/>
          <a:lstStyle/>
          <a:p>
            <a:fld id="{2352C00A-4D4A-1B4A-BF5A-FD34A7F77AA7}" type="slidenum">
              <a:rPr lang="en-US" smtClean="0"/>
              <a:t>16</a:t>
            </a:fld>
            <a:endParaRPr lang="en-US"/>
          </a:p>
        </p:txBody>
      </p:sp>
    </p:spTree>
    <p:extLst>
      <p:ext uri="{BB962C8B-B14F-4D97-AF65-F5344CB8AC3E}">
        <p14:creationId xmlns:p14="http://schemas.microsoft.com/office/powerpoint/2010/main" val="156719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6. Double</a:t>
            </a:r>
          </a:p>
          <a:p>
            <a:pPr marL="0" lvl="0" indent="0">
              <a:lnSpc>
                <a:spcPct val="100000"/>
              </a:lnSpc>
              <a:spcBef>
                <a:spcPts val="0"/>
              </a:spcBef>
              <a:buNone/>
            </a:pPr>
            <a:endParaRPr lang="en-US" dirty="0"/>
          </a:p>
          <a:p>
            <a:r>
              <a:rPr lang="en-US" dirty="0"/>
              <a:t>double data type is a double-precision 64-bit IEEE 754 floating point</a:t>
            </a:r>
          </a:p>
          <a:p>
            <a:r>
              <a:rPr lang="en-US" dirty="0"/>
              <a:t>This data type is generally used as the default data type for decimal values, generally the default choice</a:t>
            </a:r>
          </a:p>
          <a:p>
            <a:r>
              <a:rPr lang="en-US" dirty="0"/>
              <a:t>Double data type should never be used for precise values such as currency</a:t>
            </a:r>
          </a:p>
          <a:p>
            <a:r>
              <a:rPr lang="en-US" dirty="0"/>
              <a:t>Default value is 0.0d</a:t>
            </a:r>
          </a:p>
          <a:p>
            <a:pPr marL="0" lv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CA929F59-FC65-634D-9C52-5C51F3957F2C}"/>
              </a:ext>
            </a:extLst>
          </p:cNvPr>
          <p:cNvSpPr>
            <a:spLocks noGrp="1"/>
          </p:cNvSpPr>
          <p:nvPr>
            <p:ph type="sldNum" sz="quarter" idx="12"/>
          </p:nvPr>
        </p:nvSpPr>
        <p:spPr/>
        <p:txBody>
          <a:bodyPr/>
          <a:lstStyle/>
          <a:p>
            <a:fld id="{2352C00A-4D4A-1B4A-BF5A-FD34A7F77AA7}" type="slidenum">
              <a:rPr lang="en-US" smtClean="0"/>
              <a:t>17</a:t>
            </a:fld>
            <a:endParaRPr lang="en-US"/>
          </a:p>
        </p:txBody>
      </p:sp>
    </p:spTree>
    <p:extLst>
      <p:ext uri="{BB962C8B-B14F-4D97-AF65-F5344CB8AC3E}">
        <p14:creationId xmlns:p14="http://schemas.microsoft.com/office/powerpoint/2010/main" val="93562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7. Boolean</a:t>
            </a:r>
          </a:p>
          <a:p>
            <a:pPr marL="0" lvl="0" indent="0">
              <a:lnSpc>
                <a:spcPct val="100000"/>
              </a:lnSpc>
              <a:spcBef>
                <a:spcPts val="0"/>
              </a:spcBef>
              <a:buNone/>
            </a:pPr>
            <a:endParaRPr lang="en-US" dirty="0"/>
          </a:p>
          <a:p>
            <a:r>
              <a:rPr lang="en-US" dirty="0" err="1"/>
              <a:t>boolean</a:t>
            </a:r>
            <a:r>
              <a:rPr lang="en-US" dirty="0"/>
              <a:t> data type represents one bit of information</a:t>
            </a:r>
          </a:p>
          <a:p>
            <a:r>
              <a:rPr lang="en-US" dirty="0"/>
              <a:t>There are only two possible values: true and false</a:t>
            </a:r>
          </a:p>
          <a:p>
            <a:r>
              <a:rPr lang="en-US" dirty="0"/>
              <a:t>This data type is used for simple flags that track true/false conditions</a:t>
            </a:r>
          </a:p>
          <a:p>
            <a:r>
              <a:rPr lang="en-US" dirty="0"/>
              <a:t>Default value is false</a:t>
            </a:r>
          </a:p>
          <a:p>
            <a:pPr marL="0" lv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FA3516F1-6AD5-A44A-855E-34A5F5ADC64C}"/>
              </a:ext>
            </a:extLst>
          </p:cNvPr>
          <p:cNvSpPr>
            <a:spLocks noGrp="1"/>
          </p:cNvSpPr>
          <p:nvPr>
            <p:ph type="sldNum" sz="quarter" idx="12"/>
          </p:nvPr>
        </p:nvSpPr>
        <p:spPr/>
        <p:txBody>
          <a:bodyPr/>
          <a:lstStyle/>
          <a:p>
            <a:fld id="{2352C00A-4D4A-1B4A-BF5A-FD34A7F77AA7}" type="slidenum">
              <a:rPr lang="en-US" smtClean="0"/>
              <a:t>18</a:t>
            </a:fld>
            <a:endParaRPr lang="en-US"/>
          </a:p>
        </p:txBody>
      </p:sp>
    </p:spTree>
    <p:extLst>
      <p:ext uri="{BB962C8B-B14F-4D97-AF65-F5344CB8AC3E}">
        <p14:creationId xmlns:p14="http://schemas.microsoft.com/office/powerpoint/2010/main" val="330927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Types (cont.)</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8. Char</a:t>
            </a:r>
          </a:p>
          <a:p>
            <a:pPr marL="0" lvl="0" indent="0">
              <a:lnSpc>
                <a:spcPct val="100000"/>
              </a:lnSpc>
              <a:spcBef>
                <a:spcPts val="0"/>
              </a:spcBef>
              <a:buNone/>
            </a:pPr>
            <a:endParaRPr lang="en-US" dirty="0"/>
          </a:p>
          <a:p>
            <a:r>
              <a:rPr lang="en-US" dirty="0"/>
              <a:t>char data type is a single 16-bit Unicode character</a:t>
            </a:r>
          </a:p>
          <a:p>
            <a:r>
              <a:rPr lang="en-US" dirty="0"/>
              <a:t>Minimum value is '\u0000' (or 0)</a:t>
            </a:r>
          </a:p>
          <a:p>
            <a:r>
              <a:rPr lang="en-US" dirty="0"/>
              <a:t>Maximum value is '\</a:t>
            </a:r>
            <a:r>
              <a:rPr lang="en-US" dirty="0" err="1"/>
              <a:t>uffff</a:t>
            </a:r>
            <a:r>
              <a:rPr lang="en-US" dirty="0"/>
              <a:t>' (or 65,535 inclusive)</a:t>
            </a:r>
          </a:p>
          <a:p>
            <a:r>
              <a:rPr lang="en-US" dirty="0"/>
              <a:t>Char data type is used to store any character</a:t>
            </a:r>
          </a:p>
          <a:p>
            <a:pPr marL="0" lv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5336EBA3-0CFA-9243-B7C6-D6126BACD20F}"/>
              </a:ext>
            </a:extLst>
          </p:cNvPr>
          <p:cNvSpPr>
            <a:spLocks noGrp="1"/>
          </p:cNvSpPr>
          <p:nvPr>
            <p:ph type="sldNum" sz="quarter" idx="12"/>
          </p:nvPr>
        </p:nvSpPr>
        <p:spPr/>
        <p:txBody>
          <a:bodyPr/>
          <a:lstStyle/>
          <a:p>
            <a:fld id="{2352C00A-4D4A-1B4A-BF5A-FD34A7F77AA7}" type="slidenum">
              <a:rPr lang="en-US" smtClean="0"/>
              <a:t>19</a:t>
            </a:fld>
            <a:endParaRPr lang="en-US"/>
          </a:p>
        </p:txBody>
      </p:sp>
    </p:spTree>
    <p:extLst>
      <p:ext uri="{BB962C8B-B14F-4D97-AF65-F5344CB8AC3E}">
        <p14:creationId xmlns:p14="http://schemas.microsoft.com/office/powerpoint/2010/main" val="142250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Java?</a:t>
            </a: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lang="en-US" dirty="0"/>
              <a:t>Java is a high-level programming language originally developed by Sun Microsystems and released in 1995. Java runs on a variety of platforms, such as Windows, Mac OS, and the various versions of UNIX.</a:t>
            </a:r>
          </a:p>
          <a:p>
            <a:pPr marL="0" indent="0" algn="just">
              <a:buNone/>
            </a:pPr>
            <a:r>
              <a:rPr lang="en-US" dirty="0">
                <a:solidFill>
                  <a:srgbClr val="FF0000"/>
                </a:solidFill>
              </a:rPr>
              <a:t>Java was initiated by James Gosling and released in 1995 as core component of Sun Microsystems' Java platform (Java 1.0 [J2SE]).</a:t>
            </a:r>
          </a:p>
          <a:p>
            <a:pPr marL="0" indent="0" algn="just">
              <a:buNone/>
            </a:pPr>
            <a:r>
              <a:rPr lang="en-US" dirty="0">
                <a:solidFill>
                  <a:srgbClr val="FF0000"/>
                </a:solidFill>
              </a:rPr>
              <a:t>The latest release of the Java Standard Edition is Java SE 8. With the advancement of Java and its widespread popularity, multiple configurations were built to suit various types of platforms. For example: J2EE for Enterprise Applications, J2ME for Mobile Applications.</a:t>
            </a:r>
          </a:p>
          <a:p>
            <a:pPr marL="0" indent="0" algn="just">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061B372B-949C-624F-9A30-DB575AF9699A}"/>
              </a:ext>
            </a:extLst>
          </p:cNvPr>
          <p:cNvSpPr>
            <a:spLocks noGrp="1"/>
          </p:cNvSpPr>
          <p:nvPr>
            <p:ph type="sldNum" sz="quarter" idx="12"/>
          </p:nvPr>
        </p:nvSpPr>
        <p:spPr/>
        <p:txBody>
          <a:bodyPr/>
          <a:lstStyle/>
          <a:p>
            <a:fld id="{2352C00A-4D4A-1B4A-BF5A-FD34A7F77AA7}" type="slidenum">
              <a:rPr lang="en-US" smtClean="0"/>
              <a:t>2</a:t>
            </a:fld>
            <a:endParaRPr lang="en-US"/>
          </a:p>
        </p:txBody>
      </p:sp>
    </p:spTree>
    <p:extLst>
      <p:ext uri="{BB962C8B-B14F-4D97-AF65-F5344CB8AC3E}">
        <p14:creationId xmlns:p14="http://schemas.microsoft.com/office/powerpoint/2010/main" val="345222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Reference Datatypes</a:t>
            </a:r>
          </a:p>
        </p:txBody>
      </p:sp>
      <p:sp>
        <p:nvSpPr>
          <p:cNvPr id="3" name="Content Placeholder 2"/>
          <p:cNvSpPr>
            <a:spLocks noGrp="1"/>
          </p:cNvSpPr>
          <p:nvPr>
            <p:ph idx="1"/>
          </p:nvPr>
        </p:nvSpPr>
        <p:spPr/>
        <p:txBody>
          <a:bodyPr/>
          <a:lstStyle/>
          <a:p>
            <a:r>
              <a:rPr lang="en-US" dirty="0">
                <a:solidFill>
                  <a:srgbClr val="FF0000"/>
                </a:solidFill>
              </a:rPr>
              <a:t>Reference variables are created using defined constructors of the classes.</a:t>
            </a:r>
          </a:p>
          <a:p>
            <a:r>
              <a:rPr lang="en-US" dirty="0">
                <a:solidFill>
                  <a:srgbClr val="FF0000"/>
                </a:solidFill>
              </a:rPr>
              <a:t>Class objects and various type of array variables come under reference datatype.</a:t>
            </a:r>
          </a:p>
          <a:p>
            <a:r>
              <a:rPr lang="en-US" dirty="0">
                <a:solidFill>
                  <a:srgbClr val="FF0000"/>
                </a:solidFill>
              </a:rPr>
              <a:t>Default value of any reference variable is null.</a:t>
            </a:r>
          </a:p>
          <a:p>
            <a:r>
              <a:rPr lang="en-US" dirty="0">
                <a:solidFill>
                  <a:srgbClr val="FF0000"/>
                </a:solidFill>
              </a:rPr>
              <a:t>A reference variable can be used to refer any object of the declared type or any compatible type.</a:t>
            </a:r>
          </a:p>
        </p:txBody>
      </p:sp>
      <p:sp>
        <p:nvSpPr>
          <p:cNvPr id="4" name="Slide Number Placeholder 3">
            <a:extLst>
              <a:ext uri="{FF2B5EF4-FFF2-40B4-BE49-F238E27FC236}">
                <a16:creationId xmlns:a16="http://schemas.microsoft.com/office/drawing/2014/main" id="{74C6B610-5738-0346-B7DE-9E92F6F4D2A9}"/>
              </a:ext>
            </a:extLst>
          </p:cNvPr>
          <p:cNvSpPr>
            <a:spLocks noGrp="1"/>
          </p:cNvSpPr>
          <p:nvPr>
            <p:ph type="sldNum" sz="quarter" idx="12"/>
          </p:nvPr>
        </p:nvSpPr>
        <p:spPr/>
        <p:txBody>
          <a:bodyPr/>
          <a:lstStyle/>
          <a:p>
            <a:fld id="{2352C00A-4D4A-1B4A-BF5A-FD34A7F77AA7}" type="slidenum">
              <a:rPr lang="en-US" smtClean="0"/>
              <a:t>20</a:t>
            </a:fld>
            <a:endParaRPr lang="en-US"/>
          </a:p>
        </p:txBody>
      </p:sp>
    </p:spTree>
    <p:extLst>
      <p:ext uri="{BB962C8B-B14F-4D97-AF65-F5344CB8AC3E}">
        <p14:creationId xmlns:p14="http://schemas.microsoft.com/office/powerpoint/2010/main" val="1911271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Literals</a:t>
            </a:r>
          </a:p>
        </p:txBody>
      </p:sp>
      <p:sp>
        <p:nvSpPr>
          <p:cNvPr id="3" name="Content Placeholder 2"/>
          <p:cNvSpPr>
            <a:spLocks noGrp="1"/>
          </p:cNvSpPr>
          <p:nvPr>
            <p:ph idx="1"/>
          </p:nvPr>
        </p:nvSpPr>
        <p:spPr/>
        <p:txBody>
          <a:bodyPr/>
          <a:lstStyle/>
          <a:p>
            <a:pPr marL="0" indent="0">
              <a:buNone/>
            </a:pPr>
            <a:r>
              <a:rPr lang="en-US" dirty="0"/>
              <a:t>A literal is a source code representation of a fixed value. They are represented directly in the code without any computation.</a:t>
            </a:r>
          </a:p>
          <a:p>
            <a:pPr marL="0" indent="0">
              <a:buNone/>
            </a:pPr>
            <a:r>
              <a:rPr lang="en-US" dirty="0">
                <a:solidFill>
                  <a:srgbClr val="FF0000"/>
                </a:solidFill>
              </a:rPr>
              <a:t>Literals can be assigned to any primitive type variable. For example −</a:t>
            </a:r>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byte, </a:t>
            </a:r>
            <a:r>
              <a:rPr lang="en-US" dirty="0" err="1">
                <a:solidFill>
                  <a:srgbClr val="FF0000"/>
                </a:solidFill>
              </a:rPr>
              <a:t>int</a:t>
            </a:r>
            <a:r>
              <a:rPr lang="en-US" dirty="0">
                <a:solidFill>
                  <a:srgbClr val="FF0000"/>
                </a:solidFill>
              </a:rPr>
              <a:t>, long, and short can be expressed in decimal(base 10), hexadecimal(base 16) or octal(base 8) number systems as well.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30010"/>
            <a:ext cx="5399762" cy="973605"/>
          </a:xfrm>
          <a:prstGeom prst="rect">
            <a:avLst/>
          </a:prstGeom>
        </p:spPr>
      </p:pic>
      <p:sp>
        <p:nvSpPr>
          <p:cNvPr id="5" name="Slide Number Placeholder 4">
            <a:extLst>
              <a:ext uri="{FF2B5EF4-FFF2-40B4-BE49-F238E27FC236}">
                <a16:creationId xmlns:a16="http://schemas.microsoft.com/office/drawing/2014/main" id="{4979BB26-BC0F-2245-B3FC-538D8E8292C7}"/>
              </a:ext>
            </a:extLst>
          </p:cNvPr>
          <p:cNvSpPr>
            <a:spLocks noGrp="1"/>
          </p:cNvSpPr>
          <p:nvPr>
            <p:ph type="sldNum" sz="quarter" idx="12"/>
          </p:nvPr>
        </p:nvSpPr>
        <p:spPr/>
        <p:txBody>
          <a:bodyPr/>
          <a:lstStyle/>
          <a:p>
            <a:fld id="{2352C00A-4D4A-1B4A-BF5A-FD34A7F77AA7}" type="slidenum">
              <a:rPr lang="en-US" smtClean="0"/>
              <a:t>21</a:t>
            </a:fld>
            <a:endParaRPr lang="en-US"/>
          </a:p>
        </p:txBody>
      </p:sp>
    </p:spTree>
    <p:extLst>
      <p:ext uri="{BB962C8B-B14F-4D97-AF65-F5344CB8AC3E}">
        <p14:creationId xmlns:p14="http://schemas.microsoft.com/office/powerpoint/2010/main" val="109599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Java Literals (cont.)</a:t>
            </a:r>
          </a:p>
        </p:txBody>
      </p:sp>
      <p:sp>
        <p:nvSpPr>
          <p:cNvPr id="3" name="Content Placeholder 2"/>
          <p:cNvSpPr>
            <a:spLocks noGrp="1"/>
          </p:cNvSpPr>
          <p:nvPr>
            <p:ph idx="1"/>
          </p:nvPr>
        </p:nvSpPr>
        <p:spPr/>
        <p:txBody>
          <a:bodyPr/>
          <a:lstStyle/>
          <a:p>
            <a:pPr marL="0" indent="0">
              <a:buNone/>
            </a:pPr>
            <a:r>
              <a:rPr lang="en-US" dirty="0">
                <a:solidFill>
                  <a:srgbClr val="FF0000"/>
                </a:solidFill>
              </a:rPr>
              <a:t>Prefix 0 is used to indicate octal, and prefix 0x indicates hexadecimal when using these number systems for literals. For example −</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String literals in Java are specified like they are in most other languages by enclosing a sequence of characters between a pair of double quotes. Examples of string literals are −</a:t>
            </a:r>
          </a:p>
          <a:p>
            <a:pPr marL="0" indent="0">
              <a:buNone/>
            </a:pPr>
            <a:endParaRPr lang="en-US"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93750"/>
            <a:ext cx="6540500" cy="1282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26" y="5485509"/>
            <a:ext cx="7035800" cy="1282700"/>
          </a:xfrm>
          <a:prstGeom prst="rect">
            <a:avLst/>
          </a:prstGeom>
        </p:spPr>
      </p:pic>
      <p:sp>
        <p:nvSpPr>
          <p:cNvPr id="4" name="Slide Number Placeholder 3">
            <a:extLst>
              <a:ext uri="{FF2B5EF4-FFF2-40B4-BE49-F238E27FC236}">
                <a16:creationId xmlns:a16="http://schemas.microsoft.com/office/drawing/2014/main" id="{15D039B0-6746-0345-9426-D744BB81681E}"/>
              </a:ext>
            </a:extLst>
          </p:cNvPr>
          <p:cNvSpPr>
            <a:spLocks noGrp="1"/>
          </p:cNvSpPr>
          <p:nvPr>
            <p:ph type="sldNum" sz="quarter" idx="12"/>
          </p:nvPr>
        </p:nvSpPr>
        <p:spPr/>
        <p:txBody>
          <a:bodyPr/>
          <a:lstStyle/>
          <a:p>
            <a:fld id="{2352C00A-4D4A-1B4A-BF5A-FD34A7F77AA7}" type="slidenum">
              <a:rPr lang="en-US" smtClean="0"/>
              <a:t>22</a:t>
            </a:fld>
            <a:endParaRPr lang="en-US"/>
          </a:p>
        </p:txBody>
      </p:sp>
    </p:spTree>
    <p:extLst>
      <p:ext uri="{BB962C8B-B14F-4D97-AF65-F5344CB8AC3E}">
        <p14:creationId xmlns:p14="http://schemas.microsoft.com/office/powerpoint/2010/main" val="359906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Types</a:t>
            </a:r>
          </a:p>
        </p:txBody>
      </p:sp>
      <p:sp>
        <p:nvSpPr>
          <p:cNvPr id="3" name="Content Placeholder 2"/>
          <p:cNvSpPr>
            <a:spLocks noGrp="1"/>
          </p:cNvSpPr>
          <p:nvPr>
            <p:ph idx="1"/>
          </p:nvPr>
        </p:nvSpPr>
        <p:spPr/>
        <p:txBody>
          <a:bodyPr/>
          <a:lstStyle/>
          <a:p>
            <a:pPr marL="0" indent="0">
              <a:buNone/>
            </a:pPr>
            <a:r>
              <a:rPr lang="en-US" dirty="0"/>
              <a:t>A variable provides us with named storage that our programs can manipulate. Each variable in Java has a specific type, which determines the size and layout of the variable's memory; </a:t>
            </a:r>
            <a:r>
              <a:rPr lang="en-US" dirty="0">
                <a:solidFill>
                  <a:srgbClr val="FF0000"/>
                </a:solidFill>
              </a:rPr>
              <a:t>the range of values that can be stored within that memory; and the set of operations that can be applied to the variable.</a:t>
            </a:r>
          </a:p>
          <a:p>
            <a:pPr marL="0" indent="0">
              <a:buNone/>
            </a:pPr>
            <a:r>
              <a:rPr lang="en-US" dirty="0">
                <a:solidFill>
                  <a:srgbClr val="FF0000"/>
                </a:solidFill>
              </a:rPr>
              <a:t>You must declare all variables before they can be used. Following is the basic form of a variable declaration −</a:t>
            </a:r>
          </a:p>
          <a:p>
            <a:pPr marL="0" indent="0">
              <a:lnSpc>
                <a:spcPct val="100000"/>
              </a:lnSpc>
              <a:spcBef>
                <a:spcPts val="0"/>
              </a:spcBef>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 y="4990057"/>
            <a:ext cx="9271000" cy="673100"/>
          </a:xfrm>
          <a:prstGeom prst="rect">
            <a:avLst/>
          </a:prstGeom>
        </p:spPr>
      </p:pic>
      <p:sp>
        <p:nvSpPr>
          <p:cNvPr id="5" name="Slide Number Placeholder 4">
            <a:extLst>
              <a:ext uri="{FF2B5EF4-FFF2-40B4-BE49-F238E27FC236}">
                <a16:creationId xmlns:a16="http://schemas.microsoft.com/office/drawing/2014/main" id="{3B410523-5EE6-E742-8AAB-6E62F3E864CA}"/>
              </a:ext>
            </a:extLst>
          </p:cNvPr>
          <p:cNvSpPr>
            <a:spLocks noGrp="1"/>
          </p:cNvSpPr>
          <p:nvPr>
            <p:ph type="sldNum" sz="quarter" idx="12"/>
          </p:nvPr>
        </p:nvSpPr>
        <p:spPr/>
        <p:txBody>
          <a:bodyPr/>
          <a:lstStyle/>
          <a:p>
            <a:fld id="{2352C00A-4D4A-1B4A-BF5A-FD34A7F77AA7}" type="slidenum">
              <a:rPr lang="en-US" smtClean="0"/>
              <a:t>23</a:t>
            </a:fld>
            <a:endParaRPr lang="en-US"/>
          </a:p>
        </p:txBody>
      </p:sp>
    </p:spTree>
    <p:extLst>
      <p:ext uri="{BB962C8B-B14F-4D97-AF65-F5344CB8AC3E}">
        <p14:creationId xmlns:p14="http://schemas.microsoft.com/office/powerpoint/2010/main" val="783666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Types - Example</a:t>
            </a:r>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chapter will explain various variable types available in Java Language. There are three kinds of variables in Java −</a:t>
            </a:r>
          </a:p>
          <a:p>
            <a:r>
              <a:rPr lang="en-US" dirty="0"/>
              <a:t>Local variables</a:t>
            </a:r>
          </a:p>
          <a:p>
            <a:r>
              <a:rPr lang="en-US" dirty="0"/>
              <a:t>Instance variables</a:t>
            </a:r>
          </a:p>
          <a:p>
            <a:r>
              <a:rPr lang="en-US" dirty="0"/>
              <a:t>Class/Static variables</a:t>
            </a:r>
          </a:p>
          <a:p>
            <a:pPr>
              <a:lnSpc>
                <a:spcPct val="100000"/>
              </a:lnSpc>
              <a:spcBef>
                <a:spcPts val="0"/>
              </a:spcBef>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74625"/>
            <a:ext cx="11353800" cy="1882845"/>
          </a:xfrm>
          <a:prstGeom prst="rect">
            <a:avLst/>
          </a:prstGeom>
        </p:spPr>
      </p:pic>
      <p:sp>
        <p:nvSpPr>
          <p:cNvPr id="4" name="Slide Number Placeholder 3">
            <a:extLst>
              <a:ext uri="{FF2B5EF4-FFF2-40B4-BE49-F238E27FC236}">
                <a16:creationId xmlns:a16="http://schemas.microsoft.com/office/drawing/2014/main" id="{A214E7C2-8074-5643-BFE0-A158814249A8}"/>
              </a:ext>
            </a:extLst>
          </p:cNvPr>
          <p:cNvSpPr>
            <a:spLocks noGrp="1"/>
          </p:cNvSpPr>
          <p:nvPr>
            <p:ph type="sldNum" sz="quarter" idx="12"/>
          </p:nvPr>
        </p:nvSpPr>
        <p:spPr/>
        <p:txBody>
          <a:bodyPr/>
          <a:lstStyle/>
          <a:p>
            <a:fld id="{2352C00A-4D4A-1B4A-BF5A-FD34A7F77AA7}" type="slidenum">
              <a:rPr lang="en-US" smtClean="0"/>
              <a:t>24</a:t>
            </a:fld>
            <a:endParaRPr lang="en-US"/>
          </a:p>
        </p:txBody>
      </p:sp>
    </p:spTree>
    <p:extLst>
      <p:ext uri="{BB962C8B-B14F-4D97-AF65-F5344CB8AC3E}">
        <p14:creationId xmlns:p14="http://schemas.microsoft.com/office/powerpoint/2010/main" val="954196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Local Variables</a:t>
            </a:r>
          </a:p>
        </p:txBody>
      </p:sp>
      <p:sp>
        <p:nvSpPr>
          <p:cNvPr id="3" name="Content Placeholder 2"/>
          <p:cNvSpPr>
            <a:spLocks noGrp="1"/>
          </p:cNvSpPr>
          <p:nvPr>
            <p:ph idx="1"/>
          </p:nvPr>
        </p:nvSpPr>
        <p:spPr/>
        <p:txBody>
          <a:bodyPr>
            <a:normAutofit/>
          </a:bodyPr>
          <a:lstStyle/>
          <a:p>
            <a:r>
              <a:rPr lang="en-US" dirty="0">
                <a:solidFill>
                  <a:srgbClr val="FF0000"/>
                </a:solidFill>
              </a:rPr>
              <a:t>Local variables are declared in methods, constructors, or blocks.</a:t>
            </a:r>
          </a:p>
          <a:p>
            <a:r>
              <a:rPr lang="en-US" dirty="0">
                <a:solidFill>
                  <a:srgbClr val="FF0000"/>
                </a:solidFill>
              </a:rPr>
              <a:t>Local variables are created when the method, constructor or block is entered and the variable will be destroyed once it exits the method, constructor, or block.</a:t>
            </a:r>
          </a:p>
          <a:p>
            <a:r>
              <a:rPr lang="en-US" dirty="0">
                <a:solidFill>
                  <a:srgbClr val="FF0000"/>
                </a:solidFill>
              </a:rPr>
              <a:t>Local variables are visible only within the declared method, constructor, or block.</a:t>
            </a:r>
          </a:p>
          <a:p>
            <a:r>
              <a:rPr lang="en-US" dirty="0">
                <a:solidFill>
                  <a:srgbClr val="FF0000"/>
                </a:solidFill>
              </a:rPr>
              <a:t>There is no default value for local variables, so local variables should be declared and an initial value should be assigned before the first use.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a:extLst>
              <a:ext uri="{FF2B5EF4-FFF2-40B4-BE49-F238E27FC236}">
                <a16:creationId xmlns:a16="http://schemas.microsoft.com/office/drawing/2014/main" id="{083FEC90-7153-9644-ADD8-6B874CDD28E1}"/>
              </a:ext>
            </a:extLst>
          </p:cNvPr>
          <p:cNvSpPr>
            <a:spLocks noGrp="1"/>
          </p:cNvSpPr>
          <p:nvPr>
            <p:ph type="sldNum" sz="quarter" idx="12"/>
          </p:nvPr>
        </p:nvSpPr>
        <p:spPr/>
        <p:txBody>
          <a:bodyPr/>
          <a:lstStyle/>
          <a:p>
            <a:fld id="{2352C00A-4D4A-1B4A-BF5A-FD34A7F77AA7}" type="slidenum">
              <a:rPr lang="en-US" smtClean="0"/>
              <a:t>25</a:t>
            </a:fld>
            <a:endParaRPr lang="en-US"/>
          </a:p>
        </p:txBody>
      </p:sp>
    </p:spTree>
    <p:extLst>
      <p:ext uri="{BB962C8B-B14F-4D97-AF65-F5344CB8AC3E}">
        <p14:creationId xmlns:p14="http://schemas.microsoft.com/office/powerpoint/2010/main" val="170592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Variables Example</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a:t>Here, </a:t>
            </a:r>
            <a:r>
              <a:rPr lang="en-US" i="1" dirty="0"/>
              <a:t>age</a:t>
            </a:r>
            <a:r>
              <a:rPr lang="en-US" dirty="0"/>
              <a:t> is a local variable. This is defined inside </a:t>
            </a:r>
            <a:r>
              <a:rPr lang="en-US" i="1" dirty="0" err="1"/>
              <a:t>pupAge</a:t>
            </a:r>
            <a:r>
              <a:rPr lang="en-US" i="1" dirty="0"/>
              <a:t>()</a:t>
            </a:r>
            <a:r>
              <a:rPr lang="en-US" dirty="0"/>
              <a:t> method and its scope is limited to only this method.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55514"/>
            <a:ext cx="6934548" cy="35563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748" y="2755514"/>
            <a:ext cx="4163511" cy="1813142"/>
          </a:xfrm>
          <a:prstGeom prst="rect">
            <a:avLst/>
          </a:prstGeom>
        </p:spPr>
      </p:pic>
      <p:sp>
        <p:nvSpPr>
          <p:cNvPr id="6" name="Slide Number Placeholder 5">
            <a:extLst>
              <a:ext uri="{FF2B5EF4-FFF2-40B4-BE49-F238E27FC236}">
                <a16:creationId xmlns:a16="http://schemas.microsoft.com/office/drawing/2014/main" id="{D6086D15-551D-5E49-93E1-A449E7A14F1B}"/>
              </a:ext>
            </a:extLst>
          </p:cNvPr>
          <p:cNvSpPr>
            <a:spLocks noGrp="1"/>
          </p:cNvSpPr>
          <p:nvPr>
            <p:ph type="sldNum" sz="quarter" idx="12"/>
          </p:nvPr>
        </p:nvSpPr>
        <p:spPr/>
        <p:txBody>
          <a:bodyPr/>
          <a:lstStyle/>
          <a:p>
            <a:fld id="{2352C00A-4D4A-1B4A-BF5A-FD34A7F77AA7}" type="slidenum">
              <a:rPr lang="en-US" smtClean="0"/>
              <a:t>26</a:t>
            </a:fld>
            <a:endParaRPr lang="en-US"/>
          </a:p>
        </p:txBody>
      </p:sp>
    </p:spTree>
    <p:extLst>
      <p:ext uri="{BB962C8B-B14F-4D97-AF65-F5344CB8AC3E}">
        <p14:creationId xmlns:p14="http://schemas.microsoft.com/office/powerpoint/2010/main" val="1925700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Variables Example (cont.)</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a:t>Following example uses </a:t>
            </a:r>
            <a:r>
              <a:rPr lang="en-US" i="1" dirty="0"/>
              <a:t>age</a:t>
            </a:r>
            <a:r>
              <a:rPr lang="en-US" dirty="0"/>
              <a:t> without initializing it, so it would give an error at the time of compilation.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01307"/>
            <a:ext cx="7594600" cy="38481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960" y="2262549"/>
            <a:ext cx="6361656" cy="1857915"/>
          </a:xfrm>
          <a:prstGeom prst="rect">
            <a:avLst/>
          </a:prstGeom>
          <a:ln>
            <a:solidFill>
              <a:schemeClr val="tx1"/>
            </a:solidFill>
          </a:ln>
        </p:spPr>
      </p:pic>
      <p:sp>
        <p:nvSpPr>
          <p:cNvPr id="4" name="Slide Number Placeholder 3">
            <a:extLst>
              <a:ext uri="{FF2B5EF4-FFF2-40B4-BE49-F238E27FC236}">
                <a16:creationId xmlns:a16="http://schemas.microsoft.com/office/drawing/2014/main" id="{7BEE765C-0AB5-5846-B538-A3AD078DCF2D}"/>
              </a:ext>
            </a:extLst>
          </p:cNvPr>
          <p:cNvSpPr>
            <a:spLocks noGrp="1"/>
          </p:cNvSpPr>
          <p:nvPr>
            <p:ph type="sldNum" sz="quarter" idx="12"/>
          </p:nvPr>
        </p:nvSpPr>
        <p:spPr/>
        <p:txBody>
          <a:bodyPr/>
          <a:lstStyle/>
          <a:p>
            <a:fld id="{2352C00A-4D4A-1B4A-BF5A-FD34A7F77AA7}" type="slidenum">
              <a:rPr lang="en-US" smtClean="0"/>
              <a:t>27</a:t>
            </a:fld>
            <a:endParaRPr lang="en-US"/>
          </a:p>
        </p:txBody>
      </p:sp>
    </p:spTree>
    <p:extLst>
      <p:ext uri="{BB962C8B-B14F-4D97-AF65-F5344CB8AC3E}">
        <p14:creationId xmlns:p14="http://schemas.microsoft.com/office/powerpoint/2010/main" val="902212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Instance Variables</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Instance variables are declared in a class, but outside a method, constructor or any block.</a:t>
            </a:r>
          </a:p>
          <a:p>
            <a:r>
              <a:rPr lang="en-US" dirty="0">
                <a:solidFill>
                  <a:srgbClr val="FF0000"/>
                </a:solidFill>
              </a:rPr>
              <a:t>When a space is allocated for an object in the heap, a slot for each instance variable value is created.</a:t>
            </a:r>
          </a:p>
          <a:p>
            <a:r>
              <a:rPr lang="en-US" dirty="0">
                <a:solidFill>
                  <a:srgbClr val="FF0000"/>
                </a:solidFill>
              </a:rPr>
              <a:t>Instance variables are created when an object is created with the use of the keyword 'new' and destroyed when the object is destroyed.</a:t>
            </a:r>
          </a:p>
          <a:p>
            <a:r>
              <a:rPr lang="en-US" dirty="0">
                <a:solidFill>
                  <a:srgbClr val="FF0000"/>
                </a:solidFill>
              </a:rPr>
              <a:t>Instance variables hold values that must be referenced by more than one method, constructor or block, or essential parts of an object's state that must be present throughout the class.</a:t>
            </a:r>
          </a:p>
          <a:p>
            <a:r>
              <a:rPr lang="en-US" dirty="0">
                <a:solidFill>
                  <a:srgbClr val="FF0000"/>
                </a:solidFill>
              </a:rPr>
              <a:t>Instance variables can be declared in class level before or after use.</a:t>
            </a:r>
          </a:p>
          <a:p>
            <a:r>
              <a:rPr lang="en-US" dirty="0">
                <a:solidFill>
                  <a:srgbClr val="FF0000"/>
                </a:solidFill>
              </a:rPr>
              <a:t>Access modifiers can be given for instance variables.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a:extLst>
              <a:ext uri="{FF2B5EF4-FFF2-40B4-BE49-F238E27FC236}">
                <a16:creationId xmlns:a16="http://schemas.microsoft.com/office/drawing/2014/main" id="{08ED4687-3BEC-804F-80A0-14F12C804E89}"/>
              </a:ext>
            </a:extLst>
          </p:cNvPr>
          <p:cNvSpPr>
            <a:spLocks noGrp="1"/>
          </p:cNvSpPr>
          <p:nvPr>
            <p:ph type="sldNum" sz="quarter" idx="12"/>
          </p:nvPr>
        </p:nvSpPr>
        <p:spPr/>
        <p:txBody>
          <a:bodyPr/>
          <a:lstStyle/>
          <a:p>
            <a:fld id="{2352C00A-4D4A-1B4A-BF5A-FD34A7F77AA7}" type="slidenum">
              <a:rPr lang="en-US" smtClean="0"/>
              <a:t>28</a:t>
            </a:fld>
            <a:endParaRPr lang="en-US"/>
          </a:p>
        </p:txBody>
      </p:sp>
    </p:spTree>
    <p:extLst>
      <p:ext uri="{BB962C8B-B14F-4D97-AF65-F5344CB8AC3E}">
        <p14:creationId xmlns:p14="http://schemas.microsoft.com/office/powerpoint/2010/main" val="1483479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Instance Variables (cont.)</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The instance variables are visible for all methods, constructors and block in the class. Normally, it is recommended to make these variables private (access level). However, visibility for subclasses can be given for these variables with the use of access modifiers.</a:t>
            </a:r>
          </a:p>
          <a:p>
            <a:r>
              <a:rPr lang="en-US" dirty="0">
                <a:solidFill>
                  <a:srgbClr val="FF0000"/>
                </a:solidFill>
              </a:rPr>
              <a:t>Instance variables have default values. For numbers, the default value is 0, for Booleans it is false, and for object references it is null. Values can be assigned during the declaration or within the constructor.</a:t>
            </a:r>
          </a:p>
          <a:p>
            <a:r>
              <a:rPr lang="en-US" dirty="0">
                <a:solidFill>
                  <a:srgbClr val="FF0000"/>
                </a:solidFill>
              </a:rPr>
              <a:t>Instance variables can be accessed directly by calling the variable name inside the class. However, within static methods (when instance variables are given accessibility), they should be called using the fully qualified name. </a:t>
            </a:r>
            <a:r>
              <a:rPr lang="en-US" i="1" dirty="0" err="1">
                <a:solidFill>
                  <a:srgbClr val="FF0000"/>
                </a:solidFill>
              </a:rPr>
              <a:t>ObjectReference.VariableName</a:t>
            </a:r>
            <a:r>
              <a:rPr lang="en-US" dirty="0">
                <a:solidFill>
                  <a:srgbClr val="FF0000"/>
                </a:solidFill>
              </a:rPr>
              <a:t>.</a:t>
            </a:r>
          </a:p>
        </p:txBody>
      </p:sp>
      <p:sp>
        <p:nvSpPr>
          <p:cNvPr id="4" name="Slide Number Placeholder 3">
            <a:extLst>
              <a:ext uri="{FF2B5EF4-FFF2-40B4-BE49-F238E27FC236}">
                <a16:creationId xmlns:a16="http://schemas.microsoft.com/office/drawing/2014/main" id="{D2960394-0415-0B48-BD4E-8D146E68383C}"/>
              </a:ext>
            </a:extLst>
          </p:cNvPr>
          <p:cNvSpPr>
            <a:spLocks noGrp="1"/>
          </p:cNvSpPr>
          <p:nvPr>
            <p:ph type="sldNum" sz="quarter" idx="12"/>
          </p:nvPr>
        </p:nvSpPr>
        <p:spPr/>
        <p:txBody>
          <a:bodyPr/>
          <a:lstStyle/>
          <a:p>
            <a:fld id="{2352C00A-4D4A-1B4A-BF5A-FD34A7F77AA7}" type="slidenum">
              <a:rPr lang="en-US" smtClean="0"/>
              <a:t>29</a:t>
            </a:fld>
            <a:endParaRPr lang="en-US"/>
          </a:p>
        </p:txBody>
      </p:sp>
    </p:spTree>
    <p:extLst>
      <p:ext uri="{BB962C8B-B14F-4D97-AF65-F5344CB8AC3E}">
        <p14:creationId xmlns:p14="http://schemas.microsoft.com/office/powerpoint/2010/main" val="202375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lstStyle/>
          <a:p>
            <a:r>
              <a:rPr lang="en-US" b="1" dirty="0"/>
              <a:t>Object Oriented</a:t>
            </a:r>
          </a:p>
          <a:p>
            <a:r>
              <a:rPr lang="en-US" b="1" dirty="0"/>
              <a:t>Simple</a:t>
            </a:r>
          </a:p>
          <a:p>
            <a:r>
              <a:rPr lang="en-US" b="1" dirty="0"/>
              <a:t>Secure</a:t>
            </a:r>
          </a:p>
          <a:p>
            <a:r>
              <a:rPr lang="en-US" b="1" dirty="0"/>
              <a:t>Portable</a:t>
            </a:r>
          </a:p>
          <a:p>
            <a:r>
              <a:rPr lang="en-US" b="1" dirty="0"/>
              <a:t>High Performance</a:t>
            </a:r>
          </a:p>
          <a:p>
            <a:r>
              <a:rPr lang="en-US" b="1" dirty="0"/>
              <a:t>Dynamic</a:t>
            </a:r>
            <a:endParaRPr lang="en-US" dirty="0"/>
          </a:p>
        </p:txBody>
      </p:sp>
      <p:sp>
        <p:nvSpPr>
          <p:cNvPr id="4" name="Slide Number Placeholder 3">
            <a:extLst>
              <a:ext uri="{FF2B5EF4-FFF2-40B4-BE49-F238E27FC236}">
                <a16:creationId xmlns:a16="http://schemas.microsoft.com/office/drawing/2014/main" id="{CD12C627-4272-4C4E-8C82-E1E2FBB4F95E}"/>
              </a:ext>
            </a:extLst>
          </p:cNvPr>
          <p:cNvSpPr>
            <a:spLocks noGrp="1"/>
          </p:cNvSpPr>
          <p:nvPr>
            <p:ph type="sldNum" sz="quarter" idx="12"/>
          </p:nvPr>
        </p:nvSpPr>
        <p:spPr/>
        <p:txBody>
          <a:bodyPr/>
          <a:lstStyle/>
          <a:p>
            <a:fld id="{2352C00A-4D4A-1B4A-BF5A-FD34A7F77AA7}" type="slidenum">
              <a:rPr lang="en-US" smtClean="0"/>
              <a:t>3</a:t>
            </a:fld>
            <a:endParaRPr lang="en-US"/>
          </a:p>
        </p:txBody>
      </p:sp>
    </p:spTree>
    <p:extLst>
      <p:ext uri="{BB962C8B-B14F-4D97-AF65-F5344CB8AC3E}">
        <p14:creationId xmlns:p14="http://schemas.microsoft.com/office/powerpoint/2010/main" val="526942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Instance Variables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06831"/>
            <a:ext cx="5267612" cy="55511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390" y="1306831"/>
            <a:ext cx="3263900" cy="1435100"/>
          </a:xfrm>
          <a:prstGeom prst="rect">
            <a:avLst/>
          </a:prstGeom>
        </p:spPr>
      </p:pic>
      <p:sp>
        <p:nvSpPr>
          <p:cNvPr id="3" name="Slide Number Placeholder 2">
            <a:extLst>
              <a:ext uri="{FF2B5EF4-FFF2-40B4-BE49-F238E27FC236}">
                <a16:creationId xmlns:a16="http://schemas.microsoft.com/office/drawing/2014/main" id="{ABE9A833-2BC0-7C4D-8CCF-84B9F333108A}"/>
              </a:ext>
            </a:extLst>
          </p:cNvPr>
          <p:cNvSpPr>
            <a:spLocks noGrp="1"/>
          </p:cNvSpPr>
          <p:nvPr>
            <p:ph type="sldNum" sz="quarter" idx="12"/>
          </p:nvPr>
        </p:nvSpPr>
        <p:spPr/>
        <p:txBody>
          <a:bodyPr/>
          <a:lstStyle/>
          <a:p>
            <a:fld id="{2352C00A-4D4A-1B4A-BF5A-FD34A7F77AA7}" type="slidenum">
              <a:rPr lang="en-US" smtClean="0"/>
              <a:t>30</a:t>
            </a:fld>
            <a:endParaRPr lang="en-US"/>
          </a:p>
        </p:txBody>
      </p:sp>
    </p:spTree>
    <p:extLst>
      <p:ext uri="{BB962C8B-B14F-4D97-AF65-F5344CB8AC3E}">
        <p14:creationId xmlns:p14="http://schemas.microsoft.com/office/powerpoint/2010/main" val="467277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Class/Static Variables</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Class variables also known as static variables are declared with the static keyword in a class, but outside a method, constructor or a block.</a:t>
            </a:r>
          </a:p>
          <a:p>
            <a:r>
              <a:rPr lang="en-US" dirty="0">
                <a:solidFill>
                  <a:srgbClr val="FF0000"/>
                </a:solidFill>
              </a:rPr>
              <a:t>There would only be one copy of each class variable per class, regardless of how many objects are created from it.</a:t>
            </a:r>
          </a:p>
          <a:p>
            <a:r>
              <a:rPr lang="en-US" dirty="0">
                <a:solidFill>
                  <a:srgbClr val="FF0000"/>
                </a:solidFill>
              </a:rPr>
              <a:t>Static variables are rarely used other than being declared as constants. Constants are variables that are declared as public/private, final, and static. Constant variables never change from their initial value.</a:t>
            </a:r>
          </a:p>
          <a:p>
            <a:r>
              <a:rPr lang="en-US" dirty="0">
                <a:solidFill>
                  <a:srgbClr val="FF0000"/>
                </a:solidFill>
              </a:rPr>
              <a:t>Static variables are stored in the static memory. It is rare to use static variables other than declared final and used as either public or private constants.</a:t>
            </a:r>
          </a:p>
          <a:p>
            <a:r>
              <a:rPr lang="en-US" dirty="0">
                <a:solidFill>
                  <a:srgbClr val="FF0000"/>
                </a:solidFill>
              </a:rPr>
              <a:t>Static variables are created when the program starts and destroyed when the program stops.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a:extLst>
              <a:ext uri="{FF2B5EF4-FFF2-40B4-BE49-F238E27FC236}">
                <a16:creationId xmlns:a16="http://schemas.microsoft.com/office/drawing/2014/main" id="{7FDABD26-C31B-5445-A427-F7E1C78E674E}"/>
              </a:ext>
            </a:extLst>
          </p:cNvPr>
          <p:cNvSpPr>
            <a:spLocks noGrp="1"/>
          </p:cNvSpPr>
          <p:nvPr>
            <p:ph type="sldNum" sz="quarter" idx="12"/>
          </p:nvPr>
        </p:nvSpPr>
        <p:spPr/>
        <p:txBody>
          <a:bodyPr/>
          <a:lstStyle/>
          <a:p>
            <a:fld id="{2352C00A-4D4A-1B4A-BF5A-FD34A7F77AA7}" type="slidenum">
              <a:rPr lang="en-US" smtClean="0"/>
              <a:t>31</a:t>
            </a:fld>
            <a:endParaRPr lang="en-US"/>
          </a:p>
        </p:txBody>
      </p:sp>
    </p:spTree>
    <p:extLst>
      <p:ext uri="{BB962C8B-B14F-4D97-AF65-F5344CB8AC3E}">
        <p14:creationId xmlns:p14="http://schemas.microsoft.com/office/powerpoint/2010/main" val="279305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Class/Static Variables (cont.)</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Visibility is similar to instance variables. However, most static variables are declared public since they must be available for users of the class.</a:t>
            </a:r>
          </a:p>
          <a:p>
            <a:r>
              <a:rPr lang="en-US" dirty="0">
                <a:solidFill>
                  <a:srgbClr val="FF0000"/>
                </a:solidFill>
              </a:rPr>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p>
          <a:p>
            <a:r>
              <a:rPr lang="en-US" dirty="0">
                <a:solidFill>
                  <a:srgbClr val="FF0000"/>
                </a:solidFill>
              </a:rPr>
              <a:t>Static variables can be accessed by calling with the class name </a:t>
            </a:r>
            <a:r>
              <a:rPr lang="en-US" i="1" dirty="0" err="1">
                <a:solidFill>
                  <a:srgbClr val="FF0000"/>
                </a:solidFill>
              </a:rPr>
              <a:t>ClassName.VariableName</a:t>
            </a:r>
            <a:r>
              <a:rPr lang="en-US" dirty="0">
                <a:solidFill>
                  <a:srgbClr val="FF0000"/>
                </a:solidFill>
              </a:rPr>
              <a:t>.</a:t>
            </a:r>
          </a:p>
          <a:p>
            <a:r>
              <a:rPr lang="en-US" dirty="0">
                <a:solidFill>
                  <a:srgbClr val="FF0000"/>
                </a:solidFill>
              </a:rPr>
              <a:t>When declaring class variables as public static final, then variable names (constants) are all in upper case. If the static variables are not public and final, the naming syntax is the same as instance and local variables.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a:extLst>
              <a:ext uri="{FF2B5EF4-FFF2-40B4-BE49-F238E27FC236}">
                <a16:creationId xmlns:a16="http://schemas.microsoft.com/office/drawing/2014/main" id="{C79901CC-85E8-FE4E-BE2D-060F006624AB}"/>
              </a:ext>
            </a:extLst>
          </p:cNvPr>
          <p:cNvSpPr>
            <a:spLocks noGrp="1"/>
          </p:cNvSpPr>
          <p:nvPr>
            <p:ph type="sldNum" sz="quarter" idx="12"/>
          </p:nvPr>
        </p:nvSpPr>
        <p:spPr/>
        <p:txBody>
          <a:bodyPr/>
          <a:lstStyle/>
          <a:p>
            <a:fld id="{2352C00A-4D4A-1B4A-BF5A-FD34A7F77AA7}" type="slidenum">
              <a:rPr lang="en-US" smtClean="0"/>
              <a:t>32</a:t>
            </a:fld>
            <a:endParaRPr lang="en-US"/>
          </a:p>
        </p:txBody>
      </p:sp>
    </p:spTree>
    <p:extLst>
      <p:ext uri="{BB962C8B-B14F-4D97-AF65-F5344CB8AC3E}">
        <p14:creationId xmlns:p14="http://schemas.microsoft.com/office/powerpoint/2010/main" val="1561289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Class/Static Variables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9636"/>
            <a:ext cx="977868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146" y="5428185"/>
            <a:ext cx="5410200" cy="1257300"/>
          </a:xfrm>
          <a:prstGeom prst="rect">
            <a:avLst/>
          </a:prstGeom>
          <a:ln>
            <a:solidFill>
              <a:schemeClr val="tx1"/>
            </a:solidFill>
          </a:ln>
        </p:spPr>
      </p:pic>
      <p:sp>
        <p:nvSpPr>
          <p:cNvPr id="3" name="Slide Number Placeholder 2">
            <a:extLst>
              <a:ext uri="{FF2B5EF4-FFF2-40B4-BE49-F238E27FC236}">
                <a16:creationId xmlns:a16="http://schemas.microsoft.com/office/drawing/2014/main" id="{E9DA2CBB-47F7-384A-9305-D278C16B31FE}"/>
              </a:ext>
            </a:extLst>
          </p:cNvPr>
          <p:cNvSpPr>
            <a:spLocks noGrp="1"/>
          </p:cNvSpPr>
          <p:nvPr>
            <p:ph type="sldNum" sz="quarter" idx="12"/>
          </p:nvPr>
        </p:nvSpPr>
        <p:spPr/>
        <p:txBody>
          <a:bodyPr/>
          <a:lstStyle/>
          <a:p>
            <a:fld id="{2352C00A-4D4A-1B4A-BF5A-FD34A7F77AA7}" type="slidenum">
              <a:rPr lang="en-US" smtClean="0"/>
              <a:t>33</a:t>
            </a:fld>
            <a:endParaRPr lang="en-US"/>
          </a:p>
        </p:txBody>
      </p:sp>
    </p:spTree>
    <p:extLst>
      <p:ext uri="{BB962C8B-B14F-4D97-AF65-F5344CB8AC3E}">
        <p14:creationId xmlns:p14="http://schemas.microsoft.com/office/powerpoint/2010/main" val="86371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History of Java</a:t>
            </a:r>
          </a:p>
        </p:txBody>
      </p:sp>
      <p:sp>
        <p:nvSpPr>
          <p:cNvPr id="3" name="Content Placeholder 2"/>
          <p:cNvSpPr>
            <a:spLocks noGrp="1"/>
          </p:cNvSpPr>
          <p:nvPr>
            <p:ph idx="1"/>
          </p:nvPr>
        </p:nvSpPr>
        <p:spPr/>
        <p:txBody>
          <a:bodyPr>
            <a:normAutofit lnSpcReduction="10000"/>
          </a:bodyPr>
          <a:lstStyle/>
          <a:p>
            <a:pPr marL="0" indent="0" algn="just">
              <a:lnSpc>
                <a:spcPct val="100000"/>
              </a:lnSpc>
              <a:spcBef>
                <a:spcPts val="0"/>
              </a:spcBef>
              <a:buNone/>
            </a:pPr>
            <a:r>
              <a:rPr lang="en-US" dirty="0">
                <a:solidFill>
                  <a:srgbClr val="FF0000"/>
                </a:solidFill>
              </a:rPr>
              <a:t>James Gosling initiated Java language project in June 1991 for use in one of his many set-top box projects. The language, initially called ‘Oak’ after an oak tree that stood outside Gosling's office, also went by the name ‘Green’ and ended up later being renamed as Java, from a list of random words.</a:t>
            </a:r>
          </a:p>
          <a:p>
            <a:pPr marL="0" indent="0" algn="just">
              <a:buNone/>
            </a:pPr>
            <a:r>
              <a:rPr lang="en-US" dirty="0">
                <a:solidFill>
                  <a:srgbClr val="FF0000"/>
                </a:solidFill>
              </a:rPr>
              <a:t>On 13 November, 2006, Sun released much of Java as free and open source software under the terms of the GNU General Public License (GPL).</a:t>
            </a:r>
          </a:p>
          <a:p>
            <a:pPr marL="0" indent="0" algn="just">
              <a:buNone/>
            </a:pPr>
            <a:r>
              <a:rPr lang="en-US" dirty="0">
                <a:solidFill>
                  <a:srgbClr val="FF0000"/>
                </a:solidFill>
              </a:rPr>
              <a:t>On 8 May, 2007, Sun finished the process, making all of Java's core code free and open-source, aside from a small portion of code to which Sun did not hold the copyright.</a:t>
            </a:r>
          </a:p>
          <a:p>
            <a:pPr marL="0" indent="0" algn="just">
              <a:lnSpc>
                <a:spcPct val="100000"/>
              </a:lnSpc>
              <a:spcBef>
                <a:spcPts val="0"/>
              </a:spcBef>
              <a:buNone/>
            </a:pPr>
            <a:endParaRPr lang="en-US" dirty="0">
              <a:solidFill>
                <a:srgbClr val="FF0000"/>
              </a:solidFill>
            </a:endParaRPr>
          </a:p>
        </p:txBody>
      </p:sp>
      <p:sp>
        <p:nvSpPr>
          <p:cNvPr id="4" name="Slide Number Placeholder 3">
            <a:extLst>
              <a:ext uri="{FF2B5EF4-FFF2-40B4-BE49-F238E27FC236}">
                <a16:creationId xmlns:a16="http://schemas.microsoft.com/office/drawing/2014/main" id="{EE198F65-D682-5248-99BE-B90D7096521D}"/>
              </a:ext>
            </a:extLst>
          </p:cNvPr>
          <p:cNvSpPr>
            <a:spLocks noGrp="1"/>
          </p:cNvSpPr>
          <p:nvPr>
            <p:ph type="sldNum" sz="quarter" idx="12"/>
          </p:nvPr>
        </p:nvSpPr>
        <p:spPr/>
        <p:txBody>
          <a:bodyPr/>
          <a:lstStyle/>
          <a:p>
            <a:fld id="{2352C00A-4D4A-1B4A-BF5A-FD34A7F77AA7}" type="slidenum">
              <a:rPr lang="en-US" smtClean="0"/>
              <a:t>4</a:t>
            </a:fld>
            <a:endParaRPr lang="en-US"/>
          </a:p>
        </p:txBody>
      </p:sp>
    </p:spTree>
    <p:extLst>
      <p:ext uri="{BB962C8B-B14F-4D97-AF65-F5344CB8AC3E}">
        <p14:creationId xmlns:p14="http://schemas.microsoft.com/office/powerpoint/2010/main" val="86894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Popular Java Editors</a:t>
            </a:r>
          </a:p>
        </p:txBody>
      </p:sp>
      <p:sp>
        <p:nvSpPr>
          <p:cNvPr id="3" name="Content Placeholder 2"/>
          <p:cNvSpPr>
            <a:spLocks noGrp="1"/>
          </p:cNvSpPr>
          <p:nvPr>
            <p:ph idx="1"/>
          </p:nvPr>
        </p:nvSpPr>
        <p:spPr/>
        <p:txBody>
          <a:bodyPr/>
          <a:lstStyle/>
          <a:p>
            <a:r>
              <a:rPr lang="en-US" dirty="0">
                <a:solidFill>
                  <a:srgbClr val="FF0000"/>
                </a:solidFill>
              </a:rPr>
              <a:t>To write your Java programs, you will need a text editor. There are even more sophisticated IDEs available in the market. But for now, you can consider one of the following −</a:t>
            </a:r>
          </a:p>
          <a:p>
            <a:r>
              <a:rPr lang="en-US" b="1" dirty="0"/>
              <a:t>Notepad</a:t>
            </a:r>
            <a:r>
              <a:rPr lang="en-US" dirty="0"/>
              <a:t> − On Windows machine, you can use any simple text editor like Notepad, TextPad.</a:t>
            </a:r>
          </a:p>
          <a:p>
            <a:r>
              <a:rPr lang="en-US" b="1" dirty="0"/>
              <a:t>Netbeans</a:t>
            </a:r>
            <a:r>
              <a:rPr lang="en-US" dirty="0"/>
              <a:t> − A Java IDE that is open-source and free which can be downloaded from </a:t>
            </a:r>
            <a:r>
              <a:rPr lang="en-US" dirty="0">
                <a:hlinkClick r:id="rId2"/>
              </a:rPr>
              <a:t>https://www.netbeans.org/index.html</a:t>
            </a:r>
            <a:r>
              <a:rPr lang="en-US" dirty="0"/>
              <a:t>.</a:t>
            </a:r>
          </a:p>
          <a:p>
            <a:r>
              <a:rPr lang="en-US" b="1" dirty="0"/>
              <a:t>Eclipse</a:t>
            </a:r>
            <a:r>
              <a:rPr lang="en-US" dirty="0"/>
              <a:t> − A Java IDE developed by the eclipse open-source community and can be downloaded from </a:t>
            </a:r>
            <a:r>
              <a:rPr lang="en-US" dirty="0">
                <a:hlinkClick r:id="rId3"/>
              </a:rPr>
              <a:t>https://www.eclipse.org/</a:t>
            </a:r>
            <a:r>
              <a:rPr lang="en-US"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5C0D601A-DE71-1E48-A8EC-ED8F4E412504}"/>
              </a:ext>
            </a:extLst>
          </p:cNvPr>
          <p:cNvSpPr>
            <a:spLocks noGrp="1"/>
          </p:cNvSpPr>
          <p:nvPr>
            <p:ph type="sldNum" sz="quarter" idx="12"/>
          </p:nvPr>
        </p:nvSpPr>
        <p:spPr/>
        <p:txBody>
          <a:bodyPr/>
          <a:lstStyle/>
          <a:p>
            <a:fld id="{2352C00A-4D4A-1B4A-BF5A-FD34A7F77AA7}" type="slidenum">
              <a:rPr lang="en-US" smtClean="0"/>
              <a:t>5</a:t>
            </a:fld>
            <a:endParaRPr lang="en-US"/>
          </a:p>
        </p:txBody>
      </p:sp>
    </p:spTree>
    <p:extLst>
      <p:ext uri="{BB962C8B-B14F-4D97-AF65-F5344CB8AC3E}">
        <p14:creationId xmlns:p14="http://schemas.microsoft.com/office/powerpoint/2010/main" val="131808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Java Program</a:t>
            </a:r>
          </a:p>
        </p:txBody>
      </p:sp>
      <p:sp>
        <p:nvSpPr>
          <p:cNvPr id="3" name="Content Placeholder 2"/>
          <p:cNvSpPr>
            <a:spLocks noGrp="1"/>
          </p:cNvSpPr>
          <p:nvPr>
            <p:ph idx="1"/>
          </p:nvPr>
        </p:nvSpPr>
        <p:spPr/>
        <p:txBody>
          <a:bodyPr/>
          <a:lstStyle/>
          <a:p>
            <a:pPr marL="0" indent="0">
              <a:buNone/>
            </a:pPr>
            <a:r>
              <a:rPr lang="en-US" dirty="0"/>
              <a:t>Let us look at a simple code that will print the words </a:t>
            </a:r>
            <a:r>
              <a:rPr lang="en-US" b="1" i="1" dirty="0"/>
              <a:t>Hello World</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11708"/>
            <a:ext cx="10433659" cy="3612094"/>
          </a:xfrm>
          <a:prstGeom prst="rect">
            <a:avLst/>
          </a:prstGeom>
        </p:spPr>
      </p:pic>
      <p:sp>
        <p:nvSpPr>
          <p:cNvPr id="5" name="Slide Number Placeholder 4">
            <a:extLst>
              <a:ext uri="{FF2B5EF4-FFF2-40B4-BE49-F238E27FC236}">
                <a16:creationId xmlns:a16="http://schemas.microsoft.com/office/drawing/2014/main" id="{810161A9-8F8D-8048-8643-B7077B60861C}"/>
              </a:ext>
            </a:extLst>
          </p:cNvPr>
          <p:cNvSpPr>
            <a:spLocks noGrp="1"/>
          </p:cNvSpPr>
          <p:nvPr>
            <p:ph type="sldNum" sz="quarter" idx="12"/>
          </p:nvPr>
        </p:nvSpPr>
        <p:spPr/>
        <p:txBody>
          <a:bodyPr/>
          <a:lstStyle/>
          <a:p>
            <a:fld id="{2352C00A-4D4A-1B4A-BF5A-FD34A7F77AA7}" type="slidenum">
              <a:rPr lang="en-US" smtClean="0"/>
              <a:t>6</a:t>
            </a:fld>
            <a:endParaRPr lang="en-US"/>
          </a:p>
        </p:txBody>
      </p:sp>
    </p:spTree>
    <p:extLst>
      <p:ext uri="{BB962C8B-B14F-4D97-AF65-F5344CB8AC3E}">
        <p14:creationId xmlns:p14="http://schemas.microsoft.com/office/powerpoint/2010/main" val="194136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First Java Program ( Output )</a:t>
            </a:r>
            <a:br>
              <a:rPr lang="en-US" dirty="0">
                <a:solidFill>
                  <a:srgbClr val="FF0000"/>
                </a:solidFill>
              </a:rPr>
            </a:br>
            <a:endParaRPr lang="en-US"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6372"/>
            <a:ext cx="9829800" cy="3009900"/>
          </a:xfrm>
        </p:spPr>
      </p:pic>
      <p:sp>
        <p:nvSpPr>
          <p:cNvPr id="3" name="Slide Number Placeholder 2">
            <a:extLst>
              <a:ext uri="{FF2B5EF4-FFF2-40B4-BE49-F238E27FC236}">
                <a16:creationId xmlns:a16="http://schemas.microsoft.com/office/drawing/2014/main" id="{407CBC3C-7EB0-6F4D-908B-7CB80E5D88F7}"/>
              </a:ext>
            </a:extLst>
          </p:cNvPr>
          <p:cNvSpPr>
            <a:spLocks noGrp="1"/>
          </p:cNvSpPr>
          <p:nvPr>
            <p:ph type="sldNum" sz="quarter" idx="12"/>
          </p:nvPr>
        </p:nvSpPr>
        <p:spPr/>
        <p:txBody>
          <a:bodyPr/>
          <a:lstStyle/>
          <a:p>
            <a:fld id="{2352C00A-4D4A-1B4A-BF5A-FD34A7F77AA7}" type="slidenum">
              <a:rPr lang="en-US" smtClean="0"/>
              <a:t>7</a:t>
            </a:fld>
            <a:endParaRPr lang="en-US"/>
          </a:p>
        </p:txBody>
      </p:sp>
    </p:spTree>
    <p:extLst>
      <p:ext uri="{BB962C8B-B14F-4D97-AF65-F5344CB8AC3E}">
        <p14:creationId xmlns:p14="http://schemas.microsoft.com/office/powerpoint/2010/main" val="159651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Syntax</a:t>
            </a:r>
          </a:p>
        </p:txBody>
      </p:sp>
      <p:sp>
        <p:nvSpPr>
          <p:cNvPr id="3" name="Content Placeholder 2"/>
          <p:cNvSpPr>
            <a:spLocks noGrp="1"/>
          </p:cNvSpPr>
          <p:nvPr>
            <p:ph idx="1"/>
          </p:nvPr>
        </p:nvSpPr>
        <p:spPr/>
        <p:txBody>
          <a:bodyPr>
            <a:normAutofit fontScale="92500"/>
          </a:bodyPr>
          <a:lstStyle/>
          <a:p>
            <a:r>
              <a:rPr lang="en-US" b="1" dirty="0"/>
              <a:t>Case Sensitivity</a:t>
            </a:r>
            <a:r>
              <a:rPr lang="en-US" dirty="0"/>
              <a:t> − Java is case sensitive, which means identifier </a:t>
            </a:r>
            <a:r>
              <a:rPr lang="en-US" b="1" dirty="0"/>
              <a:t>Hello</a:t>
            </a:r>
            <a:r>
              <a:rPr lang="en-US" dirty="0"/>
              <a:t> and </a:t>
            </a:r>
            <a:r>
              <a:rPr lang="en-US" b="1" dirty="0"/>
              <a:t>hello</a:t>
            </a:r>
            <a:r>
              <a:rPr lang="en-US" dirty="0"/>
              <a:t> would have different meaning in Java.</a:t>
            </a:r>
          </a:p>
          <a:p>
            <a:r>
              <a:rPr lang="en-US" b="1" dirty="0"/>
              <a:t>Class Names</a:t>
            </a:r>
            <a:r>
              <a:rPr lang="en-US" dirty="0"/>
              <a:t> − For all class names the first letter should be in Upper Case.</a:t>
            </a:r>
          </a:p>
          <a:p>
            <a:r>
              <a:rPr lang="en-US" b="1" dirty="0"/>
              <a:t>Method Names</a:t>
            </a:r>
            <a:r>
              <a:rPr lang="en-US" dirty="0"/>
              <a:t> − All method names should start with a Lower Case letter. </a:t>
            </a:r>
          </a:p>
          <a:p>
            <a:r>
              <a:rPr lang="en-US" b="1" dirty="0"/>
              <a:t>Program File Name</a:t>
            </a:r>
            <a:r>
              <a:rPr lang="en-US" dirty="0"/>
              <a:t> − Name of the program file should exactly match the class name.</a:t>
            </a:r>
          </a:p>
          <a:p>
            <a:r>
              <a:rPr lang="en-US" b="1" dirty="0"/>
              <a:t>public static void main(String args[])</a:t>
            </a:r>
            <a:r>
              <a:rPr lang="en-US" dirty="0"/>
              <a:t> − Java program processing starts from the main() method which is a mandatory part of every Java program.</a:t>
            </a:r>
          </a:p>
        </p:txBody>
      </p:sp>
      <p:sp>
        <p:nvSpPr>
          <p:cNvPr id="4" name="Slide Number Placeholder 3">
            <a:extLst>
              <a:ext uri="{FF2B5EF4-FFF2-40B4-BE49-F238E27FC236}">
                <a16:creationId xmlns:a16="http://schemas.microsoft.com/office/drawing/2014/main" id="{EACF12C2-6D97-6742-9BFF-B9602CEADD11}"/>
              </a:ext>
            </a:extLst>
          </p:cNvPr>
          <p:cNvSpPr>
            <a:spLocks noGrp="1"/>
          </p:cNvSpPr>
          <p:nvPr>
            <p:ph type="sldNum" sz="quarter" idx="12"/>
          </p:nvPr>
        </p:nvSpPr>
        <p:spPr/>
        <p:txBody>
          <a:bodyPr/>
          <a:lstStyle/>
          <a:p>
            <a:fld id="{2352C00A-4D4A-1B4A-BF5A-FD34A7F77AA7}" type="slidenum">
              <a:rPr lang="en-US" smtClean="0"/>
              <a:t>8</a:t>
            </a:fld>
            <a:endParaRPr lang="en-US"/>
          </a:p>
        </p:txBody>
      </p:sp>
    </p:spTree>
    <p:extLst>
      <p:ext uri="{BB962C8B-B14F-4D97-AF65-F5344CB8AC3E}">
        <p14:creationId xmlns:p14="http://schemas.microsoft.com/office/powerpoint/2010/main" val="67542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Identifiers</a:t>
            </a:r>
          </a:p>
        </p:txBody>
      </p:sp>
      <p:sp>
        <p:nvSpPr>
          <p:cNvPr id="3" name="Content Placeholder 2"/>
          <p:cNvSpPr>
            <a:spLocks noGrp="1"/>
          </p:cNvSpPr>
          <p:nvPr>
            <p:ph idx="1"/>
          </p:nvPr>
        </p:nvSpPr>
        <p:spPr/>
        <p:txBody>
          <a:bodyPr>
            <a:normAutofit lnSpcReduction="10000"/>
          </a:bodyPr>
          <a:lstStyle/>
          <a:p>
            <a:pPr marL="0" indent="0">
              <a:buNone/>
            </a:pPr>
            <a:r>
              <a:rPr lang="en-US" dirty="0"/>
              <a:t>All Java components require names. Names used for classes, variables, and methods are called </a:t>
            </a:r>
            <a:r>
              <a:rPr lang="en-US" b="1" dirty="0"/>
              <a:t>identifiers</a:t>
            </a:r>
            <a:r>
              <a:rPr lang="en-US" dirty="0"/>
              <a:t>.</a:t>
            </a:r>
          </a:p>
          <a:p>
            <a:pPr marL="0" indent="0">
              <a:buNone/>
            </a:pPr>
            <a:r>
              <a:rPr lang="en-US" dirty="0"/>
              <a:t>In Java, there are several points to remember about identifiers. They are as follows −</a:t>
            </a:r>
          </a:p>
          <a:p>
            <a:r>
              <a:rPr lang="en-US" dirty="0"/>
              <a:t>All identifiers should begin with a letter (A to Z or a to z), currency character ($) or an underscore (_).</a:t>
            </a:r>
          </a:p>
          <a:p>
            <a:r>
              <a:rPr lang="en-US" dirty="0"/>
              <a:t>After the first character, identifiers can have any combination of characters.</a:t>
            </a:r>
          </a:p>
          <a:p>
            <a:r>
              <a:rPr lang="en-US" dirty="0"/>
              <a:t>A key word cannot be used as an identifier.</a:t>
            </a:r>
          </a:p>
          <a:p>
            <a:r>
              <a:rPr lang="en-US" dirty="0"/>
              <a:t>Most importantly, identifiers are case sensitive.</a:t>
            </a:r>
          </a:p>
          <a:p>
            <a:pPr marL="0" indent="0">
              <a:lnSpc>
                <a:spcPct val="100000"/>
              </a:lnSpc>
              <a:spcBef>
                <a:spcPts val="0"/>
              </a:spcBef>
              <a:buNone/>
            </a:pPr>
            <a:endParaRPr lang="en-US" dirty="0"/>
          </a:p>
        </p:txBody>
      </p:sp>
      <p:sp>
        <p:nvSpPr>
          <p:cNvPr id="4" name="Slide Number Placeholder 3">
            <a:extLst>
              <a:ext uri="{FF2B5EF4-FFF2-40B4-BE49-F238E27FC236}">
                <a16:creationId xmlns:a16="http://schemas.microsoft.com/office/drawing/2014/main" id="{4D161DD3-19AA-AD46-AB8E-0AF0AF7AB942}"/>
              </a:ext>
            </a:extLst>
          </p:cNvPr>
          <p:cNvSpPr>
            <a:spLocks noGrp="1"/>
          </p:cNvSpPr>
          <p:nvPr>
            <p:ph type="sldNum" sz="quarter" idx="12"/>
          </p:nvPr>
        </p:nvSpPr>
        <p:spPr/>
        <p:txBody>
          <a:bodyPr/>
          <a:lstStyle/>
          <a:p>
            <a:fld id="{2352C00A-4D4A-1B4A-BF5A-FD34A7F77AA7}" type="slidenum">
              <a:rPr lang="en-US" smtClean="0"/>
              <a:t>9</a:t>
            </a:fld>
            <a:endParaRPr lang="en-US"/>
          </a:p>
        </p:txBody>
      </p:sp>
    </p:spTree>
    <p:extLst>
      <p:ext uri="{BB962C8B-B14F-4D97-AF65-F5344CB8AC3E}">
        <p14:creationId xmlns:p14="http://schemas.microsoft.com/office/powerpoint/2010/main" val="174347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1801</Words>
  <Application>Microsoft Macintosh PowerPoint</Application>
  <PresentationFormat>Widescreen</PresentationFormat>
  <Paragraphs>202</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Programming Fundamentals</vt:lpstr>
      <vt:lpstr>What’s Java?</vt:lpstr>
      <vt:lpstr>Java features</vt:lpstr>
      <vt:lpstr>History of Java</vt:lpstr>
      <vt:lpstr>Popular Java Editors</vt:lpstr>
      <vt:lpstr>First Java Program</vt:lpstr>
      <vt:lpstr>First Java Program ( Output ) </vt:lpstr>
      <vt:lpstr>Basic Syntax</vt:lpstr>
      <vt:lpstr>Java Identifiers</vt:lpstr>
      <vt:lpstr>Comments in Java</vt:lpstr>
      <vt:lpstr>Basic Datatypes</vt:lpstr>
      <vt:lpstr>Primitive Data Types</vt:lpstr>
      <vt:lpstr>Primitive Data Types (cont.)</vt:lpstr>
      <vt:lpstr>Primitive Data Types (cont.)</vt:lpstr>
      <vt:lpstr>Primitive Data Types (cont.)</vt:lpstr>
      <vt:lpstr>Primitive Data Types (cont.)</vt:lpstr>
      <vt:lpstr>Primitive Data Types (cont.)</vt:lpstr>
      <vt:lpstr>Primitive Data Types (cont.)</vt:lpstr>
      <vt:lpstr>Primitive Data Types (cont.)</vt:lpstr>
      <vt:lpstr>Reference Datatypes</vt:lpstr>
      <vt:lpstr>Java Literals</vt:lpstr>
      <vt:lpstr>Java Literals (cont.)</vt:lpstr>
      <vt:lpstr>Variable Types</vt:lpstr>
      <vt:lpstr>Variable Types - Example</vt:lpstr>
      <vt:lpstr>Local Variables</vt:lpstr>
      <vt:lpstr>Local Variables Example</vt:lpstr>
      <vt:lpstr>Local Variables Example (cont.)</vt:lpstr>
      <vt:lpstr>Instance Variables</vt:lpstr>
      <vt:lpstr>Instance Variables (cont.)</vt:lpstr>
      <vt:lpstr>Instance Variables Example</vt:lpstr>
      <vt:lpstr>Class/Static Variables</vt:lpstr>
      <vt:lpstr>Class/Static Variables (cont.)</vt:lpstr>
      <vt:lpstr>Class/Static Variables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Microsoft Office User</dc:creator>
  <cp:lastModifiedBy>Microsoft Office User</cp:lastModifiedBy>
  <cp:revision>20</cp:revision>
  <dcterms:created xsi:type="dcterms:W3CDTF">2018-11-23T17:16:29Z</dcterms:created>
  <dcterms:modified xsi:type="dcterms:W3CDTF">2019-11-23T08:43:22Z</dcterms:modified>
</cp:coreProperties>
</file>