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4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3C020-A11B-B048-B030-25C43ED4E8C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CD26-F1D7-F742-8560-1B48FD6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5E3E-97BD-9445-8D37-D123BD3530E7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746-773B-6540-8213-F8F110135FC0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8D14-35F2-D14A-9564-15D242E0674F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F1B6-0DB7-F641-BFC2-12D099B9EA01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980-1B73-C342-BB84-CC369FB04861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5E15-217D-AE49-8BF0-A0358FC1E94E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20B0-962A-1A43-AC22-4AB9A54F2E66}" type="datetime1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ED70-98E9-1445-936A-3A4BEFD7D192}" type="datetime1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7590-CABA-CC44-A68C-5F27623080AE}" type="datetime1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1FFD-E066-F348-BDD2-85767019EB2F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A375-A3C6-AC42-BCFF-3D79EBBB5659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0540-C97C-EE46-8E6E-7F0E47D5E4B6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Java Programming Language</a:t>
            </a:r>
          </a:p>
          <a:p>
            <a:r>
              <a:rPr lang="en-US" i="1" dirty="0"/>
              <a:t>Chapter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5542-BEDE-EA42-A647-8E0F3A1A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86F-D4B5-FF4D-BB8E-69175BB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Miscellaneous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AAE4-9AF8-444A-854B-4D55C72C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Conditional Operator ( ? : )</a:t>
            </a:r>
          </a:p>
          <a:p>
            <a:pPr marL="0" indent="0">
              <a:buNone/>
            </a:pPr>
            <a:r>
              <a:rPr lang="en-US" dirty="0"/>
              <a:t>Conditional operator is also known as the </a:t>
            </a:r>
            <a:r>
              <a:rPr lang="en-US" b="1" dirty="0"/>
              <a:t>ternary operator</a:t>
            </a:r>
            <a:r>
              <a:rPr lang="en-US" dirty="0"/>
              <a:t>. This operator consists of three operands and is used to evaluate Boolean expressions. </a:t>
            </a:r>
            <a:r>
              <a:rPr lang="en-US" dirty="0">
                <a:solidFill>
                  <a:srgbClr val="FF0000"/>
                </a:solidFill>
              </a:rPr>
              <a:t>The goal of the operator is to decide, which value should be assigned to the variable. The operator is written as −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5D7D-8859-2B44-8F86-3BEA87AA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515600" cy="812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1810C-4C1D-DA49-849E-5643D9B3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86F-D4B5-FF4D-BB8E-69175BB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Operator ( ? : ) (example)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69918-6C8D-4B48-AAAD-9D99C1F4F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70271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B49FF-BF21-E649-AB91-895F6F15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0" y="1460500"/>
            <a:ext cx="3797300" cy="1968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47280-4142-5546-A6F6-FF171D4B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6533-4821-DD4F-9F2A-51C14E4C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of 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E16D-7303-7940-8A3D-6FF295B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 precedence determines the grouping of terms in an expression. This affects how an expression is evaluated.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D51FD-E9A3-0E4C-A0BB-79EE6D33B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94718"/>
              </p:ext>
            </p:extLst>
          </p:nvPr>
        </p:nvGraphicFramePr>
        <p:xfrm>
          <a:off x="838200" y="2734211"/>
          <a:ext cx="10515600" cy="3272694"/>
        </p:xfrm>
        <a:graphic>
          <a:graphicData uri="http://schemas.openxmlformats.org/drawingml/2006/table">
            <a:tbl>
              <a:tblPr/>
              <a:tblGrid>
                <a:gridCol w="2089194">
                  <a:extLst>
                    <a:ext uri="{9D8B030D-6E8A-4147-A177-3AD203B41FA5}">
                      <a16:colId xmlns:a16="http://schemas.microsoft.com/office/drawing/2014/main" val="2627695353"/>
                    </a:ext>
                  </a:extLst>
                </a:gridCol>
                <a:gridCol w="6337212">
                  <a:extLst>
                    <a:ext uri="{9D8B030D-6E8A-4147-A177-3AD203B41FA5}">
                      <a16:colId xmlns:a16="http://schemas.microsoft.com/office/drawing/2014/main" val="3800464080"/>
                    </a:ext>
                  </a:extLst>
                </a:gridCol>
                <a:gridCol w="2089194">
                  <a:extLst>
                    <a:ext uri="{9D8B030D-6E8A-4147-A177-3AD203B41FA5}">
                      <a16:colId xmlns:a16="http://schemas.microsoft.com/office/drawing/2014/main" val="619574393"/>
                    </a:ext>
                  </a:extLst>
                </a:gridCol>
              </a:tblGrid>
              <a:tr h="5454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Category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Operator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Associativity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19374"/>
                  </a:ext>
                </a:extLst>
              </a:tr>
              <a:tr h="54544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Postfix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expression++ expression--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52993"/>
                  </a:ext>
                </a:extLst>
              </a:tr>
              <a:tr h="54544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Unary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++expression –-expression +expression –expression  !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073085"/>
                  </a:ext>
                </a:extLst>
              </a:tr>
              <a:tr h="54544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Multiplicative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* / %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Left to right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994898"/>
                  </a:ext>
                </a:extLst>
              </a:tr>
              <a:tr h="54544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Additive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+ -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Left to right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98918"/>
                  </a:ext>
                </a:extLst>
              </a:tr>
              <a:tr h="54544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Equality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== !=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Left to right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2376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1641C-38E7-C54A-BAA4-6DE12F2D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6533-4821-DD4F-9F2A-51C14E4C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of Java Operators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E16D-7303-7940-8A3D-6FF295B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D51FD-E9A3-0E4C-A0BB-79EE6D33B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410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089194">
                  <a:extLst>
                    <a:ext uri="{9D8B030D-6E8A-4147-A177-3AD203B41FA5}">
                      <a16:colId xmlns:a16="http://schemas.microsoft.com/office/drawing/2014/main" val="2627695353"/>
                    </a:ext>
                  </a:extLst>
                </a:gridCol>
                <a:gridCol w="6337212">
                  <a:extLst>
                    <a:ext uri="{9D8B030D-6E8A-4147-A177-3AD203B41FA5}">
                      <a16:colId xmlns:a16="http://schemas.microsoft.com/office/drawing/2014/main" val="3800464080"/>
                    </a:ext>
                  </a:extLst>
                </a:gridCol>
                <a:gridCol w="2089194">
                  <a:extLst>
                    <a:ext uri="{9D8B030D-6E8A-4147-A177-3AD203B41FA5}">
                      <a16:colId xmlns:a16="http://schemas.microsoft.com/office/drawing/2014/main" val="619574393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>
                          <a:effectLst/>
                        </a:rPr>
                        <a:t>Category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</a:rPr>
                        <a:t>Operator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>
                          <a:effectLst/>
                        </a:rPr>
                        <a:t>Associativity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1937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solidFill>
                            <a:srgbClr val="FF0000"/>
                          </a:solidFill>
                          <a:effectLst/>
                        </a:rPr>
                        <a:t>Postfix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solidFill>
                            <a:srgbClr val="FF0000"/>
                          </a:solidFill>
                          <a:effectLst/>
                        </a:rPr>
                        <a:t>expression++ expression--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solidFill>
                            <a:srgbClr val="FF000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5299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solidFill>
                            <a:srgbClr val="FF0000"/>
                          </a:solidFill>
                          <a:effectLst/>
                        </a:rPr>
                        <a:t>Logical AND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solidFill>
                            <a:srgbClr val="FF0000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solidFill>
                            <a:srgbClr val="FF000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04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solidFill>
                            <a:srgbClr val="FF0000"/>
                          </a:solidFill>
                          <a:effectLst/>
                        </a:rPr>
                        <a:t>Logical OR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solidFill>
                            <a:srgbClr val="FF0000"/>
                          </a:solidFill>
                          <a:effectLst/>
                        </a:rPr>
                        <a:t>||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solidFill>
                            <a:srgbClr val="FF000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6281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solidFill>
                            <a:srgbClr val="FF0000"/>
                          </a:solidFill>
                          <a:effectLst/>
                        </a:rPr>
                        <a:t>Conditional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solidFill>
                            <a:srgbClr val="FF0000"/>
                          </a:solidFill>
                          <a:effectLst/>
                        </a:rPr>
                        <a:t>?: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solidFill>
                            <a:srgbClr val="FF0000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2794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Assignment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effectLst/>
                        </a:rPr>
                        <a:t>= += -= *= /= %=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effectLst/>
                        </a:rPr>
                        <a:t>Right to left</a:t>
                      </a:r>
                    </a:p>
                  </a:txBody>
                  <a:tcPr marL="31531" marR="31531" marT="31531" marB="31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44036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821A6-A358-F64C-AAF7-02EB661A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- 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Java provides a rich set of operators to manipulate variables. We can divide all the Java operators into the following groups: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Relational 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Miscellaneous Operators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466FD-B6EA-8541-A942-1F742CFC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5305-00C2-6D46-B491-A9898D55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5F46-0D43-C64B-AF50-584AD5D4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Arithmetic operators are used in mathematical expressions in the same way that they are used in algebra.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Assume integer variable A holds 10 and variable B holds 20, then −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B55CDE-DD24-9048-BDA9-699995DB4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0196"/>
              </p:ext>
            </p:extLst>
          </p:nvPr>
        </p:nvGraphicFramePr>
        <p:xfrm>
          <a:off x="1038958" y="3429000"/>
          <a:ext cx="10130790" cy="2529840"/>
        </p:xfrm>
        <a:graphic>
          <a:graphicData uri="http://schemas.openxmlformats.org/drawingml/2006/table">
            <a:tbl>
              <a:tblPr/>
              <a:tblGrid>
                <a:gridCol w="3019110">
                  <a:extLst>
                    <a:ext uri="{9D8B030D-6E8A-4147-A177-3AD203B41FA5}">
                      <a16:colId xmlns:a16="http://schemas.microsoft.com/office/drawing/2014/main" val="551832480"/>
                    </a:ext>
                  </a:extLst>
                </a:gridCol>
                <a:gridCol w="4042252">
                  <a:extLst>
                    <a:ext uri="{9D8B030D-6E8A-4147-A177-3AD203B41FA5}">
                      <a16:colId xmlns:a16="http://schemas.microsoft.com/office/drawing/2014/main" val="1518044904"/>
                    </a:ext>
                  </a:extLst>
                </a:gridCol>
                <a:gridCol w="3069428">
                  <a:extLst>
                    <a:ext uri="{9D8B030D-6E8A-4147-A177-3AD203B41FA5}">
                      <a16:colId xmlns:a16="http://schemas.microsoft.com/office/drawing/2014/main" val="3251864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1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+ (Addition)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Adds values on either side of the operator.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 + B will give 30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63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 (Subtraction)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Subtracts right-hand operand from left-hand operand.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 - B will give -10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465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* (Multiplication)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Multiplies values on either side of the operator.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 * B will give 200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4981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BF049-FD2F-794F-80BB-7C751D9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2E11-6848-134C-9B53-1CD466CF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Arithmetic Operators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EDCC2-635B-9A44-9517-2DEF07392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829354"/>
              </p:ext>
            </p:extLst>
          </p:nvPr>
        </p:nvGraphicFramePr>
        <p:xfrm>
          <a:off x="838200" y="1690688"/>
          <a:ext cx="10515600" cy="3355597"/>
        </p:xfrm>
        <a:graphic>
          <a:graphicData uri="http://schemas.openxmlformats.org/drawingml/2006/table">
            <a:tbl>
              <a:tblPr/>
              <a:tblGrid>
                <a:gridCol w="3133788">
                  <a:extLst>
                    <a:ext uri="{9D8B030D-6E8A-4147-A177-3AD203B41FA5}">
                      <a16:colId xmlns:a16="http://schemas.microsoft.com/office/drawing/2014/main" val="1440052725"/>
                    </a:ext>
                  </a:extLst>
                </a:gridCol>
                <a:gridCol w="4195794">
                  <a:extLst>
                    <a:ext uri="{9D8B030D-6E8A-4147-A177-3AD203B41FA5}">
                      <a16:colId xmlns:a16="http://schemas.microsoft.com/office/drawing/2014/main" val="245822975"/>
                    </a:ext>
                  </a:extLst>
                </a:gridCol>
                <a:gridCol w="3186018">
                  <a:extLst>
                    <a:ext uri="{9D8B030D-6E8A-4147-A177-3AD203B41FA5}">
                      <a16:colId xmlns:a16="http://schemas.microsoft.com/office/drawing/2014/main" val="1536731325"/>
                    </a:ext>
                  </a:extLst>
                </a:gridCol>
              </a:tblGrid>
              <a:tr h="3490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74073"/>
                  </a:ext>
                </a:extLst>
              </a:tr>
              <a:tr h="802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/ (Division)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Divides left-hand operand by right-hand operand.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B / A will give 2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86271"/>
                  </a:ext>
                </a:extLst>
              </a:tr>
              <a:tr h="1028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% (Modulus)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Divides left-hand operand by right-hand operand and returns remainder.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B % A will give 0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908200"/>
                  </a:ext>
                </a:extLst>
              </a:tr>
              <a:tr h="575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++ (Increment)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Increases the value of operand by 1.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B++ gives 21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28042"/>
                  </a:ext>
                </a:extLst>
              </a:tr>
              <a:tr h="575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-- (Decrement)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Decreases the value of operand by 1.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B-- gives 19</a:t>
                      </a:r>
                    </a:p>
                  </a:txBody>
                  <a:tcPr marL="49447" marR="49447" marT="49447" marB="494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6240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C0ABA-892C-444F-8F6A-2159DD5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4263-E00B-6C49-A610-C9DE831C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59F3-D6AD-9045-8901-A7A19DCF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following relational operators supported by Java language.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A76406-E2DE-5C4A-A4E3-02443ADF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4686"/>
              </p:ext>
            </p:extLst>
          </p:nvPr>
        </p:nvGraphicFramePr>
        <p:xfrm>
          <a:off x="838200" y="2421448"/>
          <a:ext cx="10515600" cy="4357424"/>
        </p:xfrm>
        <a:graphic>
          <a:graphicData uri="http://schemas.openxmlformats.org/drawingml/2006/table">
            <a:tbl>
              <a:tblPr/>
              <a:tblGrid>
                <a:gridCol w="2528627">
                  <a:extLst>
                    <a:ext uri="{9D8B030D-6E8A-4147-A177-3AD203B41FA5}">
                      <a16:colId xmlns:a16="http://schemas.microsoft.com/office/drawing/2014/main" val="1874144928"/>
                    </a:ext>
                  </a:extLst>
                </a:gridCol>
                <a:gridCol w="5057254">
                  <a:extLst>
                    <a:ext uri="{9D8B030D-6E8A-4147-A177-3AD203B41FA5}">
                      <a16:colId xmlns:a16="http://schemas.microsoft.com/office/drawing/2014/main" val="323792343"/>
                    </a:ext>
                  </a:extLst>
                </a:gridCol>
                <a:gridCol w="2929719">
                  <a:extLst>
                    <a:ext uri="{9D8B030D-6E8A-4147-A177-3AD203B41FA5}">
                      <a16:colId xmlns:a16="http://schemas.microsoft.com/office/drawing/2014/main" val="4079879822"/>
                    </a:ext>
                  </a:extLst>
                </a:gridCol>
              </a:tblGrid>
              <a:tr h="4172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238658"/>
                  </a:ext>
                </a:extLst>
              </a:tr>
              <a:tr h="122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== (equal to)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(A == B) is not true.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158766"/>
                  </a:ext>
                </a:extLst>
              </a:tr>
              <a:tr h="122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!= (not equal to)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(A != B) is true.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699298"/>
                  </a:ext>
                </a:extLst>
              </a:tr>
              <a:tr h="1490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&gt; (greater than)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(A &gt; B) is not true.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00497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E0E37-EACD-ED42-8395-A5C78A19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4263-E00B-6C49-A610-C9DE831C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Relational Operators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BA0FEA-9369-1A43-AB75-E7B5CFF5A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793986"/>
              </p:ext>
            </p:extLst>
          </p:nvPr>
        </p:nvGraphicFramePr>
        <p:xfrm>
          <a:off x="970671" y="1686637"/>
          <a:ext cx="10383128" cy="3037208"/>
        </p:xfrm>
        <a:graphic>
          <a:graphicData uri="http://schemas.openxmlformats.org/drawingml/2006/table">
            <a:tbl>
              <a:tblPr/>
              <a:tblGrid>
                <a:gridCol w="2496771">
                  <a:extLst>
                    <a:ext uri="{9D8B030D-6E8A-4147-A177-3AD203B41FA5}">
                      <a16:colId xmlns:a16="http://schemas.microsoft.com/office/drawing/2014/main" val="653360552"/>
                    </a:ext>
                  </a:extLst>
                </a:gridCol>
                <a:gridCol w="4993546">
                  <a:extLst>
                    <a:ext uri="{9D8B030D-6E8A-4147-A177-3AD203B41FA5}">
                      <a16:colId xmlns:a16="http://schemas.microsoft.com/office/drawing/2014/main" val="4041981761"/>
                    </a:ext>
                  </a:extLst>
                </a:gridCol>
                <a:gridCol w="2892811">
                  <a:extLst>
                    <a:ext uri="{9D8B030D-6E8A-4147-A177-3AD203B41FA5}">
                      <a16:colId xmlns:a16="http://schemas.microsoft.com/office/drawing/2014/main" val="911311617"/>
                    </a:ext>
                  </a:extLst>
                </a:gridCol>
              </a:tblGrid>
              <a:tr h="2058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36751" marR="36751" marT="36751" marB="367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6751" marR="36751" marT="36751" marB="367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6751" marR="36751" marT="36751" marB="367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85538"/>
                  </a:ext>
                </a:extLst>
              </a:tr>
              <a:tr h="735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&lt; (less than)</a:t>
                      </a:r>
                    </a:p>
                  </a:txBody>
                  <a:tcPr marL="36751" marR="36751" marT="36751" marB="367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36751" marR="36751" marT="36751" marB="367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(A &lt; B) is true.</a:t>
                      </a:r>
                    </a:p>
                  </a:txBody>
                  <a:tcPr marL="36751" marR="36751" marT="36751" marB="367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605866"/>
                  </a:ext>
                </a:extLst>
              </a:tr>
              <a:tr h="735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&gt;= (greater than or equal to)</a:t>
                      </a:r>
                    </a:p>
                  </a:txBody>
                  <a:tcPr marL="36751" marR="36751" marT="36751" marB="367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36751" marR="36751" marT="36751" marB="367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(A &gt;= B) is not true.</a:t>
                      </a:r>
                    </a:p>
                  </a:txBody>
                  <a:tcPr marL="36751" marR="36751" marT="36751" marB="367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510891"/>
                  </a:ext>
                </a:extLst>
              </a:tr>
              <a:tr h="735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&lt;= (less than or equal to)</a:t>
                      </a:r>
                    </a:p>
                  </a:txBody>
                  <a:tcPr marL="36751" marR="36751" marT="36751" marB="367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36751" marR="36751" marT="36751" marB="367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(A &lt;= B) is true.</a:t>
                      </a:r>
                    </a:p>
                  </a:txBody>
                  <a:tcPr marL="36751" marR="36751" marT="36751" marB="367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3092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3F09E-92AE-8345-9445-43A43C62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A770-F538-9D4F-B8D1-280DF7C5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5527-D08B-FF4F-996B-FF32D627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Boolean variables A holds true and variable B holds false, then: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969C4C-7C2E-1344-9747-B10849BB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47897"/>
              </p:ext>
            </p:extLst>
          </p:nvPr>
        </p:nvGraphicFramePr>
        <p:xfrm>
          <a:off x="838200" y="2289454"/>
          <a:ext cx="10515601" cy="4357424"/>
        </p:xfrm>
        <a:graphic>
          <a:graphicData uri="http://schemas.openxmlformats.org/drawingml/2006/table">
            <a:tbl>
              <a:tblPr/>
              <a:tblGrid>
                <a:gridCol w="2402571">
                  <a:extLst>
                    <a:ext uri="{9D8B030D-6E8A-4147-A177-3AD203B41FA5}">
                      <a16:colId xmlns:a16="http://schemas.microsoft.com/office/drawing/2014/main" val="2616307634"/>
                    </a:ext>
                  </a:extLst>
                </a:gridCol>
                <a:gridCol w="5605999">
                  <a:extLst>
                    <a:ext uri="{9D8B030D-6E8A-4147-A177-3AD203B41FA5}">
                      <a16:colId xmlns:a16="http://schemas.microsoft.com/office/drawing/2014/main" val="1350330706"/>
                    </a:ext>
                  </a:extLst>
                </a:gridCol>
                <a:gridCol w="2507031">
                  <a:extLst>
                    <a:ext uri="{9D8B030D-6E8A-4147-A177-3AD203B41FA5}">
                      <a16:colId xmlns:a16="http://schemas.microsoft.com/office/drawing/2014/main" val="562416126"/>
                    </a:ext>
                  </a:extLst>
                </a:gridCol>
              </a:tblGrid>
              <a:tr h="4172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23355"/>
                  </a:ext>
                </a:extLst>
              </a:tr>
              <a:tr h="122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&amp;&amp; (logical and)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(A &amp;&amp; B) is false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961"/>
                  </a:ext>
                </a:extLst>
              </a:tr>
              <a:tr h="122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|| (logical or)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Called Logical OR Operator. If any of the two operands are non-zero, then the condition becomes true.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(A || B) is true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39806"/>
                  </a:ext>
                </a:extLst>
              </a:tr>
              <a:tr h="1490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! (logical not)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!(A &amp;&amp; B) is true</a:t>
                      </a:r>
                    </a:p>
                  </a:txBody>
                  <a:tcPr marL="74509" marR="74509" marT="74509" marB="745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89745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C44D5-02B4-3C49-ABEB-3DA7457C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880-3076-EE44-B6B1-CD94300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7F3F-9A79-5245-9B52-5485BB92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are the assignment operators supported by Java language: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506EAA-BC23-4D42-BEF0-C3DF388C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61569"/>
              </p:ext>
            </p:extLst>
          </p:nvPr>
        </p:nvGraphicFramePr>
        <p:xfrm>
          <a:off x="838200" y="2283898"/>
          <a:ext cx="10515600" cy="4372999"/>
        </p:xfrm>
        <a:graphic>
          <a:graphicData uri="http://schemas.openxmlformats.org/drawingml/2006/table">
            <a:tbl>
              <a:tblPr/>
              <a:tblGrid>
                <a:gridCol w="2637605">
                  <a:extLst>
                    <a:ext uri="{9D8B030D-6E8A-4147-A177-3AD203B41FA5}">
                      <a16:colId xmlns:a16="http://schemas.microsoft.com/office/drawing/2014/main" val="2636371469"/>
                    </a:ext>
                  </a:extLst>
                </a:gridCol>
                <a:gridCol w="5240390">
                  <a:extLst>
                    <a:ext uri="{9D8B030D-6E8A-4147-A177-3AD203B41FA5}">
                      <a16:colId xmlns:a16="http://schemas.microsoft.com/office/drawing/2014/main" val="2094678222"/>
                    </a:ext>
                  </a:extLst>
                </a:gridCol>
                <a:gridCol w="2637605">
                  <a:extLst>
                    <a:ext uri="{9D8B030D-6E8A-4147-A177-3AD203B41FA5}">
                      <a16:colId xmlns:a16="http://schemas.microsoft.com/office/drawing/2014/main" val="2197588687"/>
                    </a:ext>
                  </a:extLst>
                </a:gridCol>
              </a:tblGrid>
              <a:tr h="3930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65462"/>
                  </a:ext>
                </a:extLst>
              </a:tr>
              <a:tr h="1150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=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Simple assignment operator. Assigns values from right side operands to left side operand.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C = A + B will assign value of A + B into C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176390"/>
                  </a:ext>
                </a:extLst>
              </a:tr>
              <a:tr h="1403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+=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Add AND assignment operator. It adds right operand to the left operand and assign the result to left operand.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C += A is equivalent to C = C + A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08140"/>
                  </a:ext>
                </a:extLst>
              </a:tr>
              <a:tr h="1403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-=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Subtract AND assignment operator. It subtracts right operand from the left operand and assign the result to left operand.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C -= A is equivalent to C = C – A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953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AF0B2-51CF-D744-B193-259078B2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880-3076-EE44-B6B1-CD94300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Assignment Operators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CB2578-3B42-D947-9124-7A714F8CE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77723"/>
              </p:ext>
            </p:extLst>
          </p:nvPr>
        </p:nvGraphicFramePr>
        <p:xfrm>
          <a:off x="1083212" y="1825625"/>
          <a:ext cx="10114671" cy="3028536"/>
        </p:xfrm>
        <a:graphic>
          <a:graphicData uri="http://schemas.openxmlformats.org/drawingml/2006/table">
            <a:tbl>
              <a:tblPr/>
              <a:tblGrid>
                <a:gridCol w="2537040">
                  <a:extLst>
                    <a:ext uri="{9D8B030D-6E8A-4147-A177-3AD203B41FA5}">
                      <a16:colId xmlns:a16="http://schemas.microsoft.com/office/drawing/2014/main" val="1330070631"/>
                    </a:ext>
                  </a:extLst>
                </a:gridCol>
                <a:gridCol w="5040591">
                  <a:extLst>
                    <a:ext uri="{9D8B030D-6E8A-4147-A177-3AD203B41FA5}">
                      <a16:colId xmlns:a16="http://schemas.microsoft.com/office/drawing/2014/main" val="3823860970"/>
                    </a:ext>
                  </a:extLst>
                </a:gridCol>
                <a:gridCol w="2537040">
                  <a:extLst>
                    <a:ext uri="{9D8B030D-6E8A-4147-A177-3AD203B41FA5}">
                      <a16:colId xmlns:a16="http://schemas.microsoft.com/office/drawing/2014/main" val="2815621856"/>
                    </a:ext>
                  </a:extLst>
                </a:gridCol>
              </a:tblGrid>
              <a:tr h="1997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35667" marR="35667" marT="35667" marB="35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5667" marR="35667" marT="35667" marB="35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5667" marR="35667" marT="35667" marB="35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73642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*=</a:t>
                      </a:r>
                    </a:p>
                  </a:txBody>
                  <a:tcPr marL="35667" marR="35667" marT="35667" marB="356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Multiply AND assignment operator. It multiplies right operand with the left operand and assign the result to left operand.</a:t>
                      </a:r>
                    </a:p>
                  </a:txBody>
                  <a:tcPr marL="35667" marR="35667" marT="35667" marB="35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C *= A is equivalent to C = C * A</a:t>
                      </a:r>
                    </a:p>
                  </a:txBody>
                  <a:tcPr marL="35667" marR="35667" marT="35667" marB="356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139488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/=</a:t>
                      </a:r>
                    </a:p>
                  </a:txBody>
                  <a:tcPr marL="35667" marR="35667" marT="35667" marB="35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Divide AND assignment operator. It divides left operand with the right operand and assign the result to left operand.</a:t>
                      </a:r>
                    </a:p>
                  </a:txBody>
                  <a:tcPr marL="35667" marR="35667" marT="35667" marB="35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C /= A is equivalent to C = C / A</a:t>
                      </a:r>
                    </a:p>
                  </a:txBody>
                  <a:tcPr marL="35667" marR="35667" marT="35667" marB="356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63339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%=</a:t>
                      </a:r>
                    </a:p>
                  </a:txBody>
                  <a:tcPr marL="35667" marR="35667" marT="35667" marB="356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Modulus AND assignment operator. It takes modulus using two operands and assign the result to left operand.</a:t>
                      </a:r>
                    </a:p>
                  </a:txBody>
                  <a:tcPr marL="35667" marR="35667" marT="35667" marB="35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C %= A is equivalent to C = C % A</a:t>
                      </a:r>
                    </a:p>
                  </a:txBody>
                  <a:tcPr marL="35667" marR="35667" marT="35667" marB="356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473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56279-0732-F444-971F-948E721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4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958</Words>
  <Application>Microsoft Macintosh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Programming Fundamentals</vt:lpstr>
      <vt:lpstr>Java - Basic Operators</vt:lpstr>
      <vt:lpstr>The Arithmetic Operators</vt:lpstr>
      <vt:lpstr>The Arithmetic Operators (cont.)</vt:lpstr>
      <vt:lpstr>The Relational Operators</vt:lpstr>
      <vt:lpstr>The Relational Operators (cont.)</vt:lpstr>
      <vt:lpstr>The Logical Operators</vt:lpstr>
      <vt:lpstr>The Assignment Operators</vt:lpstr>
      <vt:lpstr>The Assignment Operators (cont.)</vt:lpstr>
      <vt:lpstr>Miscellaneous Operators</vt:lpstr>
      <vt:lpstr>Conditional Operator ( ? : ) (example)</vt:lpstr>
      <vt:lpstr>Precedence of Java Operators</vt:lpstr>
      <vt:lpstr>Precedence of Java Operators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Microsoft Office User</dc:creator>
  <cp:lastModifiedBy>Microsoft Office User</cp:lastModifiedBy>
  <cp:revision>25</cp:revision>
  <dcterms:created xsi:type="dcterms:W3CDTF">2018-11-23T17:16:29Z</dcterms:created>
  <dcterms:modified xsi:type="dcterms:W3CDTF">2019-11-23T08:52:08Z</dcterms:modified>
</cp:coreProperties>
</file>