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00"/>
    <p:restoredTop sz="94586"/>
  </p:normalViewPr>
  <p:slideViewPr>
    <p:cSldViewPr snapToGrid="0" snapToObjects="1">
      <p:cViewPr varScale="1">
        <p:scale>
          <a:sx n="102" d="100"/>
          <a:sy n="102"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3C020-A11B-B048-B030-25C43ED4E8CE}" type="datetimeFigureOut">
              <a:rPr lang="en-US" smtClean="0"/>
              <a:t>11/2/19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7CD26-F1D7-F742-8560-1B48FD6374EA}" type="slidenum">
              <a:rPr lang="en-US" smtClean="0"/>
              <a:t>‹#›</a:t>
            </a:fld>
            <a:endParaRPr lang="en-US"/>
          </a:p>
        </p:txBody>
      </p:sp>
    </p:spTree>
    <p:extLst>
      <p:ext uri="{BB962C8B-B14F-4D97-AF65-F5344CB8AC3E}">
        <p14:creationId xmlns:p14="http://schemas.microsoft.com/office/powerpoint/2010/main" val="104221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54277B-EAAD-F24B-9A75-1BBD5B59844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6289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4277B-EAAD-F24B-9A75-1BBD5B59844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64609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4277B-EAAD-F24B-9A75-1BBD5B59844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2987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4277B-EAAD-F24B-9A75-1BBD5B59844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157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277B-EAAD-F24B-9A75-1BBD5B59844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387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54277B-EAAD-F24B-9A75-1BBD5B59844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8687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54277B-EAAD-F24B-9A75-1BBD5B59844E}" type="datetimeFigureOut">
              <a:rPr lang="en-US" smtClean="0"/>
              <a:t>11/2/19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214444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54277B-EAAD-F24B-9A75-1BBD5B59844E}" type="datetimeFigureOut">
              <a:rPr lang="en-US" smtClean="0"/>
              <a:t>11/2/19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130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277B-EAAD-F24B-9A75-1BBD5B59844E}" type="datetimeFigureOut">
              <a:rPr lang="en-US" smtClean="0"/>
              <a:t>11/2/19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70563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277B-EAAD-F24B-9A75-1BBD5B59844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210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277B-EAAD-F24B-9A75-1BBD5B59844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99334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277B-EAAD-F24B-9A75-1BBD5B59844E}" type="datetimeFigureOut">
              <a:rPr lang="en-US" smtClean="0"/>
              <a:t>11/2/19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2C00A-4D4A-1B4A-BF5A-FD34A7F77AA7}" type="slidenum">
              <a:rPr lang="en-US" smtClean="0"/>
              <a:t>‹#›</a:t>
            </a:fld>
            <a:endParaRPr lang="en-US"/>
          </a:p>
        </p:txBody>
      </p:sp>
    </p:spTree>
    <p:extLst>
      <p:ext uri="{BB962C8B-B14F-4D97-AF65-F5344CB8AC3E}">
        <p14:creationId xmlns:p14="http://schemas.microsoft.com/office/powerpoint/2010/main" val="132271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Fundamentals</a:t>
            </a:r>
          </a:p>
        </p:txBody>
      </p:sp>
      <p:sp>
        <p:nvSpPr>
          <p:cNvPr id="3" name="Subtitle 2"/>
          <p:cNvSpPr>
            <a:spLocks noGrp="1"/>
          </p:cNvSpPr>
          <p:nvPr>
            <p:ph type="subTitle" idx="1"/>
          </p:nvPr>
        </p:nvSpPr>
        <p:spPr/>
        <p:txBody>
          <a:bodyPr>
            <a:normAutofit/>
          </a:bodyPr>
          <a:lstStyle/>
          <a:p>
            <a:endParaRPr lang="en-US" dirty="0"/>
          </a:p>
          <a:p>
            <a:r>
              <a:rPr lang="en-US" i="1" dirty="0"/>
              <a:t>Java Programming Language</a:t>
            </a:r>
          </a:p>
          <a:p>
            <a:endParaRPr lang="en-US" dirty="0"/>
          </a:p>
          <a:p>
            <a:endParaRPr lang="en-US" dirty="0"/>
          </a:p>
        </p:txBody>
      </p:sp>
    </p:spTree>
    <p:extLst>
      <p:ext uri="{BB962C8B-B14F-4D97-AF65-F5344CB8AC3E}">
        <p14:creationId xmlns:p14="http://schemas.microsoft.com/office/powerpoint/2010/main" val="64503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86F-D4B5-FF4D-BB8E-69175BB72F6C}"/>
              </a:ext>
            </a:extLst>
          </p:cNvPr>
          <p:cNvSpPr>
            <a:spLocks noGrp="1"/>
          </p:cNvSpPr>
          <p:nvPr>
            <p:ph type="title"/>
          </p:nvPr>
        </p:nvSpPr>
        <p:spPr/>
        <p:txBody>
          <a:bodyPr>
            <a:normAutofit/>
          </a:bodyPr>
          <a:lstStyle/>
          <a:p>
            <a:r>
              <a:rPr lang="en-US" dirty="0"/>
              <a:t>Miscellaneous Operators</a:t>
            </a:r>
          </a:p>
        </p:txBody>
      </p:sp>
      <p:sp>
        <p:nvSpPr>
          <p:cNvPr id="3" name="Content Placeholder 2">
            <a:extLst>
              <a:ext uri="{FF2B5EF4-FFF2-40B4-BE49-F238E27FC236}">
                <a16:creationId xmlns:a16="http://schemas.microsoft.com/office/drawing/2014/main" id="{744FAAE4-9AF8-444A-854B-4D55C72CE77C}"/>
              </a:ext>
            </a:extLst>
          </p:cNvPr>
          <p:cNvSpPr>
            <a:spLocks noGrp="1"/>
          </p:cNvSpPr>
          <p:nvPr>
            <p:ph idx="1"/>
          </p:nvPr>
        </p:nvSpPr>
        <p:spPr/>
        <p:txBody>
          <a:bodyPr/>
          <a:lstStyle/>
          <a:p>
            <a:pPr marL="0" indent="0">
              <a:buNone/>
            </a:pPr>
            <a:r>
              <a:rPr lang="en-US" b="1" dirty="0"/>
              <a:t>Conditional Operator ( ? : )</a:t>
            </a:r>
          </a:p>
          <a:p>
            <a:pPr marL="0" indent="0">
              <a:buNone/>
            </a:pPr>
            <a:r>
              <a:rPr lang="en-US" dirty="0"/>
              <a:t>Conditional operator is also known as the </a:t>
            </a:r>
            <a:r>
              <a:rPr lang="en-US" b="1" dirty="0"/>
              <a:t>ternary operator</a:t>
            </a:r>
            <a:r>
              <a:rPr lang="en-US" dirty="0"/>
              <a:t>. This operator consists of three operands and is used to evaluate Boolean expressions. The goal of the operator is to decide, which value should be assigned to the variable. The operator is written as −</a:t>
            </a:r>
          </a:p>
          <a:p>
            <a:pPr marL="0" indent="0">
              <a:buNone/>
            </a:pPr>
            <a:endParaRPr lang="en-US" dirty="0"/>
          </a:p>
        </p:txBody>
      </p:sp>
      <p:pic>
        <p:nvPicPr>
          <p:cNvPr id="5" name="Picture 4">
            <a:extLst>
              <a:ext uri="{FF2B5EF4-FFF2-40B4-BE49-F238E27FC236}">
                <a16:creationId xmlns:a16="http://schemas.microsoft.com/office/drawing/2014/main" id="{25E55D7D-8859-2B44-8F86-3BEA87AA505E}"/>
              </a:ext>
            </a:extLst>
          </p:cNvPr>
          <p:cNvPicPr>
            <a:picLocks noChangeAspect="1"/>
          </p:cNvPicPr>
          <p:nvPr/>
        </p:nvPicPr>
        <p:blipFill>
          <a:blip r:embed="rId2"/>
          <a:stretch>
            <a:fillRect/>
          </a:stretch>
        </p:blipFill>
        <p:spPr>
          <a:xfrm>
            <a:off x="838200" y="4001294"/>
            <a:ext cx="10515600" cy="812800"/>
          </a:xfrm>
          <a:prstGeom prst="rect">
            <a:avLst/>
          </a:prstGeom>
        </p:spPr>
      </p:pic>
    </p:spTree>
    <p:extLst>
      <p:ext uri="{BB962C8B-B14F-4D97-AF65-F5344CB8AC3E}">
        <p14:creationId xmlns:p14="http://schemas.microsoft.com/office/powerpoint/2010/main" val="194273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86F-D4B5-FF4D-BB8E-69175BB72F6C}"/>
              </a:ext>
            </a:extLst>
          </p:cNvPr>
          <p:cNvSpPr>
            <a:spLocks noGrp="1"/>
          </p:cNvSpPr>
          <p:nvPr>
            <p:ph type="title"/>
          </p:nvPr>
        </p:nvSpPr>
        <p:spPr/>
        <p:txBody>
          <a:bodyPr>
            <a:normAutofit/>
          </a:bodyPr>
          <a:lstStyle/>
          <a:p>
            <a:r>
              <a:rPr lang="en-US" b="1" dirty="0"/>
              <a:t>Conditional Operator ( ? : ) (example)</a:t>
            </a:r>
          </a:p>
        </p:txBody>
      </p:sp>
      <p:pic>
        <p:nvPicPr>
          <p:cNvPr id="6" name="Content Placeholder 5">
            <a:extLst>
              <a:ext uri="{FF2B5EF4-FFF2-40B4-BE49-F238E27FC236}">
                <a16:creationId xmlns:a16="http://schemas.microsoft.com/office/drawing/2014/main" id="{3B769918-6C8D-4B48-AAAD-9D99C1F4FAD9}"/>
              </a:ext>
            </a:extLst>
          </p:cNvPr>
          <p:cNvPicPr>
            <a:picLocks noGrp="1" noChangeAspect="1"/>
          </p:cNvPicPr>
          <p:nvPr>
            <p:ph idx="1"/>
          </p:nvPr>
        </p:nvPicPr>
        <p:blipFill>
          <a:blip r:embed="rId2"/>
          <a:stretch>
            <a:fillRect/>
          </a:stretch>
        </p:blipFill>
        <p:spPr>
          <a:xfrm>
            <a:off x="838200" y="1690688"/>
            <a:ext cx="8970271" cy="4351338"/>
          </a:xfrm>
        </p:spPr>
      </p:pic>
      <p:pic>
        <p:nvPicPr>
          <p:cNvPr id="8" name="Picture 7">
            <a:extLst>
              <a:ext uri="{FF2B5EF4-FFF2-40B4-BE49-F238E27FC236}">
                <a16:creationId xmlns:a16="http://schemas.microsoft.com/office/drawing/2014/main" id="{981B49FF-BF21-E649-AB91-895F6F159224}"/>
              </a:ext>
            </a:extLst>
          </p:cNvPr>
          <p:cNvPicPr>
            <a:picLocks noChangeAspect="1"/>
          </p:cNvPicPr>
          <p:nvPr/>
        </p:nvPicPr>
        <p:blipFill>
          <a:blip r:embed="rId3"/>
          <a:stretch>
            <a:fillRect/>
          </a:stretch>
        </p:blipFill>
        <p:spPr>
          <a:xfrm>
            <a:off x="8394700" y="1460500"/>
            <a:ext cx="3797300" cy="1968500"/>
          </a:xfrm>
          <a:prstGeom prst="rect">
            <a:avLst/>
          </a:prstGeom>
          <a:ln>
            <a:solidFill>
              <a:schemeClr val="tx1"/>
            </a:solidFill>
          </a:ln>
        </p:spPr>
      </p:pic>
    </p:spTree>
    <p:extLst>
      <p:ext uri="{BB962C8B-B14F-4D97-AF65-F5344CB8AC3E}">
        <p14:creationId xmlns:p14="http://schemas.microsoft.com/office/powerpoint/2010/main" val="1718071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6533-4821-DD4F-9F2A-51C14E4C980A}"/>
              </a:ext>
            </a:extLst>
          </p:cNvPr>
          <p:cNvSpPr>
            <a:spLocks noGrp="1"/>
          </p:cNvSpPr>
          <p:nvPr>
            <p:ph type="title"/>
          </p:nvPr>
        </p:nvSpPr>
        <p:spPr/>
        <p:txBody>
          <a:bodyPr>
            <a:normAutofit/>
          </a:bodyPr>
          <a:lstStyle/>
          <a:p>
            <a:r>
              <a:rPr lang="en-US" dirty="0"/>
              <a:t>Precedence of Java Operators</a:t>
            </a:r>
          </a:p>
        </p:txBody>
      </p:sp>
      <p:sp>
        <p:nvSpPr>
          <p:cNvPr id="3" name="Content Placeholder 2">
            <a:extLst>
              <a:ext uri="{FF2B5EF4-FFF2-40B4-BE49-F238E27FC236}">
                <a16:creationId xmlns:a16="http://schemas.microsoft.com/office/drawing/2014/main" id="{5A86E16D-7303-7940-8A3D-6FF295B43D90}"/>
              </a:ext>
            </a:extLst>
          </p:cNvPr>
          <p:cNvSpPr>
            <a:spLocks noGrp="1"/>
          </p:cNvSpPr>
          <p:nvPr>
            <p:ph idx="1"/>
          </p:nvPr>
        </p:nvSpPr>
        <p:spPr/>
        <p:txBody>
          <a:bodyPr/>
          <a:lstStyle/>
          <a:p>
            <a:pPr marL="0" indent="0">
              <a:buNone/>
            </a:pPr>
            <a:r>
              <a:rPr lang="en-US" dirty="0"/>
              <a:t>Operator precedence determines the grouping of terms in an expression. This affects how an expression is evaluated.</a:t>
            </a:r>
          </a:p>
        </p:txBody>
      </p:sp>
      <p:graphicFrame>
        <p:nvGraphicFramePr>
          <p:cNvPr id="4" name="Table 3">
            <a:extLst>
              <a:ext uri="{FF2B5EF4-FFF2-40B4-BE49-F238E27FC236}">
                <a16:creationId xmlns:a16="http://schemas.microsoft.com/office/drawing/2014/main" id="{60CD51FD-E9A3-0E4C-A0BB-79EE6D33B111}"/>
              </a:ext>
            </a:extLst>
          </p:cNvPr>
          <p:cNvGraphicFramePr>
            <a:graphicFrameLocks noGrp="1"/>
          </p:cNvGraphicFramePr>
          <p:nvPr>
            <p:extLst>
              <p:ext uri="{D42A27DB-BD31-4B8C-83A1-F6EECF244321}">
                <p14:modId xmlns:p14="http://schemas.microsoft.com/office/powerpoint/2010/main" val="3504494718"/>
              </p:ext>
            </p:extLst>
          </p:nvPr>
        </p:nvGraphicFramePr>
        <p:xfrm>
          <a:off x="838200" y="2734211"/>
          <a:ext cx="10515600" cy="3272694"/>
        </p:xfrm>
        <a:graphic>
          <a:graphicData uri="http://schemas.openxmlformats.org/drawingml/2006/table">
            <a:tbl>
              <a:tblPr/>
              <a:tblGrid>
                <a:gridCol w="2089194">
                  <a:extLst>
                    <a:ext uri="{9D8B030D-6E8A-4147-A177-3AD203B41FA5}">
                      <a16:colId xmlns:a16="http://schemas.microsoft.com/office/drawing/2014/main" val="2627695353"/>
                    </a:ext>
                  </a:extLst>
                </a:gridCol>
                <a:gridCol w="6337212">
                  <a:extLst>
                    <a:ext uri="{9D8B030D-6E8A-4147-A177-3AD203B41FA5}">
                      <a16:colId xmlns:a16="http://schemas.microsoft.com/office/drawing/2014/main" val="3800464080"/>
                    </a:ext>
                  </a:extLst>
                </a:gridCol>
                <a:gridCol w="2089194">
                  <a:extLst>
                    <a:ext uri="{9D8B030D-6E8A-4147-A177-3AD203B41FA5}">
                      <a16:colId xmlns:a16="http://schemas.microsoft.com/office/drawing/2014/main" val="619574393"/>
                    </a:ext>
                  </a:extLst>
                </a:gridCol>
              </a:tblGrid>
              <a:tr h="545449">
                <a:tc>
                  <a:txBody>
                    <a:bodyPr/>
                    <a:lstStyle/>
                    <a:p>
                      <a:pPr algn="ctr" fontAlgn="t"/>
                      <a:r>
                        <a:rPr lang="en-US" sz="2000">
                          <a:effectLst/>
                        </a:rPr>
                        <a:t>Category</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Operator</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Associativity</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104519374"/>
                  </a:ext>
                </a:extLst>
              </a:tr>
              <a:tr h="545449">
                <a:tc>
                  <a:txBody>
                    <a:bodyPr/>
                    <a:lstStyle/>
                    <a:p>
                      <a:pPr fontAlgn="t"/>
                      <a:r>
                        <a:rPr lang="en-US" sz="2000" dirty="0">
                          <a:solidFill>
                            <a:schemeClr val="tx1"/>
                          </a:solidFill>
                          <a:effectLst/>
                        </a:rPr>
                        <a:t>Postfix</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solidFill>
                            <a:schemeClr val="tx1"/>
                          </a:solidFill>
                          <a:effectLst/>
                        </a:rPr>
                        <a:t>expression++ expression--</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solidFill>
                            <a:schemeClr val="tx1"/>
                          </a:solidFill>
                          <a:effectLst/>
                        </a:rPr>
                        <a:t>Left to right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3752993"/>
                  </a:ext>
                </a:extLst>
              </a:tr>
              <a:tr h="545449">
                <a:tc>
                  <a:txBody>
                    <a:bodyPr/>
                    <a:lstStyle/>
                    <a:p>
                      <a:pPr fontAlgn="t"/>
                      <a:r>
                        <a:rPr lang="en-US" sz="2000" dirty="0">
                          <a:solidFill>
                            <a:schemeClr val="tx1"/>
                          </a:solidFill>
                          <a:effectLst/>
                        </a:rPr>
                        <a:t>Unary</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solidFill>
                            <a:schemeClr val="tx1"/>
                          </a:solidFill>
                          <a:effectLst/>
                        </a:rPr>
                        <a:t>++expression –-expression +expression –expression  !</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solidFill>
                            <a:schemeClr val="tx1"/>
                          </a:solidFill>
                          <a:effectLst/>
                        </a:rPr>
                        <a:t>Right to left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66073085"/>
                  </a:ext>
                </a:extLst>
              </a:tr>
              <a:tr h="545449">
                <a:tc>
                  <a:txBody>
                    <a:bodyPr/>
                    <a:lstStyle/>
                    <a:p>
                      <a:pPr fontAlgn="t"/>
                      <a:r>
                        <a:rPr lang="en-US" sz="2000" dirty="0">
                          <a:effectLst/>
                        </a:rPr>
                        <a:t>Multiplicative</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 / %</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Left to right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26994898"/>
                  </a:ext>
                </a:extLst>
              </a:tr>
              <a:tr h="545449">
                <a:tc>
                  <a:txBody>
                    <a:bodyPr/>
                    <a:lstStyle/>
                    <a:p>
                      <a:pPr fontAlgn="t"/>
                      <a:r>
                        <a:rPr lang="en-US" sz="2000" dirty="0">
                          <a:effectLst/>
                        </a:rPr>
                        <a:t>Additive</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 -</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Left to right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2798918"/>
                  </a:ext>
                </a:extLst>
              </a:tr>
              <a:tr h="545449">
                <a:tc>
                  <a:txBody>
                    <a:bodyPr/>
                    <a:lstStyle/>
                    <a:p>
                      <a:pPr fontAlgn="t"/>
                      <a:r>
                        <a:rPr lang="en-US" sz="2000" dirty="0">
                          <a:effectLst/>
                        </a:rPr>
                        <a:t>Equality</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 !=</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Left to right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2237674"/>
                  </a:ext>
                </a:extLst>
              </a:tr>
            </a:tbl>
          </a:graphicData>
        </a:graphic>
      </p:graphicFrame>
    </p:spTree>
    <p:extLst>
      <p:ext uri="{BB962C8B-B14F-4D97-AF65-F5344CB8AC3E}">
        <p14:creationId xmlns:p14="http://schemas.microsoft.com/office/powerpoint/2010/main" val="34294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6533-4821-DD4F-9F2A-51C14E4C980A}"/>
              </a:ext>
            </a:extLst>
          </p:cNvPr>
          <p:cNvSpPr>
            <a:spLocks noGrp="1"/>
          </p:cNvSpPr>
          <p:nvPr>
            <p:ph type="title"/>
          </p:nvPr>
        </p:nvSpPr>
        <p:spPr/>
        <p:txBody>
          <a:bodyPr>
            <a:normAutofit/>
          </a:bodyPr>
          <a:lstStyle/>
          <a:p>
            <a:r>
              <a:rPr lang="en-US" dirty="0"/>
              <a:t>Precedence of Java Operators (cont.)</a:t>
            </a:r>
          </a:p>
        </p:txBody>
      </p:sp>
      <p:sp>
        <p:nvSpPr>
          <p:cNvPr id="3" name="Content Placeholder 2">
            <a:extLst>
              <a:ext uri="{FF2B5EF4-FFF2-40B4-BE49-F238E27FC236}">
                <a16:creationId xmlns:a16="http://schemas.microsoft.com/office/drawing/2014/main" id="{5A86E16D-7303-7940-8A3D-6FF295B43D90}"/>
              </a:ext>
            </a:extLst>
          </p:cNvPr>
          <p:cNvSpPr>
            <a:spLocks noGrp="1"/>
          </p:cNvSpPr>
          <p:nvPr>
            <p:ph idx="1"/>
          </p:nvPr>
        </p:nvSpPr>
        <p:spPr/>
        <p:txBody>
          <a:bodyPr/>
          <a:lstStyle/>
          <a:p>
            <a:pPr marL="0" indent="0">
              <a:buNone/>
            </a:pPr>
            <a:endParaRPr lang="en-US" dirty="0"/>
          </a:p>
        </p:txBody>
      </p:sp>
      <p:graphicFrame>
        <p:nvGraphicFramePr>
          <p:cNvPr id="4" name="Table 3">
            <a:extLst>
              <a:ext uri="{FF2B5EF4-FFF2-40B4-BE49-F238E27FC236}">
                <a16:creationId xmlns:a16="http://schemas.microsoft.com/office/drawing/2014/main" id="{60CD51FD-E9A3-0E4C-A0BB-79EE6D33B111}"/>
              </a:ext>
            </a:extLst>
          </p:cNvPr>
          <p:cNvGraphicFramePr>
            <a:graphicFrameLocks noGrp="1"/>
          </p:cNvGraphicFramePr>
          <p:nvPr>
            <p:extLst>
              <p:ext uri="{D42A27DB-BD31-4B8C-83A1-F6EECF244321}">
                <p14:modId xmlns:p14="http://schemas.microsoft.com/office/powerpoint/2010/main" val="2375241033"/>
              </p:ext>
            </p:extLst>
          </p:nvPr>
        </p:nvGraphicFramePr>
        <p:xfrm>
          <a:off x="838200" y="1825625"/>
          <a:ext cx="10515600" cy="4351338"/>
        </p:xfrm>
        <a:graphic>
          <a:graphicData uri="http://schemas.openxmlformats.org/drawingml/2006/table">
            <a:tbl>
              <a:tblPr/>
              <a:tblGrid>
                <a:gridCol w="2089194">
                  <a:extLst>
                    <a:ext uri="{9D8B030D-6E8A-4147-A177-3AD203B41FA5}">
                      <a16:colId xmlns:a16="http://schemas.microsoft.com/office/drawing/2014/main" val="2627695353"/>
                    </a:ext>
                  </a:extLst>
                </a:gridCol>
                <a:gridCol w="6337212">
                  <a:extLst>
                    <a:ext uri="{9D8B030D-6E8A-4147-A177-3AD203B41FA5}">
                      <a16:colId xmlns:a16="http://schemas.microsoft.com/office/drawing/2014/main" val="3800464080"/>
                    </a:ext>
                  </a:extLst>
                </a:gridCol>
                <a:gridCol w="2089194">
                  <a:extLst>
                    <a:ext uri="{9D8B030D-6E8A-4147-A177-3AD203B41FA5}">
                      <a16:colId xmlns:a16="http://schemas.microsoft.com/office/drawing/2014/main" val="619574393"/>
                    </a:ext>
                  </a:extLst>
                </a:gridCol>
              </a:tblGrid>
              <a:tr h="725223">
                <a:tc>
                  <a:txBody>
                    <a:bodyPr/>
                    <a:lstStyle/>
                    <a:p>
                      <a:pPr algn="ctr" fontAlgn="t"/>
                      <a:r>
                        <a:rPr lang="en-US" sz="2300">
                          <a:effectLst/>
                        </a:rPr>
                        <a:t>Category</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300" dirty="0">
                          <a:effectLst/>
                        </a:rPr>
                        <a:t>Operator</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300">
                          <a:effectLst/>
                        </a:rPr>
                        <a:t>Associativity</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104519374"/>
                  </a:ext>
                </a:extLst>
              </a:tr>
              <a:tr h="725223">
                <a:tc>
                  <a:txBody>
                    <a:bodyPr/>
                    <a:lstStyle/>
                    <a:p>
                      <a:pPr fontAlgn="t"/>
                      <a:r>
                        <a:rPr lang="en-US" sz="2300">
                          <a:solidFill>
                            <a:srgbClr val="FF0000"/>
                          </a:solidFill>
                          <a:effectLst/>
                        </a:rPr>
                        <a:t>Postfix</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a:solidFill>
                            <a:srgbClr val="FF0000"/>
                          </a:solidFill>
                          <a:effectLst/>
                        </a:rPr>
                        <a:t>expression++ expression--</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a:solidFill>
                            <a:srgbClr val="FF0000"/>
                          </a:solidFill>
                          <a:effectLst/>
                        </a:rPr>
                        <a:t>Left to right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3752993"/>
                  </a:ext>
                </a:extLst>
              </a:tr>
              <a:tr h="725223">
                <a:tc>
                  <a:txBody>
                    <a:bodyPr/>
                    <a:lstStyle/>
                    <a:p>
                      <a:pPr fontAlgn="t"/>
                      <a:r>
                        <a:rPr lang="en-US" sz="2300" dirty="0">
                          <a:solidFill>
                            <a:srgbClr val="FF0000"/>
                          </a:solidFill>
                          <a:effectLst/>
                        </a:rPr>
                        <a:t>Logical AND</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dirty="0">
                          <a:solidFill>
                            <a:srgbClr val="FF0000"/>
                          </a:solidFill>
                          <a:effectLst/>
                        </a:rPr>
                        <a:t>&amp;&amp;</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dirty="0">
                          <a:solidFill>
                            <a:srgbClr val="FF0000"/>
                          </a:solidFill>
                          <a:effectLst/>
                        </a:rPr>
                        <a:t>Left to right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136047"/>
                  </a:ext>
                </a:extLst>
              </a:tr>
              <a:tr h="725223">
                <a:tc>
                  <a:txBody>
                    <a:bodyPr/>
                    <a:lstStyle/>
                    <a:p>
                      <a:pPr fontAlgn="t"/>
                      <a:r>
                        <a:rPr lang="en-US" sz="2300">
                          <a:solidFill>
                            <a:srgbClr val="FF0000"/>
                          </a:solidFill>
                          <a:effectLst/>
                        </a:rPr>
                        <a:t>Logical OR</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dirty="0">
                          <a:solidFill>
                            <a:srgbClr val="FF0000"/>
                          </a:solidFill>
                          <a:effectLst/>
                        </a:rPr>
                        <a: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a:solidFill>
                            <a:srgbClr val="FF0000"/>
                          </a:solidFill>
                          <a:effectLst/>
                        </a:rPr>
                        <a:t>Left to right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99362814"/>
                  </a:ext>
                </a:extLst>
              </a:tr>
              <a:tr h="725223">
                <a:tc>
                  <a:txBody>
                    <a:bodyPr/>
                    <a:lstStyle/>
                    <a:p>
                      <a:pPr fontAlgn="t"/>
                      <a:r>
                        <a:rPr lang="en-US" sz="2300">
                          <a:solidFill>
                            <a:srgbClr val="FF0000"/>
                          </a:solidFill>
                          <a:effectLst/>
                        </a:rPr>
                        <a:t>Conditional</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dirty="0">
                          <a:solidFill>
                            <a:srgbClr val="FF0000"/>
                          </a:solidFill>
                          <a:effectLst/>
                        </a:rPr>
                        <a: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dirty="0">
                          <a:solidFill>
                            <a:srgbClr val="FF0000"/>
                          </a:solidFill>
                          <a:effectLst/>
                        </a:rPr>
                        <a:t>Right to left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02527945"/>
                  </a:ext>
                </a:extLst>
              </a:tr>
              <a:tr h="725223">
                <a:tc>
                  <a:txBody>
                    <a:bodyPr/>
                    <a:lstStyle/>
                    <a:p>
                      <a:pPr fontAlgn="t"/>
                      <a:r>
                        <a:rPr lang="en-US" sz="2300">
                          <a:effectLst/>
                        </a:rPr>
                        <a:t>Assignment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dirty="0">
                          <a:effectLst/>
                        </a:rPr>
                        <a:t>= += -= *= /= %=</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dirty="0">
                          <a:effectLst/>
                        </a:rPr>
                        <a:t>Right to left</a:t>
                      </a:r>
                    </a:p>
                  </a:txBody>
                  <a:tcPr marL="31531" marR="31531" marT="31531" marB="31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01440369"/>
                  </a:ext>
                </a:extLst>
              </a:tr>
            </a:tbl>
          </a:graphicData>
        </a:graphic>
      </p:graphicFrame>
    </p:spTree>
    <p:extLst>
      <p:ext uri="{BB962C8B-B14F-4D97-AF65-F5344CB8AC3E}">
        <p14:creationId xmlns:p14="http://schemas.microsoft.com/office/powerpoint/2010/main" val="135078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 Basic Operators</a:t>
            </a: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lang="en-US" dirty="0"/>
              <a:t>Java provides a rich set of operators to manipulate variables. We can divide all the Java operators into the following groups:</a:t>
            </a:r>
          </a:p>
          <a:p>
            <a:pPr marL="0" indent="0" algn="just">
              <a:lnSpc>
                <a:spcPct val="100000"/>
              </a:lnSpc>
              <a:spcBef>
                <a:spcPts val="0"/>
              </a:spcBef>
              <a:buNone/>
            </a:pPr>
            <a:endParaRPr lang="en-US" dirty="0"/>
          </a:p>
          <a:p>
            <a:pPr marL="914400" lvl="1" indent="-457200">
              <a:buFont typeface="+mj-lt"/>
              <a:buAutoNum type="arabicPeriod"/>
            </a:pPr>
            <a:r>
              <a:rPr lang="en-US" dirty="0"/>
              <a:t>Arithmetic Operators</a:t>
            </a:r>
          </a:p>
          <a:p>
            <a:pPr marL="914400" lvl="1" indent="-457200">
              <a:buFont typeface="+mj-lt"/>
              <a:buAutoNum type="arabicPeriod"/>
            </a:pPr>
            <a:r>
              <a:rPr lang="en-US" dirty="0"/>
              <a:t>Relational Operators</a:t>
            </a:r>
          </a:p>
          <a:p>
            <a:pPr marL="914400" lvl="1" indent="-457200">
              <a:buFont typeface="+mj-lt"/>
              <a:buAutoNum type="arabicPeriod"/>
            </a:pPr>
            <a:r>
              <a:rPr lang="en-US" dirty="0"/>
              <a:t>Bitwise Operators</a:t>
            </a:r>
          </a:p>
          <a:p>
            <a:pPr marL="914400" lvl="1" indent="-457200">
              <a:buFont typeface="+mj-lt"/>
              <a:buAutoNum type="arabicPeriod"/>
            </a:pPr>
            <a:r>
              <a:rPr lang="en-US" dirty="0"/>
              <a:t>Logical Operators</a:t>
            </a:r>
          </a:p>
          <a:p>
            <a:pPr marL="914400" lvl="1" indent="-457200">
              <a:buFont typeface="+mj-lt"/>
              <a:buAutoNum type="arabicPeriod"/>
            </a:pPr>
            <a:r>
              <a:rPr lang="en-US" dirty="0"/>
              <a:t>Assignment Operators</a:t>
            </a:r>
          </a:p>
          <a:p>
            <a:pPr marL="914400" lvl="1" indent="-457200">
              <a:buFont typeface="+mj-lt"/>
              <a:buAutoNum type="arabicPeriod"/>
            </a:pPr>
            <a:r>
              <a:rPr lang="en-US" dirty="0"/>
              <a:t>Miscellaneous Operators</a:t>
            </a:r>
          </a:p>
          <a:p>
            <a:pPr marL="0" indent="0" algn="just">
              <a:lnSpc>
                <a:spcPct val="100000"/>
              </a:lnSpc>
              <a:spcBef>
                <a:spcPts val="0"/>
              </a:spcBef>
              <a:buNone/>
            </a:pPr>
            <a:endParaRPr lang="en-US" dirty="0"/>
          </a:p>
        </p:txBody>
      </p:sp>
    </p:spTree>
    <p:extLst>
      <p:ext uri="{BB962C8B-B14F-4D97-AF65-F5344CB8AC3E}">
        <p14:creationId xmlns:p14="http://schemas.microsoft.com/office/powerpoint/2010/main" val="345222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5305-00C2-6D46-B491-A9898D552EE6}"/>
              </a:ext>
            </a:extLst>
          </p:cNvPr>
          <p:cNvSpPr>
            <a:spLocks noGrp="1"/>
          </p:cNvSpPr>
          <p:nvPr>
            <p:ph type="title"/>
          </p:nvPr>
        </p:nvSpPr>
        <p:spPr/>
        <p:txBody>
          <a:bodyPr>
            <a:normAutofit/>
          </a:bodyPr>
          <a:lstStyle/>
          <a:p>
            <a:r>
              <a:rPr lang="en-US" dirty="0"/>
              <a:t>The Arithmetic Operators</a:t>
            </a:r>
          </a:p>
        </p:txBody>
      </p:sp>
      <p:sp>
        <p:nvSpPr>
          <p:cNvPr id="3" name="Content Placeholder 2">
            <a:extLst>
              <a:ext uri="{FF2B5EF4-FFF2-40B4-BE49-F238E27FC236}">
                <a16:creationId xmlns:a16="http://schemas.microsoft.com/office/drawing/2014/main" id="{4ED25F46-0D43-C64B-AF50-584AD5D4AC4F}"/>
              </a:ext>
            </a:extLst>
          </p:cNvPr>
          <p:cNvSpPr>
            <a:spLocks noGrp="1"/>
          </p:cNvSpPr>
          <p:nvPr>
            <p:ph idx="1"/>
          </p:nvPr>
        </p:nvSpPr>
        <p:spPr/>
        <p:txBody>
          <a:bodyPr/>
          <a:lstStyle/>
          <a:p>
            <a:pPr marL="0" indent="0">
              <a:buNone/>
            </a:pPr>
            <a:r>
              <a:rPr lang="en-US" dirty="0"/>
              <a:t>Arithmetic operators are used in mathematical expressions in the same way that they are used in algebra.</a:t>
            </a:r>
          </a:p>
          <a:p>
            <a:pPr marL="0" indent="0">
              <a:buNone/>
            </a:pPr>
            <a:r>
              <a:rPr lang="en-US" dirty="0"/>
              <a:t>Assume integer variable A holds 10 and variable B holds 20, then −</a:t>
            </a:r>
          </a:p>
          <a:p>
            <a:pPr marL="0" indent="0">
              <a:buNone/>
            </a:pPr>
            <a:endParaRPr lang="en-US" dirty="0"/>
          </a:p>
        </p:txBody>
      </p:sp>
      <p:graphicFrame>
        <p:nvGraphicFramePr>
          <p:cNvPr id="7" name="Table 6">
            <a:extLst>
              <a:ext uri="{FF2B5EF4-FFF2-40B4-BE49-F238E27FC236}">
                <a16:creationId xmlns:a16="http://schemas.microsoft.com/office/drawing/2014/main" id="{88B55CDE-DD24-9048-BDA9-699995DB45E2}"/>
              </a:ext>
            </a:extLst>
          </p:cNvPr>
          <p:cNvGraphicFramePr>
            <a:graphicFrameLocks noGrp="1"/>
          </p:cNvGraphicFramePr>
          <p:nvPr>
            <p:extLst>
              <p:ext uri="{D42A27DB-BD31-4B8C-83A1-F6EECF244321}">
                <p14:modId xmlns:p14="http://schemas.microsoft.com/office/powerpoint/2010/main" val="4021562449"/>
              </p:ext>
            </p:extLst>
          </p:nvPr>
        </p:nvGraphicFramePr>
        <p:xfrm>
          <a:off x="1038958" y="3429000"/>
          <a:ext cx="10130790" cy="2529840"/>
        </p:xfrm>
        <a:graphic>
          <a:graphicData uri="http://schemas.openxmlformats.org/drawingml/2006/table">
            <a:tbl>
              <a:tblPr/>
              <a:tblGrid>
                <a:gridCol w="3019110">
                  <a:extLst>
                    <a:ext uri="{9D8B030D-6E8A-4147-A177-3AD203B41FA5}">
                      <a16:colId xmlns:a16="http://schemas.microsoft.com/office/drawing/2014/main" val="551832480"/>
                    </a:ext>
                  </a:extLst>
                </a:gridCol>
                <a:gridCol w="4042252">
                  <a:extLst>
                    <a:ext uri="{9D8B030D-6E8A-4147-A177-3AD203B41FA5}">
                      <a16:colId xmlns:a16="http://schemas.microsoft.com/office/drawing/2014/main" val="1518044904"/>
                    </a:ext>
                  </a:extLst>
                </a:gridCol>
                <a:gridCol w="3069428">
                  <a:extLst>
                    <a:ext uri="{9D8B030D-6E8A-4147-A177-3AD203B41FA5}">
                      <a16:colId xmlns:a16="http://schemas.microsoft.com/office/drawing/2014/main" val="3251864978"/>
                    </a:ext>
                  </a:extLst>
                </a:gridCol>
              </a:tblGrid>
              <a:tr h="0">
                <a:tc>
                  <a:txBody>
                    <a:bodyPr/>
                    <a:lstStyle/>
                    <a:p>
                      <a:pPr algn="ctr" fontAlgn="t"/>
                      <a:r>
                        <a:rPr lang="en-US">
                          <a:effectLst/>
                        </a:rPr>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66015657"/>
                  </a:ext>
                </a:extLst>
              </a:tr>
              <a:tr h="0">
                <a:tc>
                  <a:txBody>
                    <a:bodyPr/>
                    <a:lstStyle/>
                    <a:p>
                      <a:pPr algn="ctr" fontAlgn="ctr"/>
                      <a:r>
                        <a:rPr lang="en-US" dirty="0">
                          <a:effectLst/>
                        </a:rPr>
                        <a:t>+ (Addition)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Adds values on either side of the 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a:effectLst/>
                        </a:rPr>
                        <a:t>A + B will give 30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87635784"/>
                  </a:ext>
                </a:extLst>
              </a:tr>
              <a:tr h="0">
                <a:tc>
                  <a:txBody>
                    <a:bodyPr/>
                    <a:lstStyle/>
                    <a:p>
                      <a:pPr algn="ctr" fontAlgn="ctr"/>
                      <a:r>
                        <a:rPr lang="en-US">
                          <a:effectLst/>
                        </a:rPr>
                        <a:t>- (Subtraction)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Subtracts right-hand operand from left-hand operand.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a:effectLst/>
                        </a:rPr>
                        <a:t>A - B will give -10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71465578"/>
                  </a:ext>
                </a:extLst>
              </a:tr>
              <a:tr h="0">
                <a:tc>
                  <a:txBody>
                    <a:bodyPr/>
                    <a:lstStyle/>
                    <a:p>
                      <a:pPr algn="ctr" fontAlgn="ctr"/>
                      <a:r>
                        <a:rPr lang="en-US">
                          <a:effectLst/>
                        </a:rPr>
                        <a:t>* (Multiplication)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Multiplies values on either side of the 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dirty="0">
                          <a:effectLst/>
                        </a:rPr>
                        <a:t>A * B will give 200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71498187"/>
                  </a:ext>
                </a:extLst>
              </a:tr>
            </a:tbl>
          </a:graphicData>
        </a:graphic>
      </p:graphicFrame>
    </p:spTree>
    <p:extLst>
      <p:ext uri="{BB962C8B-B14F-4D97-AF65-F5344CB8AC3E}">
        <p14:creationId xmlns:p14="http://schemas.microsoft.com/office/powerpoint/2010/main" val="254410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2E11-6848-134C-9B53-1CD466CF9D7B}"/>
              </a:ext>
            </a:extLst>
          </p:cNvPr>
          <p:cNvSpPr>
            <a:spLocks noGrp="1"/>
          </p:cNvSpPr>
          <p:nvPr>
            <p:ph type="title"/>
          </p:nvPr>
        </p:nvSpPr>
        <p:spPr/>
        <p:txBody>
          <a:bodyPr/>
          <a:lstStyle/>
          <a:p>
            <a:r>
              <a:rPr lang="en-US" dirty="0"/>
              <a:t>The Arithmetic Operators (cont.)</a:t>
            </a:r>
          </a:p>
        </p:txBody>
      </p:sp>
      <p:graphicFrame>
        <p:nvGraphicFramePr>
          <p:cNvPr id="4" name="Content Placeholder 3">
            <a:extLst>
              <a:ext uri="{FF2B5EF4-FFF2-40B4-BE49-F238E27FC236}">
                <a16:creationId xmlns:a16="http://schemas.microsoft.com/office/drawing/2014/main" id="{DC6EDCC2-635B-9A44-9517-2DEF073928D4}"/>
              </a:ext>
            </a:extLst>
          </p:cNvPr>
          <p:cNvGraphicFramePr>
            <a:graphicFrameLocks noGrp="1"/>
          </p:cNvGraphicFramePr>
          <p:nvPr>
            <p:ph idx="1"/>
            <p:extLst>
              <p:ext uri="{D42A27DB-BD31-4B8C-83A1-F6EECF244321}">
                <p14:modId xmlns:p14="http://schemas.microsoft.com/office/powerpoint/2010/main" val="2340451182"/>
              </p:ext>
            </p:extLst>
          </p:nvPr>
        </p:nvGraphicFramePr>
        <p:xfrm>
          <a:off x="838200" y="1690688"/>
          <a:ext cx="10515600" cy="3355597"/>
        </p:xfrm>
        <a:graphic>
          <a:graphicData uri="http://schemas.openxmlformats.org/drawingml/2006/table">
            <a:tbl>
              <a:tblPr/>
              <a:tblGrid>
                <a:gridCol w="3133788">
                  <a:extLst>
                    <a:ext uri="{9D8B030D-6E8A-4147-A177-3AD203B41FA5}">
                      <a16:colId xmlns:a16="http://schemas.microsoft.com/office/drawing/2014/main" val="1440052725"/>
                    </a:ext>
                  </a:extLst>
                </a:gridCol>
                <a:gridCol w="4195794">
                  <a:extLst>
                    <a:ext uri="{9D8B030D-6E8A-4147-A177-3AD203B41FA5}">
                      <a16:colId xmlns:a16="http://schemas.microsoft.com/office/drawing/2014/main" val="245822975"/>
                    </a:ext>
                  </a:extLst>
                </a:gridCol>
                <a:gridCol w="3186018">
                  <a:extLst>
                    <a:ext uri="{9D8B030D-6E8A-4147-A177-3AD203B41FA5}">
                      <a16:colId xmlns:a16="http://schemas.microsoft.com/office/drawing/2014/main" val="1536731325"/>
                    </a:ext>
                  </a:extLst>
                </a:gridCol>
              </a:tblGrid>
              <a:tr h="349094">
                <a:tc>
                  <a:txBody>
                    <a:bodyPr/>
                    <a:lstStyle/>
                    <a:p>
                      <a:pPr algn="ctr" fontAlgn="t"/>
                      <a:r>
                        <a:rPr lang="en-US" sz="1800">
                          <a:effectLst/>
                        </a:rPr>
                        <a:t>Operator</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Description</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Example</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76174073"/>
                  </a:ext>
                </a:extLst>
              </a:tr>
              <a:tr h="802239">
                <a:tc>
                  <a:txBody>
                    <a:bodyPr/>
                    <a:lstStyle/>
                    <a:p>
                      <a:pPr algn="ctr" fontAlgn="ctr"/>
                      <a:r>
                        <a:rPr lang="en-US" sz="1800" dirty="0">
                          <a:effectLst/>
                        </a:rPr>
                        <a:t>/ (Division)</a:t>
                      </a:r>
                    </a:p>
                  </a:txBody>
                  <a:tcPr marL="49447" marR="49447" marT="49447" marB="4944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Divides left-hand operand by right-hand operand.</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B / A will give 2</a:t>
                      </a:r>
                    </a:p>
                  </a:txBody>
                  <a:tcPr marL="49447" marR="49447" marT="49447" marB="4944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70486271"/>
                  </a:ext>
                </a:extLst>
              </a:tr>
              <a:tr h="1028812">
                <a:tc>
                  <a:txBody>
                    <a:bodyPr/>
                    <a:lstStyle/>
                    <a:p>
                      <a:pPr algn="ctr" fontAlgn="ctr"/>
                      <a:r>
                        <a:rPr lang="en-US" sz="1800">
                          <a:effectLst/>
                        </a:rPr>
                        <a:t>% (Modulus)</a:t>
                      </a:r>
                    </a:p>
                  </a:txBody>
                  <a:tcPr marL="49447" marR="49447" marT="49447" marB="4944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Divides left-hand operand by right-hand operand and returns remainder.</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B % A will give 0</a:t>
                      </a:r>
                    </a:p>
                  </a:txBody>
                  <a:tcPr marL="49447" marR="49447" marT="49447" marB="4944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68908200"/>
                  </a:ext>
                </a:extLst>
              </a:tr>
              <a:tr h="575666">
                <a:tc>
                  <a:txBody>
                    <a:bodyPr/>
                    <a:lstStyle/>
                    <a:p>
                      <a:pPr algn="ctr" fontAlgn="ctr"/>
                      <a:r>
                        <a:rPr lang="en-US" sz="1800">
                          <a:effectLst/>
                        </a:rPr>
                        <a:t>++ (Increment)</a:t>
                      </a:r>
                    </a:p>
                  </a:txBody>
                  <a:tcPr marL="49447" marR="49447" marT="49447" marB="4944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Increases the value of operand by 1.</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B++ gives 21</a:t>
                      </a:r>
                    </a:p>
                  </a:txBody>
                  <a:tcPr marL="49447" marR="49447" marT="49447" marB="4944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1528042"/>
                  </a:ext>
                </a:extLst>
              </a:tr>
              <a:tr h="575666">
                <a:tc>
                  <a:txBody>
                    <a:bodyPr/>
                    <a:lstStyle/>
                    <a:p>
                      <a:pPr algn="ctr" fontAlgn="ctr"/>
                      <a:r>
                        <a:rPr lang="en-US" sz="1800">
                          <a:effectLst/>
                        </a:rPr>
                        <a:t>-- (Decrement)</a:t>
                      </a:r>
                    </a:p>
                  </a:txBody>
                  <a:tcPr marL="49447" marR="49447" marT="49447" marB="4944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Decreases the value of operand by 1.</a:t>
                      </a:r>
                    </a:p>
                  </a:txBody>
                  <a:tcPr marL="49447" marR="49447" marT="49447" marB="494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B-- gives 19</a:t>
                      </a:r>
                    </a:p>
                  </a:txBody>
                  <a:tcPr marL="49447" marR="49447" marT="49447" marB="4944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1662409"/>
                  </a:ext>
                </a:extLst>
              </a:tr>
            </a:tbl>
          </a:graphicData>
        </a:graphic>
      </p:graphicFrame>
    </p:spTree>
    <p:extLst>
      <p:ext uri="{BB962C8B-B14F-4D97-AF65-F5344CB8AC3E}">
        <p14:creationId xmlns:p14="http://schemas.microsoft.com/office/powerpoint/2010/main" val="294273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4263-E00B-6C49-A610-C9DE831CDF61}"/>
              </a:ext>
            </a:extLst>
          </p:cNvPr>
          <p:cNvSpPr>
            <a:spLocks noGrp="1"/>
          </p:cNvSpPr>
          <p:nvPr>
            <p:ph type="title"/>
          </p:nvPr>
        </p:nvSpPr>
        <p:spPr/>
        <p:txBody>
          <a:bodyPr>
            <a:normAutofit/>
          </a:bodyPr>
          <a:lstStyle/>
          <a:p>
            <a:r>
              <a:rPr lang="en-US" dirty="0"/>
              <a:t>The Relational Operators</a:t>
            </a:r>
          </a:p>
        </p:txBody>
      </p:sp>
      <p:sp>
        <p:nvSpPr>
          <p:cNvPr id="3" name="Content Placeholder 2">
            <a:extLst>
              <a:ext uri="{FF2B5EF4-FFF2-40B4-BE49-F238E27FC236}">
                <a16:creationId xmlns:a16="http://schemas.microsoft.com/office/drawing/2014/main" id="{417C59F3-D6AD-9045-8901-A7A19DCF83AC}"/>
              </a:ext>
            </a:extLst>
          </p:cNvPr>
          <p:cNvSpPr>
            <a:spLocks noGrp="1"/>
          </p:cNvSpPr>
          <p:nvPr>
            <p:ph idx="1"/>
          </p:nvPr>
        </p:nvSpPr>
        <p:spPr/>
        <p:txBody>
          <a:bodyPr/>
          <a:lstStyle/>
          <a:p>
            <a:pPr marL="0" indent="0">
              <a:buNone/>
            </a:pPr>
            <a:r>
              <a:rPr lang="en-US" dirty="0"/>
              <a:t>There are following relational operators supported by Java language.</a:t>
            </a:r>
          </a:p>
          <a:p>
            <a:pPr marL="0" indent="0">
              <a:buNone/>
            </a:pPr>
            <a:endParaRPr lang="en-US" dirty="0"/>
          </a:p>
        </p:txBody>
      </p:sp>
      <p:graphicFrame>
        <p:nvGraphicFramePr>
          <p:cNvPr id="4" name="Table 3">
            <a:extLst>
              <a:ext uri="{FF2B5EF4-FFF2-40B4-BE49-F238E27FC236}">
                <a16:creationId xmlns:a16="http://schemas.microsoft.com/office/drawing/2014/main" id="{FEA76406-E2DE-5C4A-A4E3-02443ADF589C}"/>
              </a:ext>
            </a:extLst>
          </p:cNvPr>
          <p:cNvGraphicFramePr>
            <a:graphicFrameLocks noGrp="1"/>
          </p:cNvGraphicFramePr>
          <p:nvPr>
            <p:extLst>
              <p:ext uri="{D42A27DB-BD31-4B8C-83A1-F6EECF244321}">
                <p14:modId xmlns:p14="http://schemas.microsoft.com/office/powerpoint/2010/main" val="308194686"/>
              </p:ext>
            </p:extLst>
          </p:nvPr>
        </p:nvGraphicFramePr>
        <p:xfrm>
          <a:off x="838200" y="2421448"/>
          <a:ext cx="10515600" cy="4357424"/>
        </p:xfrm>
        <a:graphic>
          <a:graphicData uri="http://schemas.openxmlformats.org/drawingml/2006/table">
            <a:tbl>
              <a:tblPr/>
              <a:tblGrid>
                <a:gridCol w="2528627">
                  <a:extLst>
                    <a:ext uri="{9D8B030D-6E8A-4147-A177-3AD203B41FA5}">
                      <a16:colId xmlns:a16="http://schemas.microsoft.com/office/drawing/2014/main" val="1874144928"/>
                    </a:ext>
                  </a:extLst>
                </a:gridCol>
                <a:gridCol w="5057254">
                  <a:extLst>
                    <a:ext uri="{9D8B030D-6E8A-4147-A177-3AD203B41FA5}">
                      <a16:colId xmlns:a16="http://schemas.microsoft.com/office/drawing/2014/main" val="323792343"/>
                    </a:ext>
                  </a:extLst>
                </a:gridCol>
                <a:gridCol w="2929719">
                  <a:extLst>
                    <a:ext uri="{9D8B030D-6E8A-4147-A177-3AD203B41FA5}">
                      <a16:colId xmlns:a16="http://schemas.microsoft.com/office/drawing/2014/main" val="4079879822"/>
                    </a:ext>
                  </a:extLst>
                </a:gridCol>
              </a:tblGrid>
              <a:tr h="417252">
                <a:tc>
                  <a:txBody>
                    <a:bodyPr/>
                    <a:lstStyle/>
                    <a:p>
                      <a:pPr algn="ctr" fontAlgn="t"/>
                      <a:r>
                        <a:rPr lang="en-US" sz="1800">
                          <a:effectLst/>
                        </a:rPr>
                        <a:t>Operator</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Description</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Example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05238658"/>
                  </a:ext>
                </a:extLst>
              </a:tr>
              <a:tr h="1221951">
                <a:tc>
                  <a:txBody>
                    <a:bodyPr/>
                    <a:lstStyle/>
                    <a:p>
                      <a:pPr algn="ctr" fontAlgn="ctr"/>
                      <a:r>
                        <a:rPr lang="en-US" sz="1800">
                          <a:effectLst/>
                        </a:rPr>
                        <a:t>== (equal to)</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Checks if the values of two operands are equal or not, if yes then condition becomes true.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a:effectLst/>
                        </a:rPr>
                        <a:t>(A == B) is not true.</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74158766"/>
                  </a:ext>
                </a:extLst>
              </a:tr>
              <a:tr h="1221951">
                <a:tc>
                  <a:txBody>
                    <a:bodyPr/>
                    <a:lstStyle/>
                    <a:p>
                      <a:pPr algn="ctr" fontAlgn="ctr"/>
                      <a:r>
                        <a:rPr lang="en-US" sz="1800">
                          <a:effectLst/>
                        </a:rPr>
                        <a:t>!= (not equal to)</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Checks if the values of two operands are equal or not, if values are not equal then condition becomes true.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a:effectLst/>
                        </a:rPr>
                        <a:t>(A != B) is true.</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7699298"/>
                  </a:ext>
                </a:extLst>
              </a:tr>
              <a:tr h="1490184">
                <a:tc>
                  <a:txBody>
                    <a:bodyPr/>
                    <a:lstStyle/>
                    <a:p>
                      <a:pPr algn="ctr" fontAlgn="ctr"/>
                      <a:r>
                        <a:rPr lang="en-US" sz="1800">
                          <a:effectLst/>
                        </a:rPr>
                        <a:t>&gt; (greater than)</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Checks if the value of left operand is greater than the value of right operand, if yes then condition becomes true.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(A &gt; B) is not true.</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34004971"/>
                  </a:ext>
                </a:extLst>
              </a:tr>
            </a:tbl>
          </a:graphicData>
        </a:graphic>
      </p:graphicFrame>
    </p:spTree>
    <p:extLst>
      <p:ext uri="{BB962C8B-B14F-4D97-AF65-F5344CB8AC3E}">
        <p14:creationId xmlns:p14="http://schemas.microsoft.com/office/powerpoint/2010/main" val="13460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4263-E00B-6C49-A610-C9DE831CDF61}"/>
              </a:ext>
            </a:extLst>
          </p:cNvPr>
          <p:cNvSpPr>
            <a:spLocks noGrp="1"/>
          </p:cNvSpPr>
          <p:nvPr>
            <p:ph type="title"/>
          </p:nvPr>
        </p:nvSpPr>
        <p:spPr/>
        <p:txBody>
          <a:bodyPr>
            <a:normAutofit/>
          </a:bodyPr>
          <a:lstStyle/>
          <a:p>
            <a:r>
              <a:rPr lang="en-US" dirty="0"/>
              <a:t>The Relational Operators (cont.)</a:t>
            </a:r>
          </a:p>
        </p:txBody>
      </p:sp>
      <p:graphicFrame>
        <p:nvGraphicFramePr>
          <p:cNvPr id="5" name="Content Placeholder 4">
            <a:extLst>
              <a:ext uri="{FF2B5EF4-FFF2-40B4-BE49-F238E27FC236}">
                <a16:creationId xmlns:a16="http://schemas.microsoft.com/office/drawing/2014/main" id="{18BA0FEA-9369-1A43-AB75-E7B5CFF5AAF3}"/>
              </a:ext>
            </a:extLst>
          </p:cNvPr>
          <p:cNvGraphicFramePr>
            <a:graphicFrameLocks noGrp="1"/>
          </p:cNvGraphicFramePr>
          <p:nvPr>
            <p:ph idx="1"/>
            <p:extLst>
              <p:ext uri="{D42A27DB-BD31-4B8C-83A1-F6EECF244321}">
                <p14:modId xmlns:p14="http://schemas.microsoft.com/office/powerpoint/2010/main" val="4180793986"/>
              </p:ext>
            </p:extLst>
          </p:nvPr>
        </p:nvGraphicFramePr>
        <p:xfrm>
          <a:off x="970671" y="1686637"/>
          <a:ext cx="10383128" cy="3037208"/>
        </p:xfrm>
        <a:graphic>
          <a:graphicData uri="http://schemas.openxmlformats.org/drawingml/2006/table">
            <a:tbl>
              <a:tblPr/>
              <a:tblGrid>
                <a:gridCol w="2496771">
                  <a:extLst>
                    <a:ext uri="{9D8B030D-6E8A-4147-A177-3AD203B41FA5}">
                      <a16:colId xmlns:a16="http://schemas.microsoft.com/office/drawing/2014/main" val="653360552"/>
                    </a:ext>
                  </a:extLst>
                </a:gridCol>
                <a:gridCol w="4993546">
                  <a:extLst>
                    <a:ext uri="{9D8B030D-6E8A-4147-A177-3AD203B41FA5}">
                      <a16:colId xmlns:a16="http://schemas.microsoft.com/office/drawing/2014/main" val="4041981761"/>
                    </a:ext>
                  </a:extLst>
                </a:gridCol>
                <a:gridCol w="2892811">
                  <a:extLst>
                    <a:ext uri="{9D8B030D-6E8A-4147-A177-3AD203B41FA5}">
                      <a16:colId xmlns:a16="http://schemas.microsoft.com/office/drawing/2014/main" val="911311617"/>
                    </a:ext>
                  </a:extLst>
                </a:gridCol>
              </a:tblGrid>
              <a:tr h="205807">
                <a:tc>
                  <a:txBody>
                    <a:bodyPr/>
                    <a:lstStyle/>
                    <a:p>
                      <a:pPr algn="ctr" fontAlgn="t"/>
                      <a:r>
                        <a:rPr lang="en-US" sz="1800">
                          <a:effectLst/>
                        </a:rPr>
                        <a:t>Operator</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Description</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Example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76285538"/>
                  </a:ext>
                </a:extLst>
              </a:tr>
              <a:tr h="735023">
                <a:tc>
                  <a:txBody>
                    <a:bodyPr/>
                    <a:lstStyle/>
                    <a:p>
                      <a:pPr algn="ctr" fontAlgn="ctr"/>
                      <a:r>
                        <a:rPr lang="en-US" sz="1800">
                          <a:effectLst/>
                        </a:rPr>
                        <a:t>&lt; (less than)</a:t>
                      </a:r>
                    </a:p>
                  </a:txBody>
                  <a:tcPr marL="36751" marR="36751" marT="36751" marB="367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Checks if the value of left operand is less than the value of right operand, if yes then condition becomes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(A &lt; B) is true.</a:t>
                      </a:r>
                    </a:p>
                  </a:txBody>
                  <a:tcPr marL="36751" marR="36751" marT="36751" marB="367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9605866"/>
                  </a:ext>
                </a:extLst>
              </a:tr>
              <a:tr h="735023">
                <a:tc>
                  <a:txBody>
                    <a:bodyPr/>
                    <a:lstStyle/>
                    <a:p>
                      <a:pPr algn="ctr" fontAlgn="ctr"/>
                      <a:r>
                        <a:rPr lang="en-US" sz="1800">
                          <a:effectLst/>
                        </a:rPr>
                        <a:t>&gt;= (greater than or equal to)</a:t>
                      </a:r>
                    </a:p>
                  </a:txBody>
                  <a:tcPr marL="36751" marR="36751" marT="36751" marB="367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Checks if the value of left operand is greater than or equal to the value of right operand, if yes then condition becomes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(A &gt;= B) is not true.</a:t>
                      </a:r>
                    </a:p>
                  </a:txBody>
                  <a:tcPr marL="36751" marR="36751" marT="36751" marB="367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54510891"/>
                  </a:ext>
                </a:extLst>
              </a:tr>
              <a:tr h="735023">
                <a:tc>
                  <a:txBody>
                    <a:bodyPr/>
                    <a:lstStyle/>
                    <a:p>
                      <a:pPr algn="ctr" fontAlgn="ctr"/>
                      <a:r>
                        <a:rPr lang="en-US" sz="1800">
                          <a:effectLst/>
                        </a:rPr>
                        <a:t>&lt;= (less than or equal to)</a:t>
                      </a:r>
                    </a:p>
                  </a:txBody>
                  <a:tcPr marL="36751" marR="36751" marT="36751" marB="367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Checks if the value of left operand is less than or equal to the value of right operand, if yes then condition becomes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(A &lt;= B) is true.</a:t>
                      </a:r>
                    </a:p>
                  </a:txBody>
                  <a:tcPr marL="36751" marR="36751" marT="36751" marB="367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9309201"/>
                  </a:ext>
                </a:extLst>
              </a:tr>
            </a:tbl>
          </a:graphicData>
        </a:graphic>
      </p:graphicFrame>
    </p:spTree>
    <p:extLst>
      <p:ext uri="{BB962C8B-B14F-4D97-AF65-F5344CB8AC3E}">
        <p14:creationId xmlns:p14="http://schemas.microsoft.com/office/powerpoint/2010/main" val="334693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770-F538-9D4F-B8D1-280DF7C53BE7}"/>
              </a:ext>
            </a:extLst>
          </p:cNvPr>
          <p:cNvSpPr>
            <a:spLocks noGrp="1"/>
          </p:cNvSpPr>
          <p:nvPr>
            <p:ph type="title"/>
          </p:nvPr>
        </p:nvSpPr>
        <p:spPr/>
        <p:txBody>
          <a:bodyPr>
            <a:normAutofit/>
          </a:bodyPr>
          <a:lstStyle/>
          <a:p>
            <a:r>
              <a:rPr lang="en-US" dirty="0"/>
              <a:t>The Logical Operators</a:t>
            </a:r>
          </a:p>
        </p:txBody>
      </p:sp>
      <p:sp>
        <p:nvSpPr>
          <p:cNvPr id="3" name="Content Placeholder 2">
            <a:extLst>
              <a:ext uri="{FF2B5EF4-FFF2-40B4-BE49-F238E27FC236}">
                <a16:creationId xmlns:a16="http://schemas.microsoft.com/office/drawing/2014/main" id="{32985527-D08B-FF4F-996B-FF32D627641A}"/>
              </a:ext>
            </a:extLst>
          </p:cNvPr>
          <p:cNvSpPr>
            <a:spLocks noGrp="1"/>
          </p:cNvSpPr>
          <p:nvPr>
            <p:ph idx="1"/>
          </p:nvPr>
        </p:nvSpPr>
        <p:spPr/>
        <p:txBody>
          <a:bodyPr/>
          <a:lstStyle/>
          <a:p>
            <a:pPr marL="0" indent="0">
              <a:buNone/>
            </a:pPr>
            <a:r>
              <a:rPr lang="en-US" dirty="0"/>
              <a:t>Assume Boolean variables A holds true and variable B holds false, then:</a:t>
            </a:r>
          </a:p>
        </p:txBody>
      </p:sp>
      <p:graphicFrame>
        <p:nvGraphicFramePr>
          <p:cNvPr id="4" name="Table 3">
            <a:extLst>
              <a:ext uri="{FF2B5EF4-FFF2-40B4-BE49-F238E27FC236}">
                <a16:creationId xmlns:a16="http://schemas.microsoft.com/office/drawing/2014/main" id="{B0969C4C-7C2E-1344-9747-B10849BB452E}"/>
              </a:ext>
            </a:extLst>
          </p:cNvPr>
          <p:cNvGraphicFramePr>
            <a:graphicFrameLocks noGrp="1"/>
          </p:cNvGraphicFramePr>
          <p:nvPr>
            <p:extLst>
              <p:ext uri="{D42A27DB-BD31-4B8C-83A1-F6EECF244321}">
                <p14:modId xmlns:p14="http://schemas.microsoft.com/office/powerpoint/2010/main" val="3177747897"/>
              </p:ext>
            </p:extLst>
          </p:nvPr>
        </p:nvGraphicFramePr>
        <p:xfrm>
          <a:off x="838200" y="2289454"/>
          <a:ext cx="10515601" cy="4357424"/>
        </p:xfrm>
        <a:graphic>
          <a:graphicData uri="http://schemas.openxmlformats.org/drawingml/2006/table">
            <a:tbl>
              <a:tblPr/>
              <a:tblGrid>
                <a:gridCol w="2402571">
                  <a:extLst>
                    <a:ext uri="{9D8B030D-6E8A-4147-A177-3AD203B41FA5}">
                      <a16:colId xmlns:a16="http://schemas.microsoft.com/office/drawing/2014/main" val="2616307634"/>
                    </a:ext>
                  </a:extLst>
                </a:gridCol>
                <a:gridCol w="5605999">
                  <a:extLst>
                    <a:ext uri="{9D8B030D-6E8A-4147-A177-3AD203B41FA5}">
                      <a16:colId xmlns:a16="http://schemas.microsoft.com/office/drawing/2014/main" val="1350330706"/>
                    </a:ext>
                  </a:extLst>
                </a:gridCol>
                <a:gridCol w="2507031">
                  <a:extLst>
                    <a:ext uri="{9D8B030D-6E8A-4147-A177-3AD203B41FA5}">
                      <a16:colId xmlns:a16="http://schemas.microsoft.com/office/drawing/2014/main" val="562416126"/>
                    </a:ext>
                  </a:extLst>
                </a:gridCol>
              </a:tblGrid>
              <a:tr h="417252">
                <a:tc>
                  <a:txBody>
                    <a:bodyPr/>
                    <a:lstStyle/>
                    <a:p>
                      <a:pPr algn="ctr" fontAlgn="t"/>
                      <a:r>
                        <a:rPr lang="en-US" sz="1800">
                          <a:effectLst/>
                        </a:rPr>
                        <a:t>Operator</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Description</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Example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912823355"/>
                  </a:ext>
                </a:extLst>
              </a:tr>
              <a:tr h="1221951">
                <a:tc>
                  <a:txBody>
                    <a:bodyPr/>
                    <a:lstStyle/>
                    <a:p>
                      <a:pPr algn="ctr" fontAlgn="ctr"/>
                      <a:r>
                        <a:rPr lang="en-US" sz="1800">
                          <a:effectLst/>
                        </a:rPr>
                        <a:t>&amp;&amp; (logical and)</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Called Logical AND operator. If both the operands are non-zero, then the condition becomes true.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a:effectLst/>
                        </a:rPr>
                        <a:t>(A &amp;&amp; B) is false</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99961"/>
                  </a:ext>
                </a:extLst>
              </a:tr>
              <a:tr h="1221951">
                <a:tc>
                  <a:txBody>
                    <a:bodyPr/>
                    <a:lstStyle/>
                    <a:p>
                      <a:pPr algn="ctr" fontAlgn="ctr"/>
                      <a:r>
                        <a:rPr lang="en-US" sz="1800">
                          <a:effectLst/>
                        </a:rPr>
                        <a:t>|| (logical or)</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Called Logical OR Operator. If any of the two operands are non-zero, then the condition becomes true.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a:effectLst/>
                        </a:rPr>
                        <a:t>(A || B) is true</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72939806"/>
                  </a:ext>
                </a:extLst>
              </a:tr>
              <a:tr h="1490184">
                <a:tc>
                  <a:txBody>
                    <a:bodyPr/>
                    <a:lstStyle/>
                    <a:p>
                      <a:pPr algn="ctr" fontAlgn="ctr"/>
                      <a:r>
                        <a:rPr lang="en-US" sz="1800">
                          <a:effectLst/>
                        </a:rPr>
                        <a:t>! (logical not)</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Called Logical NOT Operator. Use to reverses the logical state of its operand. If a condition is true then Logical NOT operator will make false.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!(A &amp;&amp; B) is true</a:t>
                      </a:r>
                    </a:p>
                  </a:txBody>
                  <a:tcPr marL="74509" marR="74509" marT="74509" marB="745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42897459"/>
                  </a:ext>
                </a:extLst>
              </a:tr>
            </a:tbl>
          </a:graphicData>
        </a:graphic>
      </p:graphicFrame>
    </p:spTree>
    <p:extLst>
      <p:ext uri="{BB962C8B-B14F-4D97-AF65-F5344CB8AC3E}">
        <p14:creationId xmlns:p14="http://schemas.microsoft.com/office/powerpoint/2010/main" val="19356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B880-3076-EE44-B6B1-CD9430015747}"/>
              </a:ext>
            </a:extLst>
          </p:cNvPr>
          <p:cNvSpPr>
            <a:spLocks noGrp="1"/>
          </p:cNvSpPr>
          <p:nvPr>
            <p:ph type="title"/>
          </p:nvPr>
        </p:nvSpPr>
        <p:spPr/>
        <p:txBody>
          <a:bodyPr>
            <a:normAutofit/>
          </a:bodyPr>
          <a:lstStyle/>
          <a:p>
            <a:r>
              <a:rPr lang="en-US" dirty="0"/>
              <a:t>The Assignment Operators</a:t>
            </a:r>
          </a:p>
        </p:txBody>
      </p:sp>
      <p:sp>
        <p:nvSpPr>
          <p:cNvPr id="3" name="Content Placeholder 2">
            <a:extLst>
              <a:ext uri="{FF2B5EF4-FFF2-40B4-BE49-F238E27FC236}">
                <a16:creationId xmlns:a16="http://schemas.microsoft.com/office/drawing/2014/main" id="{87ED7F3F-9A79-5245-9B52-5485BB9203FC}"/>
              </a:ext>
            </a:extLst>
          </p:cNvPr>
          <p:cNvSpPr>
            <a:spLocks noGrp="1"/>
          </p:cNvSpPr>
          <p:nvPr>
            <p:ph idx="1"/>
          </p:nvPr>
        </p:nvSpPr>
        <p:spPr/>
        <p:txBody>
          <a:bodyPr/>
          <a:lstStyle/>
          <a:p>
            <a:pPr marL="0" indent="0">
              <a:buNone/>
            </a:pPr>
            <a:r>
              <a:rPr lang="en-US" dirty="0"/>
              <a:t>Following are the assignment operators supported by Java language:</a:t>
            </a:r>
          </a:p>
          <a:p>
            <a:pPr marL="0" indent="0">
              <a:buNone/>
            </a:pPr>
            <a:endParaRPr lang="en-US" dirty="0"/>
          </a:p>
        </p:txBody>
      </p:sp>
      <p:graphicFrame>
        <p:nvGraphicFramePr>
          <p:cNvPr id="4" name="Table 3">
            <a:extLst>
              <a:ext uri="{FF2B5EF4-FFF2-40B4-BE49-F238E27FC236}">
                <a16:creationId xmlns:a16="http://schemas.microsoft.com/office/drawing/2014/main" id="{6D506EAA-BC23-4D42-BEF0-C3DF388C0196}"/>
              </a:ext>
            </a:extLst>
          </p:cNvPr>
          <p:cNvGraphicFramePr>
            <a:graphicFrameLocks noGrp="1"/>
          </p:cNvGraphicFramePr>
          <p:nvPr>
            <p:extLst>
              <p:ext uri="{D42A27DB-BD31-4B8C-83A1-F6EECF244321}">
                <p14:modId xmlns:p14="http://schemas.microsoft.com/office/powerpoint/2010/main" val="1417248788"/>
              </p:ext>
            </p:extLst>
          </p:nvPr>
        </p:nvGraphicFramePr>
        <p:xfrm>
          <a:off x="838200" y="2283898"/>
          <a:ext cx="10515600" cy="4372999"/>
        </p:xfrm>
        <a:graphic>
          <a:graphicData uri="http://schemas.openxmlformats.org/drawingml/2006/table">
            <a:tbl>
              <a:tblPr/>
              <a:tblGrid>
                <a:gridCol w="2637605">
                  <a:extLst>
                    <a:ext uri="{9D8B030D-6E8A-4147-A177-3AD203B41FA5}">
                      <a16:colId xmlns:a16="http://schemas.microsoft.com/office/drawing/2014/main" val="2636371469"/>
                    </a:ext>
                  </a:extLst>
                </a:gridCol>
                <a:gridCol w="5240390">
                  <a:extLst>
                    <a:ext uri="{9D8B030D-6E8A-4147-A177-3AD203B41FA5}">
                      <a16:colId xmlns:a16="http://schemas.microsoft.com/office/drawing/2014/main" val="2094678222"/>
                    </a:ext>
                  </a:extLst>
                </a:gridCol>
                <a:gridCol w="2637605">
                  <a:extLst>
                    <a:ext uri="{9D8B030D-6E8A-4147-A177-3AD203B41FA5}">
                      <a16:colId xmlns:a16="http://schemas.microsoft.com/office/drawing/2014/main" val="2197588687"/>
                    </a:ext>
                  </a:extLst>
                </a:gridCol>
              </a:tblGrid>
              <a:tr h="393024">
                <a:tc>
                  <a:txBody>
                    <a:bodyPr/>
                    <a:lstStyle/>
                    <a:p>
                      <a:pPr algn="ctr" fontAlgn="t"/>
                      <a:r>
                        <a:rPr lang="en-US" sz="1800">
                          <a:effectLst/>
                        </a:rPr>
                        <a:t>Operator</a:t>
                      </a:r>
                    </a:p>
                  </a:txBody>
                  <a:tcPr marL="70183" marR="70183" marT="70183" marB="701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Description</a:t>
                      </a:r>
                    </a:p>
                  </a:txBody>
                  <a:tcPr marL="70183" marR="70183" marT="70183" marB="701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Example</a:t>
                      </a:r>
                    </a:p>
                  </a:txBody>
                  <a:tcPr marL="70183" marR="70183" marT="70183" marB="701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282765462"/>
                  </a:ext>
                </a:extLst>
              </a:tr>
              <a:tr h="1150999">
                <a:tc>
                  <a:txBody>
                    <a:bodyPr/>
                    <a:lstStyle/>
                    <a:p>
                      <a:pPr algn="ctr" fontAlgn="ctr"/>
                      <a:r>
                        <a:rPr lang="en-US" sz="1800">
                          <a:effectLst/>
                        </a:rPr>
                        <a:t>=</a:t>
                      </a:r>
                    </a:p>
                  </a:txBody>
                  <a:tcPr marL="70183" marR="70183" marT="70183" marB="7018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Simple assignment operator. Assigns values from right side operands to left side operand.</a:t>
                      </a:r>
                    </a:p>
                  </a:txBody>
                  <a:tcPr marL="70183" marR="70183" marT="70183" marB="701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a:effectLst/>
                        </a:rPr>
                        <a:t>C = A + B will assign value of A + B into C</a:t>
                      </a:r>
                    </a:p>
                  </a:txBody>
                  <a:tcPr marL="70183" marR="70183" marT="70183" marB="7018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20176390"/>
                  </a:ext>
                </a:extLst>
              </a:tr>
              <a:tr h="1403657">
                <a:tc>
                  <a:txBody>
                    <a:bodyPr/>
                    <a:lstStyle/>
                    <a:p>
                      <a:pPr algn="ctr" fontAlgn="ctr"/>
                      <a:r>
                        <a:rPr lang="en-US" sz="1800">
                          <a:effectLst/>
                        </a:rPr>
                        <a:t>+=</a:t>
                      </a:r>
                    </a:p>
                  </a:txBody>
                  <a:tcPr marL="70183" marR="70183" marT="70183" marB="7018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Add AND assignment operator. It adds right operand to the left operand and assign the result to left operand.</a:t>
                      </a:r>
                    </a:p>
                  </a:txBody>
                  <a:tcPr marL="70183" marR="70183" marT="70183" marB="701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a:effectLst/>
                        </a:rPr>
                        <a:t>C += A is equivalent to C = C + A</a:t>
                      </a:r>
                    </a:p>
                  </a:txBody>
                  <a:tcPr marL="70183" marR="70183" marT="70183" marB="7018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71808140"/>
                  </a:ext>
                </a:extLst>
              </a:tr>
              <a:tr h="1403657">
                <a:tc>
                  <a:txBody>
                    <a:bodyPr/>
                    <a:lstStyle/>
                    <a:p>
                      <a:pPr algn="ctr" fontAlgn="ctr"/>
                      <a:r>
                        <a:rPr lang="en-US" sz="1800">
                          <a:effectLst/>
                        </a:rPr>
                        <a:t>-=</a:t>
                      </a:r>
                    </a:p>
                  </a:txBody>
                  <a:tcPr marL="70183" marR="70183" marT="70183" marB="7018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Subtract AND assignment operator. It subtracts right operand from the left operand and assign the result to left operand.</a:t>
                      </a:r>
                    </a:p>
                  </a:txBody>
                  <a:tcPr marL="70183" marR="70183" marT="70183" marB="701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C -= A is equivalent to C = C – A</a:t>
                      </a:r>
                    </a:p>
                  </a:txBody>
                  <a:tcPr marL="70183" marR="70183" marT="70183" marB="7018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8595321"/>
                  </a:ext>
                </a:extLst>
              </a:tr>
            </a:tbl>
          </a:graphicData>
        </a:graphic>
      </p:graphicFrame>
    </p:spTree>
    <p:extLst>
      <p:ext uri="{BB962C8B-B14F-4D97-AF65-F5344CB8AC3E}">
        <p14:creationId xmlns:p14="http://schemas.microsoft.com/office/powerpoint/2010/main" val="262344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B880-3076-EE44-B6B1-CD9430015747}"/>
              </a:ext>
            </a:extLst>
          </p:cNvPr>
          <p:cNvSpPr>
            <a:spLocks noGrp="1"/>
          </p:cNvSpPr>
          <p:nvPr>
            <p:ph type="title"/>
          </p:nvPr>
        </p:nvSpPr>
        <p:spPr/>
        <p:txBody>
          <a:bodyPr>
            <a:normAutofit/>
          </a:bodyPr>
          <a:lstStyle/>
          <a:p>
            <a:r>
              <a:rPr lang="en-US" dirty="0"/>
              <a:t>The Assignment Operators (cont.)</a:t>
            </a:r>
          </a:p>
        </p:txBody>
      </p:sp>
      <p:graphicFrame>
        <p:nvGraphicFramePr>
          <p:cNvPr id="5" name="Content Placeholder 4">
            <a:extLst>
              <a:ext uri="{FF2B5EF4-FFF2-40B4-BE49-F238E27FC236}">
                <a16:creationId xmlns:a16="http://schemas.microsoft.com/office/drawing/2014/main" id="{25CB2578-3B42-D947-9124-7A714F8CED9B}"/>
              </a:ext>
            </a:extLst>
          </p:cNvPr>
          <p:cNvGraphicFramePr>
            <a:graphicFrameLocks noGrp="1"/>
          </p:cNvGraphicFramePr>
          <p:nvPr>
            <p:ph idx="1"/>
            <p:extLst>
              <p:ext uri="{D42A27DB-BD31-4B8C-83A1-F6EECF244321}">
                <p14:modId xmlns:p14="http://schemas.microsoft.com/office/powerpoint/2010/main" val="2023557353"/>
              </p:ext>
            </p:extLst>
          </p:nvPr>
        </p:nvGraphicFramePr>
        <p:xfrm>
          <a:off x="1083212" y="1825625"/>
          <a:ext cx="10114671" cy="3028536"/>
        </p:xfrm>
        <a:graphic>
          <a:graphicData uri="http://schemas.openxmlformats.org/drawingml/2006/table">
            <a:tbl>
              <a:tblPr/>
              <a:tblGrid>
                <a:gridCol w="2537040">
                  <a:extLst>
                    <a:ext uri="{9D8B030D-6E8A-4147-A177-3AD203B41FA5}">
                      <a16:colId xmlns:a16="http://schemas.microsoft.com/office/drawing/2014/main" val="1330070631"/>
                    </a:ext>
                  </a:extLst>
                </a:gridCol>
                <a:gridCol w="5040591">
                  <a:extLst>
                    <a:ext uri="{9D8B030D-6E8A-4147-A177-3AD203B41FA5}">
                      <a16:colId xmlns:a16="http://schemas.microsoft.com/office/drawing/2014/main" val="3823860970"/>
                    </a:ext>
                  </a:extLst>
                </a:gridCol>
                <a:gridCol w="2537040">
                  <a:extLst>
                    <a:ext uri="{9D8B030D-6E8A-4147-A177-3AD203B41FA5}">
                      <a16:colId xmlns:a16="http://schemas.microsoft.com/office/drawing/2014/main" val="2815621856"/>
                    </a:ext>
                  </a:extLst>
                </a:gridCol>
              </a:tblGrid>
              <a:tr h="199734">
                <a:tc>
                  <a:txBody>
                    <a:bodyPr/>
                    <a:lstStyle/>
                    <a:p>
                      <a:pPr algn="ctr" fontAlgn="t"/>
                      <a:r>
                        <a:rPr lang="en-US" sz="1800">
                          <a:effectLst/>
                        </a:rPr>
                        <a:t>Operator</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Description</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Example</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750773642"/>
                  </a:ext>
                </a:extLst>
              </a:tr>
              <a:tr h="713334">
                <a:tc>
                  <a:txBody>
                    <a:bodyPr/>
                    <a:lstStyle/>
                    <a:p>
                      <a:pPr algn="ctr" fontAlgn="ctr"/>
                      <a:r>
                        <a:rPr lang="en-US" sz="1800">
                          <a:effectLst/>
                        </a:rPr>
                        <a:t>*=</a:t>
                      </a:r>
                    </a:p>
                  </a:txBody>
                  <a:tcPr marL="35667" marR="35667" marT="35667" marB="356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Multiply AND assignment operator. It multiplies right operand with the left operand and assign the result to left operand.</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C *= A is equivalent to C = C * A</a:t>
                      </a:r>
                    </a:p>
                  </a:txBody>
                  <a:tcPr marL="35667" marR="35667" marT="35667" marB="356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41139488"/>
                  </a:ext>
                </a:extLst>
              </a:tr>
              <a:tr h="713334">
                <a:tc>
                  <a:txBody>
                    <a:bodyPr/>
                    <a:lstStyle/>
                    <a:p>
                      <a:pPr algn="ctr" fontAlgn="t"/>
                      <a:r>
                        <a:rPr lang="en-US" sz="1800">
                          <a:effectLst/>
                        </a:rPr>
                        <a:t>/=</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Divide AND assignment operator. It divides left operand with the right operand and assign the result to left operand.</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C /= A is equivalent to C = C / A</a:t>
                      </a:r>
                    </a:p>
                  </a:txBody>
                  <a:tcPr marL="35667" marR="35667" marT="35667" marB="356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27763339"/>
                  </a:ext>
                </a:extLst>
              </a:tr>
              <a:tr h="713334">
                <a:tc>
                  <a:txBody>
                    <a:bodyPr/>
                    <a:lstStyle/>
                    <a:p>
                      <a:pPr algn="ctr" fontAlgn="ctr"/>
                      <a:r>
                        <a:rPr lang="en-US" sz="1800">
                          <a:effectLst/>
                        </a:rPr>
                        <a:t>%=</a:t>
                      </a:r>
                    </a:p>
                  </a:txBody>
                  <a:tcPr marL="35667" marR="35667" marT="35667" marB="356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Modulus AND assignment operator. It takes modulus using two operands and assign the result to left operand.</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effectLst/>
                        </a:rPr>
                        <a:t>C %= A is equivalent to C = C % A</a:t>
                      </a:r>
                    </a:p>
                  </a:txBody>
                  <a:tcPr marL="35667" marR="35667" marT="35667" marB="356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4447383"/>
                  </a:ext>
                </a:extLst>
              </a:tr>
            </a:tbl>
          </a:graphicData>
        </a:graphic>
      </p:graphicFrame>
    </p:spTree>
    <p:extLst>
      <p:ext uri="{BB962C8B-B14F-4D97-AF65-F5344CB8AC3E}">
        <p14:creationId xmlns:p14="http://schemas.microsoft.com/office/powerpoint/2010/main" val="1399540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943</Words>
  <Application>Microsoft Macintosh PowerPoint</Application>
  <PresentationFormat>Widescreen</PresentationFormat>
  <Paragraphs>154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Programming Fundamentals</vt:lpstr>
      <vt:lpstr>Java - Basic Operators</vt:lpstr>
      <vt:lpstr>The Arithmetic Operators</vt:lpstr>
      <vt:lpstr>The Arithmetic Operators (cont.)</vt:lpstr>
      <vt:lpstr>The Relational Operators</vt:lpstr>
      <vt:lpstr>The Relational Operators (cont.)</vt:lpstr>
      <vt:lpstr>The Logical Operators</vt:lpstr>
      <vt:lpstr>The Assignment Operators</vt:lpstr>
      <vt:lpstr>The Assignment Operators (cont.)</vt:lpstr>
      <vt:lpstr>Miscellaneous Operators</vt:lpstr>
      <vt:lpstr>Conditional Operator ( ? : ) (example)</vt:lpstr>
      <vt:lpstr>Precedence of Java Operators</vt:lpstr>
      <vt:lpstr>Precedence of Java Operators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Microsoft Office User</dc:creator>
  <cp:lastModifiedBy>Microsoft Office User</cp:lastModifiedBy>
  <cp:revision>24</cp:revision>
  <dcterms:created xsi:type="dcterms:W3CDTF">2018-11-23T17:16:29Z</dcterms:created>
  <dcterms:modified xsi:type="dcterms:W3CDTF">2019-11-02T19:24:52Z</dcterms:modified>
</cp:coreProperties>
</file>