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322" r:id="rId2"/>
    <p:sldId id="325" r:id="rId3"/>
    <p:sldId id="331" r:id="rId4"/>
    <p:sldId id="326" r:id="rId5"/>
    <p:sldId id="327" r:id="rId6"/>
    <p:sldId id="328" r:id="rId7"/>
    <p:sldId id="332" r:id="rId8"/>
    <p:sldId id="371" r:id="rId9"/>
    <p:sldId id="372" r:id="rId10"/>
    <p:sldId id="334" r:id="rId11"/>
    <p:sldId id="369" r:id="rId12"/>
    <p:sldId id="370" r:id="rId13"/>
    <p:sldId id="337" r:id="rId14"/>
    <p:sldId id="349" r:id="rId15"/>
    <p:sldId id="373" r:id="rId16"/>
    <p:sldId id="374" r:id="rId17"/>
    <p:sldId id="329" r:id="rId18"/>
    <p:sldId id="341" r:id="rId19"/>
    <p:sldId id="342" r:id="rId20"/>
    <p:sldId id="343" r:id="rId21"/>
    <p:sldId id="344" r:id="rId22"/>
    <p:sldId id="346" r:id="rId23"/>
    <p:sldId id="354" r:id="rId24"/>
    <p:sldId id="356" r:id="rId25"/>
    <p:sldId id="375" r:id="rId26"/>
    <p:sldId id="357" r:id="rId27"/>
    <p:sldId id="359" r:id="rId28"/>
    <p:sldId id="360" r:id="rId29"/>
    <p:sldId id="361" r:id="rId30"/>
    <p:sldId id="362" r:id="rId31"/>
    <p:sldId id="376" r:id="rId32"/>
    <p:sldId id="363" r:id="rId33"/>
    <p:sldId id="365" r:id="rId34"/>
    <p:sldId id="324" r:id="rId35"/>
    <p:sldId id="366" r:id="rId36"/>
    <p:sldId id="368" r:id="rId37"/>
    <p:sldId id="3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249" autoAdjust="0"/>
  </p:normalViewPr>
  <p:slideViewPr>
    <p:cSldViewPr>
      <p:cViewPr varScale="1">
        <p:scale>
          <a:sx n="72" d="100"/>
          <a:sy n="72" d="100"/>
        </p:scale>
        <p:origin x="342" y="54"/>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982F0-CA04-4D27-B08E-E5A415C69B70}" type="datetimeFigureOut">
              <a:rPr lang="en-US" smtClean="0"/>
              <a:pPr/>
              <a:t>2/23/2020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0D455-935A-49A7-9AAE-6C975201DFE6}" type="slidenum">
              <a:rPr lang="en-US" smtClean="0"/>
              <a:pPr/>
              <a:t>‹#›</a:t>
            </a:fld>
            <a:endParaRPr lang="en-US"/>
          </a:p>
        </p:txBody>
      </p:sp>
    </p:spTree>
    <p:extLst>
      <p:ext uri="{BB962C8B-B14F-4D97-AF65-F5344CB8AC3E}">
        <p14:creationId xmlns:p14="http://schemas.microsoft.com/office/powerpoint/2010/main" val="56405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ezhenghui.github.io/node.js/2018/11/11/demystify-node.js-modularity.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logrocket.com/a-complete-guide-to-the-node-js-event-loo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ournaldev.com/7462/node-js-architecture-single-threaded-event-loo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nodejs.org/en/docs/guides/blocking-vs-non-block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journaldev.com/7462/node-js-architecture-single-threaded-event-loo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3</a:t>
            </a:fld>
            <a:endParaRPr lang="en-US"/>
          </a:p>
        </p:txBody>
      </p:sp>
    </p:spTree>
    <p:extLst>
      <p:ext uri="{BB962C8B-B14F-4D97-AF65-F5344CB8AC3E}">
        <p14:creationId xmlns:p14="http://schemas.microsoft.com/office/powerpoint/2010/main" val="1940703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https://leezhenghui.github.io/node.js/2018/11/11/demystify-node.js-modularity.html</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25</a:t>
            </a:fld>
            <a:endParaRPr lang="en-US"/>
          </a:p>
        </p:txBody>
      </p:sp>
    </p:spTree>
    <p:extLst>
      <p:ext uri="{BB962C8B-B14F-4D97-AF65-F5344CB8AC3E}">
        <p14:creationId xmlns:p14="http://schemas.microsoft.com/office/powerpoint/2010/main" val="124251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https://blog.logrocket.com/a-complete-guide-to-the-node-js-event-loop/</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28</a:t>
            </a:fld>
            <a:endParaRPr lang="en-US"/>
          </a:p>
        </p:txBody>
      </p:sp>
    </p:spTree>
    <p:extLst>
      <p:ext uri="{BB962C8B-B14F-4D97-AF65-F5344CB8AC3E}">
        <p14:creationId xmlns:p14="http://schemas.microsoft.com/office/powerpoint/2010/main" val="364353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4</a:t>
            </a:fld>
            <a:endParaRPr lang="en-US"/>
          </a:p>
        </p:txBody>
      </p:sp>
    </p:spTree>
    <p:extLst>
      <p:ext uri="{BB962C8B-B14F-4D97-AF65-F5344CB8AC3E}">
        <p14:creationId xmlns:p14="http://schemas.microsoft.com/office/powerpoint/2010/main" val="245723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5</a:t>
            </a:fld>
            <a:endParaRPr lang="en-US"/>
          </a:p>
        </p:txBody>
      </p:sp>
    </p:spTree>
    <p:extLst>
      <p:ext uri="{BB962C8B-B14F-4D97-AF65-F5344CB8AC3E}">
        <p14:creationId xmlns:p14="http://schemas.microsoft.com/office/powerpoint/2010/main" val="26563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6</a:t>
            </a:fld>
            <a:endParaRPr lang="en-US"/>
          </a:p>
        </p:txBody>
      </p:sp>
    </p:spTree>
    <p:extLst>
      <p:ext uri="{BB962C8B-B14F-4D97-AF65-F5344CB8AC3E}">
        <p14:creationId xmlns:p14="http://schemas.microsoft.com/office/powerpoint/2010/main" val="351198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https://www.journaldev.com/7462/node-js-architecture-single-threaded-event-loop</a:t>
            </a:r>
            <a:endParaRPr lang="en-US" dirty="0"/>
          </a:p>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8</a:t>
            </a:fld>
            <a:endParaRPr lang="en-US"/>
          </a:p>
        </p:txBody>
      </p:sp>
    </p:spTree>
    <p:extLst>
      <p:ext uri="{BB962C8B-B14F-4D97-AF65-F5344CB8AC3E}">
        <p14:creationId xmlns:p14="http://schemas.microsoft.com/office/powerpoint/2010/main" val="200624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https://nodejs.org/en/docs/guides/blocking-vs-non-blocking/</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12</a:t>
            </a:fld>
            <a:endParaRPr lang="en-US"/>
          </a:p>
        </p:txBody>
      </p:sp>
    </p:spTree>
    <p:extLst>
      <p:ext uri="{BB962C8B-B14F-4D97-AF65-F5344CB8AC3E}">
        <p14:creationId xmlns:p14="http://schemas.microsoft.com/office/powerpoint/2010/main" val="16836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is always a synchronous(blocking) single thread language but we can make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act Asynchronous through programming.</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13</a:t>
            </a:fld>
            <a:endParaRPr lang="en-US"/>
          </a:p>
        </p:txBody>
      </p:sp>
    </p:spTree>
    <p:extLst>
      <p:ext uri="{BB962C8B-B14F-4D97-AF65-F5344CB8AC3E}">
        <p14:creationId xmlns:p14="http://schemas.microsoft.com/office/powerpoint/2010/main" val="2482727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https://www.journaldev.com/7462/node-js-architecture-single-threaded-event-loop</a:t>
            </a:r>
            <a:endParaRPr lang="en-US" dirty="0"/>
          </a:p>
          <a:p>
            <a:r>
              <a:rPr lang="en-US" sz="1200" b="0" i="0" kern="1200" dirty="0">
                <a:solidFill>
                  <a:schemeClr val="tx1"/>
                </a:solidFill>
                <a:effectLst/>
                <a:latin typeface="+mn-lt"/>
                <a:ea typeface="+mn-ea"/>
                <a:cs typeface="+mn-cs"/>
              </a:rPr>
              <a:t>Node JS Web Server receives those requests and places them into a Queue. It is known as “Event Queue”.</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15</a:t>
            </a:fld>
            <a:endParaRPr lang="en-US"/>
          </a:p>
        </p:txBody>
      </p:sp>
    </p:spTree>
    <p:extLst>
      <p:ext uri="{BB962C8B-B14F-4D97-AF65-F5344CB8AC3E}">
        <p14:creationId xmlns:p14="http://schemas.microsoft.com/office/powerpoint/2010/main" val="389772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that Client Request Does Not requires any Blocking IO Operations, then process everything, prepare response and send it back to client. If those computations takes very long time, it’s better to use multi-thread</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16</a:t>
            </a:fld>
            <a:endParaRPr lang="en-US"/>
          </a:p>
        </p:txBody>
      </p:sp>
    </p:spTree>
    <p:extLst>
      <p:ext uri="{BB962C8B-B14F-4D97-AF65-F5344CB8AC3E}">
        <p14:creationId xmlns:p14="http://schemas.microsoft.com/office/powerpoint/2010/main" val="118470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3864864" y="6355080"/>
            <a:ext cx="4632960" cy="365760"/>
          </a:xfrm>
        </p:spPr>
        <p:txBody>
          <a:bodyPr/>
          <a:lstStyle/>
          <a:p>
            <a:pPr>
              <a:defRPr/>
            </a:pPr>
            <a:endParaRPr lang="en-US"/>
          </a:p>
        </p:txBody>
      </p:sp>
      <p:sp>
        <p:nvSpPr>
          <p:cNvPr id="29" name="Slide Number Placeholder 28"/>
          <p:cNvSpPr>
            <a:spLocks noGrp="1"/>
          </p:cNvSpPr>
          <p:nvPr>
            <p:ph type="sldNum" sz="quarter" idx="12"/>
          </p:nvPr>
        </p:nvSpPr>
        <p:spPr>
          <a:xfrm>
            <a:off x="1621536" y="6355080"/>
            <a:ext cx="1625600" cy="365760"/>
          </a:xfrm>
        </p:spPr>
        <p:txBody>
          <a:bodyPr/>
          <a:lstStyle/>
          <a:p>
            <a:pPr>
              <a:defRPr/>
            </a:pPr>
            <a:fld id="{D19EF3AB-5C01-4FCA-A859-351D1AF245BC}" type="slidenum">
              <a:rPr lang="en-US" smtClean="0"/>
              <a:pPr>
                <a:defRPr/>
              </a:pPr>
              <a:t>‹#›</a:t>
            </a:fld>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C00F9E-B232-4B83-8AEA-250EA30423A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3F791D-3360-4D08-B5FB-B84D5CFA3266}" type="slidenum">
              <a:rPr lang="en-US" smtClean="0"/>
              <a:pPr>
                <a:def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730567-0E75-49FB-AEC7-DB714A72D059}" type="slidenum">
              <a:rPr lang="en-US" smtClean="0"/>
              <a:pPr>
                <a:defRPr/>
              </a:pPr>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a:defRPr/>
            </a:pPr>
            <a:endParaRPr lang="en-US"/>
          </a:p>
        </p:txBody>
      </p:sp>
      <p:sp>
        <p:nvSpPr>
          <p:cNvPr id="5" name="Footer Placeholder 4"/>
          <p:cNvSpPr>
            <a:spLocks noGrp="1"/>
          </p:cNvSpPr>
          <p:nvPr>
            <p:ph type="ftr" sz="quarter" idx="11"/>
          </p:nvPr>
        </p:nvSpPr>
        <p:spPr>
          <a:xfrm>
            <a:off x="3864864" y="6355080"/>
            <a:ext cx="4632960" cy="365760"/>
          </a:xfrm>
        </p:spPr>
        <p:txBody>
          <a:bodyPr/>
          <a:lstStyle/>
          <a:p>
            <a:pPr>
              <a:defRPr/>
            </a:pPr>
            <a:endParaRPr lang="en-US"/>
          </a:p>
        </p:txBody>
      </p:sp>
      <p:sp>
        <p:nvSpPr>
          <p:cNvPr id="6" name="Slide Number Placeholder 5"/>
          <p:cNvSpPr>
            <a:spLocks noGrp="1"/>
          </p:cNvSpPr>
          <p:nvPr>
            <p:ph type="sldNum" sz="quarter" idx="12"/>
          </p:nvPr>
        </p:nvSpPr>
        <p:spPr>
          <a:xfrm>
            <a:off x="1426464" y="6355080"/>
            <a:ext cx="2027936" cy="365760"/>
          </a:xfrm>
        </p:spPr>
        <p:txBody>
          <a:bodyPr/>
          <a:lstStyle/>
          <a:p>
            <a:pPr>
              <a:defRPr/>
            </a:pPr>
            <a:fld id="{8AA52A42-A061-4A14-8DC8-76466DCE6A84}" type="slidenum">
              <a:rPr lang="en-US" smtClean="0"/>
              <a:pPr>
                <a:defRPr/>
              </a:pPr>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38601F6-219D-4C01-B09F-DF4E3DE96EFD}" type="slidenum">
              <a:rPr lang="en-US" smtClean="0"/>
              <a:pPr>
                <a:defRPr/>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B17A468-8BF2-4DC7-BC02-EBC4B429D6E6}" type="slidenum">
              <a:rPr lang="en-US" smtClean="0"/>
              <a:pPr>
                <a:defRPr/>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0DD4F8D-A5F9-4934-9523-1F33FF1E212A}" type="slidenum">
              <a:rPr lang="en-US" smtClean="0"/>
              <a:pPr>
                <a:defRPr/>
              </a:pPr>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06F936B-2167-4C82-B8E5-F146A0DE1A9B}" type="slidenum">
              <a:rPr lang="en-US" smtClean="0"/>
              <a:pPr>
                <a:defRPr/>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A01C4FB-D32B-433C-95E7-E2D0B2AF2493}" type="slidenum">
              <a:rPr lang="en-US" smtClean="0"/>
              <a:pPr>
                <a:def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CBCF18-148A-4C62-A376-122183967D34}" type="slidenum">
              <a:rPr lang="en-US" smtClean="0"/>
              <a:pPr>
                <a:def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fontAlgn="base">
              <a:spcBef>
                <a:spcPct val="0"/>
              </a:spcBef>
              <a:spcAft>
                <a:spcPct val="0"/>
              </a:spcAft>
              <a:defRPr/>
            </a:pPr>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fld id="{2856D275-8EF4-4A8C-BCB4-175F3E69A217}" type="slidenum">
              <a:rPr lang="en-US" smtClean="0"/>
              <a:pPr fontAlgn="base">
                <a:spcBef>
                  <a:spcPct val="0"/>
                </a:spcBef>
                <a:spcAft>
                  <a:spcPct val="0"/>
                </a:spcAft>
                <a:defRPr/>
              </a:pPr>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hyperlink" Target="https://www.prowesscorp.com/computer-latency-at-a-human-scale/#_edn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github.com/nodejs/node/tree/v10.x"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erl" TargetMode="External"/><Relationship Id="rId13" Type="http://schemas.openxmlformats.org/officeDocument/2006/relationships/hyperlink" Target="https://en.wikipedia.org/wiki/Front_and_back_ends" TargetMode="External"/><Relationship Id="rId3" Type="http://schemas.openxmlformats.org/officeDocument/2006/relationships/hyperlink" Target="https://en.wikipedia.org/wiki/Ajax_(programming)" TargetMode="External"/><Relationship Id="rId7" Type="http://schemas.openxmlformats.org/officeDocument/2006/relationships/hyperlink" Target="https://en.wikipedia.org/wiki/Ruby_(programming_language)" TargetMode="External"/><Relationship Id="rId12" Type="http://schemas.openxmlformats.org/officeDocument/2006/relationships/hyperlink" Target="https://en.wikipedia.org/wiki/Go_(programming_language)" TargetMode="External"/><Relationship Id="rId2" Type="http://schemas.openxmlformats.org/officeDocument/2006/relationships/hyperlink" Target="https://en.wikipedia.org/wiki/Asynchronous_I/O" TargetMode="External"/><Relationship Id="rId1" Type="http://schemas.openxmlformats.org/officeDocument/2006/relationships/slideLayout" Target="../slideLayouts/slideLayout2.xml"/><Relationship Id="rId6" Type="http://schemas.openxmlformats.org/officeDocument/2006/relationships/hyperlink" Target="https://en.wikipedia.org/wiki/Python_(programming_language)" TargetMode="External"/><Relationship Id="rId11" Type="http://schemas.openxmlformats.org/officeDocument/2006/relationships/hyperlink" Target="https://en.wikipedia.org/wiki/Java_(programming_language)" TargetMode="External"/><Relationship Id="rId5" Type="http://schemas.openxmlformats.org/officeDocument/2006/relationships/hyperlink" Target="https://en.wikipedia.org/wiki/PHP" TargetMode="External"/><Relationship Id="rId10" Type="http://schemas.openxmlformats.org/officeDocument/2006/relationships/hyperlink" Target="https://en.wikipedia.org/wiki/C_Sharp_(programming_language)" TargetMode="External"/><Relationship Id="rId4" Type="http://schemas.openxmlformats.org/officeDocument/2006/relationships/hyperlink" Target="https://en.wikipedia.org/wiki/Node.js" TargetMode="External"/><Relationship Id="rId9" Type="http://schemas.openxmlformats.org/officeDocument/2006/relationships/hyperlink" Target="https://en.wikipedia.org/wiki/Compiled_langu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openssl.org/" TargetMode="External"/><Relationship Id="rId3" Type="http://schemas.openxmlformats.org/officeDocument/2006/relationships/hyperlink" Target="https://developers.google.com/v8/" TargetMode="External"/><Relationship Id="rId7" Type="http://schemas.openxmlformats.org/officeDocument/2006/relationships/hyperlink" Target="https://github.com/nodejs/http-parser" TargetMode="External"/><Relationship Id="rId12"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c-ares.haxx.se/" TargetMode="External"/><Relationship Id="rId11" Type="http://schemas.openxmlformats.org/officeDocument/2006/relationships/hyperlink" Target="https://stackoverflow.com/questions/36766696/which-is-correct-node-js-architecture" TargetMode="External"/><Relationship Id="rId5" Type="http://schemas.openxmlformats.org/officeDocument/2006/relationships/hyperlink" Target="https://github.com/libuv/libuv" TargetMode="External"/><Relationship Id="rId10" Type="http://schemas.openxmlformats.org/officeDocument/2006/relationships/hyperlink" Target="https://github.com/nodejs/node/tree/master/lib" TargetMode="External"/><Relationship Id="rId4" Type="http://schemas.openxmlformats.org/officeDocument/2006/relationships/hyperlink" Target="http://thibaultlaurens.github.io/javascript/2013/04/29/how-the-v8-engine-works/" TargetMode="External"/><Relationship Id="rId9" Type="http://schemas.openxmlformats.org/officeDocument/2006/relationships/hyperlink" Target="http://zlib.ne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nodejs.org/en/docs/guides/event-loop-timers-and-nexttic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Multitier_architecture#Three-tier_architectu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log.insiderattack.net/event-loop-and-the-big-picture-nodejs-event-loop-part-1-1cb67a182810"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nodejs.org/" TargetMode="External"/><Relationship Id="rId3" Type="http://schemas.openxmlformats.org/officeDocument/2006/relationships/hyperlink" Target="http://edward-designer.com/web/full-stack-web-developer/" TargetMode="External"/><Relationship Id="rId7" Type="http://schemas.openxmlformats.org/officeDocument/2006/relationships/hyperlink" Target="https://www.journaldev.com/7462/node-js-architecture-single-threaded-event-loop" TargetMode="External"/><Relationship Id="rId12" Type="http://schemas.openxmlformats.org/officeDocument/2006/relationships/hyperlink" Target="https://nodejs.org/en/docs/guides/event-loop-timers-and-nexttick/" TargetMode="External"/><Relationship Id="rId2" Type="http://schemas.openxmlformats.org/officeDocument/2006/relationships/hyperlink" Target="http://www.laurencegellert.com/2012/08/what-is-a-full-stack-developer/" TargetMode="External"/><Relationship Id="rId1" Type="http://schemas.openxmlformats.org/officeDocument/2006/relationships/slideLayout" Target="../slideLayouts/slideLayout2.xml"/><Relationship Id="rId6" Type="http://schemas.openxmlformats.org/officeDocument/2006/relationships/hyperlink" Target="http://www.tonymarston.net/php-mysql/3-tier-architecture.html" TargetMode="External"/><Relationship Id="rId11" Type="http://schemas.openxmlformats.org/officeDocument/2006/relationships/hyperlink" Target="https://docs.npmjs.com/" TargetMode="External"/><Relationship Id="rId5" Type="http://schemas.openxmlformats.org/officeDocument/2006/relationships/hyperlink" Target="https://en.wikipedia.org/wiki/Multitier_architecture" TargetMode="External"/><Relationship Id="rId10" Type="http://schemas.openxmlformats.org/officeDocument/2006/relationships/hyperlink" Target="https://nodejs.org/api/" TargetMode="External"/><Relationship Id="rId4" Type="http://schemas.openxmlformats.org/officeDocument/2006/relationships/hyperlink" Target="http://andyshora.com/full-stack-developers.html" TargetMode="External"/><Relationship Id="rId9" Type="http://schemas.openxmlformats.org/officeDocument/2006/relationships/hyperlink" Target="https://www.npmjs.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journaldev.com/7462/node-js-architecture-single-threaded-event-lo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dirty="0"/>
              <a:t>Server-Side Programming &amp; </a:t>
            </a:r>
            <a:br>
              <a:rPr lang="en-US" dirty="0"/>
            </a:br>
            <a:r>
              <a:rPr lang="en-US" dirty="0"/>
              <a:t>Node.js Intro</a:t>
            </a:r>
            <a:br>
              <a:rPr lang="en-US" dirty="0"/>
            </a:br>
            <a:endParaRPr lang="en-US" dirty="0"/>
          </a:p>
        </p:txBody>
      </p:sp>
      <p:sp>
        <p:nvSpPr>
          <p:cNvPr id="6" name="Subtitle 5"/>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6468-DDC9-4BC9-B2A4-2FB5A6E001AC}"/>
              </a:ext>
            </a:extLst>
          </p:cNvPr>
          <p:cNvSpPr>
            <a:spLocks noGrp="1"/>
          </p:cNvSpPr>
          <p:nvPr>
            <p:ph type="title"/>
          </p:nvPr>
        </p:nvSpPr>
        <p:spPr/>
        <p:txBody>
          <a:bodyPr/>
          <a:lstStyle/>
          <a:p>
            <a:r>
              <a:rPr lang="en-US" dirty="0"/>
              <a:t>I/O</a:t>
            </a:r>
          </a:p>
        </p:txBody>
      </p:sp>
      <p:sp>
        <p:nvSpPr>
          <p:cNvPr id="3" name="Slide Number Placeholder 2">
            <a:extLst>
              <a:ext uri="{FF2B5EF4-FFF2-40B4-BE49-F238E27FC236}">
                <a16:creationId xmlns:a16="http://schemas.microsoft.com/office/drawing/2014/main" id="{4D3312D4-53D6-4679-B20F-38771E21A9A0}"/>
              </a:ext>
            </a:extLst>
          </p:cNvPr>
          <p:cNvSpPr>
            <a:spLocks noGrp="1"/>
          </p:cNvSpPr>
          <p:nvPr>
            <p:ph type="sldNum" sz="quarter" idx="12"/>
          </p:nvPr>
        </p:nvSpPr>
        <p:spPr/>
        <p:txBody>
          <a:bodyPr/>
          <a:lstStyle/>
          <a:p>
            <a:pPr>
              <a:defRPr/>
            </a:pPr>
            <a:fld id="{49730567-0E75-49FB-AEC7-DB714A72D059}" type="slidenum">
              <a:rPr lang="en-US" smtClean="0"/>
              <a:pPr>
                <a:defRPr/>
              </a:pPr>
              <a:t>10</a:t>
            </a:fld>
            <a:endParaRPr lang="en-US"/>
          </a:p>
        </p:txBody>
      </p:sp>
      <p:sp>
        <p:nvSpPr>
          <p:cNvPr id="4" name="Content Placeholder 3">
            <a:extLst>
              <a:ext uri="{FF2B5EF4-FFF2-40B4-BE49-F238E27FC236}">
                <a16:creationId xmlns:a16="http://schemas.microsoft.com/office/drawing/2014/main" id="{704DC3C1-5D37-4C96-925B-7C3C9BB5363F}"/>
              </a:ext>
            </a:extLst>
          </p:cNvPr>
          <p:cNvSpPr>
            <a:spLocks noGrp="1"/>
          </p:cNvSpPr>
          <p:nvPr>
            <p:ph sz="quarter" idx="1"/>
          </p:nvPr>
        </p:nvSpPr>
        <p:spPr/>
        <p:txBody>
          <a:bodyPr>
            <a:normAutofit/>
          </a:bodyPr>
          <a:lstStyle/>
          <a:p>
            <a:r>
              <a:rPr lang="en-US" sz="1800" b="1" dirty="0"/>
              <a:t>I/O: </a:t>
            </a:r>
            <a:r>
              <a:rPr lang="en-US" sz="1800" dirty="0"/>
              <a:t>A communication between CPU and any other process external to the CPU (memory, disk, network).</a:t>
            </a:r>
          </a:p>
          <a:p>
            <a:r>
              <a:rPr lang="en-US" sz="1800" b="1" dirty="0"/>
              <a:t>I/O latency</a:t>
            </a:r>
            <a:r>
              <a:rPr lang="en-US" sz="1800" dirty="0"/>
              <a:t> is defined simply as the time that it takes to complete a single I/O operation.</a:t>
            </a:r>
          </a:p>
        </p:txBody>
      </p:sp>
      <p:graphicFrame>
        <p:nvGraphicFramePr>
          <p:cNvPr id="11" name="Table 10">
            <a:extLst>
              <a:ext uri="{FF2B5EF4-FFF2-40B4-BE49-F238E27FC236}">
                <a16:creationId xmlns:a16="http://schemas.microsoft.com/office/drawing/2014/main" id="{9FE81EB6-C0EC-4BC9-8559-5D2280C09AA7}"/>
              </a:ext>
            </a:extLst>
          </p:cNvPr>
          <p:cNvGraphicFramePr>
            <a:graphicFrameLocks noGrp="1"/>
          </p:cNvGraphicFramePr>
          <p:nvPr>
            <p:extLst>
              <p:ext uri="{D42A27DB-BD31-4B8C-83A1-F6EECF244321}">
                <p14:modId xmlns:p14="http://schemas.microsoft.com/office/powerpoint/2010/main" val="3143649580"/>
              </p:ext>
            </p:extLst>
          </p:nvPr>
        </p:nvGraphicFramePr>
        <p:xfrm>
          <a:off x="990600" y="1981200"/>
          <a:ext cx="8686800" cy="4489279"/>
        </p:xfrm>
        <a:graphic>
          <a:graphicData uri="http://schemas.openxmlformats.org/drawingml/2006/table">
            <a:tbl>
              <a:tblPr/>
              <a:tblGrid>
                <a:gridCol w="4919032">
                  <a:extLst>
                    <a:ext uri="{9D8B030D-6E8A-4147-A177-3AD203B41FA5}">
                      <a16:colId xmlns:a16="http://schemas.microsoft.com/office/drawing/2014/main" val="206928949"/>
                    </a:ext>
                  </a:extLst>
                </a:gridCol>
                <a:gridCol w="1883884">
                  <a:extLst>
                    <a:ext uri="{9D8B030D-6E8A-4147-A177-3AD203B41FA5}">
                      <a16:colId xmlns:a16="http://schemas.microsoft.com/office/drawing/2014/main" val="228935946"/>
                    </a:ext>
                  </a:extLst>
                </a:gridCol>
                <a:gridCol w="1883884">
                  <a:extLst>
                    <a:ext uri="{9D8B030D-6E8A-4147-A177-3AD203B41FA5}">
                      <a16:colId xmlns:a16="http://schemas.microsoft.com/office/drawing/2014/main" val="499263292"/>
                    </a:ext>
                  </a:extLst>
                </a:gridCol>
              </a:tblGrid>
              <a:tr h="415313">
                <a:tc>
                  <a:txBody>
                    <a:bodyPr/>
                    <a:lstStyle/>
                    <a:p>
                      <a:r>
                        <a:rPr lang="en-US" sz="1600" b="1">
                          <a:effectLst/>
                        </a:rPr>
                        <a:t>System Event</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Actual Latency</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Scaled Latency</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43972517"/>
                  </a:ext>
                </a:extLst>
              </a:tr>
              <a:tr h="282430">
                <a:tc>
                  <a:txBody>
                    <a:bodyPr/>
                    <a:lstStyle/>
                    <a:p>
                      <a:r>
                        <a:rPr lang="en-US" sz="1600">
                          <a:effectLst/>
                        </a:rPr>
                        <a:t>One CPU cycle</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0.4 ns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1 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06884424"/>
                  </a:ext>
                </a:extLst>
              </a:tr>
              <a:tr h="282430">
                <a:tc>
                  <a:txBody>
                    <a:bodyPr/>
                    <a:lstStyle/>
                    <a:p>
                      <a:r>
                        <a:rPr lang="en-US" sz="1600">
                          <a:effectLst/>
                        </a:rPr>
                        <a:t>Level 1 cache access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0.9 ns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2 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06001571"/>
                  </a:ext>
                </a:extLst>
              </a:tr>
              <a:tr h="282430">
                <a:tc>
                  <a:txBody>
                    <a:bodyPr/>
                    <a:lstStyle/>
                    <a:p>
                      <a:r>
                        <a:rPr lang="en-US" sz="1600">
                          <a:effectLst/>
                        </a:rPr>
                        <a:t>Level 2 cache access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2.8 ns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7 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163105978"/>
                  </a:ext>
                </a:extLst>
              </a:tr>
              <a:tr h="282430">
                <a:tc>
                  <a:txBody>
                    <a:bodyPr/>
                    <a:lstStyle/>
                    <a:p>
                      <a:r>
                        <a:rPr lang="en-US" sz="1600">
                          <a:effectLst/>
                        </a:rPr>
                        <a:t>Level 3 cache access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28 ns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1 min</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84313916"/>
                  </a:ext>
                </a:extLst>
              </a:tr>
              <a:tr h="282430">
                <a:tc>
                  <a:txBody>
                    <a:bodyPr/>
                    <a:lstStyle/>
                    <a:p>
                      <a:r>
                        <a:rPr lang="en-US" sz="1600" dirty="0">
                          <a:effectLst/>
                        </a:rPr>
                        <a:t>Main memory access (DDR DIMM)</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~100 ns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4 min</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473063482"/>
                  </a:ext>
                </a:extLst>
              </a:tr>
              <a:tr h="415313">
                <a:tc>
                  <a:txBody>
                    <a:bodyPr/>
                    <a:lstStyle/>
                    <a:p>
                      <a:r>
                        <a:rPr lang="en-US" sz="1600">
                          <a:effectLst/>
                        </a:rPr>
                        <a:t>Intel® Optane™ DC persistent memory access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~350 ns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15 min</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35098983"/>
                  </a:ext>
                </a:extLst>
              </a:tr>
              <a:tr h="282430">
                <a:tc>
                  <a:txBody>
                    <a:bodyPr/>
                    <a:lstStyle/>
                    <a:p>
                      <a:r>
                        <a:rPr lang="en-US" sz="1600">
                          <a:effectLst/>
                        </a:rPr>
                        <a:t>Intel® Optane™ DC SSD I/O</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l-GR" sz="1600">
                          <a:effectLst/>
                        </a:rPr>
                        <a:t>&lt;10 μ</a:t>
                      </a:r>
                      <a:r>
                        <a:rPr lang="en-US" sz="1600">
                          <a:effectLst/>
                        </a:rPr>
                        <a:t>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7 hrs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99745402"/>
                  </a:ext>
                </a:extLst>
              </a:tr>
              <a:tr h="282430">
                <a:tc>
                  <a:txBody>
                    <a:bodyPr/>
                    <a:lstStyle/>
                    <a:p>
                      <a:r>
                        <a:rPr lang="en-US" sz="1600">
                          <a:effectLst/>
                        </a:rPr>
                        <a:t>NVMe SSD I/O</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l-GR" sz="1600">
                          <a:effectLst/>
                        </a:rPr>
                        <a:t>~25 μ</a:t>
                      </a:r>
                      <a:r>
                        <a:rPr lang="en-US" sz="1600">
                          <a:effectLst/>
                        </a:rPr>
                        <a:t>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17 hrs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4474040"/>
                  </a:ext>
                </a:extLst>
              </a:tr>
              <a:tr h="282430">
                <a:tc>
                  <a:txBody>
                    <a:bodyPr/>
                    <a:lstStyle/>
                    <a:p>
                      <a:r>
                        <a:rPr lang="en-US" sz="1600">
                          <a:effectLst/>
                        </a:rPr>
                        <a:t>SSD I/O</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l-GR" sz="1600">
                          <a:effectLst/>
                        </a:rPr>
                        <a:t>50–150 μ</a:t>
                      </a:r>
                      <a:r>
                        <a:rPr lang="en-US" sz="1600">
                          <a:effectLst/>
                        </a:rPr>
                        <a:t>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1.5–4 days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08856836"/>
                  </a:ext>
                </a:extLst>
              </a:tr>
              <a:tr h="282430">
                <a:tc>
                  <a:txBody>
                    <a:bodyPr/>
                    <a:lstStyle/>
                    <a:p>
                      <a:r>
                        <a:rPr lang="en-US" sz="1600">
                          <a:effectLst/>
                        </a:rPr>
                        <a:t>Rotational disk I/O</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1–10 ms</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1–9 months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30749169"/>
                  </a:ext>
                </a:extLst>
              </a:tr>
              <a:tr h="415313">
                <a:tc>
                  <a:txBody>
                    <a:bodyPr/>
                    <a:lstStyle/>
                    <a:p>
                      <a:r>
                        <a:rPr lang="en-US" sz="1600">
                          <a:effectLst/>
                        </a:rPr>
                        <a:t>Internet call: San Francisco to New York City</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a:effectLst/>
                        </a:rPr>
                        <a:t>65 ms</a:t>
                      </a:r>
                      <a:r>
                        <a:rPr lang="en-US" sz="1600" u="none" strike="noStrike">
                          <a:solidFill>
                            <a:srgbClr val="E0592A"/>
                          </a:solidFill>
                          <a:effectLst/>
                          <a:hlinkClick r:id="rId2"/>
                        </a:rPr>
                        <a:t>[3]</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r>
                        <a:rPr lang="en-US" sz="1600" b="1">
                          <a:effectLst/>
                        </a:rPr>
                        <a:t>5 years</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72892571"/>
                  </a:ext>
                </a:extLst>
              </a:tr>
              <a:tr h="282430">
                <a:tc>
                  <a:txBody>
                    <a:bodyPr/>
                    <a:lstStyle/>
                    <a:p>
                      <a:r>
                        <a:rPr lang="en-US" sz="1600">
                          <a:effectLst/>
                        </a:rPr>
                        <a:t>Internet call: San Francisco to Hong Kong</a:t>
                      </a:r>
                    </a:p>
                  </a:txBody>
                  <a:tcPr marL="80494" marR="80494" marT="40247" marB="40247" anchor="ctr">
                    <a:lnL>
                      <a:noFill/>
                    </a:lnL>
                    <a:lnR>
                      <a:noFill/>
                    </a:lnR>
                    <a:lnT w="1270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a:effectLst/>
                        </a:rPr>
                        <a:t>141 ms</a:t>
                      </a:r>
                      <a:r>
                        <a:rPr lang="en-US" sz="1600" u="none" strike="noStrike">
                          <a:solidFill>
                            <a:srgbClr val="E0592A"/>
                          </a:solidFill>
                          <a:effectLst/>
                          <a:hlinkClick r:id="rId2"/>
                        </a:rPr>
                        <a:t>[3]</a:t>
                      </a:r>
                      <a:endParaRPr lang="en-US" sz="160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b="1" dirty="0">
                          <a:effectLst/>
                        </a:rPr>
                        <a:t>11 years</a:t>
                      </a:r>
                      <a:endParaRPr lang="en-US" sz="1600" dirty="0">
                        <a:effectLst/>
                      </a:endParaRPr>
                    </a:p>
                  </a:txBody>
                  <a:tcPr marL="80494" marR="80494" marT="40247" marB="40247" anchor="ctr">
                    <a:lnL>
                      <a:noFill/>
                    </a:lnL>
                    <a:lnR>
                      <a:noFill/>
                    </a:lnR>
                    <a:lnT w="1270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06275515"/>
                  </a:ext>
                </a:extLst>
              </a:tr>
            </a:tbl>
          </a:graphicData>
        </a:graphic>
      </p:graphicFrame>
      <p:sp>
        <p:nvSpPr>
          <p:cNvPr id="12" name="Rectangle 11">
            <a:extLst>
              <a:ext uri="{FF2B5EF4-FFF2-40B4-BE49-F238E27FC236}">
                <a16:creationId xmlns:a16="http://schemas.microsoft.com/office/drawing/2014/main" id="{58DD4443-828A-4CB1-ABDD-92B9ACD046AB}"/>
              </a:ext>
            </a:extLst>
          </p:cNvPr>
          <p:cNvSpPr/>
          <p:nvPr/>
        </p:nvSpPr>
        <p:spPr>
          <a:xfrm>
            <a:off x="1295400" y="6470479"/>
            <a:ext cx="6803136" cy="369332"/>
          </a:xfrm>
          <a:prstGeom prst="rect">
            <a:avLst/>
          </a:prstGeom>
        </p:spPr>
        <p:txBody>
          <a:bodyPr wrap="square">
            <a:spAutoFit/>
          </a:bodyPr>
          <a:lstStyle/>
          <a:p>
            <a:r>
              <a:rPr lang="en-US" dirty="0">
                <a:hlinkClick r:id="rId3"/>
              </a:rPr>
              <a:t>https://www.prowesscorp.com/computer-latency-at-a-human-scale/</a:t>
            </a:r>
            <a:endParaRPr lang="en-US" dirty="0"/>
          </a:p>
        </p:txBody>
      </p:sp>
    </p:spTree>
    <p:extLst>
      <p:ext uri="{BB962C8B-B14F-4D97-AF65-F5344CB8AC3E}">
        <p14:creationId xmlns:p14="http://schemas.microsoft.com/office/powerpoint/2010/main" val="428739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4D22-F9B0-438F-B1C0-CF50E10EA63B}"/>
              </a:ext>
            </a:extLst>
          </p:cNvPr>
          <p:cNvSpPr>
            <a:spLocks noGrp="1"/>
          </p:cNvSpPr>
          <p:nvPr>
            <p:ph type="title"/>
          </p:nvPr>
        </p:nvSpPr>
        <p:spPr/>
        <p:txBody>
          <a:bodyPr/>
          <a:lstStyle/>
          <a:p>
            <a:r>
              <a:rPr lang="en-US" dirty="0"/>
              <a:t>I/O needs to be done differently</a:t>
            </a:r>
          </a:p>
        </p:txBody>
      </p:sp>
      <p:sp>
        <p:nvSpPr>
          <p:cNvPr id="3" name="Slide Number Placeholder 2">
            <a:extLst>
              <a:ext uri="{FF2B5EF4-FFF2-40B4-BE49-F238E27FC236}">
                <a16:creationId xmlns:a16="http://schemas.microsoft.com/office/drawing/2014/main" id="{004A08AF-7135-4DCB-B459-1C36F25C08A9}"/>
              </a:ext>
            </a:extLst>
          </p:cNvPr>
          <p:cNvSpPr>
            <a:spLocks noGrp="1"/>
          </p:cNvSpPr>
          <p:nvPr>
            <p:ph type="sldNum" sz="quarter" idx="12"/>
          </p:nvPr>
        </p:nvSpPr>
        <p:spPr/>
        <p:txBody>
          <a:bodyPr/>
          <a:lstStyle/>
          <a:p>
            <a:pPr>
              <a:defRPr/>
            </a:pPr>
            <a:fld id="{49730567-0E75-49FB-AEC7-DB714A72D059}" type="slidenum">
              <a:rPr lang="en-US" smtClean="0"/>
              <a:pPr>
                <a:defRPr/>
              </a:pPr>
              <a:t>11</a:t>
            </a:fld>
            <a:endParaRPr lang="en-US"/>
          </a:p>
        </p:txBody>
      </p:sp>
      <p:sp>
        <p:nvSpPr>
          <p:cNvPr id="4" name="Content Placeholder 3">
            <a:extLst>
              <a:ext uri="{FF2B5EF4-FFF2-40B4-BE49-F238E27FC236}">
                <a16:creationId xmlns:a16="http://schemas.microsoft.com/office/drawing/2014/main" id="{F8D1DEBD-BBCA-45A3-A00C-C21C2DED7389}"/>
              </a:ext>
            </a:extLst>
          </p:cNvPr>
          <p:cNvSpPr>
            <a:spLocks noGrp="1"/>
          </p:cNvSpPr>
          <p:nvPr>
            <p:ph sz="quarter" idx="1"/>
          </p:nvPr>
        </p:nvSpPr>
        <p:spPr>
          <a:xfrm>
            <a:off x="609600" y="1219200"/>
            <a:ext cx="7772400" cy="4937760"/>
          </a:xfrm>
        </p:spPr>
        <p:txBody>
          <a:bodyPr>
            <a:normAutofit fontScale="92500"/>
          </a:bodyPr>
          <a:lstStyle/>
          <a:p>
            <a:r>
              <a:rPr lang="en-US" dirty="0"/>
              <a:t>Consider two scenarios in real word:</a:t>
            </a:r>
          </a:p>
          <a:p>
            <a:r>
              <a:rPr lang="en-US" dirty="0"/>
              <a:t>Movie Ticket</a:t>
            </a:r>
          </a:p>
          <a:p>
            <a:pPr lvl="1" fontAlgn="base"/>
            <a:r>
              <a:rPr lang="en-US" dirty="0"/>
              <a:t>You are in a queue to get a movie ticket. You cannot get one until everybody in front of you gets one, and the same applies to the people queued behind you.</a:t>
            </a:r>
          </a:p>
          <a:p>
            <a:pPr lvl="1" fontAlgn="base"/>
            <a:endParaRPr lang="en-US" dirty="0"/>
          </a:p>
          <a:p>
            <a:pPr fontAlgn="base"/>
            <a:r>
              <a:rPr lang="en-US" dirty="0"/>
              <a:t>Order Food</a:t>
            </a:r>
          </a:p>
          <a:p>
            <a:pPr lvl="1" fontAlgn="base"/>
            <a:r>
              <a:rPr lang="en-US" dirty="0"/>
              <a:t>You are in a restaurant with many other people. You order your food. Other people can also order their food, they don't have to wait for your food to be cooked and served to you before they can order. In the kitchen restaurant workers are continuously cooking, serving, and taking orders. People will get their food served as soon as it is cooked.</a:t>
            </a:r>
          </a:p>
          <a:p>
            <a:pPr fontAlgn="base"/>
            <a:endParaRPr lang="en-US" dirty="0"/>
          </a:p>
          <a:p>
            <a:endParaRPr lang="en-US" dirty="0"/>
          </a:p>
        </p:txBody>
      </p:sp>
      <p:sp>
        <p:nvSpPr>
          <p:cNvPr id="5" name="Speech Bubble: Rectangle with Corners Rounded 4">
            <a:extLst>
              <a:ext uri="{FF2B5EF4-FFF2-40B4-BE49-F238E27FC236}">
                <a16:creationId xmlns:a16="http://schemas.microsoft.com/office/drawing/2014/main" id="{0734C0DC-BFCE-448C-B04F-83F5BF400B04}"/>
              </a:ext>
            </a:extLst>
          </p:cNvPr>
          <p:cNvSpPr/>
          <p:nvPr/>
        </p:nvSpPr>
        <p:spPr>
          <a:xfrm>
            <a:off x="8763000" y="1905000"/>
            <a:ext cx="3048000" cy="1295400"/>
          </a:xfrm>
          <a:prstGeom prst="wedgeRoundRectCallout">
            <a:avLst>
              <a:gd name="adj1" fmla="val -63333"/>
              <a:gd name="adj2" fmla="val -18383"/>
              <a:gd name="adj3" fmla="val 16667"/>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t>Synchronously</a:t>
            </a:r>
            <a:endParaRPr lang="en-US" sz="4000" dirty="0"/>
          </a:p>
        </p:txBody>
      </p:sp>
      <p:sp>
        <p:nvSpPr>
          <p:cNvPr id="6" name="Speech Bubble: Rectangle with Corners Rounded 5">
            <a:extLst>
              <a:ext uri="{FF2B5EF4-FFF2-40B4-BE49-F238E27FC236}">
                <a16:creationId xmlns:a16="http://schemas.microsoft.com/office/drawing/2014/main" id="{D7BD3139-E197-4EFF-B44A-1E16C47D3EF9}"/>
              </a:ext>
            </a:extLst>
          </p:cNvPr>
          <p:cNvSpPr/>
          <p:nvPr/>
        </p:nvSpPr>
        <p:spPr>
          <a:xfrm>
            <a:off x="8763000" y="3924301"/>
            <a:ext cx="3048000" cy="1295400"/>
          </a:xfrm>
          <a:prstGeom prst="wedgeRoundRectCallout">
            <a:avLst>
              <a:gd name="adj1" fmla="val -63333"/>
              <a:gd name="adj2" fmla="val -18383"/>
              <a:gd name="adj3" fmla="val 16667"/>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800" b="1" dirty="0"/>
              <a:t>Asynchronously</a:t>
            </a:r>
            <a:endParaRPr lang="en-US" sz="4000" dirty="0"/>
          </a:p>
        </p:txBody>
      </p:sp>
    </p:spTree>
    <p:extLst>
      <p:ext uri="{BB962C8B-B14F-4D97-AF65-F5344CB8AC3E}">
        <p14:creationId xmlns:p14="http://schemas.microsoft.com/office/powerpoint/2010/main" val="320149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1829E8-B001-44D6-A5C9-A08A8DE36399}"/>
              </a:ext>
            </a:extLst>
          </p:cNvPr>
          <p:cNvSpPr>
            <a:spLocks noGrp="1"/>
          </p:cNvSpPr>
          <p:nvPr>
            <p:ph type="title"/>
          </p:nvPr>
        </p:nvSpPr>
        <p:spPr/>
        <p:txBody>
          <a:bodyPr/>
          <a:lstStyle/>
          <a:p>
            <a:r>
              <a:rPr lang="en-US" dirty="0"/>
              <a:t>Blocking vs non-blocking?</a:t>
            </a:r>
          </a:p>
        </p:txBody>
      </p:sp>
      <p:sp>
        <p:nvSpPr>
          <p:cNvPr id="3" name="Slide Number Placeholder 2">
            <a:extLst>
              <a:ext uri="{FF2B5EF4-FFF2-40B4-BE49-F238E27FC236}">
                <a16:creationId xmlns:a16="http://schemas.microsoft.com/office/drawing/2014/main" id="{C6921260-346E-4F2D-A7DA-B7219F1AAB79}"/>
              </a:ext>
            </a:extLst>
          </p:cNvPr>
          <p:cNvSpPr>
            <a:spLocks noGrp="1"/>
          </p:cNvSpPr>
          <p:nvPr>
            <p:ph type="sldNum" sz="quarter" idx="12"/>
          </p:nvPr>
        </p:nvSpPr>
        <p:spPr/>
        <p:txBody>
          <a:bodyPr/>
          <a:lstStyle/>
          <a:p>
            <a:pPr>
              <a:defRPr/>
            </a:pPr>
            <a:fld id="{49730567-0E75-49FB-AEC7-DB714A72D059}" type="slidenum">
              <a:rPr lang="en-US" smtClean="0"/>
              <a:pPr>
                <a:defRPr/>
              </a:pPr>
              <a:t>12</a:t>
            </a:fld>
            <a:endParaRPr lang="en-US"/>
          </a:p>
        </p:txBody>
      </p:sp>
      <p:sp>
        <p:nvSpPr>
          <p:cNvPr id="6" name="Content Placeholder 5">
            <a:extLst>
              <a:ext uri="{FF2B5EF4-FFF2-40B4-BE49-F238E27FC236}">
                <a16:creationId xmlns:a16="http://schemas.microsoft.com/office/drawing/2014/main" id="{DD7F9F5B-7B42-4929-BB71-92E85BA28BCA}"/>
              </a:ext>
            </a:extLst>
          </p:cNvPr>
          <p:cNvSpPr>
            <a:spLocks noGrp="1"/>
          </p:cNvSpPr>
          <p:nvPr>
            <p:ph sz="quarter" idx="1"/>
          </p:nvPr>
        </p:nvSpPr>
        <p:spPr>
          <a:ln>
            <a:solidFill>
              <a:schemeClr val="accent1"/>
            </a:solidFill>
          </a:ln>
        </p:spPr>
        <p:txBody>
          <a:bodyPr>
            <a:normAutofit/>
          </a:bodyPr>
          <a:lstStyle/>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a</a:t>
            </a:r>
            <a:r>
              <a:rPr lang="en-US" sz="2000" b="1" dirty="0" err="1">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b</a:t>
            </a:r>
            <a:r>
              <a:rPr lang="en-US" sz="2000" b="1" dirty="0">
                <a:solidFill>
                  <a:srgbClr val="000080"/>
                </a:solidFill>
                <a:latin typeface="Consolas" panose="020B0609020204030204" pitchFamily="49" charset="0"/>
              </a:rPr>
              <a:t>)=&gt;{</a:t>
            </a:r>
            <a:r>
              <a:rPr lang="en-US" sz="2000" dirty="0">
                <a:solidFill>
                  <a:srgbClr val="000000"/>
                </a:solidFill>
                <a:latin typeface="Courier New" panose="02070309020205020404" pitchFamily="49" charset="0"/>
              </a:rPr>
              <a:t> </a:t>
            </a:r>
          </a:p>
          <a:p>
            <a:pPr marL="0" indent="0">
              <a:buNone/>
            </a:pPr>
            <a:r>
              <a:rPr lang="en-US" sz="2000" b="1" dirty="0">
                <a:solidFill>
                  <a:srgbClr val="0000FF"/>
                </a:solidFill>
                <a:latin typeface="Consolas" panose="020B0609020204030204" pitchFamily="49" charset="0"/>
              </a:rPr>
              <a:t>  for</a:t>
            </a:r>
            <a:r>
              <a:rPr lang="en-US" sz="2000" b="1" dirty="0">
                <a:solidFill>
                  <a:srgbClr val="000080"/>
                </a:solidFill>
                <a:latin typeface="Consolas" panose="020B0609020204030204" pitchFamily="49" charset="0"/>
              </a:rPr>
              <a:t>(</a:t>
            </a:r>
            <a:r>
              <a:rPr lang="en-US" sz="2000" b="1" dirty="0">
                <a:solidFill>
                  <a:srgbClr val="0000FF"/>
                </a:solidFill>
                <a:latin typeface="Consolas" panose="020B0609020204030204" pitchFamily="49" charset="0"/>
              </a:rPr>
              <a:t>let</a:t>
            </a:r>
            <a:r>
              <a:rPr lang="en-US" sz="2000" dirty="0">
                <a:solidFill>
                  <a:srgbClr val="000000"/>
                </a:solidFill>
                <a:latin typeface="Courier New" panose="02070309020205020404" pitchFamily="49" charset="0"/>
              </a:rPr>
              <a:t> </a:t>
            </a:r>
            <a:r>
              <a:rPr lang="en-US" sz="2000" dirty="0" err="1">
                <a:solidFill>
                  <a:srgbClr val="000000"/>
                </a:solidFill>
                <a:latin typeface="Consolas" panose="020B0609020204030204" pitchFamily="49" charset="0"/>
              </a:rPr>
              <a:t>i</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0</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nsolas" panose="020B0609020204030204" pitchFamily="49" charset="0"/>
              </a:rPr>
              <a:t>i</a:t>
            </a:r>
            <a:r>
              <a:rPr lang="en-US" sz="2000" b="1" dirty="0">
                <a:solidFill>
                  <a:srgbClr val="000080"/>
                </a:solidFill>
                <a:latin typeface="Consolas" panose="020B0609020204030204" pitchFamily="49" charset="0"/>
              </a:rPr>
              <a:t>&lt;</a:t>
            </a:r>
            <a:r>
              <a:rPr lang="en-US" sz="2000" dirty="0">
                <a:solidFill>
                  <a:srgbClr val="FF8000"/>
                </a:solidFill>
                <a:latin typeface="Consolas" panose="020B0609020204030204" pitchFamily="49" charset="0"/>
              </a:rPr>
              <a:t>9e</a:t>
            </a:r>
            <a:r>
              <a:rPr lang="en-US" altLang="zh-CN" sz="2000" dirty="0">
                <a:solidFill>
                  <a:srgbClr val="FF8000"/>
                </a:solidFill>
                <a:latin typeface="Consolas" panose="020B0609020204030204" pitchFamily="49" charset="0"/>
              </a:rPr>
              <a:t>2</a:t>
            </a:r>
            <a:r>
              <a:rPr lang="en-US" sz="2000" dirty="0">
                <a:solidFill>
                  <a:srgbClr val="FF8000"/>
                </a:solidFill>
                <a:latin typeface="Consolas" panose="020B0609020204030204" pitchFamily="49" charset="0"/>
              </a:rPr>
              <a:t>7</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nsolas" panose="020B0609020204030204" pitchFamily="49" charset="0"/>
              </a:rPr>
              <a:t>i</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console</a:t>
            </a:r>
            <a:r>
              <a:rPr lang="en-US" sz="2000" b="1" dirty="0">
                <a:solidFill>
                  <a:srgbClr val="000080"/>
                </a:solidFill>
                <a:latin typeface="Consolas" panose="020B0609020204030204" pitchFamily="49" charset="0"/>
              </a:rPr>
              <a:t>.</a:t>
            </a:r>
            <a:r>
              <a:rPr lang="en-US" sz="2000" dirty="0">
                <a:solidFill>
                  <a:srgbClr val="000000"/>
                </a:solidFill>
                <a:latin typeface="Consolas" panose="020B0609020204030204" pitchFamily="49" charset="0"/>
              </a:rPr>
              <a:t>log</a:t>
            </a:r>
            <a:r>
              <a:rPr lang="en-US" sz="2000" b="1" dirty="0">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a</a:t>
            </a:r>
            <a:r>
              <a:rPr lang="en-US" sz="2000" b="1" dirty="0" err="1">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b</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nsolas" panose="020B0609020204030204" pitchFamily="49" charset="0"/>
              </a:rPr>
              <a:t>console</a:t>
            </a:r>
            <a:r>
              <a:rPr lang="en-US" sz="2000" b="1" dirty="0">
                <a:solidFill>
                  <a:srgbClr val="000080"/>
                </a:solidFill>
                <a:latin typeface="Consolas" panose="020B0609020204030204" pitchFamily="49" charset="0"/>
              </a:rPr>
              <a:t>.</a:t>
            </a:r>
            <a:r>
              <a:rPr lang="en-US" sz="2000" dirty="0">
                <a:solidFill>
                  <a:srgbClr val="000000"/>
                </a:solidFill>
                <a:latin typeface="Consolas" panose="020B0609020204030204" pitchFamily="49" charset="0"/>
              </a:rPr>
              <a:t>log</a:t>
            </a:r>
            <a:r>
              <a:rPr lang="en-US" sz="2000" b="1" dirty="0">
                <a:solidFill>
                  <a:srgbClr val="000080"/>
                </a:solidFill>
                <a:latin typeface="Consolas" panose="020B0609020204030204" pitchFamily="49" charset="0"/>
              </a:rPr>
              <a:t>(</a:t>
            </a:r>
            <a:r>
              <a:rPr lang="en-US" sz="2000" dirty="0">
                <a:solidFill>
                  <a:srgbClr val="808080"/>
                </a:solidFill>
                <a:latin typeface="Consolas" panose="020B0609020204030204" pitchFamily="49" charset="0"/>
              </a:rPr>
              <a:t>'start'</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endParaRPr lang="en-US" sz="2000" b="1" dirty="0">
              <a:solidFill>
                <a:srgbClr val="000000"/>
              </a:solidFill>
              <a:latin typeface="Courier New" panose="02070309020205020404" pitchFamily="49" charset="0"/>
            </a:endParaRPr>
          </a:p>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1</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2</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B</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2</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3</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C</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3</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4</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nsolas" panose="020B0609020204030204" pitchFamily="49" charset="0"/>
              </a:rPr>
              <a:t>console</a:t>
            </a:r>
            <a:r>
              <a:rPr lang="en-US" sz="2000" b="1" dirty="0">
                <a:solidFill>
                  <a:srgbClr val="000080"/>
                </a:solidFill>
                <a:latin typeface="Consolas" panose="020B0609020204030204" pitchFamily="49" charset="0"/>
              </a:rPr>
              <a:t>.</a:t>
            </a:r>
            <a:r>
              <a:rPr lang="en-US" sz="2000" dirty="0">
                <a:solidFill>
                  <a:srgbClr val="000000"/>
                </a:solidFill>
                <a:latin typeface="Consolas" panose="020B0609020204030204" pitchFamily="49" charset="0"/>
              </a:rPr>
              <a:t>log</a:t>
            </a:r>
            <a:r>
              <a:rPr lang="en-US" sz="2000" b="1" dirty="0">
                <a:solidFill>
                  <a:srgbClr val="000080"/>
                </a:solidFill>
                <a:latin typeface="Consolas" panose="020B0609020204030204" pitchFamily="49" charset="0"/>
              </a:rPr>
              <a:t>(</a:t>
            </a:r>
            <a:r>
              <a:rPr lang="en-US" sz="2000" dirty="0">
                <a:solidFill>
                  <a:srgbClr val="808080"/>
                </a:solidFill>
                <a:latin typeface="Consolas" panose="020B0609020204030204" pitchFamily="49" charset="0"/>
              </a:rPr>
              <a:t>'end'</a:t>
            </a:r>
            <a:r>
              <a:rPr lang="en-US" sz="2000" b="1" dirty="0">
                <a:solidFill>
                  <a:srgbClr val="000080"/>
                </a:solidFill>
                <a:latin typeface="Consolas" panose="020B0609020204030204" pitchFamily="49" charset="0"/>
              </a:rPr>
              <a:t>);</a:t>
            </a:r>
            <a:endParaRPr lang="en-US" sz="2000" dirty="0"/>
          </a:p>
          <a:p>
            <a:pPr marL="0" indent="0">
              <a:buNone/>
            </a:pPr>
            <a:endParaRPr lang="en-US" sz="2000" dirty="0"/>
          </a:p>
        </p:txBody>
      </p:sp>
      <p:sp>
        <p:nvSpPr>
          <p:cNvPr id="7" name="Content Placeholder 6">
            <a:extLst>
              <a:ext uri="{FF2B5EF4-FFF2-40B4-BE49-F238E27FC236}">
                <a16:creationId xmlns:a16="http://schemas.microsoft.com/office/drawing/2014/main" id="{717AA93E-DCAC-4347-A853-746CA895A6B0}"/>
              </a:ext>
            </a:extLst>
          </p:cNvPr>
          <p:cNvSpPr>
            <a:spLocks noGrp="1"/>
          </p:cNvSpPr>
          <p:nvPr>
            <p:ph sz="quarter" idx="2"/>
          </p:nvPr>
        </p:nvSpPr>
        <p:spPr>
          <a:ln>
            <a:solidFill>
              <a:schemeClr val="accent1"/>
            </a:solidFill>
          </a:ln>
        </p:spPr>
        <p:txBody>
          <a:bodyPr>
            <a:normAutofit/>
          </a:bodyPr>
          <a:lstStyle/>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a</a:t>
            </a:r>
            <a:r>
              <a:rPr lang="en-US" sz="2000" b="1" dirty="0" err="1">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b</a:t>
            </a:r>
            <a:r>
              <a:rPr lang="en-US" sz="2000" b="1" dirty="0">
                <a:solidFill>
                  <a:srgbClr val="000080"/>
                </a:solidFill>
                <a:latin typeface="Consolas" panose="020B0609020204030204" pitchFamily="49" charset="0"/>
              </a:rPr>
              <a:t>)=&gt;{</a:t>
            </a:r>
            <a:r>
              <a:rPr lang="en-US" sz="2000" dirty="0">
                <a:solidFill>
                  <a:srgbClr val="000000"/>
                </a:solidFill>
                <a:latin typeface="Courier New" panose="02070309020205020404" pitchFamily="49" charset="0"/>
              </a:rPr>
              <a:t> </a:t>
            </a:r>
          </a:p>
          <a:p>
            <a:pPr marL="0" indent="0">
              <a:buNone/>
            </a:pPr>
            <a:r>
              <a:rPr lang="en-US" sz="2000" b="1" dirty="0">
                <a:solidFill>
                  <a:srgbClr val="804000"/>
                </a:solidFill>
                <a:latin typeface="Consolas" panose="020B0609020204030204" pitchFamily="49" charset="0"/>
              </a:rPr>
              <a:t>  </a:t>
            </a:r>
            <a:r>
              <a:rPr lang="en-US" sz="2000" b="1" dirty="0" err="1">
                <a:solidFill>
                  <a:srgbClr val="804000"/>
                </a:solidFill>
                <a:latin typeface="Consolas" panose="020B0609020204030204" pitchFamily="49" charset="0"/>
              </a:rPr>
              <a:t>setTimeout</a:t>
            </a:r>
            <a:r>
              <a:rPr lang="en-US" sz="2000" b="1" dirty="0">
                <a:solidFill>
                  <a:srgbClr val="000080"/>
                </a:solidFill>
                <a:latin typeface="Consolas" panose="020B0609020204030204" pitchFamily="49" charset="0"/>
              </a:rPr>
              <a:t>(()=&gt;{</a:t>
            </a:r>
          </a:p>
          <a:p>
            <a:pPr marL="0" indent="0">
              <a:buNone/>
            </a:pPr>
            <a:r>
              <a:rPr lang="en-US" sz="2000" b="1" dirty="0">
                <a:solidFill>
                  <a:srgbClr val="0000FF"/>
                </a:solidFill>
                <a:latin typeface="Consolas" panose="020B0609020204030204" pitchFamily="49" charset="0"/>
              </a:rPr>
              <a:t>    for</a:t>
            </a:r>
            <a:r>
              <a:rPr lang="en-US" sz="2000" b="1" dirty="0">
                <a:solidFill>
                  <a:srgbClr val="000080"/>
                </a:solidFill>
                <a:latin typeface="Consolas" panose="020B0609020204030204" pitchFamily="49" charset="0"/>
              </a:rPr>
              <a:t>(</a:t>
            </a:r>
            <a:r>
              <a:rPr lang="en-US" sz="2000" b="1" dirty="0">
                <a:solidFill>
                  <a:srgbClr val="0000FF"/>
                </a:solidFill>
                <a:latin typeface="Consolas" panose="020B0609020204030204" pitchFamily="49" charset="0"/>
              </a:rPr>
              <a:t>let</a:t>
            </a:r>
            <a:r>
              <a:rPr lang="en-US" sz="2000" dirty="0">
                <a:solidFill>
                  <a:srgbClr val="000000"/>
                </a:solidFill>
                <a:latin typeface="Courier New" panose="02070309020205020404" pitchFamily="49" charset="0"/>
              </a:rPr>
              <a:t> </a:t>
            </a:r>
            <a:r>
              <a:rPr lang="en-US" sz="2000" dirty="0" err="1">
                <a:solidFill>
                  <a:srgbClr val="000000"/>
                </a:solidFill>
                <a:latin typeface="Consolas" panose="020B0609020204030204" pitchFamily="49" charset="0"/>
              </a:rPr>
              <a:t>i</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0</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nsolas" panose="020B0609020204030204" pitchFamily="49" charset="0"/>
              </a:rPr>
              <a:t>i</a:t>
            </a:r>
            <a:r>
              <a:rPr lang="en-US" sz="2000" b="1" dirty="0">
                <a:solidFill>
                  <a:srgbClr val="000080"/>
                </a:solidFill>
                <a:latin typeface="Consolas" panose="020B0609020204030204" pitchFamily="49" charset="0"/>
              </a:rPr>
              <a:t>&lt;</a:t>
            </a:r>
            <a:r>
              <a:rPr lang="en-US" sz="2000" dirty="0">
                <a:solidFill>
                  <a:srgbClr val="FF8000"/>
                </a:solidFill>
                <a:latin typeface="Consolas" panose="020B0609020204030204" pitchFamily="49" charset="0"/>
              </a:rPr>
              <a:t>9e</a:t>
            </a:r>
            <a:r>
              <a:rPr lang="en-US" altLang="zh-CN" sz="2000" dirty="0">
                <a:solidFill>
                  <a:srgbClr val="FF8000"/>
                </a:solidFill>
                <a:latin typeface="Consolas" panose="020B0609020204030204" pitchFamily="49" charset="0"/>
              </a:rPr>
              <a:t>2</a:t>
            </a:r>
            <a:r>
              <a:rPr lang="en-US" sz="2000" dirty="0">
                <a:solidFill>
                  <a:srgbClr val="FF8000"/>
                </a:solidFill>
                <a:latin typeface="Consolas" panose="020B0609020204030204" pitchFamily="49" charset="0"/>
              </a:rPr>
              <a:t>7</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nsolas" panose="020B0609020204030204" pitchFamily="49" charset="0"/>
              </a:rPr>
              <a:t>i</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nsolas" panose="020B0609020204030204" pitchFamily="49" charset="0"/>
              </a:rPr>
              <a:t>    console</a:t>
            </a:r>
            <a:r>
              <a:rPr lang="en-US" sz="2000" b="1" dirty="0">
                <a:solidFill>
                  <a:srgbClr val="000080"/>
                </a:solidFill>
                <a:latin typeface="Consolas" panose="020B0609020204030204" pitchFamily="49" charset="0"/>
              </a:rPr>
              <a:t>.</a:t>
            </a:r>
            <a:r>
              <a:rPr lang="en-US" sz="2000" dirty="0">
                <a:solidFill>
                  <a:srgbClr val="000000"/>
                </a:solidFill>
                <a:latin typeface="Consolas" panose="020B0609020204030204" pitchFamily="49" charset="0"/>
              </a:rPr>
              <a:t>log</a:t>
            </a:r>
            <a:r>
              <a:rPr lang="en-US" sz="2000" b="1" dirty="0">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a</a:t>
            </a:r>
            <a:r>
              <a:rPr lang="en-US" sz="2000" b="1" dirty="0" err="1">
                <a:solidFill>
                  <a:srgbClr val="000080"/>
                </a:solidFill>
                <a:latin typeface="Consolas" panose="020B0609020204030204" pitchFamily="49" charset="0"/>
              </a:rPr>
              <a:t>+</a:t>
            </a:r>
            <a:r>
              <a:rPr lang="en-US" sz="2000" dirty="0" err="1">
                <a:solidFill>
                  <a:srgbClr val="000000"/>
                </a:solidFill>
                <a:latin typeface="Consolas" panose="020B0609020204030204" pitchFamily="49" charset="0"/>
              </a:rPr>
              <a:t>b</a:t>
            </a:r>
            <a:r>
              <a:rPr lang="en-US" sz="2000" b="1" dirty="0">
                <a:solidFill>
                  <a:srgbClr val="000080"/>
                </a:solidFill>
                <a:latin typeface="Consolas" panose="020B0609020204030204" pitchFamily="49" charset="0"/>
              </a:rPr>
              <a:t>);</a:t>
            </a:r>
          </a:p>
          <a:p>
            <a:pPr marL="0" indent="0">
              <a:buNone/>
            </a:pPr>
            <a:r>
              <a:rPr lang="en-US" sz="2000" b="1" dirty="0">
                <a:solidFill>
                  <a:srgbClr val="000080"/>
                </a:solidFill>
                <a:latin typeface="Consolas" panose="020B0609020204030204" pitchFamily="49" charset="0"/>
              </a:rPr>
              <a:t>  },</a:t>
            </a:r>
            <a:r>
              <a:rPr lang="en-US" sz="2000" dirty="0">
                <a:solidFill>
                  <a:srgbClr val="000000"/>
                </a:solidFill>
                <a:latin typeface="Courier New" panose="02070309020205020404" pitchFamily="49" charset="0"/>
              </a:rPr>
              <a:t> </a:t>
            </a:r>
            <a:r>
              <a:rPr lang="en-US" sz="2000" dirty="0">
                <a:solidFill>
                  <a:srgbClr val="FF8000"/>
                </a:solidFill>
                <a:latin typeface="Consolas" panose="020B0609020204030204" pitchFamily="49" charset="0"/>
              </a:rPr>
              <a:t>5000</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nsolas" panose="020B0609020204030204" pitchFamily="49" charset="0"/>
              </a:rPr>
              <a:t>console</a:t>
            </a:r>
            <a:r>
              <a:rPr lang="en-US" sz="2000" b="1" dirty="0">
                <a:solidFill>
                  <a:srgbClr val="000080"/>
                </a:solidFill>
                <a:latin typeface="Consolas" panose="020B0609020204030204" pitchFamily="49" charset="0"/>
              </a:rPr>
              <a:t>.</a:t>
            </a:r>
            <a:r>
              <a:rPr lang="en-US" sz="2000" dirty="0">
                <a:solidFill>
                  <a:srgbClr val="000000"/>
                </a:solidFill>
                <a:latin typeface="Consolas" panose="020B0609020204030204" pitchFamily="49" charset="0"/>
              </a:rPr>
              <a:t>log</a:t>
            </a:r>
            <a:r>
              <a:rPr lang="en-US" sz="2000" b="1" dirty="0">
                <a:solidFill>
                  <a:srgbClr val="000080"/>
                </a:solidFill>
                <a:latin typeface="Consolas" panose="020B0609020204030204" pitchFamily="49" charset="0"/>
              </a:rPr>
              <a:t>(</a:t>
            </a:r>
            <a:r>
              <a:rPr lang="en-US" sz="2000" dirty="0">
                <a:solidFill>
                  <a:srgbClr val="808080"/>
                </a:solidFill>
                <a:latin typeface="Consolas" panose="020B0609020204030204" pitchFamily="49" charset="0"/>
              </a:rPr>
              <a:t>'start'</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1</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2</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B</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2</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3</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FF"/>
                </a:solidFill>
                <a:latin typeface="Consolas" panose="020B0609020204030204" pitchFamily="49" charset="0"/>
              </a:rPr>
              <a:t>const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C</a:t>
            </a:r>
            <a:r>
              <a:rPr lang="en-US" sz="2000" dirty="0">
                <a:solidFill>
                  <a:srgbClr val="000000"/>
                </a:solidFill>
                <a:latin typeface="Courier New" panose="02070309020205020404" pitchFamily="49" charset="0"/>
              </a:rPr>
              <a:t> </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r>
              <a:rPr lang="en-US" sz="2000" dirty="0">
                <a:solidFill>
                  <a:srgbClr val="000000"/>
                </a:solidFill>
                <a:latin typeface="Consolas" panose="020B0609020204030204" pitchFamily="49" charset="0"/>
              </a:rPr>
              <a:t>add</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3</a:t>
            </a:r>
            <a:r>
              <a:rPr lang="en-US" sz="2000" b="1" dirty="0">
                <a:solidFill>
                  <a:srgbClr val="000080"/>
                </a:solidFill>
                <a:latin typeface="Consolas" panose="020B0609020204030204" pitchFamily="49" charset="0"/>
              </a:rPr>
              <a:t>,</a:t>
            </a:r>
            <a:r>
              <a:rPr lang="en-US" sz="2000" dirty="0">
                <a:solidFill>
                  <a:srgbClr val="FF8000"/>
                </a:solidFill>
                <a:latin typeface="Consolas" panose="020B0609020204030204" pitchFamily="49" charset="0"/>
              </a:rPr>
              <a:t>4</a:t>
            </a:r>
            <a:r>
              <a:rPr lang="en-US" sz="2000" b="1" dirty="0">
                <a:solidFill>
                  <a:srgbClr val="000080"/>
                </a:solidFill>
                <a:latin typeface="Consolas" panose="020B06090202040302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nsolas" panose="020B0609020204030204" pitchFamily="49" charset="0"/>
              </a:rPr>
              <a:t>console</a:t>
            </a:r>
            <a:r>
              <a:rPr lang="en-US" sz="2000" b="1" dirty="0">
                <a:solidFill>
                  <a:srgbClr val="000080"/>
                </a:solidFill>
                <a:latin typeface="Consolas" panose="020B0609020204030204" pitchFamily="49" charset="0"/>
              </a:rPr>
              <a:t>.</a:t>
            </a:r>
            <a:r>
              <a:rPr lang="en-US" sz="2000" dirty="0">
                <a:solidFill>
                  <a:srgbClr val="000000"/>
                </a:solidFill>
                <a:latin typeface="Consolas" panose="020B0609020204030204" pitchFamily="49" charset="0"/>
              </a:rPr>
              <a:t>log</a:t>
            </a:r>
            <a:r>
              <a:rPr lang="en-US" sz="2000" b="1" dirty="0">
                <a:solidFill>
                  <a:srgbClr val="000080"/>
                </a:solidFill>
                <a:latin typeface="Consolas" panose="020B0609020204030204" pitchFamily="49" charset="0"/>
              </a:rPr>
              <a:t>(</a:t>
            </a:r>
            <a:r>
              <a:rPr lang="en-US" sz="2000" dirty="0">
                <a:solidFill>
                  <a:srgbClr val="808080"/>
                </a:solidFill>
                <a:latin typeface="Consolas" panose="020B0609020204030204" pitchFamily="49" charset="0"/>
              </a:rPr>
              <a:t>'end'</a:t>
            </a:r>
            <a:r>
              <a:rPr lang="en-US" sz="2000" b="1" dirty="0">
                <a:solidFill>
                  <a:srgbClr val="000080"/>
                </a:solidFill>
                <a:latin typeface="Consolas" panose="020B0609020204030204" pitchFamily="49" charset="0"/>
              </a:rPr>
              <a:t>);</a:t>
            </a:r>
            <a:endParaRPr lang="en-US" sz="2000" dirty="0"/>
          </a:p>
          <a:p>
            <a:pPr marL="0" indent="0">
              <a:buNone/>
            </a:pPr>
            <a:endParaRPr lang="en-US" sz="2000" dirty="0"/>
          </a:p>
        </p:txBody>
      </p:sp>
      <p:sp>
        <p:nvSpPr>
          <p:cNvPr id="9" name="Rectangle 8">
            <a:extLst>
              <a:ext uri="{FF2B5EF4-FFF2-40B4-BE49-F238E27FC236}">
                <a16:creationId xmlns:a16="http://schemas.microsoft.com/office/drawing/2014/main" id="{E71E60A2-A617-4ECD-A126-3FFADEED2E3D}"/>
              </a:ext>
            </a:extLst>
          </p:cNvPr>
          <p:cNvSpPr/>
          <p:nvPr/>
        </p:nvSpPr>
        <p:spPr>
          <a:xfrm>
            <a:off x="891607" y="5619750"/>
            <a:ext cx="4518593" cy="369332"/>
          </a:xfrm>
          <a:prstGeom prst="rect">
            <a:avLst/>
          </a:prstGeom>
          <a:ln>
            <a:solidFill>
              <a:srgbClr val="7030A0"/>
            </a:solidFill>
          </a:ln>
        </p:spPr>
        <p:txBody>
          <a:bodyPr wrap="square">
            <a:spAutoFit/>
          </a:bodyPr>
          <a:lstStyle/>
          <a:p>
            <a:r>
              <a:rPr lang="en-US" b="1" dirty="0">
                <a:solidFill>
                  <a:srgbClr val="333333"/>
                </a:solidFill>
                <a:latin typeface="Source Sans Pro" panose="020B0503030403020204" pitchFamily="34" charset="0"/>
              </a:rPr>
              <a:t>Blocking</a:t>
            </a:r>
            <a:r>
              <a:rPr lang="en-US" dirty="0">
                <a:solidFill>
                  <a:srgbClr val="333333"/>
                </a:solidFill>
                <a:latin typeface="Source Sans Pro" panose="020B0503030403020204" pitchFamily="34" charset="0"/>
              </a:rPr>
              <a:t> methods execute </a:t>
            </a:r>
            <a:r>
              <a:rPr lang="en-US" b="1" dirty="0">
                <a:solidFill>
                  <a:srgbClr val="333333"/>
                </a:solidFill>
                <a:latin typeface="Source Sans Pro" panose="020B0503030403020204" pitchFamily="34" charset="0"/>
              </a:rPr>
              <a:t>synchronously</a:t>
            </a:r>
            <a:endParaRPr lang="en-US" dirty="0"/>
          </a:p>
        </p:txBody>
      </p:sp>
      <p:sp>
        <p:nvSpPr>
          <p:cNvPr id="10" name="Rectangle 9">
            <a:extLst>
              <a:ext uri="{FF2B5EF4-FFF2-40B4-BE49-F238E27FC236}">
                <a16:creationId xmlns:a16="http://schemas.microsoft.com/office/drawing/2014/main" id="{C9822B37-94F8-4C94-B519-B341FAE2E84B}"/>
              </a:ext>
            </a:extLst>
          </p:cNvPr>
          <p:cNvSpPr/>
          <p:nvPr/>
        </p:nvSpPr>
        <p:spPr>
          <a:xfrm>
            <a:off x="6421948" y="5619750"/>
            <a:ext cx="4897495" cy="369332"/>
          </a:xfrm>
          <a:prstGeom prst="rect">
            <a:avLst/>
          </a:prstGeom>
          <a:ln>
            <a:solidFill>
              <a:srgbClr val="7030A0"/>
            </a:solidFill>
          </a:ln>
        </p:spPr>
        <p:txBody>
          <a:bodyPr wrap="none">
            <a:spAutoFit/>
          </a:bodyPr>
          <a:lstStyle/>
          <a:p>
            <a:r>
              <a:rPr lang="en-US" b="1" dirty="0">
                <a:solidFill>
                  <a:srgbClr val="333333"/>
                </a:solidFill>
                <a:latin typeface="Source Sans Pro" panose="020B0503030403020204" pitchFamily="34" charset="0"/>
              </a:rPr>
              <a:t>non-blocking</a:t>
            </a:r>
            <a:r>
              <a:rPr lang="en-US" dirty="0">
                <a:solidFill>
                  <a:srgbClr val="333333"/>
                </a:solidFill>
                <a:latin typeface="Source Sans Pro" panose="020B0503030403020204" pitchFamily="34" charset="0"/>
              </a:rPr>
              <a:t> methods execute </a:t>
            </a:r>
            <a:r>
              <a:rPr lang="en-US" b="1" dirty="0">
                <a:solidFill>
                  <a:srgbClr val="333333"/>
                </a:solidFill>
                <a:latin typeface="Source Sans Pro" panose="020B0503030403020204" pitchFamily="34" charset="0"/>
              </a:rPr>
              <a:t>asynchronously</a:t>
            </a:r>
            <a:endParaRPr lang="en-US" dirty="0"/>
          </a:p>
        </p:txBody>
      </p:sp>
    </p:spTree>
    <p:extLst>
      <p:ext uri="{BB962C8B-B14F-4D97-AF65-F5344CB8AC3E}">
        <p14:creationId xmlns:p14="http://schemas.microsoft.com/office/powerpoint/2010/main" val="400565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A177-F144-4D4C-A99D-48768221F1B4}"/>
              </a:ext>
            </a:extLst>
          </p:cNvPr>
          <p:cNvSpPr>
            <a:spLocks noGrp="1"/>
          </p:cNvSpPr>
          <p:nvPr>
            <p:ph type="title"/>
          </p:nvPr>
        </p:nvSpPr>
        <p:spPr/>
        <p:txBody>
          <a:bodyPr/>
          <a:lstStyle/>
          <a:p>
            <a:r>
              <a:rPr lang="en-US" dirty="0"/>
              <a:t>Why JavaScript?</a:t>
            </a:r>
          </a:p>
        </p:txBody>
      </p:sp>
      <p:sp>
        <p:nvSpPr>
          <p:cNvPr id="3" name="Slide Number Placeholder 2">
            <a:extLst>
              <a:ext uri="{FF2B5EF4-FFF2-40B4-BE49-F238E27FC236}">
                <a16:creationId xmlns:a16="http://schemas.microsoft.com/office/drawing/2014/main" id="{27FA632F-D431-4A45-9C04-3F6CEADA4868}"/>
              </a:ext>
            </a:extLst>
          </p:cNvPr>
          <p:cNvSpPr>
            <a:spLocks noGrp="1"/>
          </p:cNvSpPr>
          <p:nvPr>
            <p:ph type="sldNum" sz="quarter" idx="12"/>
          </p:nvPr>
        </p:nvSpPr>
        <p:spPr/>
        <p:txBody>
          <a:bodyPr/>
          <a:lstStyle/>
          <a:p>
            <a:pPr>
              <a:defRPr/>
            </a:pPr>
            <a:fld id="{49730567-0E75-49FB-AEC7-DB714A72D059}" type="slidenum">
              <a:rPr lang="en-US" smtClean="0"/>
              <a:pPr>
                <a:defRPr/>
              </a:pPr>
              <a:t>13</a:t>
            </a:fld>
            <a:endParaRPr lang="en-US"/>
          </a:p>
        </p:txBody>
      </p:sp>
      <p:sp>
        <p:nvSpPr>
          <p:cNvPr id="4" name="Content Placeholder 3">
            <a:extLst>
              <a:ext uri="{FF2B5EF4-FFF2-40B4-BE49-F238E27FC236}">
                <a16:creationId xmlns:a16="http://schemas.microsoft.com/office/drawing/2014/main" id="{7875F5F5-FC19-4FEE-8230-8A8FB7F3813E}"/>
              </a:ext>
            </a:extLst>
          </p:cNvPr>
          <p:cNvSpPr>
            <a:spLocks noGrp="1"/>
          </p:cNvSpPr>
          <p:nvPr>
            <p:ph sz="quarter" idx="1"/>
          </p:nvPr>
        </p:nvSpPr>
        <p:spPr/>
        <p:txBody>
          <a:bodyPr>
            <a:normAutofit/>
          </a:bodyPr>
          <a:lstStyle/>
          <a:p>
            <a:r>
              <a:rPr lang="en-US" sz="2400" dirty="0"/>
              <a:t>JavaScript designed specifically to be used with an event loop:</a:t>
            </a:r>
          </a:p>
          <a:p>
            <a:pPr lvl="1"/>
            <a:r>
              <a:rPr lang="en-US" sz="2000" dirty="0"/>
              <a:t>Anonymous functions, closures.</a:t>
            </a:r>
          </a:p>
          <a:p>
            <a:pPr lvl="1"/>
            <a:r>
              <a:rPr lang="en-US" sz="2000" dirty="0"/>
              <a:t>Only one callback at a time, no need to lock variables.</a:t>
            </a:r>
          </a:p>
          <a:p>
            <a:pPr lvl="1"/>
            <a:r>
              <a:rPr lang="en-US" sz="2000" dirty="0"/>
              <a:t>I/O through event callbacks.</a:t>
            </a:r>
          </a:p>
          <a:p>
            <a:r>
              <a:rPr lang="en-US" sz="2400" dirty="0"/>
              <a:t>The culture of JavaScript is already geared towards </a:t>
            </a:r>
            <a:r>
              <a:rPr lang="en-US" sz="2400" b="1" dirty="0"/>
              <a:t>event-driven programming.</a:t>
            </a:r>
          </a:p>
          <a:p>
            <a:endParaRPr lang="en-US" sz="2400" dirty="0"/>
          </a:p>
        </p:txBody>
      </p:sp>
      <p:sp>
        <p:nvSpPr>
          <p:cNvPr id="5" name="Rectangle 4">
            <a:extLst>
              <a:ext uri="{FF2B5EF4-FFF2-40B4-BE49-F238E27FC236}">
                <a16:creationId xmlns:a16="http://schemas.microsoft.com/office/drawing/2014/main" id="{DA926B63-1378-4354-A2B9-54DFEB45EAB5}"/>
              </a:ext>
            </a:extLst>
          </p:cNvPr>
          <p:cNvSpPr/>
          <p:nvPr/>
        </p:nvSpPr>
        <p:spPr>
          <a:xfrm>
            <a:off x="5585636" y="3645080"/>
            <a:ext cx="3296093"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We’re taught to demand input and do nothing until we have it.</a:t>
            </a:r>
          </a:p>
        </p:txBody>
      </p:sp>
      <p:sp>
        <p:nvSpPr>
          <p:cNvPr id="6" name="Rectangle 5">
            <a:extLst>
              <a:ext uri="{FF2B5EF4-FFF2-40B4-BE49-F238E27FC236}">
                <a16:creationId xmlns:a16="http://schemas.microsoft.com/office/drawing/2014/main" id="{6467368E-9B02-4252-B87F-9DAA881CE591}"/>
              </a:ext>
            </a:extLst>
          </p:cNvPr>
          <p:cNvSpPr/>
          <p:nvPr/>
        </p:nvSpPr>
        <p:spPr>
          <a:xfrm>
            <a:off x="5585636" y="5022009"/>
            <a:ext cx="3296093"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Code like this is rejected as too complicated.</a:t>
            </a:r>
          </a:p>
        </p:txBody>
      </p:sp>
      <p:sp>
        <p:nvSpPr>
          <p:cNvPr id="7" name="Rectangle 6">
            <a:extLst>
              <a:ext uri="{FF2B5EF4-FFF2-40B4-BE49-F238E27FC236}">
                <a16:creationId xmlns:a16="http://schemas.microsoft.com/office/drawing/2014/main" id="{6649EE7C-63E5-4E2F-AFAC-86CB228DE244}"/>
              </a:ext>
            </a:extLst>
          </p:cNvPr>
          <p:cNvSpPr/>
          <p:nvPr/>
        </p:nvSpPr>
        <p:spPr>
          <a:xfrm>
            <a:off x="533400" y="3505200"/>
            <a:ext cx="6096000" cy="923330"/>
          </a:xfrm>
          <a:prstGeom prst="rect">
            <a:avLst/>
          </a:prstGeom>
        </p:spPr>
        <p:txBody>
          <a:bodyPr>
            <a:spAutoFit/>
          </a:bodyPr>
          <a:lstStyle/>
          <a:p>
            <a:pPr lvl="1"/>
            <a:r>
              <a:rPr lang="en-US" dirty="0">
                <a:latin typeface="Consolas" panose="020B0609020204030204" pitchFamily="49" charset="0"/>
                <a:cs typeface="Courier New" panose="02070309020205020404" pitchFamily="49" charset="0"/>
              </a:rPr>
              <a:t>puts("Enter your name: ");</a:t>
            </a:r>
          </a:p>
          <a:p>
            <a:pPr lvl="1"/>
            <a:r>
              <a:rPr lang="en-US" dirty="0" err="1">
                <a:latin typeface="Consolas" panose="020B0609020204030204" pitchFamily="49" charset="0"/>
                <a:cs typeface="Courier New" panose="02070309020205020404" pitchFamily="49" charset="0"/>
              </a:rPr>
              <a:t>var</a:t>
            </a:r>
            <a:r>
              <a:rPr lang="en-US" dirty="0">
                <a:latin typeface="Consolas" panose="020B0609020204030204" pitchFamily="49" charset="0"/>
                <a:cs typeface="Courier New" panose="02070309020205020404" pitchFamily="49" charset="0"/>
              </a:rPr>
              <a:t> name = gets();</a:t>
            </a:r>
          </a:p>
          <a:p>
            <a:pPr lvl="1"/>
            <a:r>
              <a:rPr lang="en-US" dirty="0">
                <a:latin typeface="Consolas" panose="020B0609020204030204" pitchFamily="49" charset="0"/>
                <a:cs typeface="Courier New" panose="02070309020205020404" pitchFamily="49" charset="0"/>
              </a:rPr>
              <a:t>puts("Name: " + name);</a:t>
            </a:r>
          </a:p>
        </p:txBody>
      </p:sp>
      <p:sp>
        <p:nvSpPr>
          <p:cNvPr id="8" name="Rectangle 7">
            <a:extLst>
              <a:ext uri="{FF2B5EF4-FFF2-40B4-BE49-F238E27FC236}">
                <a16:creationId xmlns:a16="http://schemas.microsoft.com/office/drawing/2014/main" id="{3E71C64C-2876-4C21-92B6-5399438078A8}"/>
              </a:ext>
            </a:extLst>
          </p:cNvPr>
          <p:cNvSpPr/>
          <p:nvPr/>
        </p:nvSpPr>
        <p:spPr>
          <a:xfrm>
            <a:off x="533400" y="4793456"/>
            <a:ext cx="6096000" cy="1200329"/>
          </a:xfrm>
          <a:prstGeom prst="rect">
            <a:avLst/>
          </a:prstGeom>
        </p:spPr>
        <p:txBody>
          <a:bodyPr>
            <a:spAutoFit/>
          </a:bodyPr>
          <a:lstStyle/>
          <a:p>
            <a:pPr lvl="1"/>
            <a:r>
              <a:rPr lang="en-US" dirty="0">
                <a:latin typeface="Consolas" panose="020B0609020204030204" pitchFamily="49" charset="0"/>
                <a:cs typeface="Courier New" panose="02070309020205020404" pitchFamily="49" charset="0"/>
              </a:rPr>
              <a:t>puts("Enter your name: ");</a:t>
            </a:r>
          </a:p>
          <a:p>
            <a:pPr lvl="1"/>
            <a:r>
              <a:rPr lang="en-US" dirty="0">
                <a:latin typeface="Consolas" panose="020B0609020204030204" pitchFamily="49" charset="0"/>
                <a:cs typeface="Courier New" panose="02070309020205020404" pitchFamily="49" charset="0"/>
              </a:rPr>
              <a:t>gets(function (name) {</a:t>
            </a:r>
          </a:p>
          <a:p>
            <a:pPr lvl="1"/>
            <a:r>
              <a:rPr lang="en-US" dirty="0">
                <a:latin typeface="Consolas" panose="020B0609020204030204" pitchFamily="49" charset="0"/>
                <a:cs typeface="Courier New" panose="02070309020205020404" pitchFamily="49" charset="0"/>
              </a:rPr>
              <a:t>      puts("Name: " + name);</a:t>
            </a:r>
          </a:p>
          <a:p>
            <a:pPr lvl="1"/>
            <a:r>
              <a:rPr lang="en-US" dirty="0">
                <a:latin typeface="Consolas" panose="020B0609020204030204" pitchFamily="49" charset="0"/>
                <a:cs typeface="Courier New" panose="02070309020205020404" pitchFamily="49" charset="0"/>
              </a:rPr>
              <a:t>});</a:t>
            </a:r>
          </a:p>
        </p:txBody>
      </p:sp>
      <p:cxnSp>
        <p:nvCxnSpPr>
          <p:cNvPr id="9" name="Straight Connector 8">
            <a:extLst>
              <a:ext uri="{FF2B5EF4-FFF2-40B4-BE49-F238E27FC236}">
                <a16:creationId xmlns:a16="http://schemas.microsoft.com/office/drawing/2014/main" id="{B28BDF2F-AAC0-480D-80AB-976890BB5E97}"/>
              </a:ext>
            </a:extLst>
          </p:cNvPr>
          <p:cNvCxnSpPr/>
          <p:nvPr/>
        </p:nvCxnSpPr>
        <p:spPr>
          <a:xfrm>
            <a:off x="1089836" y="4664402"/>
            <a:ext cx="779189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0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6777-481C-4008-8D6A-D2D181982845}"/>
              </a:ext>
            </a:extLst>
          </p:cNvPr>
          <p:cNvSpPr>
            <a:spLocks noGrp="1"/>
          </p:cNvSpPr>
          <p:nvPr>
            <p:ph type="title"/>
          </p:nvPr>
        </p:nvSpPr>
        <p:spPr/>
        <p:txBody>
          <a:bodyPr/>
          <a:lstStyle/>
          <a:p>
            <a:r>
              <a:rPr lang="en-US" dirty="0"/>
              <a:t>Review: Chrome – Concurrency &amp; the Event Loop</a:t>
            </a:r>
          </a:p>
        </p:txBody>
      </p:sp>
      <p:sp>
        <p:nvSpPr>
          <p:cNvPr id="3" name="Slide Number Placeholder 2">
            <a:extLst>
              <a:ext uri="{FF2B5EF4-FFF2-40B4-BE49-F238E27FC236}">
                <a16:creationId xmlns:a16="http://schemas.microsoft.com/office/drawing/2014/main" id="{A12B400D-2BDA-427A-9679-4C8663AEF08A}"/>
              </a:ext>
            </a:extLst>
          </p:cNvPr>
          <p:cNvSpPr>
            <a:spLocks noGrp="1"/>
          </p:cNvSpPr>
          <p:nvPr>
            <p:ph type="sldNum" sz="quarter" idx="12"/>
          </p:nvPr>
        </p:nvSpPr>
        <p:spPr/>
        <p:txBody>
          <a:bodyPr/>
          <a:lstStyle/>
          <a:p>
            <a:pPr>
              <a:defRPr/>
            </a:pPr>
            <a:fld id="{49730567-0E75-49FB-AEC7-DB714A72D059}" type="slidenum">
              <a:rPr lang="en-US" smtClean="0"/>
              <a:pPr>
                <a:defRPr/>
              </a:pPr>
              <a:t>14</a:t>
            </a:fld>
            <a:endParaRPr lang="en-US"/>
          </a:p>
        </p:txBody>
      </p:sp>
      <p:sp>
        <p:nvSpPr>
          <p:cNvPr id="5" name="Rectangle 4">
            <a:extLst>
              <a:ext uri="{FF2B5EF4-FFF2-40B4-BE49-F238E27FC236}">
                <a16:creationId xmlns:a16="http://schemas.microsoft.com/office/drawing/2014/main" id="{CEB4A53F-C618-4038-BDAC-171EF0E67FC8}"/>
              </a:ext>
            </a:extLst>
          </p:cNvPr>
          <p:cNvSpPr/>
          <p:nvPr/>
        </p:nvSpPr>
        <p:spPr>
          <a:xfrm>
            <a:off x="762000" y="1295653"/>
            <a:ext cx="10652185" cy="4678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BC009FE-1720-4C54-86F2-D1EF381E4E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990600"/>
            <a:ext cx="1135705" cy="851779"/>
          </a:xfrm>
          <a:prstGeom prst="rect">
            <a:avLst/>
          </a:prstGeom>
        </p:spPr>
      </p:pic>
      <p:grpSp>
        <p:nvGrpSpPr>
          <p:cNvPr id="7" name="Group 6">
            <a:extLst>
              <a:ext uri="{FF2B5EF4-FFF2-40B4-BE49-F238E27FC236}">
                <a16:creationId xmlns:a16="http://schemas.microsoft.com/office/drawing/2014/main" id="{D7E8F7F5-B391-498C-A275-F782AFF18F97}"/>
              </a:ext>
            </a:extLst>
          </p:cNvPr>
          <p:cNvGrpSpPr/>
          <p:nvPr/>
        </p:nvGrpSpPr>
        <p:grpSpPr>
          <a:xfrm>
            <a:off x="2333400" y="1289866"/>
            <a:ext cx="2836168" cy="3353899"/>
            <a:chOff x="3950898" y="1100866"/>
            <a:chExt cx="4554747" cy="5386198"/>
          </a:xfrm>
        </p:grpSpPr>
        <p:sp>
          <p:nvSpPr>
            <p:cNvPr id="8" name="Rectangle 7">
              <a:extLst>
                <a:ext uri="{FF2B5EF4-FFF2-40B4-BE49-F238E27FC236}">
                  <a16:creationId xmlns:a16="http://schemas.microsoft.com/office/drawing/2014/main" id="{051016D9-449F-43DF-92CE-D58C1F3DDDF5}"/>
                </a:ext>
              </a:extLst>
            </p:cNvPr>
            <p:cNvSpPr/>
            <p:nvPr/>
          </p:nvSpPr>
          <p:spPr>
            <a:xfrm>
              <a:off x="3950898" y="1897811"/>
              <a:ext cx="4554747" cy="458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TextBox 8">
              <a:extLst>
                <a:ext uri="{FF2B5EF4-FFF2-40B4-BE49-F238E27FC236}">
                  <a16:creationId xmlns:a16="http://schemas.microsoft.com/office/drawing/2014/main" id="{93EB2CF9-E559-458D-A657-8BEE34011DE3}"/>
                </a:ext>
              </a:extLst>
            </p:cNvPr>
            <p:cNvSpPr txBox="1"/>
            <p:nvPr/>
          </p:nvSpPr>
          <p:spPr>
            <a:xfrm>
              <a:off x="4638541" y="2260121"/>
              <a:ext cx="2010359" cy="307777"/>
            </a:xfrm>
            <a:prstGeom prst="rect">
              <a:avLst/>
            </a:prstGeom>
            <a:noFill/>
          </p:spPr>
          <p:txBody>
            <a:bodyPr wrap="none" rtlCol="0">
              <a:spAutoFit/>
            </a:bodyPr>
            <a:lstStyle/>
            <a:p>
              <a:r>
                <a:rPr lang="en-US" sz="1400" b="1" dirty="0"/>
                <a:t>Heap                          Stack</a:t>
              </a:r>
            </a:p>
          </p:txBody>
        </p:sp>
        <p:sp>
          <p:nvSpPr>
            <p:cNvPr id="10" name="Rectangle 9">
              <a:extLst>
                <a:ext uri="{FF2B5EF4-FFF2-40B4-BE49-F238E27FC236}">
                  <a16:creationId xmlns:a16="http://schemas.microsoft.com/office/drawing/2014/main" id="{8DC32651-D811-42CB-9B4C-0EEC5A8BB7A3}"/>
                </a:ext>
              </a:extLst>
            </p:cNvPr>
            <p:cNvSpPr/>
            <p:nvPr/>
          </p:nvSpPr>
          <p:spPr>
            <a:xfrm>
              <a:off x="4382219" y="3571336"/>
              <a:ext cx="552090" cy="55209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Rectangle 10">
              <a:extLst>
                <a:ext uri="{FF2B5EF4-FFF2-40B4-BE49-F238E27FC236}">
                  <a16:creationId xmlns:a16="http://schemas.microsoft.com/office/drawing/2014/main" id="{3BEBD78F-3BC0-4D97-928B-362BDA42EC0B}"/>
                </a:ext>
              </a:extLst>
            </p:cNvPr>
            <p:cNvSpPr/>
            <p:nvPr/>
          </p:nvSpPr>
          <p:spPr>
            <a:xfrm>
              <a:off x="4917056" y="4515602"/>
              <a:ext cx="552090" cy="55209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Rectangle 11">
              <a:extLst>
                <a:ext uri="{FF2B5EF4-FFF2-40B4-BE49-F238E27FC236}">
                  <a16:creationId xmlns:a16="http://schemas.microsoft.com/office/drawing/2014/main" id="{717EDBA0-1114-43E9-A2DC-7A8510879CFE}"/>
                </a:ext>
              </a:extLst>
            </p:cNvPr>
            <p:cNvSpPr/>
            <p:nvPr/>
          </p:nvSpPr>
          <p:spPr>
            <a:xfrm>
              <a:off x="4658264" y="5520906"/>
              <a:ext cx="552090" cy="5520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Rectangle 12">
              <a:extLst>
                <a:ext uri="{FF2B5EF4-FFF2-40B4-BE49-F238E27FC236}">
                  <a16:creationId xmlns:a16="http://schemas.microsoft.com/office/drawing/2014/main" id="{1160B39E-9700-4CED-9F45-1593C3972415}"/>
                </a:ext>
              </a:extLst>
            </p:cNvPr>
            <p:cNvSpPr/>
            <p:nvPr/>
          </p:nvSpPr>
          <p:spPr>
            <a:xfrm>
              <a:off x="5581290" y="5244861"/>
              <a:ext cx="552090" cy="55209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ectangle 13">
              <a:extLst>
                <a:ext uri="{FF2B5EF4-FFF2-40B4-BE49-F238E27FC236}">
                  <a16:creationId xmlns:a16="http://schemas.microsoft.com/office/drawing/2014/main" id="{AADB262A-5D63-498C-A0B5-FE812FB24933}"/>
                </a:ext>
              </a:extLst>
            </p:cNvPr>
            <p:cNvSpPr/>
            <p:nvPr/>
          </p:nvSpPr>
          <p:spPr>
            <a:xfrm>
              <a:off x="6625087" y="5796951"/>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Main()</a:t>
              </a:r>
            </a:p>
          </p:txBody>
        </p:sp>
        <p:sp>
          <p:nvSpPr>
            <p:cNvPr id="15" name="Rectangle 14">
              <a:extLst>
                <a:ext uri="{FF2B5EF4-FFF2-40B4-BE49-F238E27FC236}">
                  <a16:creationId xmlns:a16="http://schemas.microsoft.com/office/drawing/2014/main" id="{81132E35-1136-4B32-A454-4A59F5F3553B}"/>
                </a:ext>
              </a:extLst>
            </p:cNvPr>
            <p:cNvSpPr/>
            <p:nvPr/>
          </p:nvSpPr>
          <p:spPr>
            <a:xfrm>
              <a:off x="6625086" y="5210310"/>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a:t>
              </a:r>
            </a:p>
          </p:txBody>
        </p:sp>
        <p:sp>
          <p:nvSpPr>
            <p:cNvPr id="16" name="Rectangle 15">
              <a:extLst>
                <a:ext uri="{FF2B5EF4-FFF2-40B4-BE49-F238E27FC236}">
                  <a16:creationId xmlns:a16="http://schemas.microsoft.com/office/drawing/2014/main" id="{AD4C55DA-AED6-4FCB-884B-5D262D3B81B5}"/>
                </a:ext>
              </a:extLst>
            </p:cNvPr>
            <p:cNvSpPr/>
            <p:nvPr/>
          </p:nvSpPr>
          <p:spPr>
            <a:xfrm>
              <a:off x="6625085" y="4623625"/>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Filter()</a:t>
              </a:r>
            </a:p>
          </p:txBody>
        </p:sp>
        <p:sp>
          <p:nvSpPr>
            <p:cNvPr id="17" name="Rectangle 16">
              <a:extLst>
                <a:ext uri="{FF2B5EF4-FFF2-40B4-BE49-F238E27FC236}">
                  <a16:creationId xmlns:a16="http://schemas.microsoft.com/office/drawing/2014/main" id="{6C5F0358-8F8D-480E-AE0D-DF098E4AAA7A}"/>
                </a:ext>
              </a:extLst>
            </p:cNvPr>
            <p:cNvSpPr/>
            <p:nvPr/>
          </p:nvSpPr>
          <p:spPr>
            <a:xfrm>
              <a:off x="6625085" y="4032523"/>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a:t>
              </a:r>
            </a:p>
          </p:txBody>
        </p:sp>
        <p:pic>
          <p:nvPicPr>
            <p:cNvPr id="18" name="Picture 17">
              <a:extLst>
                <a:ext uri="{FF2B5EF4-FFF2-40B4-BE49-F238E27FC236}">
                  <a16:creationId xmlns:a16="http://schemas.microsoft.com/office/drawing/2014/main" id="{76125BF4-5C99-418E-8D2B-8FBA651B8B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3409" y="1100866"/>
              <a:ext cx="1459941" cy="1299508"/>
            </a:xfrm>
            <a:prstGeom prst="rect">
              <a:avLst/>
            </a:prstGeom>
          </p:spPr>
        </p:pic>
      </p:grpSp>
      <p:pic>
        <p:nvPicPr>
          <p:cNvPr id="19" name="Picture 18">
            <a:extLst>
              <a:ext uri="{FF2B5EF4-FFF2-40B4-BE49-F238E27FC236}">
                <a16:creationId xmlns:a16="http://schemas.microsoft.com/office/drawing/2014/main" id="{F365814C-17A3-4CB8-AD96-C6540F3FC7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224" y="4969172"/>
            <a:ext cx="830570" cy="830570"/>
          </a:xfrm>
          <a:prstGeom prst="rect">
            <a:avLst/>
          </a:prstGeom>
        </p:spPr>
      </p:pic>
      <p:sp>
        <p:nvSpPr>
          <p:cNvPr id="20" name="Rectangle 19">
            <a:extLst>
              <a:ext uri="{FF2B5EF4-FFF2-40B4-BE49-F238E27FC236}">
                <a16:creationId xmlns:a16="http://schemas.microsoft.com/office/drawing/2014/main" id="{235845CB-C4A1-4710-B0E9-B59FB2C8DA63}"/>
              </a:ext>
            </a:extLst>
          </p:cNvPr>
          <p:cNvSpPr/>
          <p:nvPr/>
        </p:nvSpPr>
        <p:spPr>
          <a:xfrm>
            <a:off x="5461428" y="4852209"/>
            <a:ext cx="5816172" cy="922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8FC460A-66A5-4182-A411-0F478718284A}"/>
              </a:ext>
            </a:extLst>
          </p:cNvPr>
          <p:cNvSpPr txBox="1"/>
          <p:nvPr/>
        </p:nvSpPr>
        <p:spPr>
          <a:xfrm>
            <a:off x="3509716" y="5128696"/>
            <a:ext cx="705514" cy="646331"/>
          </a:xfrm>
          <a:prstGeom prst="rect">
            <a:avLst/>
          </a:prstGeom>
          <a:noFill/>
        </p:spPr>
        <p:txBody>
          <a:bodyPr wrap="none" rtlCol="0">
            <a:spAutoFit/>
          </a:bodyPr>
          <a:lstStyle/>
          <a:p>
            <a:pPr algn="ctr"/>
            <a:r>
              <a:rPr lang="en-US" dirty="0"/>
              <a:t>Event</a:t>
            </a:r>
          </a:p>
          <a:p>
            <a:pPr algn="ctr"/>
            <a:r>
              <a:rPr lang="en-US" dirty="0"/>
              <a:t>Loop</a:t>
            </a:r>
          </a:p>
        </p:txBody>
      </p:sp>
      <p:sp>
        <p:nvSpPr>
          <p:cNvPr id="22" name="TextBox 21">
            <a:extLst>
              <a:ext uri="{FF2B5EF4-FFF2-40B4-BE49-F238E27FC236}">
                <a16:creationId xmlns:a16="http://schemas.microsoft.com/office/drawing/2014/main" id="{40B8C8C3-38A1-409F-AD52-C288F2DFA8B1}"/>
              </a:ext>
            </a:extLst>
          </p:cNvPr>
          <p:cNvSpPr txBox="1"/>
          <p:nvPr/>
        </p:nvSpPr>
        <p:spPr>
          <a:xfrm>
            <a:off x="5410730" y="4517140"/>
            <a:ext cx="2130327" cy="369332"/>
          </a:xfrm>
          <a:prstGeom prst="rect">
            <a:avLst/>
          </a:prstGeom>
          <a:noFill/>
        </p:spPr>
        <p:txBody>
          <a:bodyPr wrap="none" rtlCol="0">
            <a:spAutoFit/>
          </a:bodyPr>
          <a:lstStyle/>
          <a:p>
            <a:r>
              <a:rPr lang="en-US" dirty="0"/>
              <a:t>Callback/Task Queue</a:t>
            </a:r>
          </a:p>
        </p:txBody>
      </p:sp>
      <p:sp>
        <p:nvSpPr>
          <p:cNvPr id="23" name="Rectangle 22">
            <a:extLst>
              <a:ext uri="{FF2B5EF4-FFF2-40B4-BE49-F238E27FC236}">
                <a16:creationId xmlns:a16="http://schemas.microsoft.com/office/drawing/2014/main" id="{1CFA357D-FCA3-49D9-A131-5E7B8A5B20F1}"/>
              </a:ext>
            </a:extLst>
          </p:cNvPr>
          <p:cNvSpPr/>
          <p:nvPr/>
        </p:nvSpPr>
        <p:spPr>
          <a:xfrm>
            <a:off x="5555722" y="4940784"/>
            <a:ext cx="984031" cy="73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callback1</a:t>
            </a:r>
          </a:p>
        </p:txBody>
      </p:sp>
      <p:sp>
        <p:nvSpPr>
          <p:cNvPr id="24" name="Rectangle 23">
            <a:extLst>
              <a:ext uri="{FF2B5EF4-FFF2-40B4-BE49-F238E27FC236}">
                <a16:creationId xmlns:a16="http://schemas.microsoft.com/office/drawing/2014/main" id="{19823AE8-7CDA-46A9-AA4D-76D77319B937}"/>
              </a:ext>
            </a:extLst>
          </p:cNvPr>
          <p:cNvSpPr/>
          <p:nvPr/>
        </p:nvSpPr>
        <p:spPr>
          <a:xfrm>
            <a:off x="6621658" y="4940784"/>
            <a:ext cx="984031" cy="73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Callback 2</a:t>
            </a:r>
          </a:p>
        </p:txBody>
      </p:sp>
      <p:grpSp>
        <p:nvGrpSpPr>
          <p:cNvPr id="25" name="Group 24">
            <a:extLst>
              <a:ext uri="{FF2B5EF4-FFF2-40B4-BE49-F238E27FC236}">
                <a16:creationId xmlns:a16="http://schemas.microsoft.com/office/drawing/2014/main" id="{B2B11A88-2000-4FC3-BF93-B7229D115056}"/>
              </a:ext>
            </a:extLst>
          </p:cNvPr>
          <p:cNvGrpSpPr/>
          <p:nvPr/>
        </p:nvGrpSpPr>
        <p:grpSpPr>
          <a:xfrm>
            <a:off x="7888942" y="1536269"/>
            <a:ext cx="3388658" cy="2799335"/>
            <a:chOff x="6522886" y="1961780"/>
            <a:chExt cx="3388658" cy="2799335"/>
          </a:xfrm>
        </p:grpSpPr>
        <p:sp>
          <p:nvSpPr>
            <p:cNvPr id="26" name="Rectangle 25">
              <a:extLst>
                <a:ext uri="{FF2B5EF4-FFF2-40B4-BE49-F238E27FC236}">
                  <a16:creationId xmlns:a16="http://schemas.microsoft.com/office/drawing/2014/main" id="{F98A03C4-AADF-437D-8112-A3F05243ED3F}"/>
                </a:ext>
              </a:extLst>
            </p:cNvPr>
            <p:cNvSpPr/>
            <p:nvPr/>
          </p:nvSpPr>
          <p:spPr>
            <a:xfrm>
              <a:off x="6522886" y="2397669"/>
              <a:ext cx="3388658" cy="2363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6F85D13-EF3C-4B66-BE72-E24387DBE91F}"/>
                </a:ext>
              </a:extLst>
            </p:cNvPr>
            <p:cNvSpPr txBox="1"/>
            <p:nvPr/>
          </p:nvSpPr>
          <p:spPr>
            <a:xfrm>
              <a:off x="7681876" y="1961780"/>
              <a:ext cx="1070678" cy="369332"/>
            </a:xfrm>
            <a:prstGeom prst="rect">
              <a:avLst/>
            </a:prstGeom>
            <a:noFill/>
          </p:spPr>
          <p:txBody>
            <a:bodyPr wrap="none" rtlCol="0">
              <a:spAutoFit/>
            </a:bodyPr>
            <a:lstStyle/>
            <a:p>
              <a:r>
                <a:rPr lang="en-US" dirty="0"/>
                <a:t>Web APIs</a:t>
              </a:r>
            </a:p>
          </p:txBody>
        </p:sp>
        <p:sp>
          <p:nvSpPr>
            <p:cNvPr id="28" name="Rectangle 27">
              <a:extLst>
                <a:ext uri="{FF2B5EF4-FFF2-40B4-BE49-F238E27FC236}">
                  <a16:creationId xmlns:a16="http://schemas.microsoft.com/office/drawing/2014/main" id="{5B68607B-A142-4206-BCD5-187C7AEA3649}"/>
                </a:ext>
              </a:extLst>
            </p:cNvPr>
            <p:cNvSpPr/>
            <p:nvPr/>
          </p:nvSpPr>
          <p:spPr>
            <a:xfrm>
              <a:off x="6656294" y="2518692"/>
              <a:ext cx="3173506" cy="61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SetTimeOut</a:t>
              </a:r>
              <a:r>
                <a:rPr lang="en-US" dirty="0"/>
                <a:t>   (callback2)</a:t>
              </a:r>
            </a:p>
          </p:txBody>
        </p:sp>
        <p:sp>
          <p:nvSpPr>
            <p:cNvPr id="29" name="Rectangle 28">
              <a:extLst>
                <a:ext uri="{FF2B5EF4-FFF2-40B4-BE49-F238E27FC236}">
                  <a16:creationId xmlns:a16="http://schemas.microsoft.com/office/drawing/2014/main" id="{987DE9F1-7E7C-4D49-ABC8-7CB28AA9FED2}"/>
                </a:ext>
              </a:extLst>
            </p:cNvPr>
            <p:cNvSpPr/>
            <p:nvPr/>
          </p:nvSpPr>
          <p:spPr>
            <a:xfrm>
              <a:off x="6656294" y="3221739"/>
              <a:ext cx="3173506" cy="61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AJAX (callback1)</a:t>
              </a:r>
            </a:p>
          </p:txBody>
        </p:sp>
      </p:grpSp>
      <p:sp>
        <p:nvSpPr>
          <p:cNvPr id="30" name="TextBox 29">
            <a:extLst>
              <a:ext uri="{FF2B5EF4-FFF2-40B4-BE49-F238E27FC236}">
                <a16:creationId xmlns:a16="http://schemas.microsoft.com/office/drawing/2014/main" id="{F9FA3823-1A9C-4766-960D-ED6D5F31DF50}"/>
              </a:ext>
            </a:extLst>
          </p:cNvPr>
          <p:cNvSpPr txBox="1"/>
          <p:nvPr/>
        </p:nvSpPr>
        <p:spPr>
          <a:xfrm>
            <a:off x="2670270" y="6051780"/>
            <a:ext cx="3143489" cy="369332"/>
          </a:xfrm>
          <a:prstGeom prst="rect">
            <a:avLst/>
          </a:prstGeom>
          <a:noFill/>
        </p:spPr>
        <p:txBody>
          <a:bodyPr wrap="none" rtlCol="0">
            <a:spAutoFit/>
          </a:bodyPr>
          <a:lstStyle/>
          <a:p>
            <a:r>
              <a:rPr lang="en-US" dirty="0"/>
              <a:t>One thing at a time? Not really!</a:t>
            </a:r>
          </a:p>
        </p:txBody>
      </p:sp>
      <p:sp>
        <p:nvSpPr>
          <p:cNvPr id="31" name="Up Arrow 30">
            <a:extLst>
              <a:ext uri="{FF2B5EF4-FFF2-40B4-BE49-F238E27FC236}">
                <a16:creationId xmlns:a16="http://schemas.microsoft.com/office/drawing/2014/main" id="{829CA258-0A96-4F41-87CE-E6A172B2A49F}"/>
              </a:ext>
            </a:extLst>
          </p:cNvPr>
          <p:cNvSpPr/>
          <p:nvPr/>
        </p:nvSpPr>
        <p:spPr>
          <a:xfrm>
            <a:off x="4421032" y="4649552"/>
            <a:ext cx="322999" cy="3552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a:extLst>
              <a:ext uri="{FF2B5EF4-FFF2-40B4-BE49-F238E27FC236}">
                <a16:creationId xmlns:a16="http://schemas.microsoft.com/office/drawing/2014/main" id="{A58F98F4-731E-4137-84D5-126B4BD5B183}"/>
              </a:ext>
            </a:extLst>
          </p:cNvPr>
          <p:cNvSpPr/>
          <p:nvPr/>
        </p:nvSpPr>
        <p:spPr>
          <a:xfrm rot="1937396">
            <a:off x="7049425" y="3870803"/>
            <a:ext cx="533400" cy="797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163F8A0-E4C7-4277-A414-277EAF556A93}"/>
              </a:ext>
            </a:extLst>
          </p:cNvPr>
          <p:cNvSpPr txBox="1"/>
          <p:nvPr/>
        </p:nvSpPr>
        <p:spPr>
          <a:xfrm>
            <a:off x="1892935" y="4922792"/>
            <a:ext cx="1294329" cy="923330"/>
          </a:xfrm>
          <a:prstGeom prst="rect">
            <a:avLst/>
          </a:prstGeom>
          <a:noFill/>
        </p:spPr>
        <p:txBody>
          <a:bodyPr wrap="none" rtlCol="0">
            <a:spAutoFit/>
          </a:bodyPr>
          <a:lstStyle/>
          <a:p>
            <a:pPr algn="ctr"/>
            <a:r>
              <a:rPr lang="en-US" i="1" dirty="0">
                <a:solidFill>
                  <a:schemeClr val="tx1">
                    <a:lumMod val="50000"/>
                    <a:lumOff val="50000"/>
                  </a:schemeClr>
                </a:solidFill>
              </a:rPr>
              <a:t>Push only</a:t>
            </a:r>
          </a:p>
          <a:p>
            <a:pPr algn="ctr"/>
            <a:r>
              <a:rPr lang="en-US" i="1" dirty="0">
                <a:solidFill>
                  <a:schemeClr val="tx1">
                    <a:lumMod val="50000"/>
                    <a:lumOff val="50000"/>
                  </a:schemeClr>
                </a:solidFill>
              </a:rPr>
              <a:t>When Stack</a:t>
            </a:r>
          </a:p>
          <a:p>
            <a:pPr algn="ctr"/>
            <a:r>
              <a:rPr lang="en-US" i="1" dirty="0">
                <a:solidFill>
                  <a:schemeClr val="tx1">
                    <a:lumMod val="50000"/>
                    <a:lumOff val="50000"/>
                  </a:schemeClr>
                </a:solidFill>
              </a:rPr>
              <a:t>Is Empty</a:t>
            </a:r>
          </a:p>
        </p:txBody>
      </p:sp>
      <p:sp>
        <p:nvSpPr>
          <p:cNvPr id="34" name="Rectangle 33">
            <a:extLst>
              <a:ext uri="{FF2B5EF4-FFF2-40B4-BE49-F238E27FC236}">
                <a16:creationId xmlns:a16="http://schemas.microsoft.com/office/drawing/2014/main" id="{56A4FE9B-56D6-4A76-96D3-D11669457E48}"/>
              </a:ext>
            </a:extLst>
          </p:cNvPr>
          <p:cNvSpPr/>
          <p:nvPr/>
        </p:nvSpPr>
        <p:spPr>
          <a:xfrm>
            <a:off x="7687594" y="4940784"/>
            <a:ext cx="984031" cy="73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onClick</a:t>
            </a:r>
            <a:r>
              <a:rPr lang="en-US" dirty="0"/>
              <a:t> callback</a:t>
            </a:r>
          </a:p>
        </p:txBody>
      </p:sp>
      <p:sp>
        <p:nvSpPr>
          <p:cNvPr id="35" name="TextBox 34">
            <a:extLst>
              <a:ext uri="{FF2B5EF4-FFF2-40B4-BE49-F238E27FC236}">
                <a16:creationId xmlns:a16="http://schemas.microsoft.com/office/drawing/2014/main" id="{E2F370B1-075A-412B-A419-7B1266F4F23D}"/>
              </a:ext>
            </a:extLst>
          </p:cNvPr>
          <p:cNvSpPr txBox="1"/>
          <p:nvPr/>
        </p:nvSpPr>
        <p:spPr>
          <a:xfrm>
            <a:off x="5904633" y="6076954"/>
            <a:ext cx="5443158" cy="369332"/>
          </a:xfrm>
          <a:prstGeom prst="rect">
            <a:avLst/>
          </a:prstGeom>
          <a:noFill/>
        </p:spPr>
        <p:txBody>
          <a:bodyPr wrap="none" rtlCol="0">
            <a:spAutoFit/>
          </a:bodyPr>
          <a:lstStyle/>
          <a:p>
            <a:pPr algn="ctr"/>
            <a:r>
              <a:rPr lang="en-US" i="1" dirty="0">
                <a:solidFill>
                  <a:schemeClr val="tx1">
                    <a:lumMod val="50000"/>
                    <a:lumOff val="50000"/>
                  </a:schemeClr>
                </a:solidFill>
              </a:rPr>
              <a:t>If you block the stack, browser can’t do the render queue</a:t>
            </a:r>
          </a:p>
        </p:txBody>
      </p:sp>
      <p:sp>
        <p:nvSpPr>
          <p:cNvPr id="36" name="Slide Number Placeholder 24">
            <a:extLst>
              <a:ext uri="{FF2B5EF4-FFF2-40B4-BE49-F238E27FC236}">
                <a16:creationId xmlns:a16="http://schemas.microsoft.com/office/drawing/2014/main" id="{C976CA86-DEF4-4E1C-9CA8-AF9C247E4400}"/>
              </a:ext>
            </a:extLst>
          </p:cNvPr>
          <p:cNvSpPr txBox="1">
            <a:spLocks/>
          </p:cNvSpPr>
          <p:nvPr/>
        </p:nvSpPr>
        <p:spPr>
          <a:xfrm>
            <a:off x="8534400" y="6082152"/>
            <a:ext cx="2743200" cy="365125"/>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8E917C-1190-4E25-B91A-5A84C34C5872}" type="slidenum">
              <a:rPr lang="en-US" smtClean="0"/>
              <a:pPr/>
              <a:t>14</a:t>
            </a:fld>
            <a:endParaRPr lang="en-US"/>
          </a:p>
        </p:txBody>
      </p:sp>
    </p:spTree>
    <p:extLst>
      <p:ext uri="{BB962C8B-B14F-4D97-AF65-F5344CB8AC3E}">
        <p14:creationId xmlns:p14="http://schemas.microsoft.com/office/powerpoint/2010/main" val="194483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EDCD2C80-B1E0-44D7-85D4-603B34F56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276" y="952401"/>
            <a:ext cx="6780886" cy="5085664"/>
          </a:xfrm>
          <a:prstGeom prst="rect">
            <a:avLst/>
          </a:prstGeom>
        </p:spPr>
      </p:pic>
      <p:sp>
        <p:nvSpPr>
          <p:cNvPr id="3" name="Slide Number Placeholder 2">
            <a:extLst>
              <a:ext uri="{FF2B5EF4-FFF2-40B4-BE49-F238E27FC236}">
                <a16:creationId xmlns:a16="http://schemas.microsoft.com/office/drawing/2014/main" id="{0152A0E0-E98B-4A1C-ADF2-B64A4F3E504F}"/>
              </a:ext>
            </a:extLst>
          </p:cNvPr>
          <p:cNvSpPr>
            <a:spLocks noGrp="1"/>
          </p:cNvSpPr>
          <p:nvPr>
            <p:ph type="sldNum" sz="quarter" idx="12"/>
          </p:nvPr>
        </p:nvSpPr>
        <p:spPr/>
        <p:txBody>
          <a:bodyPr/>
          <a:lstStyle/>
          <a:p>
            <a:pPr>
              <a:defRPr/>
            </a:pPr>
            <a:fld id="{49730567-0E75-49FB-AEC7-DB714A72D059}" type="slidenum">
              <a:rPr lang="en-US" smtClean="0"/>
              <a:pPr>
                <a:defRPr/>
              </a:pPr>
              <a:t>15</a:t>
            </a:fld>
            <a:endParaRPr lang="en-US"/>
          </a:p>
        </p:txBody>
      </p:sp>
      <p:sp>
        <p:nvSpPr>
          <p:cNvPr id="2" name="Title 1">
            <a:extLst>
              <a:ext uri="{FF2B5EF4-FFF2-40B4-BE49-F238E27FC236}">
                <a16:creationId xmlns:a16="http://schemas.microsoft.com/office/drawing/2014/main" id="{DB430EA4-42EF-43CC-8F49-0FAE6D812B28}"/>
              </a:ext>
            </a:extLst>
          </p:cNvPr>
          <p:cNvSpPr>
            <a:spLocks noGrp="1"/>
          </p:cNvSpPr>
          <p:nvPr>
            <p:ph type="title" idx="4294967295"/>
          </p:nvPr>
        </p:nvSpPr>
        <p:spPr>
          <a:xfrm>
            <a:off x="381000" y="65377"/>
            <a:ext cx="10972800" cy="717277"/>
          </a:xfrm>
        </p:spPr>
        <p:txBody>
          <a:bodyPr/>
          <a:lstStyle/>
          <a:p>
            <a:r>
              <a:rPr lang="en-US" dirty="0"/>
              <a:t>Node JS Architecture – Single Threaded Event Loop</a:t>
            </a:r>
          </a:p>
        </p:txBody>
      </p:sp>
      <p:sp>
        <p:nvSpPr>
          <p:cNvPr id="4" name="Content Placeholder 3">
            <a:extLst>
              <a:ext uri="{FF2B5EF4-FFF2-40B4-BE49-F238E27FC236}">
                <a16:creationId xmlns:a16="http://schemas.microsoft.com/office/drawing/2014/main" id="{89582C0D-A04F-40E6-9188-960A9F579C5B}"/>
              </a:ext>
            </a:extLst>
          </p:cNvPr>
          <p:cNvSpPr>
            <a:spLocks noGrp="1"/>
          </p:cNvSpPr>
          <p:nvPr>
            <p:ph sz="quarter" idx="4294967295"/>
          </p:nvPr>
        </p:nvSpPr>
        <p:spPr>
          <a:xfrm>
            <a:off x="381000" y="782654"/>
            <a:ext cx="5257800" cy="5939456"/>
          </a:xfrm>
        </p:spPr>
        <p:txBody>
          <a:bodyPr>
            <a:normAutofit fontScale="92500"/>
          </a:bodyPr>
          <a:lstStyle/>
          <a:p>
            <a:r>
              <a:rPr lang="en-US" sz="1400" dirty="0"/>
              <a:t>Node JS Processing model mainly based on </a:t>
            </a:r>
            <a:r>
              <a:rPr lang="en-US" sz="1400" dirty="0" err="1"/>
              <a:t>Javascript</a:t>
            </a:r>
            <a:r>
              <a:rPr lang="en-US" sz="1400" dirty="0"/>
              <a:t> Event based model with </a:t>
            </a:r>
            <a:r>
              <a:rPr lang="en-US" sz="1400" dirty="0" err="1"/>
              <a:t>Javascript</a:t>
            </a:r>
            <a:r>
              <a:rPr lang="en-US" sz="1400" dirty="0"/>
              <a:t> callback mechanism.</a:t>
            </a:r>
          </a:p>
          <a:p>
            <a:r>
              <a:rPr lang="en-US" sz="1400" dirty="0"/>
              <a:t>Node JS Event Loop Picks up those requests one by one.</a:t>
            </a:r>
          </a:p>
          <a:p>
            <a:r>
              <a:rPr lang="en-US" sz="1400" dirty="0"/>
              <a:t>Event Loop pickups Client-1 Request-1</a:t>
            </a:r>
          </a:p>
          <a:p>
            <a:pPr lvl="1"/>
            <a:r>
              <a:rPr lang="en-US" sz="1400" dirty="0"/>
              <a:t>Checks whether Client-1 Request-1 does require any Blocking IO Operations or takes more time for complex computation tasks.</a:t>
            </a:r>
          </a:p>
          <a:p>
            <a:pPr lvl="1"/>
            <a:r>
              <a:rPr lang="en-US" sz="1400" dirty="0"/>
              <a:t>As this request is simple computation and Non-Blocking IO task, it does not require separate Thread to process it.</a:t>
            </a:r>
          </a:p>
          <a:p>
            <a:pPr lvl="1"/>
            <a:r>
              <a:rPr lang="en-US" sz="1400" dirty="0"/>
              <a:t>Event Loop process all steps provided in that Client-1 Request-1 Operation (Here Operations means Java Script’s functions) and prepares Response-1</a:t>
            </a:r>
          </a:p>
          <a:p>
            <a:pPr lvl="1"/>
            <a:r>
              <a:rPr lang="en-US" sz="1400" dirty="0"/>
              <a:t>Event Loop sends Response-1 to Client-1</a:t>
            </a:r>
          </a:p>
          <a:p>
            <a:r>
              <a:rPr lang="en-US" sz="1500" dirty="0"/>
              <a:t>…</a:t>
            </a:r>
          </a:p>
          <a:p>
            <a:r>
              <a:rPr lang="en-US" sz="1400" dirty="0"/>
              <a:t>Event Loop pickups Client-n Request-n</a:t>
            </a:r>
          </a:p>
          <a:p>
            <a:pPr lvl="1"/>
            <a:r>
              <a:rPr lang="en-US" sz="1400" dirty="0"/>
              <a:t>Checks whether Client-n Request-n does require any Blocking IO Operations or takes more time for complex computation tasks.</a:t>
            </a:r>
          </a:p>
          <a:p>
            <a:pPr lvl="1"/>
            <a:r>
              <a:rPr lang="en-US" sz="1400" dirty="0"/>
              <a:t>As this request is very complex computation or Blocking IO task, Even Loop does not process this request.</a:t>
            </a:r>
          </a:p>
          <a:p>
            <a:pPr lvl="1"/>
            <a:r>
              <a:rPr lang="en-US" sz="1400" dirty="0"/>
              <a:t>Event Loop picks up Thread T-1 from Internal Thread pool and assigns this Client-n Request-n to Thread T-1</a:t>
            </a:r>
          </a:p>
          <a:p>
            <a:pPr lvl="1"/>
            <a:r>
              <a:rPr lang="en-US" sz="1400" dirty="0"/>
              <a:t>Thread T-1 reads and process Request-n, perform necessary Blocking IO or Computation task, and finally prepares Response-n</a:t>
            </a:r>
          </a:p>
          <a:p>
            <a:pPr lvl="1"/>
            <a:r>
              <a:rPr lang="en-US" sz="1400" dirty="0"/>
              <a:t>Thread T-1 sends this Response-n to Event Loop</a:t>
            </a:r>
          </a:p>
          <a:p>
            <a:pPr lvl="1"/>
            <a:r>
              <a:rPr lang="en-US" sz="1400" dirty="0"/>
              <a:t>Event Loop in turn, sends this Response-n to Client-n</a:t>
            </a:r>
          </a:p>
          <a:p>
            <a:endParaRPr lang="en-US" sz="1400" dirty="0"/>
          </a:p>
        </p:txBody>
      </p:sp>
    </p:spTree>
    <p:extLst>
      <p:ext uri="{BB962C8B-B14F-4D97-AF65-F5344CB8AC3E}">
        <p14:creationId xmlns:p14="http://schemas.microsoft.com/office/powerpoint/2010/main" val="122663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DAA503-17B7-46EB-A6D5-54E19281331B}"/>
              </a:ext>
            </a:extLst>
          </p:cNvPr>
          <p:cNvSpPr>
            <a:spLocks noGrp="1"/>
          </p:cNvSpPr>
          <p:nvPr>
            <p:ph type="title"/>
          </p:nvPr>
        </p:nvSpPr>
        <p:spPr/>
        <p:txBody>
          <a:bodyPr>
            <a:normAutofit fontScale="90000"/>
          </a:bodyPr>
          <a:lstStyle/>
          <a:p>
            <a:r>
              <a:rPr lang="en-US" dirty="0"/>
              <a:t>Node JS Architecture</a:t>
            </a:r>
            <a:br>
              <a:rPr lang="en-US" dirty="0"/>
            </a:br>
            <a:r>
              <a:rPr lang="en-US" dirty="0"/>
              <a:t>- Single Threaded Event Loop Advantages</a:t>
            </a:r>
          </a:p>
        </p:txBody>
      </p:sp>
      <p:sp>
        <p:nvSpPr>
          <p:cNvPr id="2" name="Slide Number Placeholder 1">
            <a:extLst>
              <a:ext uri="{FF2B5EF4-FFF2-40B4-BE49-F238E27FC236}">
                <a16:creationId xmlns:a16="http://schemas.microsoft.com/office/drawing/2014/main" id="{00AB1322-449D-4A33-A381-440F9CFD3147}"/>
              </a:ext>
            </a:extLst>
          </p:cNvPr>
          <p:cNvSpPr>
            <a:spLocks noGrp="1"/>
          </p:cNvSpPr>
          <p:nvPr>
            <p:ph type="sldNum" sz="quarter" idx="12"/>
          </p:nvPr>
        </p:nvSpPr>
        <p:spPr/>
        <p:txBody>
          <a:bodyPr/>
          <a:lstStyle/>
          <a:p>
            <a:pPr>
              <a:defRPr/>
            </a:pPr>
            <a:fld id="{B06F936B-2167-4C82-B8E5-F146A0DE1A9B}" type="slidenum">
              <a:rPr lang="en-US" smtClean="0"/>
              <a:pPr>
                <a:defRPr/>
              </a:pPr>
              <a:t>16</a:t>
            </a:fld>
            <a:endParaRPr lang="en-US"/>
          </a:p>
        </p:txBody>
      </p:sp>
      <p:sp>
        <p:nvSpPr>
          <p:cNvPr id="4" name="Content Placeholder 3">
            <a:extLst>
              <a:ext uri="{FF2B5EF4-FFF2-40B4-BE49-F238E27FC236}">
                <a16:creationId xmlns:a16="http://schemas.microsoft.com/office/drawing/2014/main" id="{414DF294-A6C5-4D00-B44B-A196605755BD}"/>
              </a:ext>
            </a:extLst>
          </p:cNvPr>
          <p:cNvSpPr>
            <a:spLocks noGrp="1"/>
          </p:cNvSpPr>
          <p:nvPr>
            <p:ph sz="quarter" idx="1"/>
          </p:nvPr>
        </p:nvSpPr>
        <p:spPr/>
        <p:txBody>
          <a:bodyPr/>
          <a:lstStyle/>
          <a:p>
            <a:r>
              <a:rPr lang="en-US" dirty="0"/>
              <a:t>Handling more and more concurrent client’s request is very easy.</a:t>
            </a:r>
          </a:p>
          <a:p>
            <a:r>
              <a:rPr lang="en-US" dirty="0"/>
              <a:t>Even though our Node JS Application receives more and more Concurrent client requests, there is no need of creating more and more threads, because of Event loop.</a:t>
            </a:r>
          </a:p>
          <a:p>
            <a:r>
              <a:rPr lang="en-US" dirty="0"/>
              <a:t>Node JS application uses less Threads so that it can utilize only less resources or memory</a:t>
            </a:r>
          </a:p>
          <a:p>
            <a:endParaRPr lang="en-US" dirty="0"/>
          </a:p>
        </p:txBody>
      </p:sp>
    </p:spTree>
    <p:extLst>
      <p:ext uri="{BB962C8B-B14F-4D97-AF65-F5344CB8AC3E}">
        <p14:creationId xmlns:p14="http://schemas.microsoft.com/office/powerpoint/2010/main" val="305615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2E81-CB43-404E-B041-A3236757CC74}"/>
              </a:ext>
            </a:extLst>
          </p:cNvPr>
          <p:cNvSpPr>
            <a:spLocks noGrp="1"/>
          </p:cNvSpPr>
          <p:nvPr>
            <p:ph type="title"/>
          </p:nvPr>
        </p:nvSpPr>
        <p:spPr/>
        <p:txBody>
          <a:bodyPr/>
          <a:lstStyle/>
          <a:p>
            <a:r>
              <a:rPr lang="en-US" dirty="0"/>
              <a:t>Node.js</a:t>
            </a:r>
          </a:p>
        </p:txBody>
      </p:sp>
      <p:sp>
        <p:nvSpPr>
          <p:cNvPr id="3" name="Slide Number Placeholder 2">
            <a:extLst>
              <a:ext uri="{FF2B5EF4-FFF2-40B4-BE49-F238E27FC236}">
                <a16:creationId xmlns:a16="http://schemas.microsoft.com/office/drawing/2014/main" id="{4E33CED7-CF28-4849-81DF-5AE30F334BCC}"/>
              </a:ext>
            </a:extLst>
          </p:cNvPr>
          <p:cNvSpPr>
            <a:spLocks noGrp="1"/>
          </p:cNvSpPr>
          <p:nvPr>
            <p:ph type="sldNum" sz="quarter" idx="12"/>
          </p:nvPr>
        </p:nvSpPr>
        <p:spPr/>
        <p:txBody>
          <a:bodyPr/>
          <a:lstStyle/>
          <a:p>
            <a:pPr>
              <a:defRPr/>
            </a:pPr>
            <a:fld id="{49730567-0E75-49FB-AEC7-DB714A72D059}" type="slidenum">
              <a:rPr lang="en-US" smtClean="0"/>
              <a:pPr>
                <a:defRPr/>
              </a:pPr>
              <a:t>17</a:t>
            </a:fld>
            <a:endParaRPr lang="en-US"/>
          </a:p>
        </p:txBody>
      </p:sp>
      <p:sp>
        <p:nvSpPr>
          <p:cNvPr id="4" name="Content Placeholder 3">
            <a:extLst>
              <a:ext uri="{FF2B5EF4-FFF2-40B4-BE49-F238E27FC236}">
                <a16:creationId xmlns:a16="http://schemas.microsoft.com/office/drawing/2014/main" id="{C1AD4BEF-2E9C-4BF7-800A-87ECDA3203ED}"/>
              </a:ext>
            </a:extLst>
          </p:cNvPr>
          <p:cNvSpPr>
            <a:spLocks noGrp="1"/>
          </p:cNvSpPr>
          <p:nvPr>
            <p:ph sz="quarter" idx="1"/>
          </p:nvPr>
        </p:nvSpPr>
        <p:spPr/>
        <p:txBody>
          <a:bodyPr/>
          <a:lstStyle/>
          <a:p>
            <a:r>
              <a:rPr lang="en-US" dirty="0"/>
              <a:t>JavaScript runtime built on Chrome V8 JavaScript Engine</a:t>
            </a:r>
          </a:p>
          <a:p>
            <a:r>
              <a:rPr lang="en-US" dirty="0"/>
              <a:t>Server-side JavaScript</a:t>
            </a:r>
          </a:p>
          <a:p>
            <a:r>
              <a:rPr lang="en-US" dirty="0"/>
              <a:t>Allows script programs do I/O in JavaScript</a:t>
            </a:r>
          </a:p>
          <a:p>
            <a:r>
              <a:rPr lang="en-US" dirty="0"/>
              <a:t>Event-driven, non-blocking I/O</a:t>
            </a:r>
          </a:p>
          <a:p>
            <a:r>
              <a:rPr lang="en-US" dirty="0"/>
              <a:t>Single Threaded</a:t>
            </a:r>
          </a:p>
          <a:p>
            <a:r>
              <a:rPr lang="en-US" dirty="0" err="1"/>
              <a:t>CommonJS</a:t>
            </a:r>
            <a:r>
              <a:rPr lang="en-US" dirty="0"/>
              <a:t> module system</a:t>
            </a:r>
          </a:p>
          <a:p>
            <a:r>
              <a:rPr lang="en-US" dirty="0"/>
              <a:t>Focused on Performance</a:t>
            </a:r>
          </a:p>
        </p:txBody>
      </p:sp>
    </p:spTree>
    <p:extLst>
      <p:ext uri="{BB962C8B-B14F-4D97-AF65-F5344CB8AC3E}">
        <p14:creationId xmlns:p14="http://schemas.microsoft.com/office/powerpoint/2010/main" val="317596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6687-115B-428C-83A6-459EFDF65612}"/>
              </a:ext>
            </a:extLst>
          </p:cNvPr>
          <p:cNvSpPr>
            <a:spLocks noGrp="1"/>
          </p:cNvSpPr>
          <p:nvPr>
            <p:ph type="title"/>
          </p:nvPr>
        </p:nvSpPr>
        <p:spPr/>
        <p:txBody>
          <a:bodyPr>
            <a:normAutofit/>
          </a:bodyPr>
          <a:lstStyle/>
          <a:p>
            <a:r>
              <a:rPr lang="en-US" dirty="0"/>
              <a:t>Setting up Node.js</a:t>
            </a:r>
          </a:p>
        </p:txBody>
      </p:sp>
      <p:sp>
        <p:nvSpPr>
          <p:cNvPr id="3" name="Slide Number Placeholder 2">
            <a:extLst>
              <a:ext uri="{FF2B5EF4-FFF2-40B4-BE49-F238E27FC236}">
                <a16:creationId xmlns:a16="http://schemas.microsoft.com/office/drawing/2014/main" id="{9DC92984-92C7-403B-9998-2AD54DDF5CEA}"/>
              </a:ext>
            </a:extLst>
          </p:cNvPr>
          <p:cNvSpPr>
            <a:spLocks noGrp="1"/>
          </p:cNvSpPr>
          <p:nvPr>
            <p:ph type="sldNum" sz="quarter" idx="12"/>
          </p:nvPr>
        </p:nvSpPr>
        <p:spPr/>
        <p:txBody>
          <a:bodyPr/>
          <a:lstStyle/>
          <a:p>
            <a:pPr>
              <a:defRPr/>
            </a:pPr>
            <a:fld id="{49730567-0E75-49FB-AEC7-DB714A72D059}" type="slidenum">
              <a:rPr lang="en-US" smtClean="0"/>
              <a:pPr>
                <a:defRPr/>
              </a:pPr>
              <a:t>18</a:t>
            </a:fld>
            <a:endParaRPr lang="en-US"/>
          </a:p>
        </p:txBody>
      </p:sp>
      <p:sp>
        <p:nvSpPr>
          <p:cNvPr id="4" name="Content Placeholder 3">
            <a:extLst>
              <a:ext uri="{FF2B5EF4-FFF2-40B4-BE49-F238E27FC236}">
                <a16:creationId xmlns:a16="http://schemas.microsoft.com/office/drawing/2014/main" id="{F9679613-256D-4C8A-8CDB-00EB922A9DCC}"/>
              </a:ext>
            </a:extLst>
          </p:cNvPr>
          <p:cNvSpPr>
            <a:spLocks noGrp="1"/>
          </p:cNvSpPr>
          <p:nvPr>
            <p:ph sz="quarter" idx="1"/>
          </p:nvPr>
        </p:nvSpPr>
        <p:spPr/>
        <p:txBody>
          <a:bodyPr/>
          <a:lstStyle/>
          <a:p>
            <a:r>
              <a:rPr lang="en-US" dirty="0"/>
              <a:t>Go to </a:t>
            </a:r>
            <a:r>
              <a:rPr lang="en-US" dirty="0">
                <a:hlinkClick r:id="rId2"/>
              </a:rPr>
              <a:t>nodejs.org</a:t>
            </a:r>
            <a:r>
              <a:rPr lang="en-US" dirty="0"/>
              <a:t> and download node. After installing Node we will be able to use it using the command line interface.</a:t>
            </a:r>
          </a:p>
          <a:p>
            <a:pPr lvl="1"/>
            <a:r>
              <a:rPr lang="en-US" dirty="0"/>
              <a:t>If Node is installed properly, Try this command: </a:t>
            </a:r>
            <a:r>
              <a:rPr lang="en-US" b="1" dirty="0">
                <a:latin typeface="Consolas" panose="020B0609020204030204" pitchFamily="49" charset="0"/>
                <a:cs typeface="Courier New" panose="02070309020205020404" pitchFamily="49" charset="0"/>
              </a:rPr>
              <a:t>node –v</a:t>
            </a:r>
          </a:p>
          <a:p>
            <a:pPr lvl="1"/>
            <a:r>
              <a:rPr lang="en-US" dirty="0"/>
              <a:t>Hit </a:t>
            </a:r>
            <a:r>
              <a:rPr lang="en-US" b="1" dirty="0" err="1">
                <a:latin typeface="Consolas" panose="020B0609020204030204" pitchFamily="49" charset="0"/>
                <a:cs typeface="Courier New" panose="02070309020205020404" pitchFamily="49" charset="0"/>
              </a:rPr>
              <a:t>Ctrl+C</a:t>
            </a:r>
            <a:r>
              <a:rPr lang="en-US" dirty="0"/>
              <a:t> twice or </a:t>
            </a:r>
            <a:r>
              <a:rPr lang="en-US" b="1" dirty="0" err="1">
                <a:latin typeface="Consolas" panose="020B0609020204030204" pitchFamily="49" charset="0"/>
                <a:cs typeface="Courier New" panose="02070309020205020404" pitchFamily="49" charset="0"/>
              </a:rPr>
              <a:t>Ctrl+D</a:t>
            </a:r>
            <a:r>
              <a:rPr lang="en-US" dirty="0"/>
              <a:t> once to quit Node.</a:t>
            </a:r>
          </a:p>
          <a:p>
            <a:endParaRPr lang="en-US" dirty="0"/>
          </a:p>
          <a:p>
            <a:pPr marL="0" indent="0">
              <a:buNone/>
            </a:pPr>
            <a:endParaRPr lang="en-US" dirty="0"/>
          </a:p>
        </p:txBody>
      </p:sp>
    </p:spTree>
    <p:extLst>
      <p:ext uri="{BB962C8B-B14F-4D97-AF65-F5344CB8AC3E}">
        <p14:creationId xmlns:p14="http://schemas.microsoft.com/office/powerpoint/2010/main" val="2353904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5514-F6F1-412F-AE5D-841E05AE4B7F}"/>
              </a:ext>
            </a:extLst>
          </p:cNvPr>
          <p:cNvSpPr>
            <a:spLocks noGrp="1"/>
          </p:cNvSpPr>
          <p:nvPr>
            <p:ph type="title"/>
          </p:nvPr>
        </p:nvSpPr>
        <p:spPr/>
        <p:txBody>
          <a:bodyPr/>
          <a:lstStyle/>
          <a:p>
            <a:r>
              <a:rPr lang="en-US" dirty="0"/>
              <a:t>Node Versions</a:t>
            </a:r>
          </a:p>
        </p:txBody>
      </p:sp>
      <p:sp>
        <p:nvSpPr>
          <p:cNvPr id="3" name="Slide Number Placeholder 2">
            <a:extLst>
              <a:ext uri="{FF2B5EF4-FFF2-40B4-BE49-F238E27FC236}">
                <a16:creationId xmlns:a16="http://schemas.microsoft.com/office/drawing/2014/main" id="{2ECE4C08-C22B-4557-A73F-B7BCFFA7B117}"/>
              </a:ext>
            </a:extLst>
          </p:cNvPr>
          <p:cNvSpPr>
            <a:spLocks noGrp="1"/>
          </p:cNvSpPr>
          <p:nvPr>
            <p:ph type="sldNum" sz="quarter" idx="12"/>
          </p:nvPr>
        </p:nvSpPr>
        <p:spPr/>
        <p:txBody>
          <a:bodyPr/>
          <a:lstStyle/>
          <a:p>
            <a:pPr>
              <a:defRPr/>
            </a:pPr>
            <a:fld id="{49730567-0E75-49FB-AEC7-DB714A72D059}" type="slidenum">
              <a:rPr lang="en-US" smtClean="0"/>
              <a:pPr>
                <a:defRPr/>
              </a:pPr>
              <a:t>19</a:t>
            </a:fld>
            <a:endParaRPr lang="en-US"/>
          </a:p>
        </p:txBody>
      </p:sp>
      <p:sp>
        <p:nvSpPr>
          <p:cNvPr id="4" name="Content Placeholder 3">
            <a:extLst>
              <a:ext uri="{FF2B5EF4-FFF2-40B4-BE49-F238E27FC236}">
                <a16:creationId xmlns:a16="http://schemas.microsoft.com/office/drawing/2014/main" id="{43A61B03-B88F-4A60-8B73-EF68C4980AE4}"/>
              </a:ext>
            </a:extLst>
          </p:cNvPr>
          <p:cNvSpPr>
            <a:spLocks noGrp="1"/>
          </p:cNvSpPr>
          <p:nvPr>
            <p:ph sz="quarter" idx="1"/>
          </p:nvPr>
        </p:nvSpPr>
        <p:spPr>
          <a:xfrm>
            <a:off x="609600" y="1219200"/>
            <a:ext cx="10134600" cy="4937760"/>
          </a:xfrm>
        </p:spPr>
        <p:txBody>
          <a:bodyPr>
            <a:normAutofit lnSpcReduction="10000"/>
          </a:bodyPr>
          <a:lstStyle/>
          <a:p>
            <a:pPr fontAlgn="base"/>
            <a:r>
              <a:rPr lang="en-US" b="1" dirty="0"/>
              <a:t>Current</a:t>
            </a:r>
            <a:r>
              <a:rPr lang="en-US" dirty="0"/>
              <a:t>: Under active development. Code for the Current release is in the branch for its major version number (for example, </a:t>
            </a:r>
            <a:r>
              <a:rPr lang="en-US" u="sng" dirty="0">
                <a:hlinkClick r:id="rId2"/>
              </a:rPr>
              <a:t>v10.x</a:t>
            </a:r>
            <a:r>
              <a:rPr lang="en-US" dirty="0"/>
              <a:t>). Node.js releases a new major version every 6 months, allowing for breaking changes. This happens in April and October every year. Releases appearing each October have a support life of 8 months. Releases appearing each April convert to LTS (see below) each October.</a:t>
            </a:r>
          </a:p>
          <a:p>
            <a:pPr fontAlgn="base"/>
            <a:endParaRPr lang="en-US" dirty="0"/>
          </a:p>
          <a:p>
            <a:pPr fontAlgn="base"/>
            <a:r>
              <a:rPr lang="en-US" b="1" dirty="0"/>
              <a:t>LTS</a:t>
            </a:r>
            <a:r>
              <a:rPr lang="en-US" dirty="0"/>
              <a:t>: Releases that receive Long-term Support, with a focus on stability and security. Every even-numbered major version will become an LTS release. LTS releases receive 18 months of </a:t>
            </a:r>
            <a:r>
              <a:rPr lang="en-US" i="1" dirty="0"/>
              <a:t>Active LTS</a:t>
            </a:r>
            <a:r>
              <a:rPr lang="en-US" dirty="0"/>
              <a:t> support and a further 12 months of </a:t>
            </a:r>
            <a:r>
              <a:rPr lang="en-US" i="1" dirty="0"/>
              <a:t>Maintenance</a:t>
            </a:r>
            <a:r>
              <a:rPr lang="en-US" dirty="0"/>
              <a:t>. LTS release lines have alphabetically-ordered codenames, beginning with v4 Argon. There are no breaking changes or feature additions, except in some special circumstances.</a:t>
            </a:r>
          </a:p>
          <a:p>
            <a:endParaRPr lang="en-US" dirty="0"/>
          </a:p>
        </p:txBody>
      </p:sp>
      <p:pic>
        <p:nvPicPr>
          <p:cNvPr id="6" name="Picture 5">
            <a:hlinkClick r:id="rId3"/>
            <a:extLst>
              <a:ext uri="{FF2B5EF4-FFF2-40B4-BE49-F238E27FC236}">
                <a16:creationId xmlns:a16="http://schemas.microsoft.com/office/drawing/2014/main" id="{54669D5A-DCC2-4A83-8DF0-A2178DBBF078}"/>
              </a:ext>
            </a:extLst>
          </p:cNvPr>
          <p:cNvPicPr>
            <a:picLocks noChangeAspect="1"/>
          </p:cNvPicPr>
          <p:nvPr/>
        </p:nvPicPr>
        <p:blipFill>
          <a:blip r:embed="rId4"/>
          <a:stretch>
            <a:fillRect/>
          </a:stretch>
        </p:blipFill>
        <p:spPr>
          <a:xfrm>
            <a:off x="4572000" y="219075"/>
            <a:ext cx="5057775" cy="923925"/>
          </a:xfrm>
          <a:prstGeom prst="rect">
            <a:avLst/>
          </a:prstGeom>
        </p:spPr>
      </p:pic>
    </p:spTree>
    <p:extLst>
      <p:ext uri="{BB962C8B-B14F-4D97-AF65-F5344CB8AC3E}">
        <p14:creationId xmlns:p14="http://schemas.microsoft.com/office/powerpoint/2010/main" val="54241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CEA6-CB21-4F6F-9E40-E3C8727F07D0}"/>
              </a:ext>
            </a:extLst>
          </p:cNvPr>
          <p:cNvSpPr>
            <a:spLocks noGrp="1"/>
          </p:cNvSpPr>
          <p:nvPr>
            <p:ph type="title"/>
          </p:nvPr>
        </p:nvSpPr>
        <p:spPr/>
        <p:txBody>
          <a:bodyPr/>
          <a:lstStyle/>
          <a:p>
            <a:r>
              <a:rPr lang="en-US" dirty="0"/>
              <a:t>Front end and Back end</a:t>
            </a:r>
          </a:p>
        </p:txBody>
      </p:sp>
      <p:sp>
        <p:nvSpPr>
          <p:cNvPr id="3" name="Slide Number Placeholder 2">
            <a:extLst>
              <a:ext uri="{FF2B5EF4-FFF2-40B4-BE49-F238E27FC236}">
                <a16:creationId xmlns:a16="http://schemas.microsoft.com/office/drawing/2014/main" id="{49C797B1-D6D3-4A47-8203-D475F50A826E}"/>
              </a:ext>
            </a:extLst>
          </p:cNvPr>
          <p:cNvSpPr>
            <a:spLocks noGrp="1"/>
          </p:cNvSpPr>
          <p:nvPr>
            <p:ph type="sldNum" sz="quarter" idx="12"/>
          </p:nvPr>
        </p:nvSpPr>
        <p:spPr/>
        <p:txBody>
          <a:bodyPr/>
          <a:lstStyle/>
          <a:p>
            <a:pPr>
              <a:defRPr/>
            </a:pPr>
            <a:fld id="{49730567-0E75-49FB-AEC7-DB714A72D059}" type="slidenum">
              <a:rPr lang="en-US" smtClean="0"/>
              <a:pPr>
                <a:defRPr/>
              </a:pPr>
              <a:t>2</a:t>
            </a:fld>
            <a:endParaRPr lang="en-US"/>
          </a:p>
        </p:txBody>
      </p:sp>
      <p:sp>
        <p:nvSpPr>
          <p:cNvPr id="4" name="Content Placeholder 3">
            <a:extLst>
              <a:ext uri="{FF2B5EF4-FFF2-40B4-BE49-F238E27FC236}">
                <a16:creationId xmlns:a16="http://schemas.microsoft.com/office/drawing/2014/main" id="{34D0B218-C487-4FA9-A345-5EE1E944E023}"/>
              </a:ext>
            </a:extLst>
          </p:cNvPr>
          <p:cNvSpPr>
            <a:spLocks noGrp="1"/>
          </p:cNvSpPr>
          <p:nvPr>
            <p:ph sz="quarter" idx="1"/>
          </p:nvPr>
        </p:nvSpPr>
        <p:spPr/>
        <p:txBody>
          <a:bodyPr>
            <a:normAutofit/>
          </a:bodyPr>
          <a:lstStyle/>
          <a:p>
            <a:r>
              <a:rPr lang="en-US" dirty="0"/>
              <a:t>Front end / Client-side</a:t>
            </a:r>
          </a:p>
          <a:p>
            <a:pPr lvl="1"/>
            <a:r>
              <a:rPr lang="en-US" dirty="0"/>
              <a:t>HTML, CSS and </a:t>
            </a:r>
            <a:r>
              <a:rPr lang="en-US" dirty="0" err="1"/>
              <a:t>Javascript</a:t>
            </a:r>
            <a:endParaRPr lang="en-US" dirty="0"/>
          </a:p>
          <a:p>
            <a:pPr lvl="1"/>
            <a:r>
              <a:rPr lang="en-US" dirty="0">
                <a:hlinkClick r:id="rId2" tooltip="Asynchronous I/O"/>
              </a:rPr>
              <a:t>Asynchronous</a:t>
            </a:r>
            <a:r>
              <a:rPr lang="en-US" dirty="0"/>
              <a:t> request handling and </a:t>
            </a:r>
            <a:r>
              <a:rPr lang="en-US" dirty="0">
                <a:hlinkClick r:id="rId3" tooltip="Ajax (programming)"/>
              </a:rPr>
              <a:t>AJAX</a:t>
            </a:r>
            <a:endParaRPr lang="en-US" dirty="0"/>
          </a:p>
          <a:p>
            <a:pPr lvl="1"/>
            <a:endParaRPr lang="en-US" dirty="0"/>
          </a:p>
          <a:p>
            <a:r>
              <a:rPr lang="en-US" dirty="0"/>
              <a:t>Back end / Server-side</a:t>
            </a:r>
          </a:p>
          <a:p>
            <a:pPr lvl="1"/>
            <a:r>
              <a:rPr lang="en-US" dirty="0">
                <a:hlinkClick r:id="rId4" tooltip="Node.js"/>
              </a:rPr>
              <a:t>Node.js</a:t>
            </a:r>
            <a:r>
              <a:rPr lang="en-US" dirty="0"/>
              <a:t>, </a:t>
            </a:r>
            <a:r>
              <a:rPr lang="en-US" dirty="0">
                <a:hlinkClick r:id="rId5" tooltip="PHP"/>
              </a:rPr>
              <a:t>PHP</a:t>
            </a:r>
            <a:r>
              <a:rPr lang="en-US" dirty="0"/>
              <a:t>, </a:t>
            </a:r>
            <a:r>
              <a:rPr lang="en-US" dirty="0">
                <a:hlinkClick r:id="rId6" tooltip="Python (programming language)"/>
              </a:rPr>
              <a:t>Python</a:t>
            </a:r>
            <a:r>
              <a:rPr lang="en-US" dirty="0"/>
              <a:t>, </a:t>
            </a:r>
            <a:r>
              <a:rPr lang="en-US" dirty="0">
                <a:hlinkClick r:id="rId7" tooltip="Ruby (programming language)"/>
              </a:rPr>
              <a:t>Ruby</a:t>
            </a:r>
            <a:r>
              <a:rPr lang="en-US" dirty="0"/>
              <a:t>,  </a:t>
            </a:r>
            <a:r>
              <a:rPr lang="en-US" dirty="0">
                <a:hlinkClick r:id="rId8" tooltip="Perl"/>
              </a:rPr>
              <a:t>Perl</a:t>
            </a:r>
            <a:endParaRPr lang="en-US" dirty="0"/>
          </a:p>
          <a:p>
            <a:pPr lvl="1"/>
            <a:r>
              <a:rPr lang="en-US" dirty="0">
                <a:hlinkClick r:id="rId9" tooltip="Compiled language"/>
              </a:rPr>
              <a:t>Compiled languages</a:t>
            </a:r>
            <a:r>
              <a:rPr lang="en-US" dirty="0"/>
              <a:t> like </a:t>
            </a:r>
            <a:r>
              <a:rPr lang="en-US" dirty="0">
                <a:hlinkClick r:id="rId10" tooltip="C Sharp (programming language)"/>
              </a:rPr>
              <a:t>C#</a:t>
            </a:r>
            <a:r>
              <a:rPr lang="en-US" dirty="0"/>
              <a:t>, </a:t>
            </a:r>
            <a:r>
              <a:rPr lang="en-US" dirty="0">
                <a:hlinkClick r:id="rId11" tooltip="Java (programming language)"/>
              </a:rPr>
              <a:t>Java</a:t>
            </a:r>
            <a:r>
              <a:rPr lang="en-US" dirty="0"/>
              <a:t> or </a:t>
            </a:r>
            <a:r>
              <a:rPr lang="en-US" u="sng" dirty="0">
                <a:hlinkClick r:id="rId12"/>
              </a:rPr>
              <a:t>Go</a:t>
            </a:r>
            <a:endParaRPr lang="en-US" u="sng" dirty="0"/>
          </a:p>
          <a:p>
            <a:pPr lvl="1"/>
            <a:r>
              <a:rPr lang="en-US" dirty="0"/>
              <a:t>Various technologies and approaches</a:t>
            </a:r>
          </a:p>
          <a:p>
            <a:pPr lvl="1"/>
            <a:endParaRPr lang="en-US" dirty="0"/>
          </a:p>
          <a:p>
            <a:pPr lvl="1"/>
            <a:endParaRPr lang="en-US" dirty="0"/>
          </a:p>
          <a:p>
            <a:r>
              <a:rPr lang="en-US" dirty="0">
                <a:hlinkClick r:id="rId13"/>
              </a:rPr>
              <a:t>https://en.wikipedia.org/wiki/Front_and_back_ends</a:t>
            </a:r>
            <a:endParaRPr lang="en-US" dirty="0"/>
          </a:p>
        </p:txBody>
      </p:sp>
    </p:spTree>
    <p:extLst>
      <p:ext uri="{BB962C8B-B14F-4D97-AF65-F5344CB8AC3E}">
        <p14:creationId xmlns:p14="http://schemas.microsoft.com/office/powerpoint/2010/main" val="388138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663F-4A12-4308-A5A6-3EDC5E59A674}"/>
              </a:ext>
            </a:extLst>
          </p:cNvPr>
          <p:cNvSpPr>
            <a:spLocks noGrp="1"/>
          </p:cNvSpPr>
          <p:nvPr>
            <p:ph type="title"/>
          </p:nvPr>
        </p:nvSpPr>
        <p:spPr/>
        <p:txBody>
          <a:bodyPr/>
          <a:lstStyle/>
          <a:p>
            <a:r>
              <a:rPr lang="en-US" dirty="0"/>
              <a:t>Try these commands</a:t>
            </a:r>
          </a:p>
        </p:txBody>
      </p:sp>
      <p:sp>
        <p:nvSpPr>
          <p:cNvPr id="3" name="Slide Number Placeholder 2">
            <a:extLst>
              <a:ext uri="{FF2B5EF4-FFF2-40B4-BE49-F238E27FC236}">
                <a16:creationId xmlns:a16="http://schemas.microsoft.com/office/drawing/2014/main" id="{2BB8BDBB-1983-40A8-B6F7-4B093D279EF6}"/>
              </a:ext>
            </a:extLst>
          </p:cNvPr>
          <p:cNvSpPr>
            <a:spLocks noGrp="1"/>
          </p:cNvSpPr>
          <p:nvPr>
            <p:ph type="sldNum" sz="quarter" idx="12"/>
          </p:nvPr>
        </p:nvSpPr>
        <p:spPr/>
        <p:txBody>
          <a:bodyPr/>
          <a:lstStyle/>
          <a:p>
            <a:pPr>
              <a:defRPr/>
            </a:pPr>
            <a:fld id="{49730567-0E75-49FB-AEC7-DB714A72D059}" type="slidenum">
              <a:rPr lang="en-US" smtClean="0"/>
              <a:pPr>
                <a:defRPr/>
              </a:pPr>
              <a:t>20</a:t>
            </a:fld>
            <a:endParaRPr lang="en-US"/>
          </a:p>
        </p:txBody>
      </p:sp>
      <p:sp>
        <p:nvSpPr>
          <p:cNvPr id="4" name="Content Placeholder 3">
            <a:extLst>
              <a:ext uri="{FF2B5EF4-FFF2-40B4-BE49-F238E27FC236}">
                <a16:creationId xmlns:a16="http://schemas.microsoft.com/office/drawing/2014/main" id="{9259F749-CA9C-4700-B62F-761543B1672F}"/>
              </a:ext>
            </a:extLst>
          </p:cNvPr>
          <p:cNvSpPr>
            <a:spLocks noGrp="1"/>
          </p:cNvSpPr>
          <p:nvPr>
            <p:ph sz="quarter" idx="1"/>
          </p:nvPr>
        </p:nvSpPr>
        <p:spPr/>
        <p:txBody>
          <a:bodyPr/>
          <a:lstStyle/>
          <a:p>
            <a:pPr marL="0" indent="0">
              <a:buNone/>
            </a:pPr>
            <a:r>
              <a:rPr lang="en-US" sz="2400" dirty="0"/>
              <a:t>Check number of processors that Node can use</a:t>
            </a:r>
          </a:p>
          <a:p>
            <a:pPr marL="457200" lvl="1" indent="0">
              <a:buNone/>
            </a:pPr>
            <a:r>
              <a:rPr lang="en-US" sz="2000" b="1" dirty="0">
                <a:latin typeface="Consolas" panose="020B0609020204030204" pitchFamily="49" charset="0"/>
              </a:rPr>
              <a:t>node –p "</a:t>
            </a:r>
            <a:r>
              <a:rPr lang="en-US" sz="2000" b="1" dirty="0" err="1">
                <a:latin typeface="Consolas" panose="020B0609020204030204" pitchFamily="49" charset="0"/>
              </a:rPr>
              <a:t>os.cpus</a:t>
            </a:r>
            <a:r>
              <a:rPr lang="en-US" sz="2000" b="1" dirty="0">
                <a:latin typeface="Consolas" panose="020B0609020204030204" pitchFamily="49" charset="0"/>
              </a:rPr>
              <a:t>()"</a:t>
            </a:r>
          </a:p>
          <a:p>
            <a:pPr marL="0" indent="0">
              <a:buNone/>
            </a:pPr>
            <a:r>
              <a:rPr lang="en-US" sz="2400" dirty="0"/>
              <a:t>Check the CPU architecture</a:t>
            </a:r>
          </a:p>
          <a:p>
            <a:pPr marL="457200" lvl="1" indent="0">
              <a:buNone/>
            </a:pPr>
            <a:r>
              <a:rPr lang="en-US" sz="2000" b="1" dirty="0">
                <a:latin typeface="Consolas" panose="020B0609020204030204" pitchFamily="49" charset="0"/>
              </a:rPr>
              <a:t>node –p "</a:t>
            </a:r>
            <a:r>
              <a:rPr lang="en-US" sz="2000" b="1" dirty="0" err="1">
                <a:latin typeface="Consolas" panose="020B0609020204030204" pitchFamily="49" charset="0"/>
              </a:rPr>
              <a:t>process.arch</a:t>
            </a:r>
            <a:r>
              <a:rPr lang="en-US" sz="2000" b="1" dirty="0">
                <a:latin typeface="Consolas" panose="020B0609020204030204" pitchFamily="49" charset="0"/>
              </a:rPr>
              <a:t>"</a:t>
            </a:r>
          </a:p>
          <a:p>
            <a:pPr marL="0" indent="0">
              <a:buNone/>
            </a:pPr>
            <a:r>
              <a:rPr lang="en-US" sz="2400" dirty="0"/>
              <a:t>Check V8 version</a:t>
            </a:r>
          </a:p>
          <a:p>
            <a:pPr marL="457200" lvl="1" indent="0">
              <a:buNone/>
            </a:pPr>
            <a:r>
              <a:rPr lang="en-US" sz="2000" b="1" dirty="0">
                <a:latin typeface="Consolas" panose="020B0609020204030204" pitchFamily="49" charset="0"/>
              </a:rPr>
              <a:t>node –p "process.versions.v8"</a:t>
            </a:r>
          </a:p>
          <a:p>
            <a:pPr marL="0" indent="0">
              <a:buNone/>
            </a:pPr>
            <a:r>
              <a:rPr lang="en-US" sz="2400" dirty="0"/>
              <a:t>Check V8 heap</a:t>
            </a:r>
          </a:p>
          <a:p>
            <a:pPr marL="457200" lvl="1" indent="0">
              <a:buNone/>
            </a:pPr>
            <a:r>
              <a:rPr lang="en-US" sz="2000" b="1" dirty="0">
                <a:latin typeface="Consolas" panose="020B0609020204030204" pitchFamily="49" charset="0"/>
              </a:rPr>
              <a:t>node –p "v8.getHeapStatistics()"</a:t>
            </a:r>
          </a:p>
          <a:p>
            <a:pPr marL="0" indent="0">
              <a:buNone/>
            </a:pPr>
            <a:r>
              <a:rPr lang="en-US" sz="2400" dirty="0"/>
              <a:t>Check the environment variables</a:t>
            </a:r>
          </a:p>
          <a:p>
            <a:pPr marL="457200" lvl="1" indent="0">
              <a:buNone/>
            </a:pPr>
            <a:r>
              <a:rPr lang="en-US" sz="2000" b="1" dirty="0">
                <a:latin typeface="Consolas" panose="020B0609020204030204" pitchFamily="49" charset="0"/>
              </a:rPr>
              <a:t>node –p "</a:t>
            </a:r>
            <a:r>
              <a:rPr lang="en-US" sz="2000" b="1" dirty="0" err="1">
                <a:latin typeface="Consolas" panose="020B0609020204030204" pitchFamily="49" charset="0"/>
              </a:rPr>
              <a:t>process.env</a:t>
            </a:r>
            <a:r>
              <a:rPr lang="en-US" sz="2000" b="1" dirty="0">
                <a:latin typeface="Consolas" panose="020B0609020204030204" pitchFamily="49" charset="0"/>
              </a:rPr>
              <a:t>"</a:t>
            </a:r>
          </a:p>
        </p:txBody>
      </p:sp>
    </p:spTree>
    <p:extLst>
      <p:ext uri="{BB962C8B-B14F-4D97-AF65-F5344CB8AC3E}">
        <p14:creationId xmlns:p14="http://schemas.microsoft.com/office/powerpoint/2010/main" val="337145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34E3-4615-41A2-8084-F19EB590099D}"/>
              </a:ext>
            </a:extLst>
          </p:cNvPr>
          <p:cNvSpPr>
            <a:spLocks noGrp="1"/>
          </p:cNvSpPr>
          <p:nvPr>
            <p:ph type="title"/>
          </p:nvPr>
        </p:nvSpPr>
        <p:spPr/>
        <p:txBody>
          <a:bodyPr/>
          <a:lstStyle/>
          <a:p>
            <a:r>
              <a:rPr lang="en-US" dirty="0"/>
              <a:t>Node REPL (Read, Eval, Print, Loop)</a:t>
            </a:r>
          </a:p>
        </p:txBody>
      </p:sp>
      <p:sp>
        <p:nvSpPr>
          <p:cNvPr id="3" name="Slide Number Placeholder 2">
            <a:extLst>
              <a:ext uri="{FF2B5EF4-FFF2-40B4-BE49-F238E27FC236}">
                <a16:creationId xmlns:a16="http://schemas.microsoft.com/office/drawing/2014/main" id="{44E9275B-B202-4AC7-BFF9-3BB306D5CC7B}"/>
              </a:ext>
            </a:extLst>
          </p:cNvPr>
          <p:cNvSpPr>
            <a:spLocks noGrp="1"/>
          </p:cNvSpPr>
          <p:nvPr>
            <p:ph type="sldNum" sz="quarter" idx="12"/>
          </p:nvPr>
        </p:nvSpPr>
        <p:spPr/>
        <p:txBody>
          <a:bodyPr/>
          <a:lstStyle/>
          <a:p>
            <a:pPr>
              <a:defRPr/>
            </a:pPr>
            <a:fld id="{49730567-0E75-49FB-AEC7-DB714A72D059}" type="slidenum">
              <a:rPr lang="en-US" smtClean="0"/>
              <a:pPr>
                <a:defRPr/>
              </a:pPr>
              <a:t>21</a:t>
            </a:fld>
            <a:endParaRPr lang="en-US"/>
          </a:p>
        </p:txBody>
      </p:sp>
      <p:sp>
        <p:nvSpPr>
          <p:cNvPr id="4" name="Content Placeholder 3">
            <a:extLst>
              <a:ext uri="{FF2B5EF4-FFF2-40B4-BE49-F238E27FC236}">
                <a16:creationId xmlns:a16="http://schemas.microsoft.com/office/drawing/2014/main" id="{8F2739ED-0030-44E6-A5E9-C0651628E5BF}"/>
              </a:ext>
            </a:extLst>
          </p:cNvPr>
          <p:cNvSpPr>
            <a:spLocks noGrp="1"/>
          </p:cNvSpPr>
          <p:nvPr>
            <p:ph sz="quarter" idx="1"/>
          </p:nvPr>
        </p:nvSpPr>
        <p:spPr/>
        <p:txBody>
          <a:bodyPr/>
          <a:lstStyle/>
          <a:p>
            <a:pPr marL="0" indent="0">
              <a:buNone/>
            </a:pPr>
            <a:r>
              <a:rPr lang="en-US" dirty="0"/>
              <a:t>Run JS scripts</a:t>
            </a:r>
          </a:p>
          <a:p>
            <a:pPr marL="457200" lvl="1" indent="0">
              <a:buNone/>
            </a:pPr>
            <a:r>
              <a:rPr lang="en-US" sz="2200" b="1" dirty="0">
                <a:latin typeface="Consolas" panose="020B0609020204030204" pitchFamily="49" charset="0"/>
              </a:rPr>
              <a:t>node script.js</a:t>
            </a:r>
          </a:p>
          <a:p>
            <a:pPr marL="0" indent="0">
              <a:buNone/>
            </a:pPr>
            <a:r>
              <a:rPr lang="en-US" dirty="0"/>
              <a:t>Autocomplete your commands</a:t>
            </a:r>
          </a:p>
          <a:p>
            <a:pPr marL="457200" lvl="1" indent="0">
              <a:buNone/>
            </a:pPr>
            <a:r>
              <a:rPr lang="en-US" sz="2200" b="1" dirty="0">
                <a:latin typeface="Consolas" panose="020B0609020204030204" pitchFamily="49" charset="0"/>
              </a:rPr>
              <a:t>&gt; (tab) (tab)</a:t>
            </a:r>
          </a:p>
          <a:p>
            <a:pPr marL="457200" lvl="1" indent="0">
              <a:buNone/>
            </a:pPr>
            <a:r>
              <a:rPr lang="en-US" sz="2200" b="1" dirty="0">
                <a:latin typeface="Consolas" panose="020B0609020204030204" pitchFamily="49" charset="0"/>
              </a:rPr>
              <a:t>&gt; global.(tab)</a:t>
            </a:r>
          </a:p>
          <a:p>
            <a:pPr marL="457200" lvl="1" indent="0">
              <a:buNone/>
            </a:pPr>
            <a:r>
              <a:rPr lang="en-US" sz="2200" b="1" dirty="0">
                <a:latin typeface="Consolas" panose="020B0609020204030204" pitchFamily="49" charset="0"/>
              </a:rPr>
              <a:t>&gt; var a = [];  a.(tab)</a:t>
            </a:r>
          </a:p>
          <a:p>
            <a:pPr marL="0" indent="0">
              <a:buNone/>
            </a:pPr>
            <a:r>
              <a:rPr lang="en-US" dirty="0"/>
              <a:t>Underscore: Access to last evaluated value</a:t>
            </a:r>
          </a:p>
          <a:p>
            <a:pPr marL="457200" lvl="1" indent="0">
              <a:lnSpc>
                <a:spcPct val="80000"/>
              </a:lnSpc>
              <a:buNone/>
            </a:pPr>
            <a:r>
              <a:rPr lang="en-US" sz="2200" b="1" dirty="0">
                <a:latin typeface="Consolas" panose="020B0609020204030204" pitchFamily="49" charset="0"/>
              </a:rPr>
              <a:t>&gt; </a:t>
            </a:r>
            <a:r>
              <a:rPr lang="en-US" sz="2200" b="1" dirty="0" err="1">
                <a:latin typeface="Consolas" panose="020B0609020204030204" pitchFamily="49" charset="0"/>
              </a:rPr>
              <a:t>Math.random</a:t>
            </a:r>
            <a:r>
              <a:rPr lang="en-US" sz="2200" b="1" dirty="0">
                <a:latin typeface="Consolas" panose="020B0609020204030204" pitchFamily="49" charset="0"/>
              </a:rPr>
              <a:t>(); _</a:t>
            </a:r>
          </a:p>
          <a:p>
            <a:pPr marL="0" indent="0">
              <a:buNone/>
            </a:pPr>
            <a:r>
              <a:rPr lang="en-US" dirty="0"/>
              <a:t>The Dot (.) commands</a:t>
            </a:r>
          </a:p>
          <a:p>
            <a:pPr marL="457200" lvl="1" indent="0">
              <a:lnSpc>
                <a:spcPct val="80000"/>
              </a:lnSpc>
              <a:buNone/>
            </a:pPr>
            <a:r>
              <a:rPr lang="en-US" sz="2200" b="1" dirty="0">
                <a:latin typeface="Consolas" panose="020B0609020204030204" pitchFamily="49" charset="0"/>
              </a:rPr>
              <a:t>.help, .break, .load, .save, .editor</a:t>
            </a:r>
          </a:p>
          <a:p>
            <a:endParaRPr lang="en-US" dirty="0"/>
          </a:p>
        </p:txBody>
      </p:sp>
    </p:spTree>
    <p:extLst>
      <p:ext uri="{BB962C8B-B14F-4D97-AF65-F5344CB8AC3E}">
        <p14:creationId xmlns:p14="http://schemas.microsoft.com/office/powerpoint/2010/main" val="404128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1BBD-0B2A-4630-9297-BD64EF846C50}"/>
              </a:ext>
            </a:extLst>
          </p:cNvPr>
          <p:cNvSpPr>
            <a:spLocks noGrp="1"/>
          </p:cNvSpPr>
          <p:nvPr>
            <p:ph type="title"/>
          </p:nvPr>
        </p:nvSpPr>
        <p:spPr/>
        <p:txBody>
          <a:bodyPr/>
          <a:lstStyle/>
          <a:p>
            <a:r>
              <a:rPr lang="en-US" dirty="0"/>
              <a:t>First Program</a:t>
            </a:r>
          </a:p>
        </p:txBody>
      </p:sp>
      <p:sp>
        <p:nvSpPr>
          <p:cNvPr id="3" name="Slide Number Placeholder 2">
            <a:extLst>
              <a:ext uri="{FF2B5EF4-FFF2-40B4-BE49-F238E27FC236}">
                <a16:creationId xmlns:a16="http://schemas.microsoft.com/office/drawing/2014/main" id="{8FDD356D-1E07-4486-A28D-327B36818D3D}"/>
              </a:ext>
            </a:extLst>
          </p:cNvPr>
          <p:cNvSpPr>
            <a:spLocks noGrp="1"/>
          </p:cNvSpPr>
          <p:nvPr>
            <p:ph type="sldNum" sz="quarter" idx="12"/>
          </p:nvPr>
        </p:nvSpPr>
        <p:spPr/>
        <p:txBody>
          <a:bodyPr/>
          <a:lstStyle/>
          <a:p>
            <a:pPr>
              <a:defRPr/>
            </a:pPr>
            <a:fld id="{49730567-0E75-49FB-AEC7-DB714A72D059}" type="slidenum">
              <a:rPr lang="en-US" smtClean="0"/>
              <a:pPr>
                <a:defRPr/>
              </a:pPr>
              <a:t>22</a:t>
            </a:fld>
            <a:endParaRPr lang="en-US"/>
          </a:p>
        </p:txBody>
      </p:sp>
      <p:sp>
        <p:nvSpPr>
          <p:cNvPr id="5" name="Rectangle 4">
            <a:extLst>
              <a:ext uri="{FF2B5EF4-FFF2-40B4-BE49-F238E27FC236}">
                <a16:creationId xmlns:a16="http://schemas.microsoft.com/office/drawing/2014/main" id="{76240850-1D33-43D6-8F73-2720F2A0EF05}"/>
              </a:ext>
            </a:extLst>
          </p:cNvPr>
          <p:cNvSpPr/>
          <p:nvPr/>
        </p:nvSpPr>
        <p:spPr>
          <a:xfrm>
            <a:off x="838200" y="2307968"/>
            <a:ext cx="8940114" cy="1585562"/>
          </a:xfrm>
          <a:prstGeom prst="rect">
            <a:avLst/>
          </a:prstGeom>
        </p:spPr>
        <p:txBody>
          <a:bodyPr wrap="square">
            <a:spAutoFit/>
          </a:bodyPr>
          <a:lstStyle/>
          <a:p>
            <a:pPr>
              <a:lnSpc>
                <a:spcPct val="107000"/>
              </a:lnSpc>
              <a:spcAft>
                <a:spcPts val="800"/>
              </a:spcAft>
            </a:pPr>
            <a:r>
              <a:rPr lang="en-US" b="1" dirty="0">
                <a:latin typeface="Consolas" panose="020B0609020204030204" pitchFamily="49" charset="0"/>
                <a:ea typeface="Calibri" panose="020F0502020204030204" pitchFamily="34" charset="0"/>
                <a:cs typeface="Courier New" panose="02070309020205020404" pitchFamily="49" charset="0"/>
              </a:rPr>
              <a:t>% node hello_world.js</a:t>
            </a:r>
          </a:p>
          <a:p>
            <a:pPr>
              <a:lnSpc>
                <a:spcPct val="107000"/>
              </a:lnSpc>
              <a:spcAft>
                <a:spcPts val="800"/>
              </a:spcAft>
            </a:pPr>
            <a:r>
              <a:rPr lang="en-US" dirty="0">
                <a:latin typeface="Consolas" panose="020B0609020204030204" pitchFamily="49" charset="0"/>
                <a:ea typeface="Calibri" panose="020F0502020204030204" pitchFamily="34" charset="0"/>
                <a:cs typeface="Courier New" panose="02070309020205020404" pitchFamily="49" charset="0"/>
              </a:rPr>
              <a:t>Hello</a:t>
            </a:r>
          </a:p>
          <a:p>
            <a:pPr>
              <a:lnSpc>
                <a:spcPct val="107000"/>
              </a:lnSpc>
              <a:spcAft>
                <a:spcPts val="800"/>
              </a:spcAft>
            </a:pPr>
            <a:r>
              <a:rPr lang="en-US" dirty="0">
                <a:solidFill>
                  <a:schemeClr val="accent6"/>
                </a:solidFill>
                <a:latin typeface="Consolas" panose="020B0609020204030204" pitchFamily="49" charset="0"/>
                <a:ea typeface="Calibri" panose="020F0502020204030204" pitchFamily="34" charset="0"/>
                <a:cs typeface="Courier New" panose="02070309020205020404" pitchFamily="49" charset="0"/>
              </a:rPr>
              <a:t>// 2 seconds later...</a:t>
            </a:r>
            <a:endParaRPr lang="en-US" dirty="0">
              <a:latin typeface="Consolas" panose="020B0609020204030204" pitchFamily="49" charset="0"/>
              <a:ea typeface="Calibri" panose="020F0502020204030204" pitchFamily="34" charset="0"/>
              <a:cs typeface="Courier New" panose="02070309020205020404" pitchFamily="49" charset="0"/>
            </a:endParaRPr>
          </a:p>
          <a:p>
            <a:pPr>
              <a:lnSpc>
                <a:spcPct val="107000"/>
              </a:lnSpc>
              <a:spcAft>
                <a:spcPts val="800"/>
              </a:spcAft>
            </a:pPr>
            <a:r>
              <a:rPr lang="en-US" dirty="0">
                <a:latin typeface="Consolas" panose="020B0609020204030204" pitchFamily="49" charset="0"/>
                <a:ea typeface="Calibri" panose="020F0502020204030204" pitchFamily="34" charset="0"/>
                <a:cs typeface="Courier New" panose="02070309020205020404" pitchFamily="49" charset="0"/>
              </a:rPr>
              <a:t>World</a:t>
            </a:r>
            <a:endParaRPr lang="en-US" dirty="0">
              <a:solidFill>
                <a:schemeClr val="accent6"/>
              </a:solidFill>
              <a:latin typeface="Consolas" panose="020B0609020204030204" pitchFamily="49" charset="0"/>
              <a:ea typeface="Calibri" panose="020F0502020204030204" pitchFamily="34" charset="0"/>
              <a:cs typeface="Courier New" panose="02070309020205020404" pitchFamily="49" charset="0"/>
            </a:endParaRPr>
          </a:p>
        </p:txBody>
      </p:sp>
      <p:sp>
        <p:nvSpPr>
          <p:cNvPr id="6" name="Rectangle 2">
            <a:extLst>
              <a:ext uri="{FF2B5EF4-FFF2-40B4-BE49-F238E27FC236}">
                <a16:creationId xmlns:a16="http://schemas.microsoft.com/office/drawing/2014/main" id="{F613213A-248F-4453-AC85-16EBC00A73FA}"/>
              </a:ext>
            </a:extLst>
          </p:cNvPr>
          <p:cNvSpPr/>
          <p:nvPr/>
        </p:nvSpPr>
        <p:spPr>
          <a:xfrm>
            <a:off x="838200" y="1576054"/>
            <a:ext cx="10515600" cy="369332"/>
          </a:xfrm>
          <a:prstGeom prst="rect">
            <a:avLst/>
          </a:prstGeom>
          <a:solidFill>
            <a:schemeClr val="bg1">
              <a:lumMod val="95000"/>
            </a:schemeClr>
          </a:solidFill>
          <a:ln>
            <a:solidFill>
              <a:schemeClr val="bg2">
                <a:lumMod val="90000"/>
              </a:schemeClr>
            </a:solidFill>
          </a:ln>
        </p:spPr>
        <p:txBody>
          <a:bodyPr wrap="square">
            <a:spAutoFit/>
          </a:bodyPr>
          <a:lstStyle/>
          <a:p>
            <a:r>
              <a:rPr lang="en-US" dirty="0" err="1">
                <a:solidFill>
                  <a:srgbClr val="000000"/>
                </a:solidFill>
                <a:latin typeface="Consolas" panose="020B0609020204030204" pitchFamily="49" charset="0"/>
              </a:rPr>
              <a:t>setTimeout</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console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"world"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2000</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console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"hello"</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7" name="TextBox 5">
            <a:extLst>
              <a:ext uri="{FF2B5EF4-FFF2-40B4-BE49-F238E27FC236}">
                <a16:creationId xmlns:a16="http://schemas.microsoft.com/office/drawing/2014/main" id="{1827ABDA-4134-4913-9624-0EA9F6AAEB70}"/>
              </a:ext>
            </a:extLst>
          </p:cNvPr>
          <p:cNvSpPr txBox="1"/>
          <p:nvPr/>
        </p:nvSpPr>
        <p:spPr>
          <a:xfrm>
            <a:off x="838200" y="4084536"/>
            <a:ext cx="10515600" cy="646331"/>
          </a:xfrm>
          <a:prstGeom prst="rect">
            <a:avLst/>
          </a:prstGeom>
          <a:noFill/>
        </p:spPr>
        <p:txBody>
          <a:bodyPr wrap="square" rtlCol="0">
            <a:spAutoFit/>
          </a:bodyPr>
          <a:lstStyle/>
          <a:p>
            <a:r>
              <a:rPr lang="en-US" dirty="0"/>
              <a:t>Node exits automatically when there is nothing else to do (end of process). Let’s change it to never exit, but to keep it in loop!</a:t>
            </a:r>
          </a:p>
        </p:txBody>
      </p:sp>
      <p:sp>
        <p:nvSpPr>
          <p:cNvPr id="8" name="Rectangle 7">
            <a:extLst>
              <a:ext uri="{FF2B5EF4-FFF2-40B4-BE49-F238E27FC236}">
                <a16:creationId xmlns:a16="http://schemas.microsoft.com/office/drawing/2014/main" id="{CF02D30A-AF0D-4E5B-A3B3-57063F702E76}"/>
              </a:ext>
            </a:extLst>
          </p:cNvPr>
          <p:cNvSpPr/>
          <p:nvPr/>
        </p:nvSpPr>
        <p:spPr>
          <a:xfrm>
            <a:off x="6889898" y="2731071"/>
            <a:ext cx="4463902" cy="369332"/>
          </a:xfrm>
          <a:prstGeom prst="rect">
            <a:avLst/>
          </a:prstGeom>
          <a:solidFill>
            <a:schemeClr val="bg1">
              <a:lumMod val="95000"/>
            </a:schemeClr>
          </a:solidFill>
          <a:ln>
            <a:solidFill>
              <a:schemeClr val="bg2">
                <a:lumMod val="90000"/>
              </a:schemeClr>
            </a:solidFill>
          </a:ln>
        </p:spPr>
        <p:txBody>
          <a:bodyPr wrap="square">
            <a:spAutoFit/>
          </a:bodyPr>
          <a:lstStyle/>
          <a:p>
            <a:r>
              <a:rPr lang="en-US" sz="1600" b="1" dirty="0">
                <a:latin typeface="Consolas" panose="020B0609020204030204" pitchFamily="49" charset="0"/>
              </a:rPr>
              <a:t>    node.js </a:t>
            </a:r>
            <a:r>
              <a:rPr lang="en-US" dirty="0"/>
              <a:t>file name is reserved in Node</a:t>
            </a:r>
          </a:p>
        </p:txBody>
      </p:sp>
      <p:sp>
        <p:nvSpPr>
          <p:cNvPr id="9" name="Rectangle 8">
            <a:extLst>
              <a:ext uri="{FF2B5EF4-FFF2-40B4-BE49-F238E27FC236}">
                <a16:creationId xmlns:a16="http://schemas.microsoft.com/office/drawing/2014/main" id="{1312BB92-FF6B-4726-98B9-2FB49FEF989D}"/>
              </a:ext>
            </a:extLst>
          </p:cNvPr>
          <p:cNvSpPr/>
          <p:nvPr/>
        </p:nvSpPr>
        <p:spPr>
          <a:xfrm>
            <a:off x="9979706" y="2030969"/>
            <a:ext cx="1374094" cy="276999"/>
          </a:xfrm>
          <a:prstGeom prst="rect">
            <a:avLst/>
          </a:prstGeom>
        </p:spPr>
        <p:txBody>
          <a:bodyPr wrap="none">
            <a:spAutoFit/>
          </a:bodyPr>
          <a:lstStyle/>
          <a:p>
            <a:r>
              <a:rPr lang="en-US" sz="1200" dirty="0">
                <a:latin typeface="Consolas" panose="020B0609020204030204" pitchFamily="49" charset="0"/>
              </a:rPr>
              <a:t>hello_world.js</a:t>
            </a:r>
          </a:p>
        </p:txBody>
      </p:sp>
      <p:pic>
        <p:nvPicPr>
          <p:cNvPr id="10" name="Picture 9">
            <a:extLst>
              <a:ext uri="{FF2B5EF4-FFF2-40B4-BE49-F238E27FC236}">
                <a16:creationId xmlns:a16="http://schemas.microsoft.com/office/drawing/2014/main" id="{FCE0D88B-E1EF-431D-A712-0D308D96AA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9045" y="2792060"/>
            <a:ext cx="276790" cy="276790"/>
          </a:xfrm>
          <a:prstGeom prst="rect">
            <a:avLst/>
          </a:prstGeom>
        </p:spPr>
      </p:pic>
      <p:sp>
        <p:nvSpPr>
          <p:cNvPr id="11" name="Rectangle 10">
            <a:extLst>
              <a:ext uri="{FF2B5EF4-FFF2-40B4-BE49-F238E27FC236}">
                <a16:creationId xmlns:a16="http://schemas.microsoft.com/office/drawing/2014/main" id="{E661D174-84FA-49A7-9479-A107D3E13C91}"/>
              </a:ext>
            </a:extLst>
          </p:cNvPr>
          <p:cNvSpPr/>
          <p:nvPr/>
        </p:nvSpPr>
        <p:spPr>
          <a:xfrm>
            <a:off x="838200" y="4791670"/>
            <a:ext cx="10515600" cy="923330"/>
          </a:xfrm>
          <a:prstGeom prst="rect">
            <a:avLst/>
          </a:prstGeom>
        </p:spPr>
        <p:txBody>
          <a:bodyPr wrap="square">
            <a:spAutoFit/>
          </a:bodyPr>
          <a:lstStyle/>
          <a:p>
            <a:r>
              <a:rPr lang="en-US" dirty="0"/>
              <a:t>Node API is not all asynchronous. Some parts of it are synchronous like, for instance, some file operations. Don’t worry, they are very well marked: they always end with “Sync”. They should only be used when initializing.</a:t>
            </a:r>
          </a:p>
        </p:txBody>
      </p:sp>
    </p:spTree>
    <p:extLst>
      <p:ext uri="{BB962C8B-B14F-4D97-AF65-F5344CB8AC3E}">
        <p14:creationId xmlns:p14="http://schemas.microsoft.com/office/powerpoint/2010/main" val="1007652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DB62-634E-48D2-8BD0-110F30DD7CB2}"/>
              </a:ext>
            </a:extLst>
          </p:cNvPr>
          <p:cNvSpPr>
            <a:spLocks noGrp="1"/>
          </p:cNvSpPr>
          <p:nvPr>
            <p:ph type="title"/>
          </p:nvPr>
        </p:nvSpPr>
        <p:spPr/>
        <p:txBody>
          <a:bodyPr/>
          <a:lstStyle/>
          <a:p>
            <a:r>
              <a:rPr lang="en-US" dirty="0"/>
              <a:t>The Server Global Environment</a:t>
            </a:r>
          </a:p>
        </p:txBody>
      </p:sp>
      <p:sp>
        <p:nvSpPr>
          <p:cNvPr id="3" name="Slide Number Placeholder 2">
            <a:extLst>
              <a:ext uri="{FF2B5EF4-FFF2-40B4-BE49-F238E27FC236}">
                <a16:creationId xmlns:a16="http://schemas.microsoft.com/office/drawing/2014/main" id="{D591E09F-4AEE-4E81-A8AE-E8D60F694350}"/>
              </a:ext>
            </a:extLst>
          </p:cNvPr>
          <p:cNvSpPr>
            <a:spLocks noGrp="1"/>
          </p:cNvSpPr>
          <p:nvPr>
            <p:ph type="sldNum" sz="quarter" idx="12"/>
          </p:nvPr>
        </p:nvSpPr>
        <p:spPr/>
        <p:txBody>
          <a:bodyPr/>
          <a:lstStyle/>
          <a:p>
            <a:pPr>
              <a:defRPr/>
            </a:pPr>
            <a:fld id="{49730567-0E75-49FB-AEC7-DB714A72D059}" type="slidenum">
              <a:rPr lang="en-US" smtClean="0"/>
              <a:pPr>
                <a:defRPr/>
              </a:pPr>
              <a:t>23</a:t>
            </a:fld>
            <a:endParaRPr lang="en-US"/>
          </a:p>
        </p:txBody>
      </p:sp>
      <p:sp>
        <p:nvSpPr>
          <p:cNvPr id="4" name="Content Placeholder 3">
            <a:extLst>
              <a:ext uri="{FF2B5EF4-FFF2-40B4-BE49-F238E27FC236}">
                <a16:creationId xmlns:a16="http://schemas.microsoft.com/office/drawing/2014/main" id="{89985AF7-C363-4422-B222-CC4AC20EE264}"/>
              </a:ext>
            </a:extLst>
          </p:cNvPr>
          <p:cNvSpPr>
            <a:spLocks noGrp="1"/>
          </p:cNvSpPr>
          <p:nvPr>
            <p:ph sz="quarter" idx="1"/>
          </p:nvPr>
        </p:nvSpPr>
        <p:spPr/>
        <p:txBody>
          <a:bodyPr/>
          <a:lstStyle/>
          <a:p>
            <a:pPr marL="0" indent="0">
              <a:buNone/>
            </a:pPr>
            <a:r>
              <a:rPr lang="en-US" dirty="0"/>
              <a:t>In Node we run JS on the server so we don’t have window object. Instead Node provides us with global modules and methods that are automatically created for us </a:t>
            </a:r>
            <a:r>
              <a:rPr lang="en-US" i="1" dirty="0"/>
              <a:t>(they aren’t part of ECMA specifications)</a:t>
            </a:r>
          </a:p>
          <a:p>
            <a:pPr marL="457200" lvl="1" indent="0">
              <a:buNone/>
            </a:pPr>
            <a:r>
              <a:rPr lang="en-US" b="1" dirty="0">
                <a:latin typeface="Consolas" panose="020B0609020204030204" pitchFamily="49" charset="0"/>
              </a:rPr>
              <a:t>module</a:t>
            </a:r>
          </a:p>
          <a:p>
            <a:pPr marL="457200" lvl="1" indent="0">
              <a:buNone/>
            </a:pPr>
            <a:r>
              <a:rPr lang="en-US" b="1" dirty="0">
                <a:latin typeface="Consolas" panose="020B0609020204030204" pitchFamily="49" charset="0"/>
              </a:rPr>
              <a:t>global</a:t>
            </a:r>
            <a:r>
              <a:rPr lang="en-US" i="1" dirty="0"/>
              <a:t> (The global namespace object)</a:t>
            </a:r>
          </a:p>
          <a:p>
            <a:pPr marL="457200" lvl="1" indent="0">
              <a:buNone/>
            </a:pPr>
            <a:r>
              <a:rPr lang="en-US" b="1" dirty="0">
                <a:latin typeface="Consolas" panose="020B0609020204030204" pitchFamily="49" charset="0"/>
              </a:rPr>
              <a:t>process</a:t>
            </a:r>
          </a:p>
          <a:p>
            <a:pPr marL="457200" lvl="1" indent="0">
              <a:buNone/>
            </a:pPr>
            <a:r>
              <a:rPr lang="en-US" b="1" dirty="0">
                <a:latin typeface="Consolas" panose="020B0609020204030204" pitchFamily="49" charset="0"/>
              </a:rPr>
              <a:t>buffer</a:t>
            </a:r>
          </a:p>
          <a:p>
            <a:pPr marL="457200" lvl="1" indent="0">
              <a:buNone/>
            </a:pPr>
            <a:r>
              <a:rPr lang="en-US" b="1" dirty="0">
                <a:latin typeface="Consolas" panose="020B0609020204030204" pitchFamily="49" charset="0"/>
              </a:rPr>
              <a:t>require</a:t>
            </a:r>
            <a:endParaRPr lang="en-US" dirty="0"/>
          </a:p>
          <a:p>
            <a:pPr marL="457200" lvl="1" indent="0">
              <a:buNone/>
            </a:pPr>
            <a:r>
              <a:rPr lang="en-US" b="1" dirty="0" err="1">
                <a:latin typeface="Consolas" panose="020B0609020204030204" pitchFamily="49" charset="0"/>
              </a:rPr>
              <a:t>setInterval</a:t>
            </a:r>
            <a:r>
              <a:rPr lang="en-US" dirty="0"/>
              <a:t>(callback, delay) and </a:t>
            </a:r>
            <a:r>
              <a:rPr lang="en-US" b="1" dirty="0" err="1">
                <a:latin typeface="Consolas" panose="020B0609020204030204" pitchFamily="49" charset="0"/>
              </a:rPr>
              <a:t>clearInterval</a:t>
            </a:r>
            <a:r>
              <a:rPr lang="en-US" dirty="0"/>
              <a:t>()</a:t>
            </a:r>
          </a:p>
          <a:p>
            <a:pPr marL="457200" lvl="1" indent="0">
              <a:buNone/>
            </a:pPr>
            <a:r>
              <a:rPr lang="en-US" b="1" dirty="0" err="1">
                <a:latin typeface="Consolas" panose="020B0609020204030204" pitchFamily="49" charset="0"/>
              </a:rPr>
              <a:t>setTimeout</a:t>
            </a:r>
            <a:r>
              <a:rPr lang="en-US" dirty="0"/>
              <a:t>(callback, delay) and </a:t>
            </a:r>
            <a:r>
              <a:rPr lang="en-US" b="1" dirty="0" err="1">
                <a:latin typeface="Consolas" panose="020B0609020204030204" pitchFamily="49" charset="0"/>
              </a:rPr>
              <a:t>clearTimeout</a:t>
            </a:r>
            <a:r>
              <a:rPr lang="en-US" dirty="0"/>
              <a:t>()</a:t>
            </a:r>
          </a:p>
          <a:p>
            <a:endParaRPr lang="en-US" dirty="0"/>
          </a:p>
        </p:txBody>
      </p:sp>
    </p:spTree>
    <p:extLst>
      <p:ext uri="{BB962C8B-B14F-4D97-AF65-F5344CB8AC3E}">
        <p14:creationId xmlns:p14="http://schemas.microsoft.com/office/powerpoint/2010/main" val="478142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0915-9996-44AC-BA3F-770861F27460}"/>
              </a:ext>
            </a:extLst>
          </p:cNvPr>
          <p:cNvSpPr>
            <a:spLocks noGrp="1"/>
          </p:cNvSpPr>
          <p:nvPr>
            <p:ph type="title"/>
          </p:nvPr>
        </p:nvSpPr>
        <p:spPr/>
        <p:txBody>
          <a:bodyPr/>
          <a:lstStyle/>
          <a:p>
            <a:r>
              <a:rPr lang="en-US" dirty="0"/>
              <a:t>Global Scope in Node</a:t>
            </a:r>
          </a:p>
        </p:txBody>
      </p:sp>
      <p:sp>
        <p:nvSpPr>
          <p:cNvPr id="3" name="Slide Number Placeholder 2">
            <a:extLst>
              <a:ext uri="{FF2B5EF4-FFF2-40B4-BE49-F238E27FC236}">
                <a16:creationId xmlns:a16="http://schemas.microsoft.com/office/drawing/2014/main" id="{869BAAE5-7D4F-4A07-89CB-13A7C5A7589D}"/>
              </a:ext>
            </a:extLst>
          </p:cNvPr>
          <p:cNvSpPr>
            <a:spLocks noGrp="1"/>
          </p:cNvSpPr>
          <p:nvPr>
            <p:ph type="sldNum" sz="quarter" idx="12"/>
          </p:nvPr>
        </p:nvSpPr>
        <p:spPr/>
        <p:txBody>
          <a:bodyPr/>
          <a:lstStyle/>
          <a:p>
            <a:pPr>
              <a:defRPr/>
            </a:pPr>
            <a:fld id="{49730567-0E75-49FB-AEC7-DB714A72D059}" type="slidenum">
              <a:rPr lang="en-US" smtClean="0"/>
              <a:pPr>
                <a:defRPr/>
              </a:pPr>
              <a:t>24</a:t>
            </a:fld>
            <a:endParaRPr lang="en-US"/>
          </a:p>
        </p:txBody>
      </p:sp>
      <p:sp>
        <p:nvSpPr>
          <p:cNvPr id="4" name="Content Placeholder 3">
            <a:extLst>
              <a:ext uri="{FF2B5EF4-FFF2-40B4-BE49-F238E27FC236}">
                <a16:creationId xmlns:a16="http://schemas.microsoft.com/office/drawing/2014/main" id="{A3C2AA20-341E-4D83-9412-EC37B453F13C}"/>
              </a:ext>
            </a:extLst>
          </p:cNvPr>
          <p:cNvSpPr>
            <a:spLocks noGrp="1"/>
          </p:cNvSpPr>
          <p:nvPr>
            <p:ph sz="quarter" idx="1"/>
          </p:nvPr>
        </p:nvSpPr>
        <p:spPr/>
        <p:txBody>
          <a:bodyPr/>
          <a:lstStyle/>
          <a:p>
            <a:r>
              <a:rPr lang="en-US" dirty="0"/>
              <a:t>Browser JavaScript by default puts everything into its </a:t>
            </a:r>
            <a:r>
              <a:rPr lang="en-US" sz="2000" b="1" dirty="0">
                <a:latin typeface="Consolas" panose="020B0609020204030204" pitchFamily="49" charset="0"/>
                <a:cs typeface="Courier New" panose="02070309020205020404" pitchFamily="49" charset="0"/>
              </a:rPr>
              <a:t>window</a:t>
            </a:r>
            <a:r>
              <a:rPr lang="en-US" dirty="0"/>
              <a:t> global scope. </a:t>
            </a:r>
          </a:p>
          <a:p>
            <a:r>
              <a:rPr lang="en-US" dirty="0"/>
              <a:t>Node.js was designed to behave differently with </a:t>
            </a:r>
            <a:r>
              <a:rPr lang="en-US" b="1" dirty="0"/>
              <a:t>everything being local by default</a:t>
            </a:r>
            <a:r>
              <a:rPr lang="en-US" dirty="0"/>
              <a:t>. In case we need to set something globally, there is a </a:t>
            </a:r>
            <a:r>
              <a:rPr lang="en-US" sz="2000" b="1" dirty="0">
                <a:latin typeface="Consolas" panose="020B0609020204030204" pitchFamily="49" charset="0"/>
                <a:cs typeface="Courier New" panose="02070309020205020404" pitchFamily="49" charset="0"/>
              </a:rPr>
              <a:t>global</a:t>
            </a:r>
            <a:r>
              <a:rPr lang="en-US" dirty="0"/>
              <a:t> object that can be accessed by all modules. (not recommended)</a:t>
            </a:r>
          </a:p>
          <a:p>
            <a:r>
              <a:rPr lang="en-US" dirty="0"/>
              <a:t>The document object that represent DOM of the webpage is nonexistent in Node.js.</a:t>
            </a:r>
          </a:p>
          <a:p>
            <a:endParaRPr lang="en-US" dirty="0"/>
          </a:p>
        </p:txBody>
      </p:sp>
    </p:spTree>
    <p:extLst>
      <p:ext uri="{BB962C8B-B14F-4D97-AF65-F5344CB8AC3E}">
        <p14:creationId xmlns:p14="http://schemas.microsoft.com/office/powerpoint/2010/main" val="59607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546A-3FC3-4AA0-95D0-4AB8CAD542C1}"/>
              </a:ext>
            </a:extLst>
          </p:cNvPr>
          <p:cNvSpPr>
            <a:spLocks noGrp="1"/>
          </p:cNvSpPr>
          <p:nvPr>
            <p:ph type="title"/>
          </p:nvPr>
        </p:nvSpPr>
        <p:spPr/>
        <p:txBody>
          <a:bodyPr/>
          <a:lstStyle/>
          <a:p>
            <a:r>
              <a:rPr lang="en-US" dirty="0"/>
              <a:t>What’s inside Node?</a:t>
            </a:r>
          </a:p>
        </p:txBody>
      </p:sp>
      <p:sp>
        <p:nvSpPr>
          <p:cNvPr id="3" name="Slide Number Placeholder 2">
            <a:extLst>
              <a:ext uri="{FF2B5EF4-FFF2-40B4-BE49-F238E27FC236}">
                <a16:creationId xmlns:a16="http://schemas.microsoft.com/office/drawing/2014/main" id="{B11A748B-A55C-4587-BE4B-581B0308E9E1}"/>
              </a:ext>
            </a:extLst>
          </p:cNvPr>
          <p:cNvSpPr>
            <a:spLocks noGrp="1"/>
          </p:cNvSpPr>
          <p:nvPr>
            <p:ph type="sldNum" sz="quarter" idx="12"/>
          </p:nvPr>
        </p:nvSpPr>
        <p:spPr/>
        <p:txBody>
          <a:bodyPr/>
          <a:lstStyle/>
          <a:p>
            <a:pPr>
              <a:defRPr/>
            </a:pPr>
            <a:fld id="{49730567-0E75-49FB-AEC7-DB714A72D059}" type="slidenum">
              <a:rPr lang="en-US" smtClean="0"/>
              <a:pPr>
                <a:defRPr/>
              </a:pPr>
              <a:t>25</a:t>
            </a:fld>
            <a:endParaRPr lang="en-US"/>
          </a:p>
        </p:txBody>
      </p:sp>
      <p:sp>
        <p:nvSpPr>
          <p:cNvPr id="9" name="Content Placeholder 8">
            <a:extLst>
              <a:ext uri="{FF2B5EF4-FFF2-40B4-BE49-F238E27FC236}">
                <a16:creationId xmlns:a16="http://schemas.microsoft.com/office/drawing/2014/main" id="{BC5ECB53-051C-452A-9DD6-AB8E79FBC337}"/>
              </a:ext>
            </a:extLst>
          </p:cNvPr>
          <p:cNvSpPr>
            <a:spLocks noGrp="1"/>
          </p:cNvSpPr>
          <p:nvPr>
            <p:ph sz="quarter" idx="1"/>
          </p:nvPr>
        </p:nvSpPr>
        <p:spPr>
          <a:xfrm>
            <a:off x="609600" y="1219200"/>
            <a:ext cx="11049000" cy="5070988"/>
          </a:xfrm>
        </p:spPr>
        <p:txBody>
          <a:bodyPr>
            <a:normAutofit fontScale="77500" lnSpcReduction="20000"/>
          </a:bodyPr>
          <a:lstStyle/>
          <a:p>
            <a:pPr fontAlgn="base"/>
            <a:r>
              <a:rPr lang="en-US" b="1" u="sng" dirty="0">
                <a:hlinkClick r:id="rId3"/>
              </a:rPr>
              <a:t>V8</a:t>
            </a:r>
            <a:endParaRPr lang="en-US" b="1" u="sng" dirty="0"/>
          </a:p>
          <a:p>
            <a:pPr lvl="1" fontAlgn="base"/>
            <a:r>
              <a:rPr lang="en-US" dirty="0"/>
              <a:t>Google's open source JavaScript engine. </a:t>
            </a:r>
          </a:p>
          <a:p>
            <a:pPr lvl="1" fontAlgn="base"/>
            <a:r>
              <a:rPr lang="en-US" dirty="0"/>
              <a:t>Translates your JS code into machine code </a:t>
            </a:r>
          </a:p>
          <a:p>
            <a:pPr lvl="1" fontAlgn="base"/>
            <a:r>
              <a:rPr lang="en-US" dirty="0"/>
              <a:t>V8 is written in C++. </a:t>
            </a:r>
          </a:p>
          <a:p>
            <a:pPr lvl="1" fontAlgn="base"/>
            <a:r>
              <a:rPr lang="en-US" dirty="0"/>
              <a:t>Read more about how V8 works </a:t>
            </a:r>
            <a:r>
              <a:rPr lang="en-US" u="sng" dirty="0">
                <a:hlinkClick r:id="rId4"/>
              </a:rPr>
              <a:t>here</a:t>
            </a:r>
            <a:r>
              <a:rPr lang="en-US" dirty="0"/>
              <a:t>.</a:t>
            </a:r>
          </a:p>
          <a:p>
            <a:pPr fontAlgn="base"/>
            <a:r>
              <a:rPr lang="en-US" b="1" u="sng" dirty="0" err="1">
                <a:hlinkClick r:id="rId5"/>
              </a:rPr>
              <a:t>libuv</a:t>
            </a:r>
            <a:endParaRPr lang="en-US" b="1" u="sng" dirty="0"/>
          </a:p>
          <a:p>
            <a:pPr lvl="1" fontAlgn="base"/>
            <a:r>
              <a:rPr lang="en-US" dirty="0"/>
              <a:t>a multi-platform support library with a focus on asynchronous I/O.</a:t>
            </a:r>
          </a:p>
          <a:p>
            <a:pPr lvl="1" fontAlgn="base"/>
            <a:r>
              <a:rPr lang="en-US" dirty="0"/>
              <a:t>Asynchronous file and file system operations</a:t>
            </a:r>
          </a:p>
          <a:p>
            <a:pPr lvl="1" fontAlgn="base"/>
            <a:r>
              <a:rPr lang="en-US" dirty="0"/>
              <a:t>Thread pool</a:t>
            </a:r>
          </a:p>
          <a:p>
            <a:pPr lvl="1" fontAlgn="base"/>
            <a:r>
              <a:rPr lang="en-US" dirty="0"/>
              <a:t>…</a:t>
            </a:r>
          </a:p>
          <a:p>
            <a:pPr fontAlgn="base"/>
            <a:r>
              <a:rPr lang="en-US" b="1" dirty="0"/>
              <a:t>Binding</a:t>
            </a:r>
          </a:p>
          <a:p>
            <a:pPr lvl="1" fontAlgn="base"/>
            <a:r>
              <a:rPr lang="en-US" dirty="0"/>
              <a:t>A wrapper around a library written in one language and expose the library to codes written in another language so that codes written in different languages can communicate.</a:t>
            </a:r>
          </a:p>
          <a:p>
            <a:pPr fontAlgn="base"/>
            <a:r>
              <a:rPr lang="en-US" b="1" dirty="0"/>
              <a:t>Other Low-Level Components</a:t>
            </a:r>
          </a:p>
          <a:p>
            <a:pPr lvl="1" fontAlgn="base"/>
            <a:r>
              <a:rPr lang="en-US" dirty="0"/>
              <a:t>such as </a:t>
            </a:r>
            <a:r>
              <a:rPr lang="en-US" u="sng" dirty="0">
                <a:hlinkClick r:id="rId6"/>
              </a:rPr>
              <a:t>c-</a:t>
            </a:r>
            <a:r>
              <a:rPr lang="en-US" u="sng" dirty="0" err="1">
                <a:hlinkClick r:id="rId6"/>
              </a:rPr>
              <a:t>ares</a:t>
            </a:r>
            <a:r>
              <a:rPr lang="en-US" dirty="0"/>
              <a:t>, </a:t>
            </a:r>
            <a:r>
              <a:rPr lang="en-US" u="sng" dirty="0">
                <a:hlinkClick r:id="rId7"/>
              </a:rPr>
              <a:t>http parser</a:t>
            </a:r>
            <a:r>
              <a:rPr lang="en-US" dirty="0"/>
              <a:t>, </a:t>
            </a:r>
            <a:r>
              <a:rPr lang="en-US" u="sng" dirty="0">
                <a:hlinkClick r:id="rId8"/>
              </a:rPr>
              <a:t>OpenSSL</a:t>
            </a:r>
            <a:r>
              <a:rPr lang="en-US" dirty="0"/>
              <a:t>, </a:t>
            </a:r>
            <a:r>
              <a:rPr lang="en-US" u="sng" dirty="0" err="1">
                <a:hlinkClick r:id="rId9"/>
              </a:rPr>
              <a:t>zlib</a:t>
            </a:r>
            <a:r>
              <a:rPr lang="en-US" dirty="0"/>
              <a:t>, and </a:t>
            </a:r>
            <a:r>
              <a:rPr lang="en-US" dirty="0" err="1"/>
              <a:t>etc</a:t>
            </a:r>
            <a:r>
              <a:rPr lang="en-US" dirty="0"/>
              <a:t>, mostly written in C/C++.</a:t>
            </a:r>
          </a:p>
          <a:p>
            <a:pPr fontAlgn="base"/>
            <a:r>
              <a:rPr lang="en-US" b="1" dirty="0"/>
              <a:t>Application</a:t>
            </a:r>
          </a:p>
          <a:p>
            <a:pPr lvl="1" fontAlgn="base"/>
            <a:r>
              <a:rPr lang="en-US" dirty="0"/>
              <a:t>here is your code, modules, and Node.js' </a:t>
            </a:r>
            <a:r>
              <a:rPr lang="en-US" u="sng" dirty="0">
                <a:hlinkClick r:id="rId10"/>
              </a:rPr>
              <a:t>built in modules</a:t>
            </a:r>
            <a:r>
              <a:rPr lang="en-US" dirty="0"/>
              <a:t>, written in JS</a:t>
            </a:r>
          </a:p>
          <a:p>
            <a:pPr fontAlgn="base"/>
            <a:endParaRPr lang="en-US" dirty="0"/>
          </a:p>
          <a:p>
            <a:endParaRPr lang="en-US" dirty="0"/>
          </a:p>
        </p:txBody>
      </p:sp>
      <p:sp>
        <p:nvSpPr>
          <p:cNvPr id="10" name="Rectangle 9">
            <a:extLst>
              <a:ext uri="{FF2B5EF4-FFF2-40B4-BE49-F238E27FC236}">
                <a16:creationId xmlns:a16="http://schemas.microsoft.com/office/drawing/2014/main" id="{C31BB371-6602-4010-92D1-88DAC8E8F986}"/>
              </a:ext>
            </a:extLst>
          </p:cNvPr>
          <p:cNvSpPr/>
          <p:nvPr/>
        </p:nvSpPr>
        <p:spPr>
          <a:xfrm>
            <a:off x="1143000" y="6321483"/>
            <a:ext cx="8229600" cy="369332"/>
          </a:xfrm>
          <a:prstGeom prst="rect">
            <a:avLst/>
          </a:prstGeom>
        </p:spPr>
        <p:txBody>
          <a:bodyPr wrap="square">
            <a:spAutoFit/>
          </a:bodyPr>
          <a:lstStyle/>
          <a:p>
            <a:r>
              <a:rPr lang="en-US" dirty="0">
                <a:hlinkClick r:id="rId11"/>
              </a:rPr>
              <a:t>https://stackoverflow.com/questions/36766696/which-is-correct-node-js-architecture</a:t>
            </a:r>
            <a:endParaRPr lang="en-US" dirty="0"/>
          </a:p>
        </p:txBody>
      </p:sp>
      <p:pic>
        <p:nvPicPr>
          <p:cNvPr id="14" name="Picture 13" descr="A screenshot of a cell phone&#10;&#10;Description automatically generated">
            <a:extLst>
              <a:ext uri="{FF2B5EF4-FFF2-40B4-BE49-F238E27FC236}">
                <a16:creationId xmlns:a16="http://schemas.microsoft.com/office/drawing/2014/main" id="{6176E13B-351D-4CD4-9F8A-BC060583145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98107" y="567812"/>
            <a:ext cx="5715000" cy="2257425"/>
          </a:xfrm>
          <a:prstGeom prst="rect">
            <a:avLst/>
          </a:prstGeom>
        </p:spPr>
      </p:pic>
    </p:spTree>
    <p:extLst>
      <p:ext uri="{BB962C8B-B14F-4D97-AF65-F5344CB8AC3E}">
        <p14:creationId xmlns:p14="http://schemas.microsoft.com/office/powerpoint/2010/main" val="294903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D6B7-9D3A-4381-858E-6F5C5E4EB5B7}"/>
              </a:ext>
            </a:extLst>
          </p:cNvPr>
          <p:cNvSpPr>
            <a:spLocks noGrp="1"/>
          </p:cNvSpPr>
          <p:nvPr>
            <p:ph type="title"/>
          </p:nvPr>
        </p:nvSpPr>
        <p:spPr/>
        <p:txBody>
          <a:bodyPr>
            <a:normAutofit/>
          </a:bodyPr>
          <a:lstStyle/>
          <a:p>
            <a:r>
              <a:rPr lang="en-US" dirty="0"/>
              <a:t>JS on the Server</a:t>
            </a:r>
          </a:p>
        </p:txBody>
      </p:sp>
      <p:sp>
        <p:nvSpPr>
          <p:cNvPr id="3" name="Slide Number Placeholder 2">
            <a:extLst>
              <a:ext uri="{FF2B5EF4-FFF2-40B4-BE49-F238E27FC236}">
                <a16:creationId xmlns:a16="http://schemas.microsoft.com/office/drawing/2014/main" id="{D0376446-A909-48DD-8996-512DF84FF749}"/>
              </a:ext>
            </a:extLst>
          </p:cNvPr>
          <p:cNvSpPr>
            <a:spLocks noGrp="1"/>
          </p:cNvSpPr>
          <p:nvPr>
            <p:ph type="sldNum" sz="quarter" idx="12"/>
          </p:nvPr>
        </p:nvSpPr>
        <p:spPr/>
        <p:txBody>
          <a:bodyPr/>
          <a:lstStyle/>
          <a:p>
            <a:pPr>
              <a:defRPr/>
            </a:pPr>
            <a:fld id="{49730567-0E75-49FB-AEC7-DB714A72D059}" type="slidenum">
              <a:rPr lang="en-US" smtClean="0"/>
              <a:pPr>
                <a:defRPr/>
              </a:pPr>
              <a:t>26</a:t>
            </a:fld>
            <a:endParaRPr lang="en-US"/>
          </a:p>
        </p:txBody>
      </p:sp>
      <p:grpSp>
        <p:nvGrpSpPr>
          <p:cNvPr id="5" name="Group 4">
            <a:extLst>
              <a:ext uri="{FF2B5EF4-FFF2-40B4-BE49-F238E27FC236}">
                <a16:creationId xmlns:a16="http://schemas.microsoft.com/office/drawing/2014/main" id="{C1E1C484-4A41-443A-8275-1E76026F439C}"/>
              </a:ext>
            </a:extLst>
          </p:cNvPr>
          <p:cNvGrpSpPr/>
          <p:nvPr/>
        </p:nvGrpSpPr>
        <p:grpSpPr>
          <a:xfrm>
            <a:off x="4085488" y="1662879"/>
            <a:ext cx="5031795" cy="4457440"/>
            <a:chOff x="3602542" y="1937649"/>
            <a:chExt cx="5031795" cy="4457440"/>
          </a:xfrm>
        </p:grpSpPr>
        <p:sp>
          <p:nvSpPr>
            <p:cNvPr id="6" name="Rectangle 5">
              <a:extLst>
                <a:ext uri="{FF2B5EF4-FFF2-40B4-BE49-F238E27FC236}">
                  <a16:creationId xmlns:a16="http://schemas.microsoft.com/office/drawing/2014/main" id="{30E0FC74-7697-44C0-B8CB-A0DA14D3572E}"/>
                </a:ext>
              </a:extLst>
            </p:cNvPr>
            <p:cNvSpPr/>
            <p:nvPr/>
          </p:nvSpPr>
          <p:spPr>
            <a:xfrm>
              <a:off x="3602542" y="2355564"/>
              <a:ext cx="5031795" cy="40395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1DE5569-C5D9-4EFB-81BB-22E718E2B6A7}"/>
                </a:ext>
              </a:extLst>
            </p:cNvPr>
            <p:cNvSpPr txBox="1"/>
            <p:nvPr/>
          </p:nvSpPr>
          <p:spPr>
            <a:xfrm>
              <a:off x="5641635" y="1937649"/>
              <a:ext cx="638316" cy="369332"/>
            </a:xfrm>
            <a:prstGeom prst="rect">
              <a:avLst/>
            </a:prstGeom>
            <a:noFill/>
          </p:spPr>
          <p:txBody>
            <a:bodyPr wrap="none" rtlCol="0">
              <a:spAutoFit/>
            </a:bodyPr>
            <a:lstStyle/>
            <a:p>
              <a:r>
                <a:rPr lang="en-US" dirty="0" err="1"/>
                <a:t>libuv</a:t>
              </a:r>
              <a:endParaRPr lang="en-US" dirty="0"/>
            </a:p>
          </p:txBody>
        </p:sp>
      </p:grpSp>
      <p:sp>
        <p:nvSpPr>
          <p:cNvPr id="8" name="Title 1">
            <a:extLst>
              <a:ext uri="{FF2B5EF4-FFF2-40B4-BE49-F238E27FC236}">
                <a16:creationId xmlns:a16="http://schemas.microsoft.com/office/drawing/2014/main" id="{F3078B12-AA29-4590-8D9B-E5EBB3F35735}"/>
              </a:ext>
            </a:extLst>
          </p:cNvPr>
          <p:cNvSpPr txBox="1">
            <a:spLocks/>
          </p:cNvSpPr>
          <p:nvPr/>
        </p:nvSpPr>
        <p:spPr>
          <a:xfrm>
            <a:off x="838200" y="365125"/>
            <a:ext cx="10515600" cy="1155107"/>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endParaRPr lang="en-US" b="1" dirty="0">
              <a:latin typeface="+mn-lt"/>
            </a:endParaRPr>
          </a:p>
        </p:txBody>
      </p:sp>
      <p:sp>
        <p:nvSpPr>
          <p:cNvPr id="9" name="Rectangle 8">
            <a:extLst>
              <a:ext uri="{FF2B5EF4-FFF2-40B4-BE49-F238E27FC236}">
                <a16:creationId xmlns:a16="http://schemas.microsoft.com/office/drawing/2014/main" id="{43B90B3F-7083-4CD4-A826-03DE91480FBF}"/>
              </a:ext>
            </a:extLst>
          </p:cNvPr>
          <p:cNvSpPr/>
          <p:nvPr/>
        </p:nvSpPr>
        <p:spPr>
          <a:xfrm>
            <a:off x="838200" y="1574544"/>
            <a:ext cx="10652185" cy="4678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D94537-73A2-4492-B157-FB0D720BE496}"/>
              </a:ext>
            </a:extLst>
          </p:cNvPr>
          <p:cNvGrpSpPr/>
          <p:nvPr/>
        </p:nvGrpSpPr>
        <p:grpSpPr>
          <a:xfrm>
            <a:off x="1102848" y="1559713"/>
            <a:ext cx="2836168" cy="3353899"/>
            <a:chOff x="3950898" y="1100866"/>
            <a:chExt cx="4554747" cy="5386198"/>
          </a:xfrm>
        </p:grpSpPr>
        <p:sp>
          <p:nvSpPr>
            <p:cNvPr id="11" name="Rectangle 10">
              <a:extLst>
                <a:ext uri="{FF2B5EF4-FFF2-40B4-BE49-F238E27FC236}">
                  <a16:creationId xmlns:a16="http://schemas.microsoft.com/office/drawing/2014/main" id="{5D5B5845-2E34-4486-A49D-F66EE88275B6}"/>
                </a:ext>
              </a:extLst>
            </p:cNvPr>
            <p:cNvSpPr/>
            <p:nvPr/>
          </p:nvSpPr>
          <p:spPr>
            <a:xfrm>
              <a:off x="3950898" y="1897811"/>
              <a:ext cx="4554747" cy="458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a:extLst>
                <a:ext uri="{FF2B5EF4-FFF2-40B4-BE49-F238E27FC236}">
                  <a16:creationId xmlns:a16="http://schemas.microsoft.com/office/drawing/2014/main" id="{6AF8F66D-DDDB-44D0-9B43-921AEB329C51}"/>
                </a:ext>
              </a:extLst>
            </p:cNvPr>
            <p:cNvSpPr txBox="1"/>
            <p:nvPr/>
          </p:nvSpPr>
          <p:spPr>
            <a:xfrm>
              <a:off x="4638541" y="2260121"/>
              <a:ext cx="2010359" cy="307777"/>
            </a:xfrm>
            <a:prstGeom prst="rect">
              <a:avLst/>
            </a:prstGeom>
            <a:noFill/>
          </p:spPr>
          <p:txBody>
            <a:bodyPr wrap="none" rtlCol="0">
              <a:spAutoFit/>
            </a:bodyPr>
            <a:lstStyle/>
            <a:p>
              <a:r>
                <a:rPr lang="en-US" sz="1400" b="1" dirty="0"/>
                <a:t>Heap                          Stack</a:t>
              </a:r>
            </a:p>
          </p:txBody>
        </p:sp>
        <p:sp>
          <p:nvSpPr>
            <p:cNvPr id="13" name="Rectangle 12">
              <a:extLst>
                <a:ext uri="{FF2B5EF4-FFF2-40B4-BE49-F238E27FC236}">
                  <a16:creationId xmlns:a16="http://schemas.microsoft.com/office/drawing/2014/main" id="{A79108E9-BCCD-47B2-9F5F-F9CA1787A96E}"/>
                </a:ext>
              </a:extLst>
            </p:cNvPr>
            <p:cNvSpPr/>
            <p:nvPr/>
          </p:nvSpPr>
          <p:spPr>
            <a:xfrm>
              <a:off x="4382219" y="3571336"/>
              <a:ext cx="552090" cy="55209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ectangle 13">
              <a:extLst>
                <a:ext uri="{FF2B5EF4-FFF2-40B4-BE49-F238E27FC236}">
                  <a16:creationId xmlns:a16="http://schemas.microsoft.com/office/drawing/2014/main" id="{E75DD746-B05F-4F36-B6C8-1982E643770B}"/>
                </a:ext>
              </a:extLst>
            </p:cNvPr>
            <p:cNvSpPr/>
            <p:nvPr/>
          </p:nvSpPr>
          <p:spPr>
            <a:xfrm>
              <a:off x="4917056" y="4515602"/>
              <a:ext cx="552090" cy="55209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Rectangle 14">
              <a:extLst>
                <a:ext uri="{FF2B5EF4-FFF2-40B4-BE49-F238E27FC236}">
                  <a16:creationId xmlns:a16="http://schemas.microsoft.com/office/drawing/2014/main" id="{BAF5EED7-3FEC-4EAA-B9FE-9E29C128C96E}"/>
                </a:ext>
              </a:extLst>
            </p:cNvPr>
            <p:cNvSpPr/>
            <p:nvPr/>
          </p:nvSpPr>
          <p:spPr>
            <a:xfrm>
              <a:off x="4658264" y="5520906"/>
              <a:ext cx="552090" cy="5520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Rectangle 15">
              <a:extLst>
                <a:ext uri="{FF2B5EF4-FFF2-40B4-BE49-F238E27FC236}">
                  <a16:creationId xmlns:a16="http://schemas.microsoft.com/office/drawing/2014/main" id="{D7193141-DB08-4783-B637-6AD0A7FF325E}"/>
                </a:ext>
              </a:extLst>
            </p:cNvPr>
            <p:cNvSpPr/>
            <p:nvPr/>
          </p:nvSpPr>
          <p:spPr>
            <a:xfrm>
              <a:off x="5581290" y="5244861"/>
              <a:ext cx="552090" cy="55209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Rectangle 16">
              <a:extLst>
                <a:ext uri="{FF2B5EF4-FFF2-40B4-BE49-F238E27FC236}">
                  <a16:creationId xmlns:a16="http://schemas.microsoft.com/office/drawing/2014/main" id="{EA01D38F-97EA-426E-995C-4AD79836F9BA}"/>
                </a:ext>
              </a:extLst>
            </p:cNvPr>
            <p:cNvSpPr/>
            <p:nvPr/>
          </p:nvSpPr>
          <p:spPr>
            <a:xfrm>
              <a:off x="6625087" y="5796951"/>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Main()</a:t>
              </a:r>
            </a:p>
          </p:txBody>
        </p:sp>
        <p:sp>
          <p:nvSpPr>
            <p:cNvPr id="18" name="Rectangle 17">
              <a:extLst>
                <a:ext uri="{FF2B5EF4-FFF2-40B4-BE49-F238E27FC236}">
                  <a16:creationId xmlns:a16="http://schemas.microsoft.com/office/drawing/2014/main" id="{2C9074FE-0F3B-4A3C-BEB6-9FCEB6A74E96}"/>
                </a:ext>
              </a:extLst>
            </p:cNvPr>
            <p:cNvSpPr/>
            <p:nvPr/>
          </p:nvSpPr>
          <p:spPr>
            <a:xfrm>
              <a:off x="6625086" y="5210310"/>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a:t>
              </a:r>
            </a:p>
          </p:txBody>
        </p:sp>
        <p:sp>
          <p:nvSpPr>
            <p:cNvPr id="19" name="Rectangle 18">
              <a:extLst>
                <a:ext uri="{FF2B5EF4-FFF2-40B4-BE49-F238E27FC236}">
                  <a16:creationId xmlns:a16="http://schemas.microsoft.com/office/drawing/2014/main" id="{1C7AE36C-1095-4918-B996-7BE9B19C91F2}"/>
                </a:ext>
              </a:extLst>
            </p:cNvPr>
            <p:cNvSpPr/>
            <p:nvPr/>
          </p:nvSpPr>
          <p:spPr>
            <a:xfrm>
              <a:off x="6625085" y="4623625"/>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Filter()</a:t>
              </a:r>
            </a:p>
          </p:txBody>
        </p:sp>
        <p:sp>
          <p:nvSpPr>
            <p:cNvPr id="20" name="Rectangle 19">
              <a:extLst>
                <a:ext uri="{FF2B5EF4-FFF2-40B4-BE49-F238E27FC236}">
                  <a16:creationId xmlns:a16="http://schemas.microsoft.com/office/drawing/2014/main" id="{57EE35A4-FC94-4F77-961B-4116CD308361}"/>
                </a:ext>
              </a:extLst>
            </p:cNvPr>
            <p:cNvSpPr/>
            <p:nvPr/>
          </p:nvSpPr>
          <p:spPr>
            <a:xfrm>
              <a:off x="6625085" y="4032523"/>
              <a:ext cx="1656271"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a:t>
              </a:r>
            </a:p>
          </p:txBody>
        </p:sp>
        <p:pic>
          <p:nvPicPr>
            <p:cNvPr id="21" name="Picture 20">
              <a:extLst>
                <a:ext uri="{FF2B5EF4-FFF2-40B4-BE49-F238E27FC236}">
                  <a16:creationId xmlns:a16="http://schemas.microsoft.com/office/drawing/2014/main" id="{BCD9C2E2-69E8-4C4F-93C1-E04FE5CEB7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3409" y="1100866"/>
              <a:ext cx="1459941" cy="1299508"/>
            </a:xfrm>
            <a:prstGeom prst="rect">
              <a:avLst/>
            </a:prstGeom>
          </p:spPr>
        </p:pic>
      </p:grpSp>
      <p:pic>
        <p:nvPicPr>
          <p:cNvPr id="22" name="Picture 21">
            <a:extLst>
              <a:ext uri="{FF2B5EF4-FFF2-40B4-BE49-F238E27FC236}">
                <a16:creationId xmlns:a16="http://schemas.microsoft.com/office/drawing/2014/main" id="{0C905646-DFCD-494C-BFF6-BEDC42CE85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0849" y="5152590"/>
            <a:ext cx="830570" cy="830570"/>
          </a:xfrm>
          <a:prstGeom prst="rect">
            <a:avLst/>
          </a:prstGeom>
        </p:spPr>
      </p:pic>
      <p:sp>
        <p:nvSpPr>
          <p:cNvPr id="23" name="Rectangle 22">
            <a:extLst>
              <a:ext uri="{FF2B5EF4-FFF2-40B4-BE49-F238E27FC236}">
                <a16:creationId xmlns:a16="http://schemas.microsoft.com/office/drawing/2014/main" id="{3DE4A914-6596-4B40-AE2C-20348231CFA2}"/>
              </a:ext>
            </a:extLst>
          </p:cNvPr>
          <p:cNvSpPr/>
          <p:nvPr/>
        </p:nvSpPr>
        <p:spPr>
          <a:xfrm>
            <a:off x="5626510" y="5143216"/>
            <a:ext cx="3428590" cy="922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50DF8E1-424D-46C8-B15C-F27ED2FC5F5B}"/>
              </a:ext>
            </a:extLst>
          </p:cNvPr>
          <p:cNvSpPr txBox="1"/>
          <p:nvPr/>
        </p:nvSpPr>
        <p:spPr>
          <a:xfrm>
            <a:off x="4053297" y="5240382"/>
            <a:ext cx="705514" cy="646331"/>
          </a:xfrm>
          <a:prstGeom prst="rect">
            <a:avLst/>
          </a:prstGeom>
          <a:noFill/>
        </p:spPr>
        <p:txBody>
          <a:bodyPr wrap="none" rtlCol="0">
            <a:spAutoFit/>
          </a:bodyPr>
          <a:lstStyle/>
          <a:p>
            <a:pPr algn="ctr"/>
            <a:r>
              <a:rPr lang="en-US" dirty="0"/>
              <a:t>Event</a:t>
            </a:r>
          </a:p>
          <a:p>
            <a:pPr algn="ctr"/>
            <a:r>
              <a:rPr lang="en-US" dirty="0"/>
              <a:t>Loop</a:t>
            </a:r>
          </a:p>
        </p:txBody>
      </p:sp>
      <p:sp>
        <p:nvSpPr>
          <p:cNvPr id="25" name="TextBox 24">
            <a:extLst>
              <a:ext uri="{FF2B5EF4-FFF2-40B4-BE49-F238E27FC236}">
                <a16:creationId xmlns:a16="http://schemas.microsoft.com/office/drawing/2014/main" id="{E91BBF97-8302-4EE9-8472-DF8B52C815CB}"/>
              </a:ext>
            </a:extLst>
          </p:cNvPr>
          <p:cNvSpPr txBox="1"/>
          <p:nvPr/>
        </p:nvSpPr>
        <p:spPr>
          <a:xfrm>
            <a:off x="5486930" y="4791338"/>
            <a:ext cx="814647" cy="369332"/>
          </a:xfrm>
          <a:prstGeom prst="rect">
            <a:avLst/>
          </a:prstGeom>
          <a:noFill/>
        </p:spPr>
        <p:txBody>
          <a:bodyPr wrap="none" rtlCol="0">
            <a:spAutoFit/>
          </a:bodyPr>
          <a:lstStyle/>
          <a:p>
            <a:r>
              <a:rPr lang="en-US" dirty="0"/>
              <a:t>Queue</a:t>
            </a:r>
          </a:p>
        </p:txBody>
      </p:sp>
      <p:sp>
        <p:nvSpPr>
          <p:cNvPr id="26" name="Rectangle 25">
            <a:extLst>
              <a:ext uri="{FF2B5EF4-FFF2-40B4-BE49-F238E27FC236}">
                <a16:creationId xmlns:a16="http://schemas.microsoft.com/office/drawing/2014/main" id="{9D3F1F7A-B151-46B7-BE5B-C95529D46F04}"/>
              </a:ext>
            </a:extLst>
          </p:cNvPr>
          <p:cNvSpPr/>
          <p:nvPr/>
        </p:nvSpPr>
        <p:spPr>
          <a:xfrm>
            <a:off x="5733522" y="5240382"/>
            <a:ext cx="984031" cy="73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Done1</a:t>
            </a:r>
          </a:p>
        </p:txBody>
      </p:sp>
      <p:sp>
        <p:nvSpPr>
          <p:cNvPr id="27" name="Rectangle 26">
            <a:extLst>
              <a:ext uri="{FF2B5EF4-FFF2-40B4-BE49-F238E27FC236}">
                <a16:creationId xmlns:a16="http://schemas.microsoft.com/office/drawing/2014/main" id="{D116D349-EBB5-4F7C-83B9-BDEACD5C959F}"/>
              </a:ext>
            </a:extLst>
          </p:cNvPr>
          <p:cNvSpPr/>
          <p:nvPr/>
        </p:nvSpPr>
        <p:spPr>
          <a:xfrm>
            <a:off x="6799458" y="5240382"/>
            <a:ext cx="984031" cy="73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Done2</a:t>
            </a:r>
          </a:p>
        </p:txBody>
      </p:sp>
      <p:sp>
        <p:nvSpPr>
          <p:cNvPr id="28" name="Rectangle 27">
            <a:extLst>
              <a:ext uri="{FF2B5EF4-FFF2-40B4-BE49-F238E27FC236}">
                <a16:creationId xmlns:a16="http://schemas.microsoft.com/office/drawing/2014/main" id="{4CA837A1-A243-4CA3-999B-9053F0BF8112}"/>
              </a:ext>
            </a:extLst>
          </p:cNvPr>
          <p:cNvSpPr/>
          <p:nvPr/>
        </p:nvSpPr>
        <p:spPr>
          <a:xfrm>
            <a:off x="9334350" y="2122899"/>
            <a:ext cx="2057550" cy="3997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6231513-D30D-447D-80AE-0770C06CC48B}"/>
              </a:ext>
            </a:extLst>
          </p:cNvPr>
          <p:cNvSpPr txBox="1"/>
          <p:nvPr/>
        </p:nvSpPr>
        <p:spPr>
          <a:xfrm>
            <a:off x="10103125" y="1688254"/>
            <a:ext cx="442750" cy="369332"/>
          </a:xfrm>
          <a:prstGeom prst="rect">
            <a:avLst/>
          </a:prstGeom>
          <a:noFill/>
        </p:spPr>
        <p:txBody>
          <a:bodyPr wrap="none" rtlCol="0">
            <a:spAutoFit/>
          </a:bodyPr>
          <a:lstStyle/>
          <a:p>
            <a:r>
              <a:rPr lang="en-US" dirty="0"/>
              <a:t>OS</a:t>
            </a:r>
          </a:p>
        </p:txBody>
      </p:sp>
      <p:sp>
        <p:nvSpPr>
          <p:cNvPr id="30" name="Rectangle 29">
            <a:extLst>
              <a:ext uri="{FF2B5EF4-FFF2-40B4-BE49-F238E27FC236}">
                <a16:creationId xmlns:a16="http://schemas.microsoft.com/office/drawing/2014/main" id="{8134881D-863A-452B-B115-6D14115BF6A4}"/>
              </a:ext>
            </a:extLst>
          </p:cNvPr>
          <p:cNvSpPr/>
          <p:nvPr/>
        </p:nvSpPr>
        <p:spPr>
          <a:xfrm>
            <a:off x="9419708" y="2269953"/>
            <a:ext cx="1883292" cy="61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31" name="Rectangle 30">
            <a:extLst>
              <a:ext uri="{FF2B5EF4-FFF2-40B4-BE49-F238E27FC236}">
                <a16:creationId xmlns:a16="http://schemas.microsoft.com/office/drawing/2014/main" id="{EB3764C0-ADA5-47F9-9034-A9F108553BB9}"/>
              </a:ext>
            </a:extLst>
          </p:cNvPr>
          <p:cNvSpPr/>
          <p:nvPr/>
        </p:nvSpPr>
        <p:spPr>
          <a:xfrm>
            <a:off x="9419708" y="2973000"/>
            <a:ext cx="1883292" cy="61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32" name="TextBox 31">
            <a:extLst>
              <a:ext uri="{FF2B5EF4-FFF2-40B4-BE49-F238E27FC236}">
                <a16:creationId xmlns:a16="http://schemas.microsoft.com/office/drawing/2014/main" id="{78767291-28C1-4BF3-9D4D-9CCA74056D2D}"/>
              </a:ext>
            </a:extLst>
          </p:cNvPr>
          <p:cNvSpPr txBox="1"/>
          <p:nvPr/>
        </p:nvSpPr>
        <p:spPr>
          <a:xfrm>
            <a:off x="2513458" y="5387739"/>
            <a:ext cx="958917" cy="369332"/>
          </a:xfrm>
          <a:prstGeom prst="rect">
            <a:avLst/>
          </a:prstGeom>
          <a:noFill/>
        </p:spPr>
        <p:txBody>
          <a:bodyPr wrap="none" rtlCol="0">
            <a:spAutoFit/>
          </a:bodyPr>
          <a:lstStyle/>
          <a:p>
            <a:r>
              <a:rPr lang="en-US" dirty="0"/>
              <a:t>Callback</a:t>
            </a:r>
          </a:p>
        </p:txBody>
      </p:sp>
      <p:sp>
        <p:nvSpPr>
          <p:cNvPr id="33" name="Right Arrow 39">
            <a:extLst>
              <a:ext uri="{FF2B5EF4-FFF2-40B4-BE49-F238E27FC236}">
                <a16:creationId xmlns:a16="http://schemas.microsoft.com/office/drawing/2014/main" id="{81B84558-3457-4321-AD6A-2DD5363440E3}"/>
              </a:ext>
            </a:extLst>
          </p:cNvPr>
          <p:cNvSpPr/>
          <p:nvPr/>
        </p:nvSpPr>
        <p:spPr>
          <a:xfrm>
            <a:off x="7186304" y="2387524"/>
            <a:ext cx="2084546" cy="666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Send request</a:t>
            </a:r>
          </a:p>
        </p:txBody>
      </p:sp>
      <p:sp>
        <p:nvSpPr>
          <p:cNvPr id="34" name="Left Arrow 40">
            <a:extLst>
              <a:ext uri="{FF2B5EF4-FFF2-40B4-BE49-F238E27FC236}">
                <a16:creationId xmlns:a16="http://schemas.microsoft.com/office/drawing/2014/main" id="{9DC4F669-3A47-42D4-B438-8C27B1C12A75}"/>
              </a:ext>
            </a:extLst>
          </p:cNvPr>
          <p:cNvSpPr/>
          <p:nvPr/>
        </p:nvSpPr>
        <p:spPr>
          <a:xfrm>
            <a:off x="8393984" y="5071181"/>
            <a:ext cx="2718209" cy="1047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When OS is done: Event Notification</a:t>
            </a:r>
          </a:p>
        </p:txBody>
      </p:sp>
      <p:sp>
        <p:nvSpPr>
          <p:cNvPr id="35" name="Up Arrow 41">
            <a:extLst>
              <a:ext uri="{FF2B5EF4-FFF2-40B4-BE49-F238E27FC236}">
                <a16:creationId xmlns:a16="http://schemas.microsoft.com/office/drawing/2014/main" id="{C280B90F-BABD-4BEB-A8AA-4B2D8B950C79}"/>
              </a:ext>
            </a:extLst>
          </p:cNvPr>
          <p:cNvSpPr/>
          <p:nvPr/>
        </p:nvSpPr>
        <p:spPr>
          <a:xfrm rot="19470169">
            <a:off x="3235054" y="4913142"/>
            <a:ext cx="550715" cy="9228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B9AB18A-9C1D-4D92-8E9D-0225A0EF57B7}"/>
              </a:ext>
            </a:extLst>
          </p:cNvPr>
          <p:cNvSpPr txBox="1"/>
          <p:nvPr/>
        </p:nvSpPr>
        <p:spPr>
          <a:xfrm>
            <a:off x="1259585" y="5108328"/>
            <a:ext cx="1294329" cy="923330"/>
          </a:xfrm>
          <a:prstGeom prst="rect">
            <a:avLst/>
          </a:prstGeom>
          <a:noFill/>
        </p:spPr>
        <p:txBody>
          <a:bodyPr wrap="none" rtlCol="0">
            <a:spAutoFit/>
          </a:bodyPr>
          <a:lstStyle/>
          <a:p>
            <a:pPr algn="ctr"/>
            <a:r>
              <a:rPr lang="en-US" i="1" dirty="0">
                <a:solidFill>
                  <a:schemeClr val="tx1">
                    <a:lumMod val="50000"/>
                    <a:lumOff val="50000"/>
                  </a:schemeClr>
                </a:solidFill>
              </a:rPr>
              <a:t>3. Push only</a:t>
            </a:r>
          </a:p>
          <a:p>
            <a:pPr algn="ctr"/>
            <a:r>
              <a:rPr lang="en-US" i="1" dirty="0">
                <a:solidFill>
                  <a:schemeClr val="tx1">
                    <a:lumMod val="50000"/>
                    <a:lumOff val="50000"/>
                  </a:schemeClr>
                </a:solidFill>
              </a:rPr>
              <a:t>When Stack</a:t>
            </a:r>
          </a:p>
          <a:p>
            <a:pPr algn="ctr"/>
            <a:r>
              <a:rPr lang="en-US" i="1" dirty="0">
                <a:solidFill>
                  <a:schemeClr val="tx1">
                    <a:lumMod val="50000"/>
                    <a:lumOff val="50000"/>
                  </a:schemeClr>
                </a:solidFill>
              </a:rPr>
              <a:t>Is Empty</a:t>
            </a:r>
          </a:p>
        </p:txBody>
      </p:sp>
      <p:sp>
        <p:nvSpPr>
          <p:cNvPr id="37" name="Rectangle 36">
            <a:extLst>
              <a:ext uri="{FF2B5EF4-FFF2-40B4-BE49-F238E27FC236}">
                <a16:creationId xmlns:a16="http://schemas.microsoft.com/office/drawing/2014/main" id="{47657F00-8AAC-4AFE-81D2-81212DA61D17}"/>
              </a:ext>
            </a:extLst>
          </p:cNvPr>
          <p:cNvSpPr/>
          <p:nvPr/>
        </p:nvSpPr>
        <p:spPr>
          <a:xfrm>
            <a:off x="9419708" y="3686014"/>
            <a:ext cx="1883292" cy="61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files</a:t>
            </a:r>
          </a:p>
        </p:txBody>
      </p:sp>
      <p:sp>
        <p:nvSpPr>
          <p:cNvPr id="38" name="TextBox 37">
            <a:extLst>
              <a:ext uri="{FF2B5EF4-FFF2-40B4-BE49-F238E27FC236}">
                <a16:creationId xmlns:a16="http://schemas.microsoft.com/office/drawing/2014/main" id="{AF6696EA-A895-47C3-AA95-FD4373921D72}"/>
              </a:ext>
            </a:extLst>
          </p:cNvPr>
          <p:cNvSpPr txBox="1"/>
          <p:nvPr/>
        </p:nvSpPr>
        <p:spPr>
          <a:xfrm>
            <a:off x="4149582" y="2192720"/>
            <a:ext cx="1855123" cy="369332"/>
          </a:xfrm>
          <a:prstGeom prst="rect">
            <a:avLst/>
          </a:prstGeom>
          <a:noFill/>
        </p:spPr>
        <p:txBody>
          <a:bodyPr wrap="none" rtlCol="0">
            <a:spAutoFit/>
          </a:bodyPr>
          <a:lstStyle/>
          <a:p>
            <a:r>
              <a:rPr lang="en-US" dirty="0"/>
              <a:t>Asynchronous I/O</a:t>
            </a:r>
          </a:p>
        </p:txBody>
      </p:sp>
      <p:sp>
        <p:nvSpPr>
          <p:cNvPr id="39" name="TextBox 38">
            <a:extLst>
              <a:ext uri="{FF2B5EF4-FFF2-40B4-BE49-F238E27FC236}">
                <a16:creationId xmlns:a16="http://schemas.microsoft.com/office/drawing/2014/main" id="{98F2187D-8684-4FD6-8C2E-BAC37716E636}"/>
              </a:ext>
            </a:extLst>
          </p:cNvPr>
          <p:cNvSpPr txBox="1"/>
          <p:nvPr/>
        </p:nvSpPr>
        <p:spPr>
          <a:xfrm>
            <a:off x="775378" y="1203057"/>
            <a:ext cx="1535870" cy="369332"/>
          </a:xfrm>
          <a:prstGeom prst="rect">
            <a:avLst/>
          </a:prstGeom>
          <a:noFill/>
        </p:spPr>
        <p:txBody>
          <a:bodyPr wrap="none" rtlCol="0">
            <a:spAutoFit/>
          </a:bodyPr>
          <a:lstStyle/>
          <a:p>
            <a:r>
              <a:rPr lang="en-US" dirty="0"/>
              <a:t>Part of </a:t>
            </a:r>
            <a:r>
              <a:rPr lang="en-US" dirty="0" err="1"/>
              <a:t>NodeJs</a:t>
            </a:r>
            <a:endParaRPr lang="en-US" dirty="0"/>
          </a:p>
        </p:txBody>
      </p:sp>
      <p:sp>
        <p:nvSpPr>
          <p:cNvPr id="40" name="TextBox 39">
            <a:extLst>
              <a:ext uri="{FF2B5EF4-FFF2-40B4-BE49-F238E27FC236}">
                <a16:creationId xmlns:a16="http://schemas.microsoft.com/office/drawing/2014/main" id="{9A695212-63A0-42FD-8DE9-037C7B98472E}"/>
              </a:ext>
            </a:extLst>
          </p:cNvPr>
          <p:cNvSpPr txBox="1"/>
          <p:nvPr/>
        </p:nvSpPr>
        <p:spPr>
          <a:xfrm>
            <a:off x="5481419" y="758012"/>
            <a:ext cx="6221511" cy="369332"/>
          </a:xfrm>
          <a:prstGeom prst="rect">
            <a:avLst/>
          </a:prstGeom>
          <a:solidFill>
            <a:schemeClr val="bg1">
              <a:lumMod val="95000"/>
            </a:schemeClr>
          </a:solidFill>
          <a:ln>
            <a:solidFill>
              <a:schemeClr val="bg2">
                <a:lumMod val="90000"/>
              </a:schemeClr>
            </a:solidFill>
          </a:ln>
        </p:spPr>
        <p:txBody>
          <a:bodyPr wrap="none" rtlCol="0">
            <a:spAutoFit/>
          </a:bodyPr>
          <a:lstStyle/>
          <a:p>
            <a:r>
              <a:rPr lang="en-US" dirty="0"/>
              <a:t>An abstract non-blocking IO operations (</a:t>
            </a:r>
            <a:r>
              <a:rPr lang="en-US" dirty="0" err="1"/>
              <a:t>Async</a:t>
            </a:r>
            <a:r>
              <a:rPr lang="en-US" dirty="0"/>
              <a:t>) using thread pool</a:t>
            </a:r>
          </a:p>
        </p:txBody>
      </p:sp>
      <p:cxnSp>
        <p:nvCxnSpPr>
          <p:cNvPr id="41" name="Straight Arrow Connector 40">
            <a:extLst>
              <a:ext uri="{FF2B5EF4-FFF2-40B4-BE49-F238E27FC236}">
                <a16:creationId xmlns:a16="http://schemas.microsoft.com/office/drawing/2014/main" id="{516D8B27-106C-476C-809B-7A77E595F8F3}"/>
              </a:ext>
            </a:extLst>
          </p:cNvPr>
          <p:cNvCxnSpPr/>
          <p:nvPr/>
        </p:nvCxnSpPr>
        <p:spPr>
          <a:xfrm flipH="1">
            <a:off x="6601385" y="1153167"/>
            <a:ext cx="739420" cy="589596"/>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11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EA6B-3C37-43A2-A443-B43D89EC76E6}"/>
              </a:ext>
            </a:extLst>
          </p:cNvPr>
          <p:cNvSpPr>
            <a:spLocks noGrp="1"/>
          </p:cNvSpPr>
          <p:nvPr>
            <p:ph type="title"/>
          </p:nvPr>
        </p:nvSpPr>
        <p:spPr/>
        <p:txBody>
          <a:bodyPr/>
          <a:lstStyle/>
          <a:p>
            <a:r>
              <a:rPr lang="en-US" dirty="0"/>
              <a:t>What's the event loop?</a:t>
            </a:r>
          </a:p>
        </p:txBody>
      </p:sp>
      <p:sp>
        <p:nvSpPr>
          <p:cNvPr id="3" name="Slide Number Placeholder 2">
            <a:extLst>
              <a:ext uri="{FF2B5EF4-FFF2-40B4-BE49-F238E27FC236}">
                <a16:creationId xmlns:a16="http://schemas.microsoft.com/office/drawing/2014/main" id="{495C9318-652E-4BA6-8531-761848A84E77}"/>
              </a:ext>
            </a:extLst>
          </p:cNvPr>
          <p:cNvSpPr>
            <a:spLocks noGrp="1"/>
          </p:cNvSpPr>
          <p:nvPr>
            <p:ph type="sldNum" sz="quarter" idx="12"/>
          </p:nvPr>
        </p:nvSpPr>
        <p:spPr/>
        <p:txBody>
          <a:bodyPr/>
          <a:lstStyle/>
          <a:p>
            <a:pPr>
              <a:defRPr/>
            </a:pPr>
            <a:fld id="{49730567-0E75-49FB-AEC7-DB714A72D059}" type="slidenum">
              <a:rPr lang="en-US" smtClean="0"/>
              <a:pPr>
                <a:defRPr/>
              </a:pPr>
              <a:t>27</a:t>
            </a:fld>
            <a:endParaRPr lang="en-US"/>
          </a:p>
        </p:txBody>
      </p:sp>
      <p:sp>
        <p:nvSpPr>
          <p:cNvPr id="5" name="Content Placeholder 2">
            <a:extLst>
              <a:ext uri="{FF2B5EF4-FFF2-40B4-BE49-F238E27FC236}">
                <a16:creationId xmlns:a16="http://schemas.microsoft.com/office/drawing/2014/main" id="{9E7DA1A6-4964-4D0E-862D-B559730A47BC}"/>
              </a:ext>
            </a:extLst>
          </p:cNvPr>
          <p:cNvSpPr>
            <a:spLocks noGrp="1"/>
          </p:cNvSpPr>
          <p:nvPr>
            <p:ph idx="1"/>
          </p:nvPr>
        </p:nvSpPr>
        <p:spPr>
          <a:xfrm>
            <a:off x="838200" y="4744262"/>
            <a:ext cx="10515600" cy="970738"/>
          </a:xfrm>
        </p:spPr>
        <p:txBody>
          <a:bodyPr/>
          <a:lstStyle/>
          <a:p>
            <a:pPr marL="0" indent="0">
              <a:buNone/>
            </a:pPr>
            <a:r>
              <a:rPr lang="en-US" dirty="0"/>
              <a:t>Node.js runs using a </a:t>
            </a:r>
            <a:r>
              <a:rPr lang="en-US" b="1" dirty="0"/>
              <a:t>single thread</a:t>
            </a:r>
            <a:r>
              <a:rPr lang="en-US" dirty="0"/>
              <a:t>, at least from a Node.js developer's point of view. Under the hood Node uses many threads through </a:t>
            </a:r>
            <a:r>
              <a:rPr lang="en-US" b="1" dirty="0" err="1"/>
              <a:t>libuv</a:t>
            </a:r>
            <a:r>
              <a:rPr lang="en-US" dirty="0"/>
              <a:t>.</a:t>
            </a:r>
          </a:p>
        </p:txBody>
      </p:sp>
      <p:sp>
        <p:nvSpPr>
          <p:cNvPr id="6" name="Rectangle 5">
            <a:extLst>
              <a:ext uri="{FF2B5EF4-FFF2-40B4-BE49-F238E27FC236}">
                <a16:creationId xmlns:a16="http://schemas.microsoft.com/office/drawing/2014/main" id="{66153A17-01B5-4D31-A818-8BAAA433C31C}"/>
              </a:ext>
            </a:extLst>
          </p:cNvPr>
          <p:cNvSpPr/>
          <p:nvPr/>
        </p:nvSpPr>
        <p:spPr>
          <a:xfrm>
            <a:off x="838200" y="3587390"/>
            <a:ext cx="10515600" cy="954107"/>
          </a:xfrm>
          <a:prstGeom prst="rect">
            <a:avLst/>
          </a:prstGeom>
          <a:solidFill>
            <a:schemeClr val="bg1">
              <a:lumMod val="95000"/>
            </a:schemeClr>
          </a:solidFill>
          <a:ln>
            <a:solidFill>
              <a:schemeClr val="bg2">
                <a:lumMod val="90000"/>
              </a:schemeClr>
            </a:solidFill>
          </a:ln>
        </p:spPr>
        <p:txBody>
          <a:bodyPr wrap="square">
            <a:spAutoFit/>
          </a:bodyPr>
          <a:lstStyle/>
          <a:p>
            <a:r>
              <a:rPr lang="en-US" sz="2800" dirty="0"/>
              <a:t>A loop that picks events from the event queue and pushes their callbacks into the call stack.</a:t>
            </a:r>
          </a:p>
        </p:txBody>
      </p:sp>
      <p:sp>
        <p:nvSpPr>
          <p:cNvPr id="7" name="Rectangle 6">
            <a:extLst>
              <a:ext uri="{FF2B5EF4-FFF2-40B4-BE49-F238E27FC236}">
                <a16:creationId xmlns:a16="http://schemas.microsoft.com/office/drawing/2014/main" id="{5D0903EE-40B9-4D28-B14C-DD37D3D18D95}"/>
              </a:ext>
            </a:extLst>
          </p:cNvPr>
          <p:cNvSpPr/>
          <p:nvPr/>
        </p:nvSpPr>
        <p:spPr>
          <a:xfrm>
            <a:off x="838200" y="1430345"/>
            <a:ext cx="10515600" cy="1815882"/>
          </a:xfrm>
          <a:prstGeom prst="rect">
            <a:avLst/>
          </a:prstGeom>
          <a:solidFill>
            <a:schemeClr val="bg1">
              <a:lumMod val="95000"/>
            </a:schemeClr>
          </a:solidFill>
          <a:ln>
            <a:solidFill>
              <a:schemeClr val="bg2">
                <a:lumMod val="90000"/>
              </a:schemeClr>
            </a:solidFill>
          </a:ln>
        </p:spPr>
        <p:txBody>
          <a:bodyPr wrap="square">
            <a:spAutoFit/>
          </a:bodyPr>
          <a:lstStyle/>
          <a:p>
            <a:r>
              <a:rPr lang="en-US" sz="2800" dirty="0"/>
              <a:t>The event loop is what allows Node.js to perform non-blocking I/O operations — despite the fact that JavaScript is single-threaded — by offloading operations to the system kernel whenever possible.</a:t>
            </a:r>
          </a:p>
          <a:p>
            <a:r>
              <a:rPr lang="en-US" sz="2800" dirty="0"/>
              <a:t>							 — from node.js doc</a:t>
            </a:r>
          </a:p>
        </p:txBody>
      </p:sp>
    </p:spTree>
    <p:extLst>
      <p:ext uri="{BB962C8B-B14F-4D97-AF65-F5344CB8AC3E}">
        <p14:creationId xmlns:p14="http://schemas.microsoft.com/office/powerpoint/2010/main" val="143837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45445F-580E-4672-ADE4-17029D8D1EF9}"/>
              </a:ext>
            </a:extLst>
          </p:cNvPr>
          <p:cNvSpPr>
            <a:spLocks noGrp="1"/>
          </p:cNvSpPr>
          <p:nvPr>
            <p:ph type="sldNum" sz="quarter" idx="12"/>
          </p:nvPr>
        </p:nvSpPr>
        <p:spPr/>
        <p:txBody>
          <a:bodyPr/>
          <a:lstStyle/>
          <a:p>
            <a:pPr>
              <a:defRPr/>
            </a:pPr>
            <a:fld id="{49730567-0E75-49FB-AEC7-DB714A72D059}" type="slidenum">
              <a:rPr lang="en-US" smtClean="0"/>
              <a:pPr>
                <a:defRPr/>
              </a:pPr>
              <a:t>28</a:t>
            </a:fld>
            <a:endParaRPr lang="en-US"/>
          </a:p>
        </p:txBody>
      </p:sp>
      <p:sp>
        <p:nvSpPr>
          <p:cNvPr id="4" name="Content Placeholder 3">
            <a:extLst>
              <a:ext uri="{FF2B5EF4-FFF2-40B4-BE49-F238E27FC236}">
                <a16:creationId xmlns:a16="http://schemas.microsoft.com/office/drawing/2014/main" id="{5F068233-5A03-4737-AD8C-0A7C72C02AA1}"/>
              </a:ext>
            </a:extLst>
          </p:cNvPr>
          <p:cNvSpPr>
            <a:spLocks noGrp="1"/>
          </p:cNvSpPr>
          <p:nvPr>
            <p:ph sz="quarter" idx="1"/>
          </p:nvPr>
        </p:nvSpPr>
        <p:spPr>
          <a:xfrm>
            <a:off x="609600" y="1280795"/>
            <a:ext cx="6172200" cy="4937760"/>
          </a:xfrm>
        </p:spPr>
        <p:txBody>
          <a:bodyPr>
            <a:normAutofit fontScale="92500" lnSpcReduction="20000"/>
          </a:bodyPr>
          <a:lstStyle/>
          <a:p>
            <a:r>
              <a:rPr lang="en-US" b="1" dirty="0"/>
              <a:t>timers</a:t>
            </a:r>
            <a:r>
              <a:rPr lang="en-US" dirty="0"/>
              <a:t>: this phase executes callbacks scheduled by </a:t>
            </a:r>
            <a:r>
              <a:rPr lang="en-US" dirty="0" err="1"/>
              <a:t>setTimeout</a:t>
            </a:r>
            <a:r>
              <a:rPr lang="en-US" dirty="0"/>
              <a:t>() and </a:t>
            </a:r>
            <a:r>
              <a:rPr lang="en-US" dirty="0" err="1"/>
              <a:t>setInterval</a:t>
            </a:r>
            <a:r>
              <a:rPr lang="en-US" dirty="0"/>
              <a:t>().</a:t>
            </a:r>
          </a:p>
          <a:p>
            <a:r>
              <a:rPr lang="en-US" b="1" dirty="0"/>
              <a:t>pending callbacks</a:t>
            </a:r>
            <a:r>
              <a:rPr lang="en-US" dirty="0"/>
              <a:t>: executes I/O callbacks deferred to the next loop iteration.</a:t>
            </a:r>
          </a:p>
          <a:p>
            <a:r>
              <a:rPr lang="en-US" b="1" dirty="0"/>
              <a:t>idle, prepare</a:t>
            </a:r>
            <a:r>
              <a:rPr lang="en-US" dirty="0"/>
              <a:t>: only used internally.</a:t>
            </a:r>
          </a:p>
          <a:p>
            <a:r>
              <a:rPr lang="en-US" b="1" dirty="0"/>
              <a:t>poll</a:t>
            </a:r>
            <a:r>
              <a:rPr lang="en-US" dirty="0"/>
              <a:t>: retrieve new I/O events; execute I/O related callbacks (almost all with the exception of close callbacks, the ones scheduled by timers, and </a:t>
            </a:r>
            <a:r>
              <a:rPr lang="en-US" dirty="0" err="1"/>
              <a:t>setImmediate</a:t>
            </a:r>
            <a:r>
              <a:rPr lang="en-US" dirty="0"/>
              <a:t>()); node will block here when appropriate.</a:t>
            </a:r>
          </a:p>
          <a:p>
            <a:r>
              <a:rPr lang="en-US" b="1" dirty="0"/>
              <a:t>check</a:t>
            </a:r>
            <a:r>
              <a:rPr lang="en-US" dirty="0"/>
              <a:t>: </a:t>
            </a:r>
            <a:r>
              <a:rPr lang="en-US" dirty="0" err="1"/>
              <a:t>setImmediate</a:t>
            </a:r>
            <a:r>
              <a:rPr lang="en-US" dirty="0"/>
              <a:t>() callbacks are invoked here.</a:t>
            </a:r>
          </a:p>
          <a:p>
            <a:r>
              <a:rPr lang="en-US" b="1" dirty="0"/>
              <a:t>close</a:t>
            </a:r>
            <a:r>
              <a:rPr lang="en-US" dirty="0"/>
              <a:t> callbacks: some close callbacks, e.g. </a:t>
            </a:r>
            <a:r>
              <a:rPr lang="en-US" dirty="0" err="1"/>
              <a:t>socket.on</a:t>
            </a:r>
            <a:r>
              <a:rPr lang="en-US" dirty="0"/>
              <a:t>('close', ...).</a:t>
            </a:r>
          </a:p>
        </p:txBody>
      </p:sp>
      <p:sp>
        <p:nvSpPr>
          <p:cNvPr id="5" name="Rectangle 4">
            <a:extLst>
              <a:ext uri="{FF2B5EF4-FFF2-40B4-BE49-F238E27FC236}">
                <a16:creationId xmlns:a16="http://schemas.microsoft.com/office/drawing/2014/main" id="{B2771DAC-650E-44E0-8B75-AF19A70143FD}"/>
              </a:ext>
            </a:extLst>
          </p:cNvPr>
          <p:cNvSpPr/>
          <p:nvPr/>
        </p:nvSpPr>
        <p:spPr>
          <a:xfrm>
            <a:off x="7254346" y="6074153"/>
            <a:ext cx="4402668" cy="461665"/>
          </a:xfrm>
          <a:prstGeom prst="rect">
            <a:avLst/>
          </a:prstGeom>
        </p:spPr>
        <p:txBody>
          <a:bodyPr wrap="square">
            <a:spAutoFit/>
          </a:bodyPr>
          <a:lstStyle/>
          <a:p>
            <a:r>
              <a:rPr lang="en-US" sz="1200" dirty="0">
                <a:hlinkClick r:id="rId3"/>
              </a:rPr>
              <a:t>https://nodejs.org/en/docs/guides/event-loop-timers-and-nexttick/</a:t>
            </a:r>
            <a:endParaRPr lang="en-US" sz="1200" dirty="0"/>
          </a:p>
          <a:p>
            <a:endParaRPr lang="en-US" sz="1200" dirty="0"/>
          </a:p>
        </p:txBody>
      </p:sp>
      <p:sp>
        <p:nvSpPr>
          <p:cNvPr id="19" name="Title 18">
            <a:extLst>
              <a:ext uri="{FF2B5EF4-FFF2-40B4-BE49-F238E27FC236}">
                <a16:creationId xmlns:a16="http://schemas.microsoft.com/office/drawing/2014/main" id="{7CE1BDC5-66C6-4857-B6CA-B1A954A5262C}"/>
              </a:ext>
            </a:extLst>
          </p:cNvPr>
          <p:cNvSpPr>
            <a:spLocks noGrp="1"/>
          </p:cNvSpPr>
          <p:nvPr>
            <p:ph type="title"/>
          </p:nvPr>
        </p:nvSpPr>
        <p:spPr/>
        <p:txBody>
          <a:bodyPr/>
          <a:lstStyle/>
          <a:p>
            <a:r>
              <a:rPr lang="en-US" dirty="0"/>
              <a:t>Event Loop</a:t>
            </a:r>
          </a:p>
        </p:txBody>
      </p:sp>
      <p:pic>
        <p:nvPicPr>
          <p:cNvPr id="21" name="Picture 20" descr="A close up of text on a black background&#10;&#10;Description automatically generated">
            <a:extLst>
              <a:ext uri="{FF2B5EF4-FFF2-40B4-BE49-F238E27FC236}">
                <a16:creationId xmlns:a16="http://schemas.microsoft.com/office/drawing/2014/main" id="{D30A41A1-8A56-4CDB-8EB2-368118875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926" y="1082769"/>
            <a:ext cx="4676775" cy="4972050"/>
          </a:xfrm>
          <a:prstGeom prst="rect">
            <a:avLst/>
          </a:prstGeom>
        </p:spPr>
      </p:pic>
    </p:spTree>
    <p:extLst>
      <p:ext uri="{BB962C8B-B14F-4D97-AF65-F5344CB8AC3E}">
        <p14:creationId xmlns:p14="http://schemas.microsoft.com/office/powerpoint/2010/main" val="596754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9F60-485B-46D9-AD5D-8A902FB8439B}"/>
              </a:ext>
            </a:extLst>
          </p:cNvPr>
          <p:cNvSpPr>
            <a:spLocks noGrp="1"/>
          </p:cNvSpPr>
          <p:nvPr>
            <p:ph type="title"/>
          </p:nvPr>
        </p:nvSpPr>
        <p:spPr/>
        <p:txBody>
          <a:bodyPr/>
          <a:lstStyle/>
          <a:p>
            <a:r>
              <a:rPr lang="en-US" dirty="0" err="1"/>
              <a:t>setTimeout</a:t>
            </a:r>
            <a:r>
              <a:rPr lang="en-US" dirty="0"/>
              <a:t> vs </a:t>
            </a:r>
            <a:r>
              <a:rPr lang="en-US" dirty="0" err="1"/>
              <a:t>setImmediate</a:t>
            </a:r>
            <a:endParaRPr lang="en-US" dirty="0"/>
          </a:p>
        </p:txBody>
      </p:sp>
      <p:sp>
        <p:nvSpPr>
          <p:cNvPr id="3" name="Slide Number Placeholder 2">
            <a:extLst>
              <a:ext uri="{FF2B5EF4-FFF2-40B4-BE49-F238E27FC236}">
                <a16:creationId xmlns:a16="http://schemas.microsoft.com/office/drawing/2014/main" id="{2BC1D36E-EF40-4D6A-A9C6-6B83507094D3}"/>
              </a:ext>
            </a:extLst>
          </p:cNvPr>
          <p:cNvSpPr>
            <a:spLocks noGrp="1"/>
          </p:cNvSpPr>
          <p:nvPr>
            <p:ph type="sldNum" sz="quarter" idx="12"/>
          </p:nvPr>
        </p:nvSpPr>
        <p:spPr/>
        <p:txBody>
          <a:bodyPr/>
          <a:lstStyle/>
          <a:p>
            <a:pPr>
              <a:defRPr/>
            </a:pPr>
            <a:fld id="{49730567-0E75-49FB-AEC7-DB714A72D059}" type="slidenum">
              <a:rPr lang="en-US" smtClean="0"/>
              <a:pPr>
                <a:defRPr/>
              </a:pPr>
              <a:t>29</a:t>
            </a:fld>
            <a:endParaRPr lang="en-US"/>
          </a:p>
        </p:txBody>
      </p:sp>
      <p:sp>
        <p:nvSpPr>
          <p:cNvPr id="4" name="Content Placeholder 3">
            <a:extLst>
              <a:ext uri="{FF2B5EF4-FFF2-40B4-BE49-F238E27FC236}">
                <a16:creationId xmlns:a16="http://schemas.microsoft.com/office/drawing/2014/main" id="{9FEC7080-0012-4759-B2C9-707E13260695}"/>
              </a:ext>
            </a:extLst>
          </p:cNvPr>
          <p:cNvSpPr>
            <a:spLocks noGrp="1"/>
          </p:cNvSpPr>
          <p:nvPr>
            <p:ph sz="quarter" idx="1"/>
          </p:nvPr>
        </p:nvSpPr>
        <p:spPr/>
        <p:txBody>
          <a:bodyPr/>
          <a:lstStyle/>
          <a:p>
            <a:r>
              <a:rPr lang="en-US" b="1" dirty="0" err="1">
                <a:latin typeface="Consolas" panose="020B0609020204030204" pitchFamily="49" charset="0"/>
              </a:rPr>
              <a:t>setTimeout</a:t>
            </a:r>
            <a:endParaRPr lang="en-US" b="1" dirty="0">
              <a:latin typeface="Consolas" panose="020B0609020204030204" pitchFamily="49" charset="0"/>
            </a:endParaRPr>
          </a:p>
          <a:p>
            <a:pPr lvl="1"/>
            <a:r>
              <a:rPr lang="en-US" dirty="0"/>
              <a:t>schedules a callback to run after a specific time, the functions are registered in the </a:t>
            </a:r>
            <a:r>
              <a:rPr lang="en-US" b="1" dirty="0"/>
              <a:t>timers phase </a:t>
            </a:r>
            <a:r>
              <a:rPr lang="en-US" dirty="0"/>
              <a:t>of the event loop. </a:t>
            </a:r>
          </a:p>
          <a:p>
            <a:r>
              <a:rPr lang="en-US" b="1" dirty="0" err="1">
                <a:latin typeface="Consolas" panose="020B0609020204030204" pitchFamily="49" charset="0"/>
              </a:rPr>
              <a:t>setImmediate</a:t>
            </a:r>
            <a:endParaRPr lang="en-US" b="1" dirty="0">
              <a:latin typeface="Consolas" panose="020B0609020204030204" pitchFamily="49" charset="0"/>
            </a:endParaRPr>
          </a:p>
          <a:p>
            <a:pPr lvl="1"/>
            <a:r>
              <a:rPr lang="en-US" dirty="0"/>
              <a:t>schedules a callback to run at </a:t>
            </a:r>
            <a:r>
              <a:rPr lang="en-US" b="1" dirty="0"/>
              <a:t>check phase </a:t>
            </a:r>
            <a:r>
              <a:rPr lang="en-US" dirty="0"/>
              <a:t>of the event loop after IO events' callbacks.</a:t>
            </a:r>
          </a:p>
          <a:p>
            <a:endParaRPr lang="en-US" dirty="0"/>
          </a:p>
        </p:txBody>
      </p:sp>
    </p:spTree>
    <p:extLst>
      <p:ext uri="{BB962C8B-B14F-4D97-AF65-F5344CB8AC3E}">
        <p14:creationId xmlns:p14="http://schemas.microsoft.com/office/powerpoint/2010/main" val="315994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2202-4D94-4764-9D62-CC37C96A012E}"/>
              </a:ext>
            </a:extLst>
          </p:cNvPr>
          <p:cNvSpPr>
            <a:spLocks noGrp="1"/>
          </p:cNvSpPr>
          <p:nvPr>
            <p:ph type="title"/>
          </p:nvPr>
        </p:nvSpPr>
        <p:spPr/>
        <p:txBody>
          <a:bodyPr/>
          <a:lstStyle/>
          <a:p>
            <a:r>
              <a:rPr lang="en-US" dirty="0"/>
              <a:t>N-tier Architecture</a:t>
            </a:r>
          </a:p>
        </p:txBody>
      </p:sp>
      <p:sp>
        <p:nvSpPr>
          <p:cNvPr id="3" name="Slide Number Placeholder 2">
            <a:extLst>
              <a:ext uri="{FF2B5EF4-FFF2-40B4-BE49-F238E27FC236}">
                <a16:creationId xmlns:a16="http://schemas.microsoft.com/office/drawing/2014/main" id="{6E0FD3B8-CB1B-4DA2-BA2F-8C42AF7404BC}"/>
              </a:ext>
            </a:extLst>
          </p:cNvPr>
          <p:cNvSpPr>
            <a:spLocks noGrp="1"/>
          </p:cNvSpPr>
          <p:nvPr>
            <p:ph type="sldNum" sz="quarter" idx="12"/>
          </p:nvPr>
        </p:nvSpPr>
        <p:spPr/>
        <p:txBody>
          <a:bodyPr/>
          <a:lstStyle/>
          <a:p>
            <a:pPr>
              <a:defRPr/>
            </a:pPr>
            <a:fld id="{49730567-0E75-49FB-AEC7-DB714A72D059}" type="slidenum">
              <a:rPr lang="en-US" smtClean="0"/>
              <a:pPr>
                <a:defRPr/>
              </a:pPr>
              <a:t>3</a:t>
            </a:fld>
            <a:endParaRPr lang="en-US"/>
          </a:p>
        </p:txBody>
      </p:sp>
      <p:pic>
        <p:nvPicPr>
          <p:cNvPr id="6" name="Content Placeholder 5" descr="A screenshot of a cell phone&#10;&#10;Description automatically generated">
            <a:extLst>
              <a:ext uri="{FF2B5EF4-FFF2-40B4-BE49-F238E27FC236}">
                <a16:creationId xmlns:a16="http://schemas.microsoft.com/office/drawing/2014/main" id="{7B32D25C-2324-4516-9B5F-F1E66A62E827}"/>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674533" y="1281112"/>
            <a:ext cx="5524055" cy="4937125"/>
          </a:xfrm>
        </p:spPr>
      </p:pic>
      <p:sp>
        <p:nvSpPr>
          <p:cNvPr id="9" name="Right Brace 8">
            <a:extLst>
              <a:ext uri="{FF2B5EF4-FFF2-40B4-BE49-F238E27FC236}">
                <a16:creationId xmlns:a16="http://schemas.microsoft.com/office/drawing/2014/main" id="{A0161CB6-A456-41AB-A819-1E4EAA1E252D}"/>
              </a:ext>
            </a:extLst>
          </p:cNvPr>
          <p:cNvSpPr/>
          <p:nvPr/>
        </p:nvSpPr>
        <p:spPr>
          <a:xfrm>
            <a:off x="9448800" y="1524000"/>
            <a:ext cx="533400" cy="426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4E3052D1-7078-4248-9891-0F7046E96BE8}"/>
              </a:ext>
            </a:extLst>
          </p:cNvPr>
          <p:cNvSpPr/>
          <p:nvPr/>
        </p:nvSpPr>
        <p:spPr>
          <a:xfrm>
            <a:off x="10232412" y="3395990"/>
            <a:ext cx="1561656" cy="523220"/>
          </a:xfrm>
          <a:prstGeom prst="rect">
            <a:avLst/>
          </a:prstGeom>
        </p:spPr>
        <p:txBody>
          <a:bodyPr wrap="square">
            <a:spAutoFit/>
          </a:bodyPr>
          <a:lstStyle/>
          <a:p>
            <a:r>
              <a:rPr lang="en-US" sz="2800" dirty="0"/>
              <a:t>Full stack</a:t>
            </a:r>
          </a:p>
        </p:txBody>
      </p:sp>
      <p:sp>
        <p:nvSpPr>
          <p:cNvPr id="11" name="Speech Bubble: Rectangle with Corners Rounded 10">
            <a:extLst>
              <a:ext uri="{FF2B5EF4-FFF2-40B4-BE49-F238E27FC236}">
                <a16:creationId xmlns:a16="http://schemas.microsoft.com/office/drawing/2014/main" id="{6FBC0FCA-E458-402C-89E6-53448D97A346}"/>
              </a:ext>
            </a:extLst>
          </p:cNvPr>
          <p:cNvSpPr/>
          <p:nvPr/>
        </p:nvSpPr>
        <p:spPr>
          <a:xfrm>
            <a:off x="397932" y="1375783"/>
            <a:ext cx="2726268" cy="979916"/>
          </a:xfrm>
          <a:prstGeom prst="wedgeRoundRectCallout">
            <a:avLst>
              <a:gd name="adj1" fmla="val 69748"/>
              <a:gd name="adj2" fmla="val 7559"/>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FF0000"/>
                </a:solidFill>
              </a:rPr>
              <a:t>Presentation Layer</a:t>
            </a:r>
          </a:p>
          <a:p>
            <a:pPr algn="ctr"/>
            <a:r>
              <a:rPr lang="en-US" sz="2000" dirty="0"/>
              <a:t>Concerned with UI related issues</a:t>
            </a:r>
          </a:p>
        </p:txBody>
      </p:sp>
      <p:sp>
        <p:nvSpPr>
          <p:cNvPr id="12" name="Speech Bubble: Rectangle with Corners Rounded 11">
            <a:extLst>
              <a:ext uri="{FF2B5EF4-FFF2-40B4-BE49-F238E27FC236}">
                <a16:creationId xmlns:a16="http://schemas.microsoft.com/office/drawing/2014/main" id="{6EF7B287-C214-4541-A005-37768E023CD7}"/>
              </a:ext>
            </a:extLst>
          </p:cNvPr>
          <p:cNvSpPr/>
          <p:nvPr/>
        </p:nvSpPr>
        <p:spPr>
          <a:xfrm>
            <a:off x="397932" y="2886151"/>
            <a:ext cx="2726268" cy="979916"/>
          </a:xfrm>
          <a:prstGeom prst="wedgeRoundRectCallout">
            <a:avLst>
              <a:gd name="adj1" fmla="val 69748"/>
              <a:gd name="adj2" fmla="val 7559"/>
              <a:gd name="adj3" fmla="val 16667"/>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FF00"/>
                </a:solidFill>
              </a:rPr>
              <a:t>Business Logic Layer</a:t>
            </a:r>
            <a:endParaRPr lang="en-US" dirty="0">
              <a:solidFill>
                <a:srgbClr val="FFFF00"/>
              </a:solidFill>
            </a:endParaRPr>
          </a:p>
          <a:p>
            <a:pPr algn="ctr"/>
            <a:r>
              <a:rPr lang="en-US" dirty="0"/>
              <a:t>Data validation, dynamic content processing</a:t>
            </a:r>
          </a:p>
        </p:txBody>
      </p:sp>
      <p:sp>
        <p:nvSpPr>
          <p:cNvPr id="13" name="Speech Bubble: Rectangle with Corners Rounded 12">
            <a:extLst>
              <a:ext uri="{FF2B5EF4-FFF2-40B4-BE49-F238E27FC236}">
                <a16:creationId xmlns:a16="http://schemas.microsoft.com/office/drawing/2014/main" id="{01FE58F4-39BD-45AC-9B43-335AAB7DEDC0}"/>
              </a:ext>
            </a:extLst>
          </p:cNvPr>
          <p:cNvSpPr/>
          <p:nvPr/>
        </p:nvSpPr>
        <p:spPr>
          <a:xfrm>
            <a:off x="482600" y="4527974"/>
            <a:ext cx="2641600" cy="979916"/>
          </a:xfrm>
          <a:prstGeom prst="wedgeRoundRectCallout">
            <a:avLst>
              <a:gd name="adj1" fmla="val 69748"/>
              <a:gd name="adj2" fmla="val 7559"/>
              <a:gd name="adj3" fmla="val 16667"/>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00B050"/>
                </a:solidFill>
              </a:rPr>
              <a:t>Data Access Layer</a:t>
            </a:r>
          </a:p>
          <a:p>
            <a:pPr algn="ctr"/>
            <a:r>
              <a:rPr lang="en-US" sz="2000" dirty="0"/>
              <a:t>Data persistence, data access through an API</a:t>
            </a:r>
          </a:p>
        </p:txBody>
      </p:sp>
      <p:sp>
        <p:nvSpPr>
          <p:cNvPr id="14" name="Rectangle 13">
            <a:extLst>
              <a:ext uri="{FF2B5EF4-FFF2-40B4-BE49-F238E27FC236}">
                <a16:creationId xmlns:a16="http://schemas.microsoft.com/office/drawing/2014/main" id="{7E315DDE-8CD6-4FF1-B228-87D838692FAB}"/>
              </a:ext>
            </a:extLst>
          </p:cNvPr>
          <p:cNvSpPr/>
          <p:nvPr/>
        </p:nvSpPr>
        <p:spPr>
          <a:xfrm>
            <a:off x="1578588" y="6336268"/>
            <a:ext cx="7620000" cy="369332"/>
          </a:xfrm>
          <a:prstGeom prst="rect">
            <a:avLst/>
          </a:prstGeom>
        </p:spPr>
        <p:txBody>
          <a:bodyPr wrap="square">
            <a:spAutoFit/>
          </a:bodyPr>
          <a:lstStyle/>
          <a:p>
            <a:r>
              <a:rPr lang="en-US" dirty="0">
                <a:hlinkClick r:id="rId4"/>
              </a:rPr>
              <a:t>https://en.wikipedia.org/wiki/Multitier_architecture#Three-tier_architecture</a:t>
            </a:r>
            <a:endParaRPr lang="en-US" dirty="0"/>
          </a:p>
        </p:txBody>
      </p:sp>
    </p:spTree>
    <p:extLst>
      <p:ext uri="{BB962C8B-B14F-4D97-AF65-F5344CB8AC3E}">
        <p14:creationId xmlns:p14="http://schemas.microsoft.com/office/powerpoint/2010/main" val="410357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8C73-B3A5-4EF1-8866-7013D45977FB}"/>
              </a:ext>
            </a:extLst>
          </p:cNvPr>
          <p:cNvSpPr>
            <a:spLocks noGrp="1"/>
          </p:cNvSpPr>
          <p:nvPr>
            <p:ph type="title"/>
          </p:nvPr>
        </p:nvSpPr>
        <p:spPr/>
        <p:txBody>
          <a:bodyPr/>
          <a:lstStyle/>
          <a:p>
            <a:r>
              <a:rPr lang="en-US" dirty="0" err="1"/>
              <a:t>process.nextTick</a:t>
            </a:r>
            <a:r>
              <a:rPr lang="en-US" dirty="0"/>
              <a:t>(callback)</a:t>
            </a:r>
          </a:p>
        </p:txBody>
      </p:sp>
      <p:sp>
        <p:nvSpPr>
          <p:cNvPr id="3" name="Slide Number Placeholder 2">
            <a:extLst>
              <a:ext uri="{FF2B5EF4-FFF2-40B4-BE49-F238E27FC236}">
                <a16:creationId xmlns:a16="http://schemas.microsoft.com/office/drawing/2014/main" id="{CB6C9E2D-D2DA-459D-8CD2-ABD42A14C538}"/>
              </a:ext>
            </a:extLst>
          </p:cNvPr>
          <p:cNvSpPr>
            <a:spLocks noGrp="1"/>
          </p:cNvSpPr>
          <p:nvPr>
            <p:ph type="sldNum" sz="quarter" idx="12"/>
          </p:nvPr>
        </p:nvSpPr>
        <p:spPr/>
        <p:txBody>
          <a:bodyPr/>
          <a:lstStyle/>
          <a:p>
            <a:pPr>
              <a:defRPr/>
            </a:pPr>
            <a:fld id="{49730567-0E75-49FB-AEC7-DB714A72D059}" type="slidenum">
              <a:rPr lang="en-US" smtClean="0"/>
              <a:pPr>
                <a:defRPr/>
              </a:pPr>
              <a:t>30</a:t>
            </a:fld>
            <a:endParaRPr lang="en-US"/>
          </a:p>
        </p:txBody>
      </p:sp>
      <p:sp>
        <p:nvSpPr>
          <p:cNvPr id="4" name="Content Placeholder 3">
            <a:extLst>
              <a:ext uri="{FF2B5EF4-FFF2-40B4-BE49-F238E27FC236}">
                <a16:creationId xmlns:a16="http://schemas.microsoft.com/office/drawing/2014/main" id="{A18528F6-D4A8-4C26-8BFA-704E2D3C2468}"/>
              </a:ext>
            </a:extLst>
          </p:cNvPr>
          <p:cNvSpPr>
            <a:spLocks noGrp="1"/>
          </p:cNvSpPr>
          <p:nvPr>
            <p:ph sz="quarter" idx="1"/>
          </p:nvPr>
        </p:nvSpPr>
        <p:spPr/>
        <p:txBody>
          <a:bodyPr/>
          <a:lstStyle/>
          <a:p>
            <a:pPr marL="0" indent="0">
              <a:buNone/>
            </a:pPr>
            <a:r>
              <a:rPr lang="en-US" sz="2000" dirty="0" err="1">
                <a:latin typeface="Consolas" panose="020B0609020204030204" pitchFamily="49" charset="0"/>
              </a:rPr>
              <a:t>process.nextTick</a:t>
            </a:r>
            <a:r>
              <a:rPr lang="en-US" sz="2000" dirty="0">
                <a:latin typeface="Consolas" panose="020B0609020204030204" pitchFamily="49" charset="0"/>
              </a:rPr>
              <a:t>()</a:t>
            </a:r>
            <a:r>
              <a:rPr lang="en-US" dirty="0"/>
              <a:t> is not part of the event loop, it adds the callback into the </a:t>
            </a:r>
            <a:r>
              <a:rPr lang="en-US" dirty="0" err="1"/>
              <a:t>nextTick</a:t>
            </a:r>
            <a:r>
              <a:rPr lang="en-US" dirty="0"/>
              <a:t> queue. Node processes </a:t>
            </a:r>
            <a:r>
              <a:rPr lang="en-US" b="1" dirty="0"/>
              <a:t>all the callbacks </a:t>
            </a:r>
            <a:r>
              <a:rPr lang="en-US" dirty="0"/>
              <a:t>in the </a:t>
            </a:r>
            <a:r>
              <a:rPr lang="en-US" dirty="0" err="1"/>
              <a:t>nextTick</a:t>
            </a:r>
            <a:r>
              <a:rPr lang="en-US" dirty="0"/>
              <a:t> queue after the current operation completes and before the event loop continues.</a:t>
            </a:r>
          </a:p>
          <a:p>
            <a:pPr marL="0" indent="0">
              <a:buNone/>
            </a:pPr>
            <a:endParaRPr lang="en-US" dirty="0"/>
          </a:p>
          <a:p>
            <a:pPr marL="0" indent="0">
              <a:buNone/>
            </a:pPr>
            <a:r>
              <a:rPr lang="en-US" dirty="0"/>
              <a:t>Which means it runs </a:t>
            </a:r>
            <a:r>
              <a:rPr lang="en-US" b="1" dirty="0"/>
              <a:t>before</a:t>
            </a:r>
            <a:r>
              <a:rPr lang="en-US" dirty="0"/>
              <a:t> any additional I/O events or timers fire in subsequent ticks of the event loop.</a:t>
            </a:r>
          </a:p>
          <a:p>
            <a:pPr marL="0" indent="0">
              <a:buNone/>
            </a:pPr>
            <a:endParaRPr lang="en-US" dirty="0"/>
          </a:p>
          <a:p>
            <a:endParaRPr lang="en-US" dirty="0"/>
          </a:p>
        </p:txBody>
      </p:sp>
      <p:sp>
        <p:nvSpPr>
          <p:cNvPr id="5" name="Rectangle 4">
            <a:extLst>
              <a:ext uri="{FF2B5EF4-FFF2-40B4-BE49-F238E27FC236}">
                <a16:creationId xmlns:a16="http://schemas.microsoft.com/office/drawing/2014/main" id="{EEBF663E-725E-407B-8C9F-1A98CF412111}"/>
              </a:ext>
            </a:extLst>
          </p:cNvPr>
          <p:cNvSpPr/>
          <p:nvPr/>
        </p:nvSpPr>
        <p:spPr>
          <a:xfrm>
            <a:off x="685800" y="4604474"/>
            <a:ext cx="10515600" cy="923330"/>
          </a:xfrm>
          <a:prstGeom prst="rect">
            <a:avLst/>
          </a:prstGeom>
          <a:solidFill>
            <a:schemeClr val="bg1">
              <a:lumMod val="95000"/>
            </a:schemeClr>
          </a:solidFill>
          <a:ln>
            <a:solidFill>
              <a:schemeClr val="bg2">
                <a:lumMod val="90000"/>
              </a:schemeClr>
            </a:solidFill>
          </a:ln>
        </p:spPr>
        <p:txBody>
          <a:bodyPr wrap="square">
            <a:spAutoFit/>
          </a:bodyPr>
          <a:lstStyle/>
          <a:p>
            <a:r>
              <a:rPr lang="en-US" b="1" dirty="0"/>
              <a:t>Note</a:t>
            </a:r>
            <a:r>
              <a:rPr lang="en-US" dirty="0"/>
              <a:t>: the next-tick-queue is completely drained on each pass of the event loop before additional I/O is processed. As a result, recursively setting </a:t>
            </a:r>
            <a:r>
              <a:rPr lang="en-US" sz="1600" dirty="0" err="1">
                <a:latin typeface="Consolas" panose="020B0609020204030204" pitchFamily="49" charset="0"/>
                <a:cs typeface="Courier New" panose="02070309020205020404" pitchFamily="49" charset="0"/>
              </a:rPr>
              <a:t>nextTick</a:t>
            </a:r>
            <a:r>
              <a:rPr lang="en-US" dirty="0"/>
              <a:t> callbacks will block any I/O from happening, just like a while(true) loop.</a:t>
            </a:r>
          </a:p>
        </p:txBody>
      </p:sp>
    </p:spTree>
    <p:extLst>
      <p:ext uri="{BB962C8B-B14F-4D97-AF65-F5344CB8AC3E}">
        <p14:creationId xmlns:p14="http://schemas.microsoft.com/office/powerpoint/2010/main" val="238093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5359-31DE-4082-BC2F-755C791EC8F7}"/>
              </a:ext>
            </a:extLst>
          </p:cNvPr>
          <p:cNvSpPr>
            <a:spLocks noGrp="1"/>
          </p:cNvSpPr>
          <p:nvPr>
            <p:ph type="title"/>
          </p:nvPr>
        </p:nvSpPr>
        <p:spPr/>
        <p:txBody>
          <a:bodyPr/>
          <a:lstStyle/>
          <a:p>
            <a:r>
              <a:rPr lang="en-US" dirty="0" err="1"/>
              <a:t>process.nextTick</a:t>
            </a:r>
            <a:r>
              <a:rPr lang="en-US" dirty="0"/>
              <a:t>(callback)</a:t>
            </a:r>
          </a:p>
        </p:txBody>
      </p:sp>
      <p:sp>
        <p:nvSpPr>
          <p:cNvPr id="3" name="Slide Number Placeholder 2">
            <a:extLst>
              <a:ext uri="{FF2B5EF4-FFF2-40B4-BE49-F238E27FC236}">
                <a16:creationId xmlns:a16="http://schemas.microsoft.com/office/drawing/2014/main" id="{5C2BB885-C201-42C8-8A8F-F3C184246CCD}"/>
              </a:ext>
            </a:extLst>
          </p:cNvPr>
          <p:cNvSpPr>
            <a:spLocks noGrp="1"/>
          </p:cNvSpPr>
          <p:nvPr>
            <p:ph type="sldNum" sz="quarter" idx="12"/>
          </p:nvPr>
        </p:nvSpPr>
        <p:spPr/>
        <p:txBody>
          <a:bodyPr/>
          <a:lstStyle/>
          <a:p>
            <a:pPr>
              <a:defRPr/>
            </a:pPr>
            <a:fld id="{49730567-0E75-49FB-AEC7-DB714A72D059}" type="slidenum">
              <a:rPr lang="en-US" smtClean="0"/>
              <a:pPr>
                <a:defRPr/>
              </a:pPr>
              <a:t>31</a:t>
            </a:fld>
            <a:endParaRPr lang="en-US"/>
          </a:p>
        </p:txBody>
      </p:sp>
      <p:pic>
        <p:nvPicPr>
          <p:cNvPr id="7" name="Content Placeholder 6" descr="A picture containing meter, clock&#10;&#10;Description automatically generated">
            <a:extLst>
              <a:ext uri="{FF2B5EF4-FFF2-40B4-BE49-F238E27FC236}">
                <a16:creationId xmlns:a16="http://schemas.microsoft.com/office/drawing/2014/main" id="{F76C73D5-8471-413A-8FE9-1F179610DD8D}"/>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834138" y="1258854"/>
            <a:ext cx="7899400" cy="4937125"/>
          </a:xfrm>
        </p:spPr>
      </p:pic>
      <p:sp>
        <p:nvSpPr>
          <p:cNvPr id="8" name="Rectangle 7">
            <a:extLst>
              <a:ext uri="{FF2B5EF4-FFF2-40B4-BE49-F238E27FC236}">
                <a16:creationId xmlns:a16="http://schemas.microsoft.com/office/drawing/2014/main" id="{12F0B335-1CC3-45CA-9F58-132D5591935E}"/>
              </a:ext>
            </a:extLst>
          </p:cNvPr>
          <p:cNvSpPr/>
          <p:nvPr/>
        </p:nvSpPr>
        <p:spPr>
          <a:xfrm>
            <a:off x="1494538" y="6237287"/>
            <a:ext cx="7239000" cy="646331"/>
          </a:xfrm>
          <a:prstGeom prst="rect">
            <a:avLst/>
          </a:prstGeom>
        </p:spPr>
        <p:txBody>
          <a:bodyPr wrap="square">
            <a:spAutoFit/>
          </a:bodyPr>
          <a:lstStyle/>
          <a:p>
            <a:r>
              <a:rPr lang="en-US" dirty="0">
                <a:hlinkClick r:id="rId3"/>
              </a:rPr>
              <a:t>https://blog.insiderattack.net/event-loop-and-the-big-picture-nodejs-event-loop-part-1-1cb67a182810</a:t>
            </a:r>
            <a:endParaRPr lang="en-US" dirty="0"/>
          </a:p>
        </p:txBody>
      </p:sp>
      <p:sp>
        <p:nvSpPr>
          <p:cNvPr id="9" name="Rectangle 8">
            <a:extLst>
              <a:ext uri="{FF2B5EF4-FFF2-40B4-BE49-F238E27FC236}">
                <a16:creationId xmlns:a16="http://schemas.microsoft.com/office/drawing/2014/main" id="{5BF23AD3-BF0B-476D-B241-CE9CAEE76060}"/>
              </a:ext>
            </a:extLst>
          </p:cNvPr>
          <p:cNvSpPr/>
          <p:nvPr/>
        </p:nvSpPr>
        <p:spPr>
          <a:xfrm>
            <a:off x="8382000" y="1371600"/>
            <a:ext cx="3628138" cy="1754326"/>
          </a:xfrm>
          <a:prstGeom prst="rect">
            <a:avLst/>
          </a:prstGeom>
        </p:spPr>
        <p:txBody>
          <a:bodyPr wrap="square">
            <a:spAutoFit/>
          </a:bodyPr>
          <a:lstStyle/>
          <a:p>
            <a:r>
              <a:rPr lang="en-US" dirty="0"/>
              <a:t>NOTE: </a:t>
            </a:r>
          </a:p>
          <a:p>
            <a:r>
              <a:rPr lang="en-US" dirty="0"/>
              <a:t>Next tick queue is displayed separately from the other four main queues because it is </a:t>
            </a:r>
            <a:r>
              <a:rPr lang="en-US" b="1" dirty="0">
                <a:latin typeface="medium-content-serif-font"/>
              </a:rPr>
              <a:t>not natively provided by the </a:t>
            </a:r>
            <a:r>
              <a:rPr lang="en-US" b="1" dirty="0" err="1">
                <a:latin typeface="medium-content-serif-font"/>
              </a:rPr>
              <a:t>libuv</a:t>
            </a:r>
            <a:r>
              <a:rPr lang="en-US" dirty="0"/>
              <a:t>, but implemented in Node.</a:t>
            </a:r>
          </a:p>
        </p:txBody>
      </p:sp>
    </p:spTree>
    <p:extLst>
      <p:ext uri="{BB962C8B-B14F-4D97-AF65-F5344CB8AC3E}">
        <p14:creationId xmlns:p14="http://schemas.microsoft.com/office/powerpoint/2010/main" val="4105367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954B-8F09-4C32-8DC8-7F07B56B00FC}"/>
              </a:ext>
            </a:extLst>
          </p:cNvPr>
          <p:cNvSpPr>
            <a:spLocks noGrp="1"/>
          </p:cNvSpPr>
          <p:nvPr>
            <p:ph type="title"/>
          </p:nvPr>
        </p:nvSpPr>
        <p:spPr/>
        <p:txBody>
          <a:bodyPr/>
          <a:lstStyle/>
          <a:p>
            <a:r>
              <a:rPr lang="en-US" dirty="0" err="1"/>
              <a:t>process.nextTick</a:t>
            </a:r>
            <a:r>
              <a:rPr lang="en-US" dirty="0"/>
              <a:t>(callback)</a:t>
            </a:r>
          </a:p>
        </p:txBody>
      </p:sp>
      <p:sp>
        <p:nvSpPr>
          <p:cNvPr id="3" name="Slide Number Placeholder 2">
            <a:extLst>
              <a:ext uri="{FF2B5EF4-FFF2-40B4-BE49-F238E27FC236}">
                <a16:creationId xmlns:a16="http://schemas.microsoft.com/office/drawing/2014/main" id="{6F1F8447-AA01-41EC-AA00-7FCA2C6C5410}"/>
              </a:ext>
            </a:extLst>
          </p:cNvPr>
          <p:cNvSpPr>
            <a:spLocks noGrp="1"/>
          </p:cNvSpPr>
          <p:nvPr>
            <p:ph type="sldNum" sz="quarter" idx="12"/>
          </p:nvPr>
        </p:nvSpPr>
        <p:spPr/>
        <p:txBody>
          <a:bodyPr/>
          <a:lstStyle/>
          <a:p>
            <a:pPr>
              <a:defRPr/>
            </a:pPr>
            <a:fld id="{49730567-0E75-49FB-AEC7-DB714A72D059}" type="slidenum">
              <a:rPr lang="en-US" smtClean="0"/>
              <a:pPr>
                <a:defRPr/>
              </a:pPr>
              <a:t>32</a:t>
            </a:fld>
            <a:endParaRPr lang="en-US"/>
          </a:p>
        </p:txBody>
      </p:sp>
      <p:sp>
        <p:nvSpPr>
          <p:cNvPr id="5" name="Rectangle 4">
            <a:extLst>
              <a:ext uri="{FF2B5EF4-FFF2-40B4-BE49-F238E27FC236}">
                <a16:creationId xmlns:a16="http://schemas.microsoft.com/office/drawing/2014/main" id="{4F1BBA9B-2594-4A6E-AD5C-FA84163E7B78}"/>
              </a:ext>
            </a:extLst>
          </p:cNvPr>
          <p:cNvSpPr/>
          <p:nvPr/>
        </p:nvSpPr>
        <p:spPr>
          <a:xfrm>
            <a:off x="838200" y="1447800"/>
            <a:ext cx="10515600" cy="1477328"/>
          </a:xfrm>
          <a:prstGeom prst="rect">
            <a:avLst/>
          </a:prstGeom>
          <a:solidFill>
            <a:schemeClr val="bg1">
              <a:lumMod val="95000"/>
            </a:schemeClr>
          </a:solidFill>
        </p:spPr>
        <p:txBody>
          <a:bodyPr wrap="square">
            <a:spAutoFit/>
          </a:bodyPr>
          <a:lstStyle/>
          <a:p>
            <a:r>
              <a:rPr lang="en-US" b="1" i="1" dirty="0">
                <a:solidFill>
                  <a:srgbClr val="000080"/>
                </a:solidFill>
                <a:latin typeface="Consolas" panose="020B0609020204030204" pitchFamily="49" charset="0"/>
              </a:rPr>
              <a:t>function</a:t>
            </a:r>
            <a:r>
              <a:rPr lang="en-US" dirty="0">
                <a:solidFill>
                  <a:srgbClr val="000000"/>
                </a:solidFill>
                <a:latin typeface="Consolas" panose="020B0609020204030204" pitchFamily="49" charset="0"/>
              </a:rPr>
              <a:t> foo</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'foo'</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process</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nextTick</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foo</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console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'bar'</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6" name="Rectangle 5">
            <a:extLst>
              <a:ext uri="{FF2B5EF4-FFF2-40B4-BE49-F238E27FC236}">
                <a16:creationId xmlns:a16="http://schemas.microsoft.com/office/drawing/2014/main" id="{8EB8076A-5560-4D1A-B353-887A8F75BDAD}"/>
              </a:ext>
            </a:extLst>
          </p:cNvPr>
          <p:cNvSpPr/>
          <p:nvPr/>
        </p:nvSpPr>
        <p:spPr>
          <a:xfrm>
            <a:off x="838200" y="3104516"/>
            <a:ext cx="10515600" cy="646331"/>
          </a:xfrm>
          <a:prstGeom prst="rect">
            <a:avLst/>
          </a:prstGeom>
        </p:spPr>
        <p:txBody>
          <a:bodyPr wrap="square">
            <a:spAutoFit/>
          </a:bodyPr>
          <a:lstStyle/>
          <a:p>
            <a:r>
              <a:rPr lang="en-US" dirty="0"/>
              <a:t>Notice that bar will be printed in the console before foo, as we have delayed the invocation of foo() till the next tick of the event loop. We can get the same result by using </a:t>
            </a:r>
            <a:r>
              <a:rPr lang="en-US" dirty="0" err="1"/>
              <a:t>setTimeout</a:t>
            </a:r>
            <a:r>
              <a:rPr lang="en-US" dirty="0"/>
              <a:t>() this way:</a:t>
            </a:r>
          </a:p>
        </p:txBody>
      </p:sp>
      <p:sp>
        <p:nvSpPr>
          <p:cNvPr id="7" name="Rectangle 6">
            <a:extLst>
              <a:ext uri="{FF2B5EF4-FFF2-40B4-BE49-F238E27FC236}">
                <a16:creationId xmlns:a16="http://schemas.microsoft.com/office/drawing/2014/main" id="{119C062A-8A9E-4B01-9560-C6E4A640318B}"/>
              </a:ext>
            </a:extLst>
          </p:cNvPr>
          <p:cNvSpPr/>
          <p:nvPr/>
        </p:nvSpPr>
        <p:spPr>
          <a:xfrm>
            <a:off x="838200" y="3872964"/>
            <a:ext cx="10515600" cy="646331"/>
          </a:xfrm>
          <a:prstGeom prst="rect">
            <a:avLst/>
          </a:prstGeom>
          <a:solidFill>
            <a:schemeClr val="bg1">
              <a:lumMod val="95000"/>
            </a:schemeClr>
          </a:solidFill>
        </p:spPr>
        <p:txBody>
          <a:bodyPr wrap="square">
            <a:spAutoFit/>
          </a:bodyPr>
          <a:lstStyle/>
          <a:p>
            <a:r>
              <a:rPr lang="en-US" dirty="0" err="1">
                <a:solidFill>
                  <a:srgbClr val="000000"/>
                </a:solidFill>
                <a:latin typeface="Consolas" panose="020B0609020204030204" pitchFamily="49" charset="0"/>
              </a:rPr>
              <a:t>setTimeout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foo</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0</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console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'bar'</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8" name="Rectangle 7">
            <a:extLst>
              <a:ext uri="{FF2B5EF4-FFF2-40B4-BE49-F238E27FC236}">
                <a16:creationId xmlns:a16="http://schemas.microsoft.com/office/drawing/2014/main" id="{ADB94172-6594-486F-ADAB-2C1B891B4B79}"/>
              </a:ext>
            </a:extLst>
          </p:cNvPr>
          <p:cNvSpPr/>
          <p:nvPr/>
        </p:nvSpPr>
        <p:spPr>
          <a:xfrm>
            <a:off x="838200" y="4698683"/>
            <a:ext cx="10515600" cy="923330"/>
          </a:xfrm>
          <a:prstGeom prst="rect">
            <a:avLst/>
          </a:prstGeom>
        </p:spPr>
        <p:txBody>
          <a:bodyPr wrap="square">
            <a:spAutoFit/>
          </a:bodyPr>
          <a:lstStyle/>
          <a:p>
            <a:r>
              <a:rPr lang="en-US" dirty="0"/>
              <a:t>However, </a:t>
            </a:r>
            <a:r>
              <a:rPr lang="en-US" dirty="0" err="1"/>
              <a:t>process.nextTick</a:t>
            </a:r>
            <a:r>
              <a:rPr lang="en-US" dirty="0"/>
              <a:t>() is not just a simple alias to </a:t>
            </a:r>
            <a:r>
              <a:rPr lang="en-US" dirty="0" err="1"/>
              <a:t>setTimeout</a:t>
            </a:r>
            <a:r>
              <a:rPr lang="en-US" dirty="0"/>
              <a:t>(</a:t>
            </a:r>
            <a:r>
              <a:rPr lang="en-US" dirty="0" err="1"/>
              <a:t>fn</a:t>
            </a:r>
            <a:r>
              <a:rPr lang="en-US" dirty="0"/>
              <a:t>, 0).</a:t>
            </a:r>
          </a:p>
          <a:p>
            <a:endParaRPr lang="en-US" dirty="0"/>
          </a:p>
          <a:p>
            <a:r>
              <a:rPr lang="en-US" dirty="0"/>
              <a:t>What's the difference and why it's more efficient?</a:t>
            </a:r>
          </a:p>
        </p:txBody>
      </p:sp>
    </p:spTree>
    <p:extLst>
      <p:ext uri="{BB962C8B-B14F-4D97-AF65-F5344CB8AC3E}">
        <p14:creationId xmlns:p14="http://schemas.microsoft.com/office/powerpoint/2010/main" val="1044852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D99F-37E7-414B-8854-1E73B676B332}"/>
              </a:ext>
            </a:extLst>
          </p:cNvPr>
          <p:cNvSpPr>
            <a:spLocks noGrp="1"/>
          </p:cNvSpPr>
          <p:nvPr>
            <p:ph type="title"/>
          </p:nvPr>
        </p:nvSpPr>
        <p:spPr/>
        <p:txBody>
          <a:bodyPr/>
          <a:lstStyle/>
          <a:p>
            <a:r>
              <a:rPr lang="en-US" dirty="0" err="1"/>
              <a:t>setTimeout</a:t>
            </a:r>
            <a:r>
              <a:rPr lang="en-US" dirty="0"/>
              <a:t> vs </a:t>
            </a:r>
            <a:r>
              <a:rPr lang="en-US" dirty="0" err="1"/>
              <a:t>setImmediate</a:t>
            </a:r>
            <a:r>
              <a:rPr lang="en-US" dirty="0"/>
              <a:t> vs </a:t>
            </a:r>
            <a:r>
              <a:rPr lang="en-US" dirty="0" err="1"/>
              <a:t>process.nextTick</a:t>
            </a:r>
            <a:endParaRPr lang="en-US" dirty="0"/>
          </a:p>
        </p:txBody>
      </p:sp>
      <p:sp>
        <p:nvSpPr>
          <p:cNvPr id="3" name="Slide Number Placeholder 2">
            <a:extLst>
              <a:ext uri="{FF2B5EF4-FFF2-40B4-BE49-F238E27FC236}">
                <a16:creationId xmlns:a16="http://schemas.microsoft.com/office/drawing/2014/main" id="{A3C2AEB6-85E0-404A-B2EB-F0C46E9A6B77}"/>
              </a:ext>
            </a:extLst>
          </p:cNvPr>
          <p:cNvSpPr>
            <a:spLocks noGrp="1"/>
          </p:cNvSpPr>
          <p:nvPr>
            <p:ph type="sldNum" sz="quarter" idx="12"/>
          </p:nvPr>
        </p:nvSpPr>
        <p:spPr/>
        <p:txBody>
          <a:bodyPr/>
          <a:lstStyle/>
          <a:p>
            <a:pPr>
              <a:defRPr/>
            </a:pPr>
            <a:fld id="{49730567-0E75-49FB-AEC7-DB714A72D059}" type="slidenum">
              <a:rPr lang="en-US" smtClean="0"/>
              <a:pPr>
                <a:defRPr/>
              </a:pPr>
              <a:t>33</a:t>
            </a:fld>
            <a:endParaRPr lang="en-US"/>
          </a:p>
        </p:txBody>
      </p:sp>
      <p:sp>
        <p:nvSpPr>
          <p:cNvPr id="4" name="Content Placeholder 3">
            <a:extLst>
              <a:ext uri="{FF2B5EF4-FFF2-40B4-BE49-F238E27FC236}">
                <a16:creationId xmlns:a16="http://schemas.microsoft.com/office/drawing/2014/main" id="{0DFA70DE-0ED3-433D-B138-733217EF889D}"/>
              </a:ext>
            </a:extLst>
          </p:cNvPr>
          <p:cNvSpPr>
            <a:spLocks noGrp="1"/>
          </p:cNvSpPr>
          <p:nvPr>
            <p:ph sz="quarter" idx="1"/>
          </p:nvPr>
        </p:nvSpPr>
        <p:spPr/>
        <p:txBody>
          <a:bodyPr/>
          <a:lstStyle/>
          <a:p>
            <a:r>
              <a:rPr lang="en-US" b="1" dirty="0" err="1">
                <a:solidFill>
                  <a:srgbClr val="804000"/>
                </a:solidFill>
                <a:latin typeface="Consolas" panose="020B0609020204030204" pitchFamily="49" charset="0"/>
              </a:rPr>
              <a:t>setTimeout</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nsolas" panose="020B06090202040302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dirty="0">
                <a:solidFill>
                  <a:srgbClr val="000000"/>
                </a:solidFill>
                <a:latin typeface="Consolas" panose="020B0609020204030204" pitchFamily="49" charset="0"/>
              </a:rPr>
              <a:t>console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'timeout'</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dirty="0">
                <a:solidFill>
                  <a:srgbClr val="FF8000"/>
                </a:solidFill>
                <a:latin typeface="Consolas" panose="020B0609020204030204" pitchFamily="49" charset="0"/>
              </a:rPr>
              <a:t>0</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p>
          <a:p>
            <a:r>
              <a:rPr lang="en-US" b="1" dirty="0" err="1">
                <a:solidFill>
                  <a:srgbClr val="804000"/>
                </a:solidFill>
                <a:latin typeface="Consolas" panose="020B0609020204030204" pitchFamily="49" charset="0"/>
              </a:rPr>
              <a:t>setImmediate</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nsolas" panose="020B06090202040302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dirty="0">
                <a:solidFill>
                  <a:srgbClr val="000000"/>
                </a:solidFill>
                <a:latin typeface="Consolas" panose="020B0609020204030204" pitchFamily="49" charset="0"/>
              </a:rPr>
              <a:t>console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'immediate'</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nsolas" panose="020B0609020204030204" pitchFamily="49" charset="0"/>
              </a:rPr>
              <a:t>});</a:t>
            </a:r>
            <a:r>
              <a:rPr lang="en-US" dirty="0">
                <a:solidFill>
                  <a:srgbClr val="000000"/>
                </a:solidFill>
                <a:latin typeface="Courier New" panose="02070309020205020404" pitchFamily="49" charset="0"/>
              </a:rPr>
              <a:t> </a:t>
            </a:r>
          </a:p>
          <a:p>
            <a:r>
              <a:rPr lang="en-US" b="1" dirty="0" err="1">
                <a:solidFill>
                  <a:srgbClr val="804000"/>
                </a:solidFill>
                <a:latin typeface="Consolas" panose="020B0609020204030204" pitchFamily="49" charset="0"/>
              </a:rPr>
              <a:t>process</a:t>
            </a:r>
            <a:r>
              <a:rPr lang="en-US" b="1" dirty="0" err="1">
                <a:solidFill>
                  <a:srgbClr val="000080"/>
                </a:solidFill>
                <a:latin typeface="Consolas" panose="020B0609020204030204" pitchFamily="49" charset="0"/>
              </a:rPr>
              <a:t>.</a:t>
            </a:r>
            <a:r>
              <a:rPr lang="en-US" b="1" dirty="0" err="1">
                <a:solidFill>
                  <a:srgbClr val="804000"/>
                </a:solidFill>
                <a:latin typeface="Consolas" panose="020B0609020204030204" pitchFamily="49" charset="0"/>
              </a:rPr>
              <a:t>nextTick</a:t>
            </a:r>
            <a:r>
              <a:rPr lang="en-US" b="1" dirty="0">
                <a:solidFill>
                  <a:srgbClr val="000080"/>
                </a:solidFill>
                <a:latin typeface="Consolas" panose="020B0609020204030204" pitchFamily="49" charset="0"/>
              </a:rPr>
              <a:t>(()=&gt;</a:t>
            </a:r>
            <a:r>
              <a:rPr lang="en-US" dirty="0">
                <a:solidFill>
                  <a:srgbClr val="000000"/>
                </a:solidFill>
                <a:latin typeface="Courier New" panose="02070309020205020404" pitchFamily="49" charset="0"/>
              </a:rPr>
              <a:t> </a:t>
            </a:r>
            <a:r>
              <a:rPr lang="en-US" dirty="0">
                <a:solidFill>
                  <a:srgbClr val="000000"/>
                </a:solidFill>
                <a:latin typeface="Consolas" panose="020B0609020204030204" pitchFamily="49" charset="0"/>
              </a:rPr>
              <a:t>console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log</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nexttick</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endParaRPr lang="en-US" dirty="0"/>
          </a:p>
          <a:p>
            <a:endParaRPr lang="en-US" dirty="0"/>
          </a:p>
          <a:p>
            <a:r>
              <a:rPr lang="en-US" dirty="0"/>
              <a:t>What's the output of this code and why?</a:t>
            </a:r>
          </a:p>
          <a:p>
            <a:endParaRPr lang="en-US" dirty="0"/>
          </a:p>
        </p:txBody>
      </p:sp>
    </p:spTree>
    <p:extLst>
      <p:ext uri="{BB962C8B-B14F-4D97-AF65-F5344CB8AC3E}">
        <p14:creationId xmlns:p14="http://schemas.microsoft.com/office/powerpoint/2010/main" val="3579311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72AD-29E8-4517-A47E-4311DAA2503B}"/>
              </a:ext>
            </a:extLst>
          </p:cNvPr>
          <p:cNvSpPr>
            <a:spLocks noGrp="1"/>
          </p:cNvSpPr>
          <p:nvPr>
            <p:ph type="title"/>
          </p:nvPr>
        </p:nvSpPr>
        <p:spPr/>
        <p:txBody>
          <a:bodyPr/>
          <a:lstStyle/>
          <a:p>
            <a:r>
              <a:rPr lang="en-US"/>
              <a:t>Resources</a:t>
            </a:r>
            <a:endParaRPr lang="en-US" dirty="0"/>
          </a:p>
        </p:txBody>
      </p:sp>
      <p:sp>
        <p:nvSpPr>
          <p:cNvPr id="3" name="Slide Number Placeholder 2">
            <a:extLst>
              <a:ext uri="{FF2B5EF4-FFF2-40B4-BE49-F238E27FC236}">
                <a16:creationId xmlns:a16="http://schemas.microsoft.com/office/drawing/2014/main" id="{CA0ECC30-1509-41D7-94AF-7272F6AC296E}"/>
              </a:ext>
            </a:extLst>
          </p:cNvPr>
          <p:cNvSpPr>
            <a:spLocks noGrp="1"/>
          </p:cNvSpPr>
          <p:nvPr>
            <p:ph type="sldNum" sz="quarter" idx="12"/>
          </p:nvPr>
        </p:nvSpPr>
        <p:spPr/>
        <p:txBody>
          <a:bodyPr/>
          <a:lstStyle/>
          <a:p>
            <a:pPr>
              <a:defRPr/>
            </a:pPr>
            <a:fld id="{49730567-0E75-49FB-AEC7-DB714A72D059}" type="slidenum">
              <a:rPr lang="en-US" smtClean="0"/>
              <a:pPr>
                <a:defRPr/>
              </a:pPr>
              <a:t>34</a:t>
            </a:fld>
            <a:endParaRPr lang="en-US"/>
          </a:p>
        </p:txBody>
      </p:sp>
      <p:sp>
        <p:nvSpPr>
          <p:cNvPr id="4" name="Content Placeholder 3">
            <a:extLst>
              <a:ext uri="{FF2B5EF4-FFF2-40B4-BE49-F238E27FC236}">
                <a16:creationId xmlns:a16="http://schemas.microsoft.com/office/drawing/2014/main" id="{47ED6A4F-3E68-4A3B-AF63-3F3260079B72}"/>
              </a:ext>
            </a:extLst>
          </p:cNvPr>
          <p:cNvSpPr>
            <a:spLocks noGrp="1"/>
          </p:cNvSpPr>
          <p:nvPr>
            <p:ph sz="quarter" idx="1"/>
          </p:nvPr>
        </p:nvSpPr>
        <p:spPr/>
        <p:txBody>
          <a:bodyPr>
            <a:normAutofit fontScale="92500" lnSpcReduction="10000"/>
          </a:bodyPr>
          <a:lstStyle/>
          <a:p>
            <a:r>
              <a:rPr lang="en-US" u="sng" dirty="0">
                <a:hlinkClick r:id="rId2"/>
              </a:rPr>
              <a:t>What is a Full Stack developer?</a:t>
            </a:r>
            <a:endParaRPr lang="en-US" dirty="0"/>
          </a:p>
          <a:p>
            <a:r>
              <a:rPr lang="en-US" u="sng" dirty="0">
                <a:hlinkClick r:id="rId3"/>
              </a:rPr>
              <a:t>Wait, Wait… What is a Full-stack Web Developer After All?</a:t>
            </a:r>
            <a:endParaRPr lang="en-US" dirty="0"/>
          </a:p>
          <a:p>
            <a:r>
              <a:rPr lang="en-US" u="sng" dirty="0">
                <a:hlinkClick r:id="rId4"/>
              </a:rPr>
              <a:t>The Myth of the Full-stack Developer</a:t>
            </a:r>
            <a:endParaRPr lang="en-US" dirty="0"/>
          </a:p>
          <a:p>
            <a:r>
              <a:rPr lang="en-US" u="sng" dirty="0">
                <a:hlinkClick r:id="rId5"/>
              </a:rPr>
              <a:t>Multi-tier Architecture</a:t>
            </a:r>
            <a:endParaRPr lang="en-US" dirty="0"/>
          </a:p>
          <a:p>
            <a:r>
              <a:rPr lang="en-US" u="sng" dirty="0">
                <a:hlinkClick r:id="rId6"/>
              </a:rPr>
              <a:t>What is the 3-Tier Architecture?</a:t>
            </a:r>
            <a:endParaRPr lang="en-US" u="sng" dirty="0"/>
          </a:p>
          <a:p>
            <a:r>
              <a:rPr lang="en-US" dirty="0">
                <a:hlinkClick r:id="rId7"/>
              </a:rPr>
              <a:t>https://www.journaldev.com/7462/node-js-architecture-single-threaded-event-loop</a:t>
            </a:r>
            <a:endParaRPr lang="en-US" u="sng" dirty="0"/>
          </a:p>
          <a:p>
            <a:endParaRPr lang="en-US" u="sng" dirty="0"/>
          </a:p>
          <a:p>
            <a:r>
              <a:rPr lang="en-US" u="sng" dirty="0">
                <a:hlinkClick r:id="rId8"/>
              </a:rPr>
              <a:t>Nodejs.org</a:t>
            </a:r>
            <a:endParaRPr lang="en-US" dirty="0"/>
          </a:p>
          <a:p>
            <a:r>
              <a:rPr lang="en-US" u="sng" dirty="0">
                <a:hlinkClick r:id="rId9"/>
              </a:rPr>
              <a:t>Npmjs.com</a:t>
            </a:r>
            <a:endParaRPr lang="en-US" dirty="0"/>
          </a:p>
          <a:p>
            <a:r>
              <a:rPr lang="en-US" u="sng" dirty="0">
                <a:hlinkClick r:id="rId10"/>
              </a:rPr>
              <a:t>Node API Documentation</a:t>
            </a:r>
            <a:endParaRPr lang="en-US" dirty="0"/>
          </a:p>
          <a:p>
            <a:r>
              <a:rPr lang="en-US" u="sng" dirty="0">
                <a:hlinkClick r:id="rId11"/>
              </a:rPr>
              <a:t>NPM Documentation</a:t>
            </a:r>
            <a:endParaRPr lang="en-US" u="sng" dirty="0"/>
          </a:p>
          <a:p>
            <a:r>
              <a:rPr lang="en-US" u="sng" dirty="0">
                <a:hlinkClick r:id="rId12"/>
              </a:rPr>
              <a:t>The Node.js Event Loop, Timers, and </a:t>
            </a:r>
            <a:r>
              <a:rPr lang="en-US" u="sng" dirty="0" err="1">
                <a:hlinkClick r:id="rId12"/>
              </a:rPr>
              <a:t>process.nextTick</a:t>
            </a:r>
            <a:r>
              <a:rPr lang="en-US" u="sng" dirty="0">
                <a:hlinkClick r:id="rId12"/>
              </a:rPr>
              <a:t>()</a:t>
            </a:r>
            <a:endParaRPr lang="en-US" dirty="0"/>
          </a:p>
          <a:p>
            <a:pPr lvl="1"/>
            <a:endParaRPr lang="en-US" dirty="0"/>
          </a:p>
          <a:p>
            <a:endParaRPr lang="en-US" dirty="0"/>
          </a:p>
        </p:txBody>
      </p:sp>
    </p:spTree>
    <p:extLst>
      <p:ext uri="{BB962C8B-B14F-4D97-AF65-F5344CB8AC3E}">
        <p14:creationId xmlns:p14="http://schemas.microsoft.com/office/powerpoint/2010/main" val="3029166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3B03-C74D-42E9-8F74-3EF6D3CE5BE4}"/>
              </a:ext>
            </a:extLst>
          </p:cNvPr>
          <p:cNvSpPr>
            <a:spLocks noGrp="1"/>
          </p:cNvSpPr>
          <p:nvPr>
            <p:ph type="title"/>
          </p:nvPr>
        </p:nvSpPr>
        <p:spPr/>
        <p:txBody>
          <a:bodyPr/>
          <a:lstStyle/>
          <a:p>
            <a:r>
              <a:rPr lang="en-US" dirty="0"/>
              <a:t>Homework</a:t>
            </a:r>
          </a:p>
        </p:txBody>
      </p:sp>
      <p:sp>
        <p:nvSpPr>
          <p:cNvPr id="3" name="Slide Number Placeholder 2">
            <a:extLst>
              <a:ext uri="{FF2B5EF4-FFF2-40B4-BE49-F238E27FC236}">
                <a16:creationId xmlns:a16="http://schemas.microsoft.com/office/drawing/2014/main" id="{BE8CAEDA-4854-477E-9802-C1874678F1C2}"/>
              </a:ext>
            </a:extLst>
          </p:cNvPr>
          <p:cNvSpPr>
            <a:spLocks noGrp="1"/>
          </p:cNvSpPr>
          <p:nvPr>
            <p:ph type="sldNum" sz="quarter" idx="12"/>
          </p:nvPr>
        </p:nvSpPr>
        <p:spPr/>
        <p:txBody>
          <a:bodyPr/>
          <a:lstStyle/>
          <a:p>
            <a:pPr>
              <a:defRPr/>
            </a:pPr>
            <a:fld id="{49730567-0E75-49FB-AEC7-DB714A72D059}" type="slidenum">
              <a:rPr lang="en-US" smtClean="0"/>
              <a:pPr>
                <a:defRPr/>
              </a:pPr>
              <a:t>35</a:t>
            </a:fld>
            <a:endParaRPr lang="en-US"/>
          </a:p>
        </p:txBody>
      </p:sp>
      <p:sp>
        <p:nvSpPr>
          <p:cNvPr id="4" name="Content Placeholder 3">
            <a:extLst>
              <a:ext uri="{FF2B5EF4-FFF2-40B4-BE49-F238E27FC236}">
                <a16:creationId xmlns:a16="http://schemas.microsoft.com/office/drawing/2014/main" id="{316DF3C4-0FE0-40A8-A14A-5A0A3EAC938F}"/>
              </a:ext>
            </a:extLst>
          </p:cNvPr>
          <p:cNvSpPr>
            <a:spLocks noGrp="1"/>
          </p:cNvSpPr>
          <p:nvPr>
            <p:ph sz="quarter" idx="1"/>
          </p:nvPr>
        </p:nvSpPr>
        <p:spPr/>
        <p:txBody>
          <a:bodyPr/>
          <a:lstStyle/>
          <a:p>
            <a:pPr marL="0" indent="0">
              <a:buNone/>
            </a:pPr>
            <a:r>
              <a:rPr lang="en-US" dirty="0"/>
              <a:t>Write the necessary Node script to make this code work for all arrays:</a:t>
            </a:r>
          </a:p>
          <a:p>
            <a:pPr marL="457200" lvl="1" indent="0">
              <a:buNone/>
            </a:pP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1,2,3,4,5,6,7,8</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.even</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 [2,4,6,8]</a:t>
            </a:r>
          </a:p>
          <a:p>
            <a:pPr marL="457200" lvl="1" indent="0">
              <a:buNone/>
            </a:pP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1,2,3,4,5,6,7,8</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.odd</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6"/>
                </a:solidFill>
                <a:latin typeface="Courier New" panose="02070309020205020404" pitchFamily="49" charset="0"/>
                <a:cs typeface="Courier New" panose="02070309020205020404" pitchFamily="49" charset="0"/>
              </a:rPr>
              <a:t>// [1,3,5,7]</a:t>
            </a:r>
          </a:p>
          <a:p>
            <a:pPr marL="0" indent="0">
              <a:buNone/>
            </a:pPr>
            <a:r>
              <a:rPr lang="en-US" dirty="0"/>
              <a:t>Test your code in </a:t>
            </a:r>
            <a:r>
              <a:rPr lang="en-US" b="1" dirty="0"/>
              <a:t>Node.JS CLI</a:t>
            </a:r>
          </a:p>
          <a:p>
            <a:endParaRPr lang="en-US" dirty="0"/>
          </a:p>
        </p:txBody>
      </p:sp>
    </p:spTree>
    <p:extLst>
      <p:ext uri="{BB962C8B-B14F-4D97-AF65-F5344CB8AC3E}">
        <p14:creationId xmlns:p14="http://schemas.microsoft.com/office/powerpoint/2010/main" val="3950989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FCB8-A4DD-4BDD-834C-41EFE3FEB693}"/>
              </a:ext>
            </a:extLst>
          </p:cNvPr>
          <p:cNvSpPr>
            <a:spLocks noGrp="1"/>
          </p:cNvSpPr>
          <p:nvPr>
            <p:ph type="title"/>
          </p:nvPr>
        </p:nvSpPr>
        <p:spPr/>
        <p:txBody>
          <a:bodyPr/>
          <a:lstStyle/>
          <a:p>
            <a:r>
              <a:rPr lang="en-US" dirty="0"/>
              <a:t>Homework</a:t>
            </a:r>
          </a:p>
        </p:txBody>
      </p:sp>
      <p:sp>
        <p:nvSpPr>
          <p:cNvPr id="3" name="Slide Number Placeholder 2">
            <a:extLst>
              <a:ext uri="{FF2B5EF4-FFF2-40B4-BE49-F238E27FC236}">
                <a16:creationId xmlns:a16="http://schemas.microsoft.com/office/drawing/2014/main" id="{EAEBF124-2BA3-4EDF-97AE-41620A4E9C8B}"/>
              </a:ext>
            </a:extLst>
          </p:cNvPr>
          <p:cNvSpPr>
            <a:spLocks noGrp="1"/>
          </p:cNvSpPr>
          <p:nvPr>
            <p:ph type="sldNum" sz="quarter" idx="12"/>
          </p:nvPr>
        </p:nvSpPr>
        <p:spPr/>
        <p:txBody>
          <a:bodyPr/>
          <a:lstStyle/>
          <a:p>
            <a:pPr>
              <a:defRPr/>
            </a:pPr>
            <a:fld id="{49730567-0E75-49FB-AEC7-DB714A72D059}" type="slidenum">
              <a:rPr lang="en-US" smtClean="0"/>
              <a:pPr>
                <a:defRPr/>
              </a:pPr>
              <a:t>36</a:t>
            </a:fld>
            <a:endParaRPr lang="en-US"/>
          </a:p>
        </p:txBody>
      </p:sp>
      <p:sp>
        <p:nvSpPr>
          <p:cNvPr id="5" name="Rectangle 4">
            <a:extLst>
              <a:ext uri="{FF2B5EF4-FFF2-40B4-BE49-F238E27FC236}">
                <a16:creationId xmlns:a16="http://schemas.microsoft.com/office/drawing/2014/main" id="{5634DF3B-DB83-451B-A199-594A4C739A63}"/>
              </a:ext>
            </a:extLst>
          </p:cNvPr>
          <p:cNvSpPr/>
          <p:nvPr/>
        </p:nvSpPr>
        <p:spPr>
          <a:xfrm>
            <a:off x="838200" y="1371600"/>
            <a:ext cx="10515600" cy="3416320"/>
          </a:xfrm>
          <a:prstGeom prst="rect">
            <a:avLst/>
          </a:prstGeom>
        </p:spPr>
        <p:txBody>
          <a:bodyPr wrap="square">
            <a:spAutoFit/>
          </a:bodyPr>
          <a:lstStyle/>
          <a:p>
            <a:r>
              <a:rPr lang="en-US" dirty="0">
                <a:solidFill>
                  <a:srgbClr val="008000"/>
                </a:solidFill>
                <a:latin typeface="Courier New" panose="02070309020205020404" pitchFamily="49" charset="0"/>
              </a:rPr>
              <a:t>// Fix the slow function to be asynchronous/non-blocking</a:t>
            </a:r>
          </a:p>
          <a:p>
            <a:r>
              <a:rPr lang="en-US" b="1" i="1" dirty="0">
                <a:solidFill>
                  <a:srgbClr val="000080"/>
                </a:solidFill>
                <a:latin typeface="Courier New" panose="02070309020205020404" pitchFamily="49" charset="0"/>
              </a:rPr>
              <a:t>function</a:t>
            </a:r>
            <a:r>
              <a:rPr lang="en-US" dirty="0">
                <a:solidFill>
                  <a:srgbClr val="000000"/>
                </a:solidFill>
                <a:latin typeface="Courier New" panose="02070309020205020404" pitchFamily="49" charset="0"/>
              </a:rPr>
              <a:t> slow</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callback</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for</a:t>
            </a:r>
            <a:r>
              <a:rPr lang="en-US" b="1" dirty="0">
                <a:solidFill>
                  <a:srgbClr val="000000"/>
                </a:solidFill>
                <a:latin typeface="Courier New" panose="02070309020205020404" pitchFamily="49" charset="0"/>
              </a:rPr>
              <a:t>(</a:t>
            </a:r>
            <a:r>
              <a:rPr lang="en-US" b="1" i="1" dirty="0">
                <a:solidFill>
                  <a:srgbClr val="000080"/>
                </a:solidFill>
                <a:latin typeface="Courier New" panose="02070309020205020404" pitchFamily="49" charset="0"/>
              </a:rPr>
              <a:t>let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0</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00"/>
                </a:solidFill>
                <a:latin typeface="Courier New" panose="02070309020205020404" pitchFamily="49" charset="0"/>
              </a:rPr>
              <a:t>&lt;=</a:t>
            </a:r>
            <a:r>
              <a:rPr lang="en-US" dirty="0">
                <a:solidFill>
                  <a:srgbClr val="000000"/>
                </a:solidFill>
                <a:latin typeface="Courier New" panose="02070309020205020404" pitchFamily="49" charset="0"/>
              </a:rPr>
              <a:t> 5e8</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00"/>
                </a:solidFill>
                <a:latin typeface="Courier New" panose="02070309020205020404" pitchFamily="49" charset="0"/>
              </a:rPr>
              <a:t>++){}</a:t>
            </a:r>
          </a:p>
          <a:p>
            <a:r>
              <a:rPr lang="en-US" b="1" i="1"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if</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Math</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random</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0.5</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i="1"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return</a:t>
            </a:r>
            <a:r>
              <a:rPr lang="en-US" dirty="0">
                <a:solidFill>
                  <a:srgbClr val="000000"/>
                </a:solidFill>
                <a:latin typeface="Courier New" panose="02070309020205020404" pitchFamily="49" charset="0"/>
              </a:rPr>
              <a:t> callback</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Error"</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null</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callback</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null</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id</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12345</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b="1" i="1" dirty="0">
              <a:solidFill>
                <a:srgbClr val="000080"/>
              </a:solidFill>
              <a:latin typeface="Courier New" panose="02070309020205020404" pitchFamily="49" charset="0"/>
            </a:endParaRPr>
          </a:p>
          <a:p>
            <a:r>
              <a:rPr lang="en-US" b="1" i="1" dirty="0">
                <a:solidFill>
                  <a:srgbClr val="000080"/>
                </a:solidFill>
                <a:latin typeface="Courier New" panose="02070309020205020404" pitchFamily="49" charset="0"/>
              </a:rPr>
              <a:t>function</a:t>
            </a:r>
            <a:r>
              <a:rPr lang="en-US" dirty="0">
                <a:solidFill>
                  <a:srgbClr val="000000"/>
                </a:solidFill>
                <a:latin typeface="Courier New" panose="02070309020205020404" pitchFamily="49" charset="0"/>
              </a:rPr>
              <a:t> exec</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fn</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8000"/>
                </a:solidFill>
                <a:latin typeface="Courier New" panose="02070309020205020404" pitchFamily="49" charset="0"/>
              </a:rPr>
              <a:t>   // Complete the code here to implement chaining with callback</a:t>
            </a:r>
          </a:p>
          <a:p>
            <a:r>
              <a:rPr lang="en-US" b="1" dirty="0">
                <a:solidFill>
                  <a:srgbClr val="000000"/>
                </a:solidFill>
                <a:latin typeface="Courier New" panose="02070309020205020404" pitchFamily="49" charset="0"/>
              </a:rPr>
              <a:t>}</a:t>
            </a:r>
            <a:endParaRPr lang="en-US" dirty="0">
              <a:effectLst/>
            </a:endParaRPr>
          </a:p>
        </p:txBody>
      </p:sp>
      <p:sp>
        <p:nvSpPr>
          <p:cNvPr id="6" name="Rectangle 5">
            <a:extLst>
              <a:ext uri="{FF2B5EF4-FFF2-40B4-BE49-F238E27FC236}">
                <a16:creationId xmlns:a16="http://schemas.microsoft.com/office/drawing/2014/main" id="{9C542113-8878-428E-9688-850431443584}"/>
              </a:ext>
            </a:extLst>
          </p:cNvPr>
          <p:cNvSpPr/>
          <p:nvPr/>
        </p:nvSpPr>
        <p:spPr>
          <a:xfrm>
            <a:off x="838200" y="5074447"/>
            <a:ext cx="10515600"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solidFill>
                  <a:srgbClr val="000000"/>
                </a:solidFill>
                <a:latin typeface="Courier New" panose="02070309020205020404" pitchFamily="49" charset="0"/>
              </a:rPr>
              <a:t>exec</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slow</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done</a:t>
            </a:r>
            <a:r>
              <a:rPr lang="en-US" b="1" dirty="0">
                <a:solidFill>
                  <a:srgbClr val="000000"/>
                </a:solidFill>
                <a:latin typeface="Courier New" panose="02070309020205020404" pitchFamily="49" charset="0"/>
              </a:rPr>
              <a:t>(</a:t>
            </a:r>
            <a:r>
              <a:rPr lang="en-US" b="1" i="1" dirty="0">
                <a:solidFill>
                  <a:srgbClr val="000080"/>
                </a:solidFill>
                <a:latin typeface="Courier New" panose="02070309020205020404" pitchFamily="49" charset="0"/>
              </a:rPr>
              <a:t>function</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data</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console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data</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fail</a:t>
            </a:r>
            <a:r>
              <a:rPr lang="en-US" b="1" dirty="0">
                <a:solidFill>
                  <a:srgbClr val="000000"/>
                </a:solidFill>
                <a:latin typeface="Courier New" panose="02070309020205020404" pitchFamily="49" charset="0"/>
              </a:rPr>
              <a:t>(</a:t>
            </a:r>
            <a:r>
              <a:rPr lang="en-US" b="1" i="1" dirty="0">
                <a:solidFill>
                  <a:srgbClr val="000080"/>
                </a:solidFill>
                <a:latin typeface="Courier New" panose="02070309020205020404" pitchFamily="49" charset="0"/>
              </a:rPr>
              <a:t>function</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err</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console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"Error: "</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err</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1556765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9A7C-1187-4CC5-BB31-F52C55EEAD62}"/>
              </a:ext>
            </a:extLst>
          </p:cNvPr>
          <p:cNvSpPr>
            <a:spLocks noGrp="1"/>
          </p:cNvSpPr>
          <p:nvPr>
            <p:ph type="title"/>
          </p:nvPr>
        </p:nvSpPr>
        <p:spPr/>
        <p:txBody>
          <a:bodyPr/>
          <a:lstStyle/>
          <a:p>
            <a:r>
              <a:rPr lang="en-US" dirty="0"/>
              <a:t>Homework</a:t>
            </a:r>
          </a:p>
        </p:txBody>
      </p:sp>
      <p:sp>
        <p:nvSpPr>
          <p:cNvPr id="3" name="Slide Number Placeholder 2">
            <a:extLst>
              <a:ext uri="{FF2B5EF4-FFF2-40B4-BE49-F238E27FC236}">
                <a16:creationId xmlns:a16="http://schemas.microsoft.com/office/drawing/2014/main" id="{1AB7ACE9-6F80-440B-B278-4CC012032F8A}"/>
              </a:ext>
            </a:extLst>
          </p:cNvPr>
          <p:cNvSpPr>
            <a:spLocks noGrp="1"/>
          </p:cNvSpPr>
          <p:nvPr>
            <p:ph type="sldNum" sz="quarter" idx="12"/>
          </p:nvPr>
        </p:nvSpPr>
        <p:spPr/>
        <p:txBody>
          <a:bodyPr/>
          <a:lstStyle/>
          <a:p>
            <a:pPr>
              <a:defRPr/>
            </a:pPr>
            <a:fld id="{49730567-0E75-49FB-AEC7-DB714A72D059}" type="slidenum">
              <a:rPr lang="en-US" smtClean="0"/>
              <a:pPr>
                <a:defRPr/>
              </a:pPr>
              <a:t>37</a:t>
            </a:fld>
            <a:endParaRPr lang="en-US"/>
          </a:p>
        </p:txBody>
      </p:sp>
      <p:sp>
        <p:nvSpPr>
          <p:cNvPr id="4" name="Content Placeholder 3">
            <a:extLst>
              <a:ext uri="{FF2B5EF4-FFF2-40B4-BE49-F238E27FC236}">
                <a16:creationId xmlns:a16="http://schemas.microsoft.com/office/drawing/2014/main" id="{311B7F8B-94EC-4112-96B7-0004D5177192}"/>
              </a:ext>
            </a:extLst>
          </p:cNvPr>
          <p:cNvSpPr>
            <a:spLocks noGrp="1"/>
          </p:cNvSpPr>
          <p:nvPr>
            <p:ph sz="quarter" idx="1"/>
          </p:nvPr>
        </p:nvSpPr>
        <p:spPr/>
        <p:txBody>
          <a:bodyPr/>
          <a:lstStyle/>
          <a:p>
            <a:pPr marL="514350" indent="-514350">
              <a:buFont typeface="+mj-lt"/>
              <a:buAutoNum type="arabicPeriod"/>
            </a:pPr>
            <a:r>
              <a:rPr lang="en-US" dirty="0"/>
              <a:t>Explain why do we want sometimes to use </a:t>
            </a:r>
            <a:r>
              <a:rPr lang="en-US" b="1" dirty="0" err="1">
                <a:latin typeface="Consolas" panose="020B0609020204030204" pitchFamily="49" charset="0"/>
              </a:rPr>
              <a:t>setImmediate</a:t>
            </a:r>
            <a:r>
              <a:rPr lang="en-US" dirty="0"/>
              <a:t> instead of using </a:t>
            </a:r>
            <a:r>
              <a:rPr lang="en-US" b="1" dirty="0" err="1">
                <a:latin typeface="Consolas" panose="020B0609020204030204" pitchFamily="49" charset="0"/>
              </a:rPr>
              <a:t>setTimeout</a:t>
            </a:r>
            <a:r>
              <a:rPr lang="en-US" dirty="0"/>
              <a:t>? </a:t>
            </a:r>
          </a:p>
          <a:p>
            <a:pPr marL="514350" indent="-514350">
              <a:buFont typeface="+mj-lt"/>
              <a:buAutoNum type="arabicPeriod"/>
            </a:pPr>
            <a:endParaRPr lang="en-US" dirty="0"/>
          </a:p>
          <a:p>
            <a:pPr marL="514350" indent="-514350">
              <a:buFont typeface="+mj-lt"/>
              <a:buAutoNum type="arabicPeriod"/>
            </a:pPr>
            <a:r>
              <a:rPr lang="en-US" dirty="0"/>
              <a:t>Explain the difference between </a:t>
            </a:r>
            <a:r>
              <a:rPr lang="en-US" b="1" dirty="0" err="1">
                <a:latin typeface="Consolas" panose="020B0609020204030204" pitchFamily="49" charset="0"/>
              </a:rPr>
              <a:t>process</a:t>
            </a:r>
            <a:r>
              <a:rPr lang="en-US" dirty="0" err="1"/>
              <a:t>.</a:t>
            </a:r>
            <a:r>
              <a:rPr lang="en-US" b="1" dirty="0" err="1">
                <a:latin typeface="Consolas" panose="020B0609020204030204" pitchFamily="49" charset="0"/>
              </a:rPr>
              <a:t>nextTick</a:t>
            </a:r>
            <a:r>
              <a:rPr lang="en-US" dirty="0"/>
              <a:t> and </a:t>
            </a:r>
            <a:r>
              <a:rPr lang="en-US" b="1" dirty="0" err="1">
                <a:latin typeface="Consolas" panose="020B0609020204030204" pitchFamily="49" charset="0"/>
              </a:rPr>
              <a:t>setImmediate</a:t>
            </a:r>
            <a:r>
              <a:rPr lang="en-US" dirty="0"/>
              <a:t>?</a:t>
            </a:r>
          </a:p>
          <a:p>
            <a:pPr marL="514350" indent="-514350">
              <a:buFont typeface="+mj-lt"/>
              <a:buAutoNum type="arabicPeriod"/>
            </a:pPr>
            <a:endParaRPr lang="en-US" dirty="0"/>
          </a:p>
          <a:p>
            <a:pPr marL="514350" indent="-514350">
              <a:buFont typeface="+mj-lt"/>
              <a:buAutoNum type="arabicPeriod"/>
            </a:pPr>
            <a:r>
              <a:rPr lang="en-US" dirty="0"/>
              <a:t>Name 10 global modules/methods available in Node environment.</a:t>
            </a:r>
          </a:p>
          <a:p>
            <a:endParaRPr lang="en-US" dirty="0"/>
          </a:p>
        </p:txBody>
      </p:sp>
    </p:spTree>
    <p:extLst>
      <p:ext uri="{BB962C8B-B14F-4D97-AF65-F5344CB8AC3E}">
        <p14:creationId xmlns:p14="http://schemas.microsoft.com/office/powerpoint/2010/main" val="353892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3A8D-D9E1-4B4B-B8AD-72BA73A2D298}"/>
              </a:ext>
            </a:extLst>
          </p:cNvPr>
          <p:cNvSpPr>
            <a:spLocks noGrp="1"/>
          </p:cNvSpPr>
          <p:nvPr>
            <p:ph type="title"/>
          </p:nvPr>
        </p:nvSpPr>
        <p:spPr/>
        <p:txBody>
          <a:bodyPr/>
          <a:lstStyle/>
          <a:p>
            <a:r>
              <a:rPr lang="en-US" dirty="0"/>
              <a:t>Traditional Web Development</a:t>
            </a:r>
          </a:p>
        </p:txBody>
      </p:sp>
      <p:sp>
        <p:nvSpPr>
          <p:cNvPr id="3" name="Slide Number Placeholder 2">
            <a:extLst>
              <a:ext uri="{FF2B5EF4-FFF2-40B4-BE49-F238E27FC236}">
                <a16:creationId xmlns:a16="http://schemas.microsoft.com/office/drawing/2014/main" id="{5D7711ED-EFD7-467B-A043-ACA24909A8F6}"/>
              </a:ext>
            </a:extLst>
          </p:cNvPr>
          <p:cNvSpPr>
            <a:spLocks noGrp="1"/>
          </p:cNvSpPr>
          <p:nvPr>
            <p:ph type="sldNum" sz="quarter" idx="12"/>
          </p:nvPr>
        </p:nvSpPr>
        <p:spPr/>
        <p:txBody>
          <a:bodyPr/>
          <a:lstStyle/>
          <a:p>
            <a:pPr>
              <a:defRPr/>
            </a:pPr>
            <a:fld id="{49730567-0E75-49FB-AEC7-DB714A72D059}" type="slidenum">
              <a:rPr lang="en-US" smtClean="0"/>
              <a:pPr>
                <a:defRPr/>
              </a:pPr>
              <a:t>4</a:t>
            </a:fld>
            <a:endParaRPr lang="en-US"/>
          </a:p>
        </p:txBody>
      </p:sp>
      <p:sp>
        <p:nvSpPr>
          <p:cNvPr id="5" name="object 2">
            <a:extLst>
              <a:ext uri="{FF2B5EF4-FFF2-40B4-BE49-F238E27FC236}">
                <a16:creationId xmlns:a16="http://schemas.microsoft.com/office/drawing/2014/main" id="{BA804894-7852-4D55-9E5B-503E9871B7C9}"/>
              </a:ext>
            </a:extLst>
          </p:cNvPr>
          <p:cNvSpPr/>
          <p:nvPr/>
        </p:nvSpPr>
        <p:spPr>
          <a:xfrm>
            <a:off x="4462692" y="4226356"/>
            <a:ext cx="2249424" cy="539495"/>
          </a:xfrm>
          <a:prstGeom prst="rect">
            <a:avLst/>
          </a:prstGeom>
          <a:blipFill>
            <a:blip r:embed="rId3"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F6D647A2-9D09-4176-8A22-5251B445542D}"/>
              </a:ext>
            </a:extLst>
          </p:cNvPr>
          <p:cNvSpPr/>
          <p:nvPr/>
        </p:nvSpPr>
        <p:spPr>
          <a:xfrm>
            <a:off x="4566324" y="4247692"/>
            <a:ext cx="2042160" cy="563879"/>
          </a:xfrm>
          <a:prstGeom prst="rect">
            <a:avLst/>
          </a:prstGeom>
          <a:blipFill>
            <a:blip r:embed="rId4"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217ECE4A-8BAD-4567-AE9F-7EF8A06B69AB}"/>
              </a:ext>
            </a:extLst>
          </p:cNvPr>
          <p:cNvSpPr/>
          <p:nvPr/>
        </p:nvSpPr>
        <p:spPr>
          <a:xfrm>
            <a:off x="4509372" y="4254910"/>
            <a:ext cx="2156460" cy="441959"/>
          </a:xfrm>
          <a:custGeom>
            <a:avLst/>
            <a:gdLst/>
            <a:ahLst/>
            <a:cxnLst/>
            <a:rect l="l" t="t" r="r" b="b"/>
            <a:pathLst>
              <a:path w="2156460" h="441960">
                <a:moveTo>
                  <a:pt x="2082529" y="0"/>
                </a:moveTo>
                <a:lnTo>
                  <a:pt x="73618" y="0"/>
                </a:lnTo>
                <a:lnTo>
                  <a:pt x="44963" y="5785"/>
                </a:lnTo>
                <a:lnTo>
                  <a:pt x="21562" y="21562"/>
                </a:lnTo>
                <a:lnTo>
                  <a:pt x="5785" y="44962"/>
                </a:lnTo>
                <a:lnTo>
                  <a:pt x="0" y="73618"/>
                </a:lnTo>
                <a:lnTo>
                  <a:pt x="0" y="368089"/>
                </a:lnTo>
                <a:lnTo>
                  <a:pt x="5785" y="396745"/>
                </a:lnTo>
                <a:lnTo>
                  <a:pt x="21562" y="420146"/>
                </a:lnTo>
                <a:lnTo>
                  <a:pt x="44963" y="435923"/>
                </a:lnTo>
                <a:lnTo>
                  <a:pt x="73618" y="441708"/>
                </a:lnTo>
                <a:lnTo>
                  <a:pt x="2082529" y="441708"/>
                </a:lnTo>
                <a:lnTo>
                  <a:pt x="2111184" y="435923"/>
                </a:lnTo>
                <a:lnTo>
                  <a:pt x="2134585" y="420146"/>
                </a:lnTo>
                <a:lnTo>
                  <a:pt x="2150362" y="396745"/>
                </a:lnTo>
                <a:lnTo>
                  <a:pt x="2156147" y="368089"/>
                </a:lnTo>
                <a:lnTo>
                  <a:pt x="2156147" y="73618"/>
                </a:lnTo>
                <a:lnTo>
                  <a:pt x="2150362" y="44962"/>
                </a:lnTo>
                <a:lnTo>
                  <a:pt x="2134585" y="21562"/>
                </a:lnTo>
                <a:lnTo>
                  <a:pt x="2111184" y="5785"/>
                </a:lnTo>
                <a:lnTo>
                  <a:pt x="2082529" y="0"/>
                </a:lnTo>
                <a:close/>
              </a:path>
            </a:pathLst>
          </a:custGeom>
          <a:solidFill>
            <a:srgbClr val="C0504D"/>
          </a:solidFill>
        </p:spPr>
        <p:txBody>
          <a:bodyPr wrap="square" lIns="0" tIns="0" rIns="0" bIns="0" rtlCol="0"/>
          <a:lstStyle/>
          <a:p>
            <a:endParaRPr/>
          </a:p>
        </p:txBody>
      </p:sp>
      <p:sp>
        <p:nvSpPr>
          <p:cNvPr id="8" name="object 5">
            <a:extLst>
              <a:ext uri="{FF2B5EF4-FFF2-40B4-BE49-F238E27FC236}">
                <a16:creationId xmlns:a16="http://schemas.microsoft.com/office/drawing/2014/main" id="{1D739BB7-A1DB-4B7D-B44A-AF52684E9DE7}"/>
              </a:ext>
            </a:extLst>
          </p:cNvPr>
          <p:cNvSpPr/>
          <p:nvPr/>
        </p:nvSpPr>
        <p:spPr>
          <a:xfrm>
            <a:off x="4509372" y="4254910"/>
            <a:ext cx="2156460" cy="441959"/>
          </a:xfrm>
          <a:custGeom>
            <a:avLst/>
            <a:gdLst/>
            <a:ahLst/>
            <a:cxnLst/>
            <a:rect l="l" t="t" r="r" b="b"/>
            <a:pathLst>
              <a:path w="2156460"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9" name="object 6">
            <a:extLst>
              <a:ext uri="{FF2B5EF4-FFF2-40B4-BE49-F238E27FC236}">
                <a16:creationId xmlns:a16="http://schemas.microsoft.com/office/drawing/2014/main" id="{D161F2C9-EA41-42F6-8157-4153AA2D38A1}"/>
              </a:ext>
            </a:extLst>
          </p:cNvPr>
          <p:cNvSpPr txBox="1"/>
          <p:nvPr/>
        </p:nvSpPr>
        <p:spPr>
          <a:xfrm>
            <a:off x="4732354" y="4311192"/>
            <a:ext cx="171068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Presentation</a:t>
            </a:r>
            <a:r>
              <a:rPr sz="1800" spc="-6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
        <p:nvSpPr>
          <p:cNvPr id="10" name="object 7">
            <a:extLst>
              <a:ext uri="{FF2B5EF4-FFF2-40B4-BE49-F238E27FC236}">
                <a16:creationId xmlns:a16="http://schemas.microsoft.com/office/drawing/2014/main" id="{A46EA6FB-9A1C-473F-8135-394132921DF5}"/>
              </a:ext>
            </a:extLst>
          </p:cNvPr>
          <p:cNvSpPr/>
          <p:nvPr/>
        </p:nvSpPr>
        <p:spPr>
          <a:xfrm>
            <a:off x="4451005" y="4923637"/>
            <a:ext cx="2252472" cy="536447"/>
          </a:xfrm>
          <a:prstGeom prst="rect">
            <a:avLst/>
          </a:prstGeom>
          <a:blipFill>
            <a:blip r:embed="rId5"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E1A46373-7E67-4856-9072-023A7AC2B245}"/>
              </a:ext>
            </a:extLst>
          </p:cNvPr>
          <p:cNvSpPr/>
          <p:nvPr/>
        </p:nvSpPr>
        <p:spPr>
          <a:xfrm>
            <a:off x="4484534" y="4944973"/>
            <a:ext cx="2185416" cy="560831"/>
          </a:xfrm>
          <a:prstGeom prst="rect">
            <a:avLst/>
          </a:prstGeom>
          <a:blipFill>
            <a:blip r:embed="rId6"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B4C3177A-4306-4BAE-931E-BE842CE54ED8}"/>
              </a:ext>
            </a:extLst>
          </p:cNvPr>
          <p:cNvSpPr/>
          <p:nvPr/>
        </p:nvSpPr>
        <p:spPr>
          <a:xfrm>
            <a:off x="4498817" y="4950028"/>
            <a:ext cx="2156460" cy="441959"/>
          </a:xfrm>
          <a:custGeom>
            <a:avLst/>
            <a:gdLst/>
            <a:ahLst/>
            <a:cxnLst/>
            <a:rect l="l" t="t" r="r" b="b"/>
            <a:pathLst>
              <a:path w="2156460" h="441960">
                <a:moveTo>
                  <a:pt x="2082529" y="0"/>
                </a:moveTo>
                <a:lnTo>
                  <a:pt x="73619" y="0"/>
                </a:lnTo>
                <a:lnTo>
                  <a:pt x="44963" y="5785"/>
                </a:lnTo>
                <a:lnTo>
                  <a:pt x="21562" y="21562"/>
                </a:lnTo>
                <a:lnTo>
                  <a:pt x="5785" y="44963"/>
                </a:lnTo>
                <a:lnTo>
                  <a:pt x="0" y="73619"/>
                </a:lnTo>
                <a:lnTo>
                  <a:pt x="0" y="368090"/>
                </a:lnTo>
                <a:lnTo>
                  <a:pt x="5785" y="396746"/>
                </a:lnTo>
                <a:lnTo>
                  <a:pt x="21562" y="420147"/>
                </a:lnTo>
                <a:lnTo>
                  <a:pt x="44963" y="435924"/>
                </a:lnTo>
                <a:lnTo>
                  <a:pt x="73619" y="441709"/>
                </a:lnTo>
                <a:lnTo>
                  <a:pt x="2082529" y="441709"/>
                </a:lnTo>
                <a:lnTo>
                  <a:pt x="2111185" y="435924"/>
                </a:lnTo>
                <a:lnTo>
                  <a:pt x="2134586" y="420147"/>
                </a:lnTo>
                <a:lnTo>
                  <a:pt x="2150363" y="396746"/>
                </a:lnTo>
                <a:lnTo>
                  <a:pt x="2156148" y="368090"/>
                </a:lnTo>
                <a:lnTo>
                  <a:pt x="2156148" y="73619"/>
                </a:lnTo>
                <a:lnTo>
                  <a:pt x="2150363" y="44963"/>
                </a:lnTo>
                <a:lnTo>
                  <a:pt x="2134586" y="21562"/>
                </a:lnTo>
                <a:lnTo>
                  <a:pt x="2111185" y="5785"/>
                </a:lnTo>
                <a:lnTo>
                  <a:pt x="2082529" y="0"/>
                </a:lnTo>
                <a:close/>
              </a:path>
            </a:pathLst>
          </a:custGeom>
          <a:solidFill>
            <a:srgbClr val="9BBB59"/>
          </a:solidFill>
        </p:spPr>
        <p:txBody>
          <a:bodyPr wrap="square" lIns="0" tIns="0" rIns="0" bIns="0" rtlCol="0"/>
          <a:lstStyle/>
          <a:p>
            <a:endParaRPr/>
          </a:p>
        </p:txBody>
      </p:sp>
      <p:sp>
        <p:nvSpPr>
          <p:cNvPr id="13" name="object 10">
            <a:extLst>
              <a:ext uri="{FF2B5EF4-FFF2-40B4-BE49-F238E27FC236}">
                <a16:creationId xmlns:a16="http://schemas.microsoft.com/office/drawing/2014/main" id="{58A50EED-0294-4365-8E66-D5D876BD5166}"/>
              </a:ext>
            </a:extLst>
          </p:cNvPr>
          <p:cNvSpPr/>
          <p:nvPr/>
        </p:nvSpPr>
        <p:spPr>
          <a:xfrm>
            <a:off x="4498817" y="4950028"/>
            <a:ext cx="2156460" cy="441959"/>
          </a:xfrm>
          <a:custGeom>
            <a:avLst/>
            <a:gdLst/>
            <a:ahLst/>
            <a:cxnLst/>
            <a:rect l="l" t="t" r="r" b="b"/>
            <a:pathLst>
              <a:path w="2156460"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14" name="object 11">
            <a:extLst>
              <a:ext uri="{FF2B5EF4-FFF2-40B4-BE49-F238E27FC236}">
                <a16:creationId xmlns:a16="http://schemas.microsoft.com/office/drawing/2014/main" id="{D6FD46FC-0DB2-4B22-B476-6D27A671D41D}"/>
              </a:ext>
            </a:extLst>
          </p:cNvPr>
          <p:cNvSpPr txBox="1"/>
          <p:nvPr/>
        </p:nvSpPr>
        <p:spPr>
          <a:xfrm>
            <a:off x="4649348" y="5005425"/>
            <a:ext cx="18561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Business </a:t>
            </a:r>
            <a:r>
              <a:rPr sz="1800" dirty="0">
                <a:solidFill>
                  <a:srgbClr val="FFFFFF"/>
                </a:solidFill>
                <a:latin typeface="Calibri"/>
                <a:cs typeface="Calibri"/>
              </a:rPr>
              <a:t>Logic</a:t>
            </a:r>
            <a:r>
              <a:rPr sz="1800" spc="-40" dirty="0">
                <a:solidFill>
                  <a:srgbClr val="FFFFFF"/>
                </a:solidFill>
                <a:latin typeface="Calibri"/>
                <a:cs typeface="Calibri"/>
              </a:rPr>
              <a:t> </a:t>
            </a:r>
            <a:r>
              <a:rPr sz="1800" spc="-15" dirty="0">
                <a:solidFill>
                  <a:srgbClr val="FFFFFF"/>
                </a:solidFill>
                <a:latin typeface="Calibri"/>
                <a:cs typeface="Calibri"/>
              </a:rPr>
              <a:t>layer</a:t>
            </a:r>
            <a:endParaRPr sz="1800" dirty="0">
              <a:latin typeface="Calibri"/>
              <a:cs typeface="Calibri"/>
            </a:endParaRPr>
          </a:p>
        </p:txBody>
      </p:sp>
      <p:sp>
        <p:nvSpPr>
          <p:cNvPr id="15" name="object 12">
            <a:extLst>
              <a:ext uri="{FF2B5EF4-FFF2-40B4-BE49-F238E27FC236}">
                <a16:creationId xmlns:a16="http://schemas.microsoft.com/office/drawing/2014/main" id="{91C11917-29A7-46B2-9D01-1414122BCC73}"/>
              </a:ext>
            </a:extLst>
          </p:cNvPr>
          <p:cNvSpPr/>
          <p:nvPr/>
        </p:nvSpPr>
        <p:spPr>
          <a:xfrm>
            <a:off x="4446602" y="5620674"/>
            <a:ext cx="2252472" cy="536448"/>
          </a:xfrm>
          <a:prstGeom prst="rect">
            <a:avLst/>
          </a:prstGeom>
          <a:blipFill>
            <a:blip r:embed="rId7" cstate="print"/>
            <a:stretch>
              <a:fillRect/>
            </a:stretch>
          </a:blipFill>
        </p:spPr>
        <p:txBody>
          <a:bodyPr wrap="square" lIns="0" tIns="0" rIns="0" bIns="0" rtlCol="0"/>
          <a:lstStyle/>
          <a:p>
            <a:endParaRPr/>
          </a:p>
        </p:txBody>
      </p:sp>
      <p:sp>
        <p:nvSpPr>
          <p:cNvPr id="16" name="object 13">
            <a:extLst>
              <a:ext uri="{FF2B5EF4-FFF2-40B4-BE49-F238E27FC236}">
                <a16:creationId xmlns:a16="http://schemas.microsoft.com/office/drawing/2014/main" id="{866B5925-652F-4EB4-B855-812001B9FCFD}"/>
              </a:ext>
            </a:extLst>
          </p:cNvPr>
          <p:cNvSpPr/>
          <p:nvPr/>
        </p:nvSpPr>
        <p:spPr>
          <a:xfrm>
            <a:off x="4589859" y="5642009"/>
            <a:ext cx="1962912" cy="563880"/>
          </a:xfrm>
          <a:prstGeom prst="rect">
            <a:avLst/>
          </a:prstGeom>
          <a:blipFill>
            <a:blip r:embed="rId8" cstate="print"/>
            <a:stretch>
              <a:fillRect/>
            </a:stretch>
          </a:blipFill>
        </p:spPr>
        <p:txBody>
          <a:bodyPr wrap="square" lIns="0" tIns="0" rIns="0" bIns="0" rtlCol="0"/>
          <a:lstStyle/>
          <a:p>
            <a:endParaRPr/>
          </a:p>
        </p:txBody>
      </p:sp>
      <p:sp>
        <p:nvSpPr>
          <p:cNvPr id="17" name="object 14">
            <a:extLst>
              <a:ext uri="{FF2B5EF4-FFF2-40B4-BE49-F238E27FC236}">
                <a16:creationId xmlns:a16="http://schemas.microsoft.com/office/drawing/2014/main" id="{DE6BB20A-B238-4829-8327-32B8353A5CBB}"/>
              </a:ext>
            </a:extLst>
          </p:cNvPr>
          <p:cNvSpPr/>
          <p:nvPr/>
        </p:nvSpPr>
        <p:spPr>
          <a:xfrm>
            <a:off x="4494068" y="5649061"/>
            <a:ext cx="2156460" cy="441959"/>
          </a:xfrm>
          <a:custGeom>
            <a:avLst/>
            <a:gdLst/>
            <a:ahLst/>
            <a:cxnLst/>
            <a:rect l="l" t="t" r="r" b="b"/>
            <a:pathLst>
              <a:path w="2156459" h="441960">
                <a:moveTo>
                  <a:pt x="2082529" y="0"/>
                </a:moveTo>
                <a:lnTo>
                  <a:pt x="73619" y="0"/>
                </a:lnTo>
                <a:lnTo>
                  <a:pt x="44963" y="5785"/>
                </a:lnTo>
                <a:lnTo>
                  <a:pt x="21562" y="21562"/>
                </a:lnTo>
                <a:lnTo>
                  <a:pt x="5785" y="44963"/>
                </a:lnTo>
                <a:lnTo>
                  <a:pt x="0" y="73619"/>
                </a:lnTo>
                <a:lnTo>
                  <a:pt x="0" y="368090"/>
                </a:lnTo>
                <a:lnTo>
                  <a:pt x="5785" y="396745"/>
                </a:lnTo>
                <a:lnTo>
                  <a:pt x="21562" y="420146"/>
                </a:lnTo>
                <a:lnTo>
                  <a:pt x="44963" y="435923"/>
                </a:lnTo>
                <a:lnTo>
                  <a:pt x="73619" y="441708"/>
                </a:lnTo>
                <a:lnTo>
                  <a:pt x="2082529" y="441708"/>
                </a:lnTo>
                <a:lnTo>
                  <a:pt x="2111184" y="435923"/>
                </a:lnTo>
                <a:lnTo>
                  <a:pt x="2134585" y="420146"/>
                </a:lnTo>
                <a:lnTo>
                  <a:pt x="2150362" y="396745"/>
                </a:lnTo>
                <a:lnTo>
                  <a:pt x="2156147" y="368090"/>
                </a:lnTo>
                <a:lnTo>
                  <a:pt x="2156147" y="73619"/>
                </a:lnTo>
                <a:lnTo>
                  <a:pt x="2150362" y="44963"/>
                </a:lnTo>
                <a:lnTo>
                  <a:pt x="2134585" y="21562"/>
                </a:lnTo>
                <a:lnTo>
                  <a:pt x="2111184" y="5785"/>
                </a:lnTo>
                <a:lnTo>
                  <a:pt x="2082529" y="0"/>
                </a:lnTo>
                <a:close/>
              </a:path>
            </a:pathLst>
          </a:custGeom>
          <a:solidFill>
            <a:srgbClr val="8064A2"/>
          </a:solidFill>
        </p:spPr>
        <p:txBody>
          <a:bodyPr wrap="square" lIns="0" tIns="0" rIns="0" bIns="0" rtlCol="0"/>
          <a:lstStyle/>
          <a:p>
            <a:endParaRPr/>
          </a:p>
        </p:txBody>
      </p:sp>
      <p:sp>
        <p:nvSpPr>
          <p:cNvPr id="18" name="object 15">
            <a:extLst>
              <a:ext uri="{FF2B5EF4-FFF2-40B4-BE49-F238E27FC236}">
                <a16:creationId xmlns:a16="http://schemas.microsoft.com/office/drawing/2014/main" id="{6A04DEF5-A24C-437E-8F32-BEB9E62031EE}"/>
              </a:ext>
            </a:extLst>
          </p:cNvPr>
          <p:cNvSpPr/>
          <p:nvPr/>
        </p:nvSpPr>
        <p:spPr>
          <a:xfrm>
            <a:off x="4494068" y="5649061"/>
            <a:ext cx="2156460" cy="441959"/>
          </a:xfrm>
          <a:custGeom>
            <a:avLst/>
            <a:gdLst/>
            <a:ahLst/>
            <a:cxnLst/>
            <a:rect l="l" t="t" r="r" b="b"/>
            <a:pathLst>
              <a:path w="2156459"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19" name="object 16">
            <a:extLst>
              <a:ext uri="{FF2B5EF4-FFF2-40B4-BE49-F238E27FC236}">
                <a16:creationId xmlns:a16="http://schemas.microsoft.com/office/drawing/2014/main" id="{B4EEE1BF-AAC1-4F28-AEEF-00327CE38152}"/>
              </a:ext>
            </a:extLst>
          </p:cNvPr>
          <p:cNvSpPr txBox="1"/>
          <p:nvPr/>
        </p:nvSpPr>
        <p:spPr>
          <a:xfrm>
            <a:off x="4756579" y="5705509"/>
            <a:ext cx="163131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Data </a:t>
            </a:r>
            <a:r>
              <a:rPr sz="1800" spc="-5" dirty="0">
                <a:solidFill>
                  <a:srgbClr val="FFFFFF"/>
                </a:solidFill>
                <a:latin typeface="Calibri"/>
                <a:cs typeface="Calibri"/>
              </a:rPr>
              <a:t>Access</a:t>
            </a:r>
            <a:r>
              <a:rPr sz="1800" spc="-5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
        <p:nvSpPr>
          <p:cNvPr id="20" name="object 17">
            <a:extLst>
              <a:ext uri="{FF2B5EF4-FFF2-40B4-BE49-F238E27FC236}">
                <a16:creationId xmlns:a16="http://schemas.microsoft.com/office/drawing/2014/main" id="{41924CCF-7A76-40D6-8EEE-2CDE617A0AF7}"/>
              </a:ext>
            </a:extLst>
          </p:cNvPr>
          <p:cNvSpPr/>
          <p:nvPr/>
        </p:nvSpPr>
        <p:spPr>
          <a:xfrm>
            <a:off x="4953000" y="2142111"/>
            <a:ext cx="1578864" cy="1950720"/>
          </a:xfrm>
          <a:prstGeom prst="rect">
            <a:avLst/>
          </a:prstGeom>
          <a:blipFill>
            <a:blip r:embed="rId9"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18370786-DF76-40EA-9D88-F6F9B83B6CEA}"/>
              </a:ext>
            </a:extLst>
          </p:cNvPr>
          <p:cNvSpPr/>
          <p:nvPr/>
        </p:nvSpPr>
        <p:spPr>
          <a:xfrm>
            <a:off x="7915657" y="2142111"/>
            <a:ext cx="1950720" cy="1950720"/>
          </a:xfrm>
          <a:prstGeom prst="rect">
            <a:avLst/>
          </a:prstGeom>
          <a:blipFill>
            <a:blip r:embed="rId10"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FB3CCBFA-F4D7-417B-A33C-C647227445E4}"/>
              </a:ext>
            </a:extLst>
          </p:cNvPr>
          <p:cNvSpPr/>
          <p:nvPr/>
        </p:nvSpPr>
        <p:spPr>
          <a:xfrm>
            <a:off x="2103121" y="2462151"/>
            <a:ext cx="908304" cy="1008888"/>
          </a:xfrm>
          <a:prstGeom prst="rect">
            <a:avLst/>
          </a:prstGeom>
          <a:blipFill>
            <a:blip r:embed="rId11"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AE4702F2-728D-4CDD-B91B-E5F579807E97}"/>
              </a:ext>
            </a:extLst>
          </p:cNvPr>
          <p:cNvSpPr/>
          <p:nvPr/>
        </p:nvSpPr>
        <p:spPr>
          <a:xfrm>
            <a:off x="6262400" y="2672068"/>
            <a:ext cx="1778000" cy="642620"/>
          </a:xfrm>
          <a:custGeom>
            <a:avLst/>
            <a:gdLst/>
            <a:ahLst/>
            <a:cxnLst/>
            <a:rect l="l" t="t" r="r" b="b"/>
            <a:pathLst>
              <a:path w="1778000" h="642619">
                <a:moveTo>
                  <a:pt x="321028" y="0"/>
                </a:moveTo>
                <a:lnTo>
                  <a:pt x="0" y="321028"/>
                </a:lnTo>
                <a:lnTo>
                  <a:pt x="321028" y="642056"/>
                </a:lnTo>
                <a:lnTo>
                  <a:pt x="321028" y="481542"/>
                </a:lnTo>
                <a:lnTo>
                  <a:pt x="1617485" y="481542"/>
                </a:lnTo>
                <a:lnTo>
                  <a:pt x="1778000" y="321028"/>
                </a:lnTo>
                <a:lnTo>
                  <a:pt x="1617485" y="160514"/>
                </a:lnTo>
                <a:lnTo>
                  <a:pt x="321028" y="160514"/>
                </a:lnTo>
                <a:lnTo>
                  <a:pt x="321028" y="0"/>
                </a:lnTo>
                <a:close/>
              </a:path>
              <a:path w="1778000" h="642619">
                <a:moveTo>
                  <a:pt x="1617485" y="481542"/>
                </a:moveTo>
                <a:lnTo>
                  <a:pt x="1456971" y="481542"/>
                </a:lnTo>
                <a:lnTo>
                  <a:pt x="1456971" y="642056"/>
                </a:lnTo>
                <a:lnTo>
                  <a:pt x="1617485" y="481542"/>
                </a:lnTo>
                <a:close/>
              </a:path>
              <a:path w="1778000" h="642619">
                <a:moveTo>
                  <a:pt x="1456971" y="0"/>
                </a:moveTo>
                <a:lnTo>
                  <a:pt x="1456971" y="160514"/>
                </a:lnTo>
                <a:lnTo>
                  <a:pt x="1617485" y="160514"/>
                </a:lnTo>
                <a:lnTo>
                  <a:pt x="1456971" y="0"/>
                </a:lnTo>
                <a:close/>
              </a:path>
            </a:pathLst>
          </a:custGeom>
          <a:solidFill>
            <a:srgbClr val="FFFFFF"/>
          </a:solidFill>
        </p:spPr>
        <p:txBody>
          <a:bodyPr wrap="square" lIns="0" tIns="0" rIns="0" bIns="0" rtlCol="0"/>
          <a:lstStyle/>
          <a:p>
            <a:endParaRPr/>
          </a:p>
        </p:txBody>
      </p:sp>
      <p:sp>
        <p:nvSpPr>
          <p:cNvPr id="24" name="object 21">
            <a:extLst>
              <a:ext uri="{FF2B5EF4-FFF2-40B4-BE49-F238E27FC236}">
                <a16:creationId xmlns:a16="http://schemas.microsoft.com/office/drawing/2014/main" id="{4F33AC2D-6234-4E4D-B416-21CC1AA8E80F}"/>
              </a:ext>
            </a:extLst>
          </p:cNvPr>
          <p:cNvSpPr/>
          <p:nvPr/>
        </p:nvSpPr>
        <p:spPr>
          <a:xfrm>
            <a:off x="6262400" y="2672068"/>
            <a:ext cx="1778000" cy="642620"/>
          </a:xfrm>
          <a:custGeom>
            <a:avLst/>
            <a:gdLst/>
            <a:ahLst/>
            <a:cxnLst/>
            <a:rect l="l" t="t" r="r" b="b"/>
            <a:pathLst>
              <a:path w="1778000" h="642619">
                <a:moveTo>
                  <a:pt x="0" y="321028"/>
                </a:moveTo>
                <a:lnTo>
                  <a:pt x="321027" y="0"/>
                </a:lnTo>
                <a:lnTo>
                  <a:pt x="321027" y="160514"/>
                </a:lnTo>
                <a:lnTo>
                  <a:pt x="1456972" y="160514"/>
                </a:lnTo>
                <a:lnTo>
                  <a:pt x="1456972" y="0"/>
                </a:lnTo>
                <a:lnTo>
                  <a:pt x="1778000" y="321028"/>
                </a:lnTo>
                <a:lnTo>
                  <a:pt x="1456972" y="642056"/>
                </a:lnTo>
                <a:lnTo>
                  <a:pt x="1456972" y="481542"/>
                </a:lnTo>
                <a:lnTo>
                  <a:pt x="321027" y="481542"/>
                </a:lnTo>
                <a:lnTo>
                  <a:pt x="321027" y="642056"/>
                </a:lnTo>
                <a:lnTo>
                  <a:pt x="0" y="321028"/>
                </a:lnTo>
                <a:close/>
              </a:path>
            </a:pathLst>
          </a:custGeom>
          <a:ln w="25400">
            <a:solidFill>
              <a:srgbClr val="4F81BD"/>
            </a:solidFill>
          </a:ln>
        </p:spPr>
        <p:txBody>
          <a:bodyPr wrap="square" lIns="0" tIns="0" rIns="0" bIns="0" rtlCol="0"/>
          <a:lstStyle/>
          <a:p>
            <a:endParaRPr/>
          </a:p>
        </p:txBody>
      </p:sp>
      <p:sp>
        <p:nvSpPr>
          <p:cNvPr id="25" name="object 22">
            <a:extLst>
              <a:ext uri="{FF2B5EF4-FFF2-40B4-BE49-F238E27FC236}">
                <a16:creationId xmlns:a16="http://schemas.microsoft.com/office/drawing/2014/main" id="{8CF772DC-9F11-49FA-A54E-9167EE486F61}"/>
              </a:ext>
            </a:extLst>
          </p:cNvPr>
          <p:cNvSpPr/>
          <p:nvPr/>
        </p:nvSpPr>
        <p:spPr>
          <a:xfrm>
            <a:off x="3101545" y="2672068"/>
            <a:ext cx="1348105" cy="642620"/>
          </a:xfrm>
          <a:custGeom>
            <a:avLst/>
            <a:gdLst/>
            <a:ahLst/>
            <a:cxnLst/>
            <a:rect l="l" t="t" r="r" b="b"/>
            <a:pathLst>
              <a:path w="1348104" h="642619">
                <a:moveTo>
                  <a:pt x="321026" y="0"/>
                </a:moveTo>
                <a:lnTo>
                  <a:pt x="0" y="321028"/>
                </a:lnTo>
                <a:lnTo>
                  <a:pt x="321026" y="642056"/>
                </a:lnTo>
                <a:lnTo>
                  <a:pt x="321026" y="481542"/>
                </a:lnTo>
                <a:lnTo>
                  <a:pt x="1347610" y="481542"/>
                </a:lnTo>
                <a:lnTo>
                  <a:pt x="1347610" y="160514"/>
                </a:lnTo>
                <a:lnTo>
                  <a:pt x="321026" y="160514"/>
                </a:lnTo>
                <a:lnTo>
                  <a:pt x="321026" y="0"/>
                </a:lnTo>
                <a:close/>
              </a:path>
            </a:pathLst>
          </a:custGeom>
          <a:solidFill>
            <a:srgbClr val="FFFFFF"/>
          </a:solidFill>
        </p:spPr>
        <p:txBody>
          <a:bodyPr wrap="square" lIns="0" tIns="0" rIns="0" bIns="0" rtlCol="0"/>
          <a:lstStyle/>
          <a:p>
            <a:endParaRPr/>
          </a:p>
        </p:txBody>
      </p:sp>
      <p:sp>
        <p:nvSpPr>
          <p:cNvPr id="26" name="object 23">
            <a:extLst>
              <a:ext uri="{FF2B5EF4-FFF2-40B4-BE49-F238E27FC236}">
                <a16:creationId xmlns:a16="http://schemas.microsoft.com/office/drawing/2014/main" id="{3265AF62-A5A0-4F6B-96FA-84521A4ABE84}"/>
              </a:ext>
            </a:extLst>
          </p:cNvPr>
          <p:cNvSpPr/>
          <p:nvPr/>
        </p:nvSpPr>
        <p:spPr>
          <a:xfrm>
            <a:off x="3475455" y="2672068"/>
            <a:ext cx="1348105" cy="642620"/>
          </a:xfrm>
          <a:custGeom>
            <a:avLst/>
            <a:gdLst/>
            <a:ahLst/>
            <a:cxnLst/>
            <a:rect l="l" t="t" r="r" b="b"/>
            <a:pathLst>
              <a:path w="1348104" h="642619">
                <a:moveTo>
                  <a:pt x="0" y="321028"/>
                </a:moveTo>
                <a:lnTo>
                  <a:pt x="321027" y="0"/>
                </a:lnTo>
                <a:lnTo>
                  <a:pt x="321027" y="160514"/>
                </a:lnTo>
                <a:lnTo>
                  <a:pt x="1347611" y="160514"/>
                </a:lnTo>
                <a:lnTo>
                  <a:pt x="1347611" y="481542"/>
                </a:lnTo>
                <a:lnTo>
                  <a:pt x="321027" y="481542"/>
                </a:lnTo>
                <a:lnTo>
                  <a:pt x="321027" y="642056"/>
                </a:lnTo>
                <a:lnTo>
                  <a:pt x="0" y="321028"/>
                </a:lnTo>
                <a:close/>
              </a:path>
            </a:pathLst>
          </a:custGeom>
          <a:ln w="25400">
            <a:solidFill>
              <a:srgbClr val="4F81BD"/>
            </a:solidFill>
          </a:ln>
        </p:spPr>
        <p:txBody>
          <a:bodyPr wrap="square" lIns="0" tIns="0" rIns="0" bIns="0" rtlCol="0"/>
          <a:lstStyle/>
          <a:p>
            <a:endParaRPr/>
          </a:p>
        </p:txBody>
      </p:sp>
      <p:sp>
        <p:nvSpPr>
          <p:cNvPr id="27" name="object 4">
            <a:extLst>
              <a:ext uri="{FF2B5EF4-FFF2-40B4-BE49-F238E27FC236}">
                <a16:creationId xmlns:a16="http://schemas.microsoft.com/office/drawing/2014/main" id="{84865E98-DB2B-40E2-86F3-6CDB7D6120EC}"/>
              </a:ext>
            </a:extLst>
          </p:cNvPr>
          <p:cNvSpPr txBox="1"/>
          <p:nvPr/>
        </p:nvSpPr>
        <p:spPr>
          <a:xfrm>
            <a:off x="1850031" y="1618069"/>
            <a:ext cx="1438867" cy="231217"/>
          </a:xfrm>
          <a:prstGeom prst="rect">
            <a:avLst/>
          </a:prstGeom>
        </p:spPr>
        <p:txBody>
          <a:bodyPr vert="horz" wrap="square" lIns="0" tIns="0" rIns="0" bIns="0" rtlCol="0">
            <a:spAutoFit/>
          </a:bodyPr>
          <a:lstStyle/>
          <a:p>
            <a:pPr marL="0" marR="0">
              <a:lnSpc>
                <a:spcPts val="1675"/>
              </a:lnSpc>
              <a:spcBef>
                <a:spcPts val="0"/>
              </a:spcBef>
              <a:spcAft>
                <a:spcPts val="0"/>
              </a:spcAft>
            </a:pPr>
            <a:r>
              <a:rPr sz="2000" dirty="0">
                <a:solidFill>
                  <a:srgbClr val="000000"/>
                </a:solidFill>
                <a:latin typeface="Calibri"/>
                <a:cs typeface="Calibri"/>
              </a:rPr>
              <a:t>HTML, CSS, JS</a:t>
            </a:r>
          </a:p>
        </p:txBody>
      </p:sp>
      <p:sp>
        <p:nvSpPr>
          <p:cNvPr id="28" name="Rectangle 27">
            <a:extLst>
              <a:ext uri="{FF2B5EF4-FFF2-40B4-BE49-F238E27FC236}">
                <a16:creationId xmlns:a16="http://schemas.microsoft.com/office/drawing/2014/main" id="{E40AB586-9A16-44F5-AC16-F749BEEB2C55}"/>
              </a:ext>
            </a:extLst>
          </p:cNvPr>
          <p:cNvSpPr/>
          <p:nvPr/>
        </p:nvSpPr>
        <p:spPr>
          <a:xfrm>
            <a:off x="4249728" y="1600200"/>
            <a:ext cx="3153043" cy="323550"/>
          </a:xfrm>
          <a:prstGeom prst="rect">
            <a:avLst/>
          </a:prstGeom>
        </p:spPr>
        <p:txBody>
          <a:bodyPr wrap="none">
            <a:spAutoFit/>
          </a:bodyPr>
          <a:lstStyle/>
          <a:p>
            <a:pPr>
              <a:lnSpc>
                <a:spcPts val="1675"/>
              </a:lnSpc>
            </a:pPr>
            <a:r>
              <a:rPr lang="en-US" sz="2000" spc="-30" dirty="0">
                <a:solidFill>
                  <a:srgbClr val="000000"/>
                </a:solidFill>
                <a:latin typeface="Calibri"/>
                <a:cs typeface="Calibri"/>
              </a:rPr>
              <a:t>Ruby,</a:t>
            </a:r>
            <a:r>
              <a:rPr lang="en-US" sz="2000" spc="31" dirty="0">
                <a:solidFill>
                  <a:srgbClr val="000000"/>
                </a:solidFill>
                <a:latin typeface="Calibri"/>
                <a:cs typeface="Calibri"/>
              </a:rPr>
              <a:t> </a:t>
            </a:r>
            <a:r>
              <a:rPr lang="en-US" sz="2000" dirty="0">
                <a:solidFill>
                  <a:srgbClr val="000000"/>
                </a:solidFill>
                <a:latin typeface="Calibri"/>
                <a:cs typeface="Calibri"/>
              </a:rPr>
              <a:t>Python, </a:t>
            </a:r>
            <a:r>
              <a:rPr lang="en-US" sz="2000" spc="-14" dirty="0">
                <a:solidFill>
                  <a:srgbClr val="000000"/>
                </a:solidFill>
                <a:latin typeface="Calibri"/>
                <a:cs typeface="Calibri"/>
              </a:rPr>
              <a:t>Java,</a:t>
            </a:r>
            <a:r>
              <a:rPr lang="en-US" sz="2000" spc="15" dirty="0">
                <a:solidFill>
                  <a:srgbClr val="000000"/>
                </a:solidFill>
                <a:latin typeface="Calibri"/>
                <a:cs typeface="Calibri"/>
              </a:rPr>
              <a:t> </a:t>
            </a:r>
            <a:r>
              <a:rPr lang="en-US" sz="2000" dirty="0">
                <a:solidFill>
                  <a:srgbClr val="000000"/>
                </a:solidFill>
                <a:latin typeface="Calibri"/>
                <a:cs typeface="Calibri"/>
              </a:rPr>
              <a:t>C++, PHP</a:t>
            </a:r>
          </a:p>
        </p:txBody>
      </p:sp>
      <p:sp>
        <p:nvSpPr>
          <p:cNvPr id="29" name="object 6">
            <a:extLst>
              <a:ext uri="{FF2B5EF4-FFF2-40B4-BE49-F238E27FC236}">
                <a16:creationId xmlns:a16="http://schemas.microsoft.com/office/drawing/2014/main" id="{C581ED0F-58B2-415F-9A8A-8B7EA3285F6A}"/>
              </a:ext>
            </a:extLst>
          </p:cNvPr>
          <p:cNvSpPr txBox="1"/>
          <p:nvPr/>
        </p:nvSpPr>
        <p:spPr>
          <a:xfrm>
            <a:off x="8486039" y="1633526"/>
            <a:ext cx="809955" cy="231217"/>
          </a:xfrm>
          <a:prstGeom prst="rect">
            <a:avLst/>
          </a:prstGeom>
        </p:spPr>
        <p:txBody>
          <a:bodyPr vert="horz" wrap="square" lIns="0" tIns="0" rIns="0" bIns="0" rtlCol="0">
            <a:spAutoFit/>
          </a:bodyPr>
          <a:lstStyle/>
          <a:p>
            <a:pPr marL="0" marR="0">
              <a:lnSpc>
                <a:spcPts val="1675"/>
              </a:lnSpc>
              <a:spcBef>
                <a:spcPts val="0"/>
              </a:spcBef>
              <a:spcAft>
                <a:spcPts val="0"/>
              </a:spcAft>
            </a:pPr>
            <a:r>
              <a:rPr sz="2000" dirty="0">
                <a:solidFill>
                  <a:srgbClr val="000000"/>
                </a:solidFill>
                <a:latin typeface="Calibri"/>
                <a:cs typeface="Calibri"/>
              </a:rPr>
              <a:t>DBMS</a:t>
            </a:r>
          </a:p>
        </p:txBody>
      </p:sp>
      <p:sp>
        <p:nvSpPr>
          <p:cNvPr id="30" name="object 7">
            <a:extLst>
              <a:ext uri="{FF2B5EF4-FFF2-40B4-BE49-F238E27FC236}">
                <a16:creationId xmlns:a16="http://schemas.microsoft.com/office/drawing/2014/main" id="{C5919B76-AF5D-48FE-80E0-4A3292668F06}"/>
              </a:ext>
            </a:extLst>
          </p:cNvPr>
          <p:cNvSpPr txBox="1"/>
          <p:nvPr/>
        </p:nvSpPr>
        <p:spPr>
          <a:xfrm>
            <a:off x="3653640" y="3404965"/>
            <a:ext cx="1234640" cy="474874"/>
          </a:xfrm>
          <a:prstGeom prst="rect">
            <a:avLst/>
          </a:prstGeom>
        </p:spPr>
        <p:txBody>
          <a:bodyPr vert="horz" wrap="square" lIns="0" tIns="0" rIns="0" bIns="0" rtlCol="0">
            <a:spAutoFit/>
          </a:bodyPr>
          <a:lstStyle/>
          <a:p>
            <a:pPr marL="0" marR="0">
              <a:lnSpc>
                <a:spcPts val="1675"/>
              </a:lnSpc>
              <a:spcBef>
                <a:spcPts val="0"/>
              </a:spcBef>
              <a:spcAft>
                <a:spcPts val="0"/>
              </a:spcAft>
            </a:pPr>
            <a:r>
              <a:rPr sz="2000" dirty="0">
                <a:solidFill>
                  <a:srgbClr val="000000"/>
                </a:solidFill>
                <a:latin typeface="Calibri"/>
                <a:cs typeface="Calibri"/>
              </a:rPr>
              <a:t>Server-side</a:t>
            </a:r>
          </a:p>
          <a:p>
            <a:pPr marL="0" marR="0">
              <a:lnSpc>
                <a:spcPts val="1675"/>
              </a:lnSpc>
              <a:spcBef>
                <a:spcPts val="244"/>
              </a:spcBef>
              <a:spcAft>
                <a:spcPts val="0"/>
              </a:spcAft>
            </a:pPr>
            <a:r>
              <a:rPr sz="2000" dirty="0">
                <a:solidFill>
                  <a:srgbClr val="000000"/>
                </a:solidFill>
                <a:latin typeface="Calibri"/>
                <a:cs typeface="Calibri"/>
              </a:rPr>
              <a:t>rendering</a:t>
            </a:r>
          </a:p>
        </p:txBody>
      </p:sp>
    </p:spTree>
    <p:extLst>
      <p:ext uri="{BB962C8B-B14F-4D97-AF65-F5344CB8AC3E}">
        <p14:creationId xmlns:p14="http://schemas.microsoft.com/office/powerpoint/2010/main" val="271772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BEFB-59E4-40EB-9FDD-A5966DB638B4}"/>
              </a:ext>
            </a:extLst>
          </p:cNvPr>
          <p:cNvSpPr>
            <a:spLocks noGrp="1"/>
          </p:cNvSpPr>
          <p:nvPr>
            <p:ph type="title"/>
          </p:nvPr>
        </p:nvSpPr>
        <p:spPr/>
        <p:txBody>
          <a:bodyPr/>
          <a:lstStyle/>
          <a:p>
            <a:r>
              <a:rPr lang="en-US" dirty="0"/>
              <a:t>Full Stack JavaScript Development</a:t>
            </a:r>
          </a:p>
        </p:txBody>
      </p:sp>
      <p:sp>
        <p:nvSpPr>
          <p:cNvPr id="3" name="Slide Number Placeholder 2">
            <a:extLst>
              <a:ext uri="{FF2B5EF4-FFF2-40B4-BE49-F238E27FC236}">
                <a16:creationId xmlns:a16="http://schemas.microsoft.com/office/drawing/2014/main" id="{A5D8EC92-E2BE-4681-9574-DEACEB71D399}"/>
              </a:ext>
            </a:extLst>
          </p:cNvPr>
          <p:cNvSpPr>
            <a:spLocks noGrp="1"/>
          </p:cNvSpPr>
          <p:nvPr>
            <p:ph type="sldNum" sz="quarter" idx="12"/>
          </p:nvPr>
        </p:nvSpPr>
        <p:spPr/>
        <p:txBody>
          <a:bodyPr/>
          <a:lstStyle/>
          <a:p>
            <a:pPr>
              <a:defRPr/>
            </a:pPr>
            <a:fld id="{49730567-0E75-49FB-AEC7-DB714A72D059}" type="slidenum">
              <a:rPr lang="en-US" smtClean="0"/>
              <a:pPr>
                <a:defRPr/>
              </a:pPr>
              <a:t>5</a:t>
            </a:fld>
            <a:endParaRPr lang="en-US"/>
          </a:p>
        </p:txBody>
      </p:sp>
      <p:sp>
        <p:nvSpPr>
          <p:cNvPr id="5" name="object 2">
            <a:extLst>
              <a:ext uri="{FF2B5EF4-FFF2-40B4-BE49-F238E27FC236}">
                <a16:creationId xmlns:a16="http://schemas.microsoft.com/office/drawing/2014/main" id="{B4DE5521-135D-4B44-8E92-8BC3C1FF785B}"/>
              </a:ext>
            </a:extLst>
          </p:cNvPr>
          <p:cNvSpPr/>
          <p:nvPr/>
        </p:nvSpPr>
        <p:spPr>
          <a:xfrm>
            <a:off x="1855498" y="4611014"/>
            <a:ext cx="2249424" cy="539495"/>
          </a:xfrm>
          <a:prstGeom prst="rect">
            <a:avLst/>
          </a:prstGeom>
          <a:blipFill>
            <a:blip r:embed="rId3"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5E175B0E-5F38-4AC7-A646-317543C04B8B}"/>
              </a:ext>
            </a:extLst>
          </p:cNvPr>
          <p:cNvSpPr/>
          <p:nvPr/>
        </p:nvSpPr>
        <p:spPr>
          <a:xfrm>
            <a:off x="1959130" y="4632350"/>
            <a:ext cx="2042160" cy="563879"/>
          </a:xfrm>
          <a:prstGeom prst="rect">
            <a:avLst/>
          </a:prstGeom>
          <a:blipFill>
            <a:blip r:embed="rId4"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AB2AEFD9-5D85-4B18-BD3B-3C275B867353}"/>
              </a:ext>
            </a:extLst>
          </p:cNvPr>
          <p:cNvSpPr/>
          <p:nvPr/>
        </p:nvSpPr>
        <p:spPr>
          <a:xfrm>
            <a:off x="1902178" y="4639568"/>
            <a:ext cx="2156460" cy="441959"/>
          </a:xfrm>
          <a:custGeom>
            <a:avLst/>
            <a:gdLst/>
            <a:ahLst/>
            <a:cxnLst/>
            <a:rect l="l" t="t" r="r" b="b"/>
            <a:pathLst>
              <a:path w="2156460" h="441960">
                <a:moveTo>
                  <a:pt x="2082529" y="0"/>
                </a:moveTo>
                <a:lnTo>
                  <a:pt x="73618" y="0"/>
                </a:lnTo>
                <a:lnTo>
                  <a:pt x="44963" y="5785"/>
                </a:lnTo>
                <a:lnTo>
                  <a:pt x="21562" y="21562"/>
                </a:lnTo>
                <a:lnTo>
                  <a:pt x="5785" y="44962"/>
                </a:lnTo>
                <a:lnTo>
                  <a:pt x="0" y="73618"/>
                </a:lnTo>
                <a:lnTo>
                  <a:pt x="0" y="368089"/>
                </a:lnTo>
                <a:lnTo>
                  <a:pt x="5785" y="396745"/>
                </a:lnTo>
                <a:lnTo>
                  <a:pt x="21562" y="420146"/>
                </a:lnTo>
                <a:lnTo>
                  <a:pt x="44963" y="435923"/>
                </a:lnTo>
                <a:lnTo>
                  <a:pt x="73618" y="441708"/>
                </a:lnTo>
                <a:lnTo>
                  <a:pt x="2082529" y="441708"/>
                </a:lnTo>
                <a:lnTo>
                  <a:pt x="2111184" y="435923"/>
                </a:lnTo>
                <a:lnTo>
                  <a:pt x="2134585" y="420146"/>
                </a:lnTo>
                <a:lnTo>
                  <a:pt x="2150362" y="396745"/>
                </a:lnTo>
                <a:lnTo>
                  <a:pt x="2156147" y="368089"/>
                </a:lnTo>
                <a:lnTo>
                  <a:pt x="2156147" y="73618"/>
                </a:lnTo>
                <a:lnTo>
                  <a:pt x="2150362" y="44962"/>
                </a:lnTo>
                <a:lnTo>
                  <a:pt x="2134585" y="21562"/>
                </a:lnTo>
                <a:lnTo>
                  <a:pt x="2111184" y="5785"/>
                </a:lnTo>
                <a:lnTo>
                  <a:pt x="2082529" y="0"/>
                </a:lnTo>
                <a:close/>
              </a:path>
            </a:pathLst>
          </a:custGeom>
          <a:solidFill>
            <a:srgbClr val="C0504D"/>
          </a:solidFill>
        </p:spPr>
        <p:txBody>
          <a:bodyPr wrap="square" lIns="0" tIns="0" rIns="0" bIns="0" rtlCol="0"/>
          <a:lstStyle/>
          <a:p>
            <a:endParaRPr/>
          </a:p>
        </p:txBody>
      </p:sp>
      <p:sp>
        <p:nvSpPr>
          <p:cNvPr id="8" name="object 5">
            <a:extLst>
              <a:ext uri="{FF2B5EF4-FFF2-40B4-BE49-F238E27FC236}">
                <a16:creationId xmlns:a16="http://schemas.microsoft.com/office/drawing/2014/main" id="{E9B84ED9-E2B6-4DB8-8D4C-3A46EBF668CC}"/>
              </a:ext>
            </a:extLst>
          </p:cNvPr>
          <p:cNvSpPr/>
          <p:nvPr/>
        </p:nvSpPr>
        <p:spPr>
          <a:xfrm>
            <a:off x="1902178" y="4639568"/>
            <a:ext cx="2156460" cy="441959"/>
          </a:xfrm>
          <a:custGeom>
            <a:avLst/>
            <a:gdLst/>
            <a:ahLst/>
            <a:cxnLst/>
            <a:rect l="l" t="t" r="r" b="b"/>
            <a:pathLst>
              <a:path w="2156460"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9" name="object 6">
            <a:extLst>
              <a:ext uri="{FF2B5EF4-FFF2-40B4-BE49-F238E27FC236}">
                <a16:creationId xmlns:a16="http://schemas.microsoft.com/office/drawing/2014/main" id="{BEFF8CE0-A9DA-4494-8D24-FF2F75C36FC8}"/>
              </a:ext>
            </a:extLst>
          </p:cNvPr>
          <p:cNvSpPr txBox="1"/>
          <p:nvPr/>
        </p:nvSpPr>
        <p:spPr>
          <a:xfrm>
            <a:off x="2125160" y="4695850"/>
            <a:ext cx="171068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Presentation</a:t>
            </a:r>
            <a:r>
              <a:rPr sz="1800" spc="-6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
        <p:nvSpPr>
          <p:cNvPr id="10" name="object 7">
            <a:extLst>
              <a:ext uri="{FF2B5EF4-FFF2-40B4-BE49-F238E27FC236}">
                <a16:creationId xmlns:a16="http://schemas.microsoft.com/office/drawing/2014/main" id="{15F95774-5491-4788-A36D-EEB981496168}"/>
              </a:ext>
            </a:extLst>
          </p:cNvPr>
          <p:cNvSpPr/>
          <p:nvPr/>
        </p:nvSpPr>
        <p:spPr>
          <a:xfrm>
            <a:off x="4888257" y="4611014"/>
            <a:ext cx="2252472" cy="536447"/>
          </a:xfrm>
          <a:prstGeom prst="rect">
            <a:avLst/>
          </a:prstGeom>
          <a:blipFill>
            <a:blip r:embed="rId5"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23A0CCF8-654A-43E5-B5D0-F69B7850DE6B}"/>
              </a:ext>
            </a:extLst>
          </p:cNvPr>
          <p:cNvSpPr/>
          <p:nvPr/>
        </p:nvSpPr>
        <p:spPr>
          <a:xfrm>
            <a:off x="4921786" y="4632350"/>
            <a:ext cx="2185416" cy="560831"/>
          </a:xfrm>
          <a:prstGeom prst="rect">
            <a:avLst/>
          </a:prstGeom>
          <a:blipFill>
            <a:blip r:embed="rId6"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F3615899-28BB-4141-979B-E513B4F92E85}"/>
              </a:ext>
            </a:extLst>
          </p:cNvPr>
          <p:cNvSpPr/>
          <p:nvPr/>
        </p:nvSpPr>
        <p:spPr>
          <a:xfrm>
            <a:off x="4936069" y="4637405"/>
            <a:ext cx="2156460" cy="441959"/>
          </a:xfrm>
          <a:custGeom>
            <a:avLst/>
            <a:gdLst/>
            <a:ahLst/>
            <a:cxnLst/>
            <a:rect l="l" t="t" r="r" b="b"/>
            <a:pathLst>
              <a:path w="2156460" h="441960">
                <a:moveTo>
                  <a:pt x="2082529" y="0"/>
                </a:moveTo>
                <a:lnTo>
                  <a:pt x="73619" y="0"/>
                </a:lnTo>
                <a:lnTo>
                  <a:pt x="44963" y="5785"/>
                </a:lnTo>
                <a:lnTo>
                  <a:pt x="21562" y="21562"/>
                </a:lnTo>
                <a:lnTo>
                  <a:pt x="5785" y="44963"/>
                </a:lnTo>
                <a:lnTo>
                  <a:pt x="0" y="73619"/>
                </a:lnTo>
                <a:lnTo>
                  <a:pt x="0" y="368090"/>
                </a:lnTo>
                <a:lnTo>
                  <a:pt x="5785" y="396746"/>
                </a:lnTo>
                <a:lnTo>
                  <a:pt x="21562" y="420147"/>
                </a:lnTo>
                <a:lnTo>
                  <a:pt x="44963" y="435924"/>
                </a:lnTo>
                <a:lnTo>
                  <a:pt x="73619" y="441709"/>
                </a:lnTo>
                <a:lnTo>
                  <a:pt x="2082529" y="441709"/>
                </a:lnTo>
                <a:lnTo>
                  <a:pt x="2111185" y="435924"/>
                </a:lnTo>
                <a:lnTo>
                  <a:pt x="2134586" y="420147"/>
                </a:lnTo>
                <a:lnTo>
                  <a:pt x="2150363" y="396746"/>
                </a:lnTo>
                <a:lnTo>
                  <a:pt x="2156148" y="368090"/>
                </a:lnTo>
                <a:lnTo>
                  <a:pt x="2156148" y="73619"/>
                </a:lnTo>
                <a:lnTo>
                  <a:pt x="2150363" y="44963"/>
                </a:lnTo>
                <a:lnTo>
                  <a:pt x="2134586" y="21562"/>
                </a:lnTo>
                <a:lnTo>
                  <a:pt x="2111185" y="5785"/>
                </a:lnTo>
                <a:lnTo>
                  <a:pt x="2082529" y="0"/>
                </a:lnTo>
                <a:close/>
              </a:path>
            </a:pathLst>
          </a:custGeom>
          <a:solidFill>
            <a:srgbClr val="9BBB59"/>
          </a:solidFill>
        </p:spPr>
        <p:txBody>
          <a:bodyPr wrap="square" lIns="0" tIns="0" rIns="0" bIns="0" rtlCol="0"/>
          <a:lstStyle/>
          <a:p>
            <a:endParaRPr/>
          </a:p>
        </p:txBody>
      </p:sp>
      <p:sp>
        <p:nvSpPr>
          <p:cNvPr id="13" name="object 10">
            <a:extLst>
              <a:ext uri="{FF2B5EF4-FFF2-40B4-BE49-F238E27FC236}">
                <a16:creationId xmlns:a16="http://schemas.microsoft.com/office/drawing/2014/main" id="{985BA713-181F-46D6-9897-B27F00461280}"/>
              </a:ext>
            </a:extLst>
          </p:cNvPr>
          <p:cNvSpPr/>
          <p:nvPr/>
        </p:nvSpPr>
        <p:spPr>
          <a:xfrm>
            <a:off x="4936069" y="4637405"/>
            <a:ext cx="2156460" cy="441959"/>
          </a:xfrm>
          <a:custGeom>
            <a:avLst/>
            <a:gdLst/>
            <a:ahLst/>
            <a:cxnLst/>
            <a:rect l="l" t="t" r="r" b="b"/>
            <a:pathLst>
              <a:path w="2156460"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14" name="object 11">
            <a:extLst>
              <a:ext uri="{FF2B5EF4-FFF2-40B4-BE49-F238E27FC236}">
                <a16:creationId xmlns:a16="http://schemas.microsoft.com/office/drawing/2014/main" id="{D57577C8-DC81-4BEC-B97E-CBEE255B1701}"/>
              </a:ext>
            </a:extLst>
          </p:cNvPr>
          <p:cNvSpPr txBox="1"/>
          <p:nvPr/>
        </p:nvSpPr>
        <p:spPr>
          <a:xfrm>
            <a:off x="5086600" y="4692802"/>
            <a:ext cx="18561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Business </a:t>
            </a:r>
            <a:r>
              <a:rPr sz="1800" dirty="0">
                <a:solidFill>
                  <a:srgbClr val="FFFFFF"/>
                </a:solidFill>
                <a:latin typeface="Calibri"/>
                <a:cs typeface="Calibri"/>
              </a:rPr>
              <a:t>Logic</a:t>
            </a:r>
            <a:r>
              <a:rPr sz="1800" spc="-4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
        <p:nvSpPr>
          <p:cNvPr id="15" name="object 12">
            <a:extLst>
              <a:ext uri="{FF2B5EF4-FFF2-40B4-BE49-F238E27FC236}">
                <a16:creationId xmlns:a16="http://schemas.microsoft.com/office/drawing/2014/main" id="{D73B5692-50F5-4B04-875A-8FF56CC06F03}"/>
              </a:ext>
            </a:extLst>
          </p:cNvPr>
          <p:cNvSpPr/>
          <p:nvPr/>
        </p:nvSpPr>
        <p:spPr>
          <a:xfrm>
            <a:off x="4897401" y="5365139"/>
            <a:ext cx="2252472" cy="536448"/>
          </a:xfrm>
          <a:prstGeom prst="rect">
            <a:avLst/>
          </a:prstGeom>
          <a:blipFill>
            <a:blip r:embed="rId7" cstate="print"/>
            <a:stretch>
              <a:fillRect/>
            </a:stretch>
          </a:blipFill>
        </p:spPr>
        <p:txBody>
          <a:bodyPr wrap="square" lIns="0" tIns="0" rIns="0" bIns="0" rtlCol="0"/>
          <a:lstStyle/>
          <a:p>
            <a:endParaRPr/>
          </a:p>
        </p:txBody>
      </p:sp>
      <p:sp>
        <p:nvSpPr>
          <p:cNvPr id="16" name="object 13">
            <a:extLst>
              <a:ext uri="{FF2B5EF4-FFF2-40B4-BE49-F238E27FC236}">
                <a16:creationId xmlns:a16="http://schemas.microsoft.com/office/drawing/2014/main" id="{2851F78C-A798-42ED-809D-31460B2089E8}"/>
              </a:ext>
            </a:extLst>
          </p:cNvPr>
          <p:cNvSpPr/>
          <p:nvPr/>
        </p:nvSpPr>
        <p:spPr>
          <a:xfrm>
            <a:off x="5040658" y="5386474"/>
            <a:ext cx="1962912" cy="563880"/>
          </a:xfrm>
          <a:prstGeom prst="rect">
            <a:avLst/>
          </a:prstGeom>
          <a:blipFill>
            <a:blip r:embed="rId8" cstate="print"/>
            <a:stretch>
              <a:fillRect/>
            </a:stretch>
          </a:blipFill>
        </p:spPr>
        <p:txBody>
          <a:bodyPr wrap="square" lIns="0" tIns="0" rIns="0" bIns="0" rtlCol="0"/>
          <a:lstStyle/>
          <a:p>
            <a:endParaRPr/>
          </a:p>
        </p:txBody>
      </p:sp>
      <p:sp>
        <p:nvSpPr>
          <p:cNvPr id="17" name="object 14">
            <a:extLst>
              <a:ext uri="{FF2B5EF4-FFF2-40B4-BE49-F238E27FC236}">
                <a16:creationId xmlns:a16="http://schemas.microsoft.com/office/drawing/2014/main" id="{0A956C6A-DD8C-4E0C-A415-77156D838531}"/>
              </a:ext>
            </a:extLst>
          </p:cNvPr>
          <p:cNvSpPr/>
          <p:nvPr/>
        </p:nvSpPr>
        <p:spPr>
          <a:xfrm>
            <a:off x="4944867" y="5393526"/>
            <a:ext cx="2156460" cy="441959"/>
          </a:xfrm>
          <a:custGeom>
            <a:avLst/>
            <a:gdLst/>
            <a:ahLst/>
            <a:cxnLst/>
            <a:rect l="l" t="t" r="r" b="b"/>
            <a:pathLst>
              <a:path w="2156459" h="441960">
                <a:moveTo>
                  <a:pt x="2082529" y="0"/>
                </a:moveTo>
                <a:lnTo>
                  <a:pt x="73619" y="0"/>
                </a:lnTo>
                <a:lnTo>
                  <a:pt x="44963" y="5785"/>
                </a:lnTo>
                <a:lnTo>
                  <a:pt x="21562" y="21562"/>
                </a:lnTo>
                <a:lnTo>
                  <a:pt x="5785" y="44963"/>
                </a:lnTo>
                <a:lnTo>
                  <a:pt x="0" y="73619"/>
                </a:lnTo>
                <a:lnTo>
                  <a:pt x="0" y="368090"/>
                </a:lnTo>
                <a:lnTo>
                  <a:pt x="5785" y="396745"/>
                </a:lnTo>
                <a:lnTo>
                  <a:pt x="21562" y="420146"/>
                </a:lnTo>
                <a:lnTo>
                  <a:pt x="44963" y="435923"/>
                </a:lnTo>
                <a:lnTo>
                  <a:pt x="73619" y="441708"/>
                </a:lnTo>
                <a:lnTo>
                  <a:pt x="2082529" y="441708"/>
                </a:lnTo>
                <a:lnTo>
                  <a:pt x="2111184" y="435923"/>
                </a:lnTo>
                <a:lnTo>
                  <a:pt x="2134585" y="420146"/>
                </a:lnTo>
                <a:lnTo>
                  <a:pt x="2150362" y="396745"/>
                </a:lnTo>
                <a:lnTo>
                  <a:pt x="2156147" y="368090"/>
                </a:lnTo>
                <a:lnTo>
                  <a:pt x="2156147" y="73619"/>
                </a:lnTo>
                <a:lnTo>
                  <a:pt x="2150362" y="44963"/>
                </a:lnTo>
                <a:lnTo>
                  <a:pt x="2134585" y="21562"/>
                </a:lnTo>
                <a:lnTo>
                  <a:pt x="2111184" y="5785"/>
                </a:lnTo>
                <a:lnTo>
                  <a:pt x="2082529" y="0"/>
                </a:lnTo>
                <a:close/>
              </a:path>
            </a:pathLst>
          </a:custGeom>
          <a:solidFill>
            <a:srgbClr val="8064A2"/>
          </a:solidFill>
        </p:spPr>
        <p:txBody>
          <a:bodyPr wrap="square" lIns="0" tIns="0" rIns="0" bIns="0" rtlCol="0"/>
          <a:lstStyle/>
          <a:p>
            <a:endParaRPr/>
          </a:p>
        </p:txBody>
      </p:sp>
      <p:sp>
        <p:nvSpPr>
          <p:cNvPr id="18" name="object 15">
            <a:extLst>
              <a:ext uri="{FF2B5EF4-FFF2-40B4-BE49-F238E27FC236}">
                <a16:creationId xmlns:a16="http://schemas.microsoft.com/office/drawing/2014/main" id="{F804B979-D535-4A01-82A0-CF4C98F4A937}"/>
              </a:ext>
            </a:extLst>
          </p:cNvPr>
          <p:cNvSpPr/>
          <p:nvPr/>
        </p:nvSpPr>
        <p:spPr>
          <a:xfrm>
            <a:off x="4944867" y="5393526"/>
            <a:ext cx="2156460" cy="441959"/>
          </a:xfrm>
          <a:custGeom>
            <a:avLst/>
            <a:gdLst/>
            <a:ahLst/>
            <a:cxnLst/>
            <a:rect l="l" t="t" r="r" b="b"/>
            <a:pathLst>
              <a:path w="2156459"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19" name="object 16">
            <a:extLst>
              <a:ext uri="{FF2B5EF4-FFF2-40B4-BE49-F238E27FC236}">
                <a16:creationId xmlns:a16="http://schemas.microsoft.com/office/drawing/2014/main" id="{AE39AFCF-40C7-4AAB-A198-282244D85071}"/>
              </a:ext>
            </a:extLst>
          </p:cNvPr>
          <p:cNvSpPr txBox="1"/>
          <p:nvPr/>
        </p:nvSpPr>
        <p:spPr>
          <a:xfrm>
            <a:off x="5207378" y="5449974"/>
            <a:ext cx="163131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Data </a:t>
            </a:r>
            <a:r>
              <a:rPr sz="1800" spc="-5" dirty="0">
                <a:solidFill>
                  <a:srgbClr val="FFFFFF"/>
                </a:solidFill>
                <a:latin typeface="Calibri"/>
                <a:cs typeface="Calibri"/>
              </a:rPr>
              <a:t>Access</a:t>
            </a:r>
            <a:r>
              <a:rPr sz="1800" spc="-50" dirty="0">
                <a:solidFill>
                  <a:srgbClr val="FFFFFF"/>
                </a:solidFill>
                <a:latin typeface="Calibri"/>
                <a:cs typeface="Calibri"/>
              </a:rPr>
              <a:t> </a:t>
            </a:r>
            <a:r>
              <a:rPr sz="1800" spc="-15" dirty="0">
                <a:solidFill>
                  <a:srgbClr val="FFFFFF"/>
                </a:solidFill>
                <a:latin typeface="Calibri"/>
                <a:cs typeface="Calibri"/>
              </a:rPr>
              <a:t>layer</a:t>
            </a:r>
            <a:endParaRPr sz="1800" dirty="0">
              <a:latin typeface="Calibri"/>
              <a:cs typeface="Calibri"/>
            </a:endParaRPr>
          </a:p>
        </p:txBody>
      </p:sp>
      <p:sp>
        <p:nvSpPr>
          <p:cNvPr id="20" name="object 17">
            <a:extLst>
              <a:ext uri="{FF2B5EF4-FFF2-40B4-BE49-F238E27FC236}">
                <a16:creationId xmlns:a16="http://schemas.microsoft.com/office/drawing/2014/main" id="{835F6366-DE3A-4F33-BC9C-4AA2F7F75F9F}"/>
              </a:ext>
            </a:extLst>
          </p:cNvPr>
          <p:cNvSpPr/>
          <p:nvPr/>
        </p:nvSpPr>
        <p:spPr>
          <a:xfrm>
            <a:off x="5363745" y="2379879"/>
            <a:ext cx="1578864" cy="1950720"/>
          </a:xfrm>
          <a:prstGeom prst="rect">
            <a:avLst/>
          </a:prstGeom>
          <a:blipFill>
            <a:blip r:embed="rId9"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A8627FA0-94C8-4BF9-926B-F3678FB87127}"/>
              </a:ext>
            </a:extLst>
          </p:cNvPr>
          <p:cNvSpPr/>
          <p:nvPr/>
        </p:nvSpPr>
        <p:spPr>
          <a:xfrm>
            <a:off x="8326402" y="2379879"/>
            <a:ext cx="1950720" cy="1950720"/>
          </a:xfrm>
          <a:prstGeom prst="rect">
            <a:avLst/>
          </a:prstGeom>
          <a:blipFill>
            <a:blip r:embed="rId10"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29C94F7A-8665-4D10-967F-2DA1197376B2}"/>
              </a:ext>
            </a:extLst>
          </p:cNvPr>
          <p:cNvSpPr/>
          <p:nvPr/>
        </p:nvSpPr>
        <p:spPr>
          <a:xfrm>
            <a:off x="6673145" y="2909836"/>
            <a:ext cx="1778000" cy="642620"/>
          </a:xfrm>
          <a:custGeom>
            <a:avLst/>
            <a:gdLst/>
            <a:ahLst/>
            <a:cxnLst/>
            <a:rect l="l" t="t" r="r" b="b"/>
            <a:pathLst>
              <a:path w="1778000" h="642619">
                <a:moveTo>
                  <a:pt x="321028" y="0"/>
                </a:moveTo>
                <a:lnTo>
                  <a:pt x="0" y="321028"/>
                </a:lnTo>
                <a:lnTo>
                  <a:pt x="321028" y="642056"/>
                </a:lnTo>
                <a:lnTo>
                  <a:pt x="321028" y="481542"/>
                </a:lnTo>
                <a:lnTo>
                  <a:pt x="1617485" y="481542"/>
                </a:lnTo>
                <a:lnTo>
                  <a:pt x="1778000" y="321028"/>
                </a:lnTo>
                <a:lnTo>
                  <a:pt x="1617485" y="160514"/>
                </a:lnTo>
                <a:lnTo>
                  <a:pt x="321028" y="160514"/>
                </a:lnTo>
                <a:lnTo>
                  <a:pt x="321028" y="0"/>
                </a:lnTo>
                <a:close/>
              </a:path>
              <a:path w="1778000" h="642619">
                <a:moveTo>
                  <a:pt x="1617485" y="481542"/>
                </a:moveTo>
                <a:lnTo>
                  <a:pt x="1456971" y="481542"/>
                </a:lnTo>
                <a:lnTo>
                  <a:pt x="1456971" y="642056"/>
                </a:lnTo>
                <a:lnTo>
                  <a:pt x="1617485" y="481542"/>
                </a:lnTo>
                <a:close/>
              </a:path>
              <a:path w="1778000" h="642619">
                <a:moveTo>
                  <a:pt x="1456971" y="0"/>
                </a:moveTo>
                <a:lnTo>
                  <a:pt x="1456971" y="160514"/>
                </a:lnTo>
                <a:lnTo>
                  <a:pt x="1617485" y="160514"/>
                </a:lnTo>
                <a:lnTo>
                  <a:pt x="1456971" y="0"/>
                </a:lnTo>
                <a:close/>
              </a:path>
            </a:pathLst>
          </a:custGeom>
          <a:solidFill>
            <a:srgbClr val="FFFFFF"/>
          </a:solidFill>
        </p:spPr>
        <p:txBody>
          <a:bodyPr wrap="square" lIns="0" tIns="0" rIns="0" bIns="0" rtlCol="0"/>
          <a:lstStyle/>
          <a:p>
            <a:endParaRPr/>
          </a:p>
        </p:txBody>
      </p:sp>
      <p:sp>
        <p:nvSpPr>
          <p:cNvPr id="23" name="object 20">
            <a:extLst>
              <a:ext uri="{FF2B5EF4-FFF2-40B4-BE49-F238E27FC236}">
                <a16:creationId xmlns:a16="http://schemas.microsoft.com/office/drawing/2014/main" id="{1EE724FD-1805-4173-95BC-7505485D29AA}"/>
              </a:ext>
            </a:extLst>
          </p:cNvPr>
          <p:cNvSpPr/>
          <p:nvPr/>
        </p:nvSpPr>
        <p:spPr>
          <a:xfrm>
            <a:off x="6673145" y="2909836"/>
            <a:ext cx="1778000" cy="642620"/>
          </a:xfrm>
          <a:custGeom>
            <a:avLst/>
            <a:gdLst/>
            <a:ahLst/>
            <a:cxnLst/>
            <a:rect l="l" t="t" r="r" b="b"/>
            <a:pathLst>
              <a:path w="1778000" h="642619">
                <a:moveTo>
                  <a:pt x="0" y="321028"/>
                </a:moveTo>
                <a:lnTo>
                  <a:pt x="321027" y="0"/>
                </a:lnTo>
                <a:lnTo>
                  <a:pt x="321027" y="160514"/>
                </a:lnTo>
                <a:lnTo>
                  <a:pt x="1456972" y="160514"/>
                </a:lnTo>
                <a:lnTo>
                  <a:pt x="1456972" y="0"/>
                </a:lnTo>
                <a:lnTo>
                  <a:pt x="1778000" y="321028"/>
                </a:lnTo>
                <a:lnTo>
                  <a:pt x="1456972" y="642056"/>
                </a:lnTo>
                <a:lnTo>
                  <a:pt x="1456972" y="481542"/>
                </a:lnTo>
                <a:lnTo>
                  <a:pt x="321027" y="481542"/>
                </a:lnTo>
                <a:lnTo>
                  <a:pt x="321027" y="642056"/>
                </a:lnTo>
                <a:lnTo>
                  <a:pt x="0" y="321028"/>
                </a:lnTo>
                <a:close/>
              </a:path>
            </a:pathLst>
          </a:custGeom>
          <a:ln w="25400">
            <a:solidFill>
              <a:srgbClr val="4F81BD"/>
            </a:solidFill>
          </a:ln>
        </p:spPr>
        <p:txBody>
          <a:bodyPr wrap="square" lIns="0" tIns="0" rIns="0" bIns="0" rtlCol="0"/>
          <a:lstStyle/>
          <a:p>
            <a:endParaRPr/>
          </a:p>
        </p:txBody>
      </p:sp>
      <p:sp>
        <p:nvSpPr>
          <p:cNvPr id="24" name="object 21">
            <a:extLst>
              <a:ext uri="{FF2B5EF4-FFF2-40B4-BE49-F238E27FC236}">
                <a16:creationId xmlns:a16="http://schemas.microsoft.com/office/drawing/2014/main" id="{E7E75983-AEF6-4103-BECB-76E22C89AECC}"/>
              </a:ext>
            </a:extLst>
          </p:cNvPr>
          <p:cNvSpPr/>
          <p:nvPr/>
        </p:nvSpPr>
        <p:spPr>
          <a:xfrm>
            <a:off x="3886200" y="2909836"/>
            <a:ext cx="1348105" cy="642620"/>
          </a:xfrm>
          <a:custGeom>
            <a:avLst/>
            <a:gdLst/>
            <a:ahLst/>
            <a:cxnLst/>
            <a:rect l="l" t="t" r="r" b="b"/>
            <a:pathLst>
              <a:path w="1348104" h="642619">
                <a:moveTo>
                  <a:pt x="321026" y="0"/>
                </a:moveTo>
                <a:lnTo>
                  <a:pt x="0" y="321028"/>
                </a:lnTo>
                <a:lnTo>
                  <a:pt x="321026" y="642056"/>
                </a:lnTo>
                <a:lnTo>
                  <a:pt x="321026" y="481542"/>
                </a:lnTo>
                <a:lnTo>
                  <a:pt x="1347610" y="481542"/>
                </a:lnTo>
                <a:lnTo>
                  <a:pt x="1347610" y="160514"/>
                </a:lnTo>
                <a:lnTo>
                  <a:pt x="321026" y="160514"/>
                </a:lnTo>
                <a:lnTo>
                  <a:pt x="321026" y="0"/>
                </a:lnTo>
                <a:close/>
              </a:path>
            </a:pathLst>
          </a:custGeom>
          <a:solidFill>
            <a:srgbClr val="FFFFFF"/>
          </a:solidFill>
        </p:spPr>
        <p:txBody>
          <a:bodyPr wrap="square" lIns="0" tIns="0" rIns="0" bIns="0" rtlCol="0"/>
          <a:lstStyle/>
          <a:p>
            <a:endParaRPr/>
          </a:p>
        </p:txBody>
      </p:sp>
      <p:sp>
        <p:nvSpPr>
          <p:cNvPr id="25" name="object 22">
            <a:extLst>
              <a:ext uri="{FF2B5EF4-FFF2-40B4-BE49-F238E27FC236}">
                <a16:creationId xmlns:a16="http://schemas.microsoft.com/office/drawing/2014/main" id="{476979D2-3353-42D0-A529-F3F25730552D}"/>
              </a:ext>
            </a:extLst>
          </p:cNvPr>
          <p:cNvSpPr/>
          <p:nvPr/>
        </p:nvSpPr>
        <p:spPr>
          <a:xfrm>
            <a:off x="3886200" y="2909836"/>
            <a:ext cx="1348105" cy="642620"/>
          </a:xfrm>
          <a:custGeom>
            <a:avLst/>
            <a:gdLst/>
            <a:ahLst/>
            <a:cxnLst/>
            <a:rect l="l" t="t" r="r" b="b"/>
            <a:pathLst>
              <a:path w="1348104" h="642619">
                <a:moveTo>
                  <a:pt x="0" y="321028"/>
                </a:moveTo>
                <a:lnTo>
                  <a:pt x="321027" y="0"/>
                </a:lnTo>
                <a:lnTo>
                  <a:pt x="321027" y="160514"/>
                </a:lnTo>
                <a:lnTo>
                  <a:pt x="1347611" y="160514"/>
                </a:lnTo>
                <a:lnTo>
                  <a:pt x="1347611" y="481542"/>
                </a:lnTo>
                <a:lnTo>
                  <a:pt x="321027" y="481542"/>
                </a:lnTo>
                <a:lnTo>
                  <a:pt x="321027" y="642056"/>
                </a:lnTo>
                <a:lnTo>
                  <a:pt x="0" y="321028"/>
                </a:lnTo>
                <a:close/>
              </a:path>
            </a:pathLst>
          </a:custGeom>
          <a:ln w="25400">
            <a:solidFill>
              <a:srgbClr val="4F81BD"/>
            </a:solidFill>
          </a:ln>
        </p:spPr>
        <p:txBody>
          <a:bodyPr wrap="square" lIns="0" tIns="0" rIns="0" bIns="0" rtlCol="0"/>
          <a:lstStyle/>
          <a:p>
            <a:endParaRPr/>
          </a:p>
        </p:txBody>
      </p:sp>
      <p:sp>
        <p:nvSpPr>
          <p:cNvPr id="26" name="object 23">
            <a:extLst>
              <a:ext uri="{FF2B5EF4-FFF2-40B4-BE49-F238E27FC236}">
                <a16:creationId xmlns:a16="http://schemas.microsoft.com/office/drawing/2014/main" id="{01150DC2-5F61-43D5-B33C-379C1C128B7E}"/>
              </a:ext>
            </a:extLst>
          </p:cNvPr>
          <p:cNvSpPr/>
          <p:nvPr/>
        </p:nvSpPr>
        <p:spPr>
          <a:xfrm>
            <a:off x="2681505" y="2605430"/>
            <a:ext cx="533400" cy="786383"/>
          </a:xfrm>
          <a:prstGeom prst="rect">
            <a:avLst/>
          </a:prstGeom>
          <a:blipFill>
            <a:blip r:embed="rId11" cstate="print"/>
            <a:stretch>
              <a:fillRect/>
            </a:stretch>
          </a:blipFill>
        </p:spPr>
        <p:txBody>
          <a:bodyPr wrap="square" lIns="0" tIns="0" rIns="0" bIns="0" rtlCol="0"/>
          <a:lstStyle/>
          <a:p>
            <a:endParaRPr/>
          </a:p>
        </p:txBody>
      </p:sp>
      <p:sp>
        <p:nvSpPr>
          <p:cNvPr id="27" name="object 24">
            <a:extLst>
              <a:ext uri="{FF2B5EF4-FFF2-40B4-BE49-F238E27FC236}">
                <a16:creationId xmlns:a16="http://schemas.microsoft.com/office/drawing/2014/main" id="{2EE134AD-09AA-459B-A71B-A23D20850652}"/>
              </a:ext>
            </a:extLst>
          </p:cNvPr>
          <p:cNvSpPr/>
          <p:nvPr/>
        </p:nvSpPr>
        <p:spPr>
          <a:xfrm>
            <a:off x="2101482" y="3557081"/>
            <a:ext cx="1529715" cy="586740"/>
          </a:xfrm>
          <a:custGeom>
            <a:avLst/>
            <a:gdLst/>
            <a:ahLst/>
            <a:cxnLst/>
            <a:rect l="l" t="t" r="r" b="b"/>
            <a:pathLst>
              <a:path w="1529714" h="586739">
                <a:moveTo>
                  <a:pt x="0" y="586639"/>
                </a:moveTo>
                <a:lnTo>
                  <a:pt x="1529257" y="586639"/>
                </a:lnTo>
                <a:lnTo>
                  <a:pt x="1529257" y="0"/>
                </a:lnTo>
                <a:lnTo>
                  <a:pt x="0" y="0"/>
                </a:lnTo>
                <a:lnTo>
                  <a:pt x="0" y="586639"/>
                </a:lnTo>
                <a:close/>
              </a:path>
            </a:pathLst>
          </a:custGeom>
          <a:solidFill>
            <a:srgbClr val="FFFFFF"/>
          </a:solidFill>
        </p:spPr>
        <p:txBody>
          <a:bodyPr wrap="square" lIns="0" tIns="0" rIns="0" bIns="0" rtlCol="0"/>
          <a:lstStyle/>
          <a:p>
            <a:endParaRPr/>
          </a:p>
        </p:txBody>
      </p:sp>
      <p:sp>
        <p:nvSpPr>
          <p:cNvPr id="28" name="object 25">
            <a:extLst>
              <a:ext uri="{FF2B5EF4-FFF2-40B4-BE49-F238E27FC236}">
                <a16:creationId xmlns:a16="http://schemas.microsoft.com/office/drawing/2014/main" id="{3DC4A9DD-C8CB-47AA-8742-2029D00752B8}"/>
              </a:ext>
            </a:extLst>
          </p:cNvPr>
          <p:cNvSpPr/>
          <p:nvPr/>
        </p:nvSpPr>
        <p:spPr>
          <a:xfrm>
            <a:off x="2101482" y="3557081"/>
            <a:ext cx="1529715" cy="586740"/>
          </a:xfrm>
          <a:custGeom>
            <a:avLst/>
            <a:gdLst/>
            <a:ahLst/>
            <a:cxnLst/>
            <a:rect l="l" t="t" r="r" b="b"/>
            <a:pathLst>
              <a:path w="1529714" h="586739">
                <a:moveTo>
                  <a:pt x="0" y="0"/>
                </a:moveTo>
                <a:lnTo>
                  <a:pt x="1529258" y="0"/>
                </a:lnTo>
                <a:lnTo>
                  <a:pt x="1529258" y="586639"/>
                </a:lnTo>
                <a:lnTo>
                  <a:pt x="0" y="586639"/>
                </a:lnTo>
                <a:lnTo>
                  <a:pt x="0" y="0"/>
                </a:lnTo>
                <a:close/>
              </a:path>
            </a:pathLst>
          </a:custGeom>
          <a:ln w="25400">
            <a:solidFill>
              <a:srgbClr val="9BBB59"/>
            </a:solidFill>
          </a:ln>
        </p:spPr>
        <p:txBody>
          <a:bodyPr wrap="square" lIns="0" tIns="0" rIns="0" bIns="0" rtlCol="0"/>
          <a:lstStyle/>
          <a:p>
            <a:endParaRPr/>
          </a:p>
        </p:txBody>
      </p:sp>
      <p:sp>
        <p:nvSpPr>
          <p:cNvPr id="29" name="object 26">
            <a:extLst>
              <a:ext uri="{FF2B5EF4-FFF2-40B4-BE49-F238E27FC236}">
                <a16:creationId xmlns:a16="http://schemas.microsoft.com/office/drawing/2014/main" id="{67630AE1-4DF2-430F-8B03-FC1241B8B210}"/>
              </a:ext>
            </a:extLst>
          </p:cNvPr>
          <p:cNvSpPr/>
          <p:nvPr/>
        </p:nvSpPr>
        <p:spPr>
          <a:xfrm>
            <a:off x="1849402" y="3513735"/>
            <a:ext cx="2008632" cy="804672"/>
          </a:xfrm>
          <a:prstGeom prst="rect">
            <a:avLst/>
          </a:prstGeom>
          <a:blipFill>
            <a:blip r:embed="rId12" cstate="print"/>
            <a:stretch>
              <a:fillRect/>
            </a:stretch>
          </a:blipFill>
        </p:spPr>
        <p:txBody>
          <a:bodyPr wrap="square" lIns="0" tIns="0" rIns="0" bIns="0" rtlCol="0"/>
          <a:lstStyle/>
          <a:p>
            <a:endParaRPr/>
          </a:p>
        </p:txBody>
      </p:sp>
      <p:sp>
        <p:nvSpPr>
          <p:cNvPr id="30" name="Rectangle 29">
            <a:extLst>
              <a:ext uri="{FF2B5EF4-FFF2-40B4-BE49-F238E27FC236}">
                <a16:creationId xmlns:a16="http://schemas.microsoft.com/office/drawing/2014/main" id="{A60A9D9A-AB44-4153-8121-0A1A4C7B4249}"/>
              </a:ext>
            </a:extLst>
          </p:cNvPr>
          <p:cNvSpPr/>
          <p:nvPr/>
        </p:nvSpPr>
        <p:spPr>
          <a:xfrm>
            <a:off x="852301" y="1295400"/>
            <a:ext cx="3707951" cy="923330"/>
          </a:xfrm>
          <a:prstGeom prst="rect">
            <a:avLst/>
          </a:prstGeom>
        </p:spPr>
        <p:txBody>
          <a:bodyPr wrap="square">
            <a:spAutoFit/>
          </a:bodyPr>
          <a:lstStyle/>
          <a:p>
            <a:r>
              <a:rPr lang="en-US"/>
              <a:t>Single page Apps </a:t>
            </a:r>
          </a:p>
          <a:p>
            <a:r>
              <a:rPr lang="en-US"/>
              <a:t>using JavaScript frameworks/libraries</a:t>
            </a:r>
          </a:p>
          <a:p>
            <a:r>
              <a:rPr lang="en-US"/>
              <a:t> like Angular or React</a:t>
            </a:r>
            <a:endParaRPr lang="en-US" dirty="0"/>
          </a:p>
        </p:txBody>
      </p:sp>
      <p:sp>
        <p:nvSpPr>
          <p:cNvPr id="31" name="Rectangle 30">
            <a:extLst>
              <a:ext uri="{FF2B5EF4-FFF2-40B4-BE49-F238E27FC236}">
                <a16:creationId xmlns:a16="http://schemas.microsoft.com/office/drawing/2014/main" id="{C0231ED5-B675-4C11-BA30-AA0928714C25}"/>
              </a:ext>
            </a:extLst>
          </p:cNvPr>
          <p:cNvSpPr/>
          <p:nvPr/>
        </p:nvSpPr>
        <p:spPr>
          <a:xfrm>
            <a:off x="5148309" y="1353331"/>
            <a:ext cx="1733167" cy="646331"/>
          </a:xfrm>
          <a:prstGeom prst="rect">
            <a:avLst/>
          </a:prstGeom>
        </p:spPr>
        <p:txBody>
          <a:bodyPr wrap="none">
            <a:spAutoFit/>
          </a:bodyPr>
          <a:lstStyle/>
          <a:p>
            <a:r>
              <a:rPr lang="en-US"/>
              <a:t>NodeJS and </a:t>
            </a:r>
          </a:p>
          <a:p>
            <a:r>
              <a:rPr lang="en-US"/>
              <a:t>NodeJS modules</a:t>
            </a:r>
            <a:endParaRPr lang="en-US" dirty="0"/>
          </a:p>
        </p:txBody>
      </p:sp>
      <p:sp>
        <p:nvSpPr>
          <p:cNvPr id="33" name="Rectangle 32">
            <a:extLst>
              <a:ext uri="{FF2B5EF4-FFF2-40B4-BE49-F238E27FC236}">
                <a16:creationId xmlns:a16="http://schemas.microsoft.com/office/drawing/2014/main" id="{062AFFB1-B016-4A8B-A976-E9595621B7A2}"/>
              </a:ext>
            </a:extLst>
          </p:cNvPr>
          <p:cNvSpPr/>
          <p:nvPr/>
        </p:nvSpPr>
        <p:spPr>
          <a:xfrm>
            <a:off x="8139119" y="1353331"/>
            <a:ext cx="1811714" cy="646331"/>
          </a:xfrm>
          <a:prstGeom prst="rect">
            <a:avLst/>
          </a:prstGeom>
        </p:spPr>
        <p:txBody>
          <a:bodyPr wrap="none">
            <a:spAutoFit/>
          </a:bodyPr>
          <a:lstStyle/>
          <a:p>
            <a:r>
              <a:rPr lang="en-US" dirty="0"/>
              <a:t>MongoDB </a:t>
            </a:r>
          </a:p>
          <a:p>
            <a:r>
              <a:rPr lang="en-US" dirty="0"/>
              <a:t>JSON documents</a:t>
            </a:r>
          </a:p>
        </p:txBody>
      </p:sp>
      <p:sp>
        <p:nvSpPr>
          <p:cNvPr id="34" name="Rectangle 33">
            <a:extLst>
              <a:ext uri="{FF2B5EF4-FFF2-40B4-BE49-F238E27FC236}">
                <a16:creationId xmlns:a16="http://schemas.microsoft.com/office/drawing/2014/main" id="{60E76218-5F3B-474B-B3CB-813A9D06F712}"/>
              </a:ext>
            </a:extLst>
          </p:cNvPr>
          <p:cNvSpPr/>
          <p:nvPr/>
        </p:nvSpPr>
        <p:spPr>
          <a:xfrm>
            <a:off x="3999609" y="3627241"/>
            <a:ext cx="1445076" cy="646331"/>
          </a:xfrm>
          <a:prstGeom prst="rect">
            <a:avLst/>
          </a:prstGeom>
        </p:spPr>
        <p:txBody>
          <a:bodyPr wrap="none">
            <a:spAutoFit/>
          </a:bodyPr>
          <a:lstStyle/>
          <a:p>
            <a:r>
              <a:rPr lang="en-US" dirty="0"/>
              <a:t>REST API </a:t>
            </a:r>
          </a:p>
          <a:p>
            <a:r>
              <a:rPr lang="en-US" dirty="0"/>
              <a:t>serving JSON</a:t>
            </a:r>
          </a:p>
        </p:txBody>
      </p:sp>
    </p:spTree>
    <p:extLst>
      <p:ext uri="{BB962C8B-B14F-4D97-AF65-F5344CB8AC3E}">
        <p14:creationId xmlns:p14="http://schemas.microsoft.com/office/powerpoint/2010/main" val="407275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0100-F407-4B3F-8C5F-9DC664CC0017}"/>
              </a:ext>
            </a:extLst>
          </p:cNvPr>
          <p:cNvSpPr>
            <a:spLocks noGrp="1"/>
          </p:cNvSpPr>
          <p:nvPr>
            <p:ph type="title"/>
          </p:nvPr>
        </p:nvSpPr>
        <p:spPr/>
        <p:txBody>
          <a:bodyPr/>
          <a:lstStyle/>
          <a:p>
            <a:r>
              <a:rPr lang="en-US" dirty="0"/>
              <a:t>Full Stack Web Development</a:t>
            </a:r>
          </a:p>
        </p:txBody>
      </p:sp>
      <p:sp>
        <p:nvSpPr>
          <p:cNvPr id="3" name="Slide Number Placeholder 2">
            <a:extLst>
              <a:ext uri="{FF2B5EF4-FFF2-40B4-BE49-F238E27FC236}">
                <a16:creationId xmlns:a16="http://schemas.microsoft.com/office/drawing/2014/main" id="{6C367B32-E502-46A3-B77D-7638BE4FBDBF}"/>
              </a:ext>
            </a:extLst>
          </p:cNvPr>
          <p:cNvSpPr>
            <a:spLocks noGrp="1"/>
          </p:cNvSpPr>
          <p:nvPr>
            <p:ph type="sldNum" sz="quarter" idx="12"/>
          </p:nvPr>
        </p:nvSpPr>
        <p:spPr/>
        <p:txBody>
          <a:bodyPr/>
          <a:lstStyle/>
          <a:p>
            <a:pPr>
              <a:defRPr/>
            </a:pPr>
            <a:fld id="{49730567-0E75-49FB-AEC7-DB714A72D059}" type="slidenum">
              <a:rPr lang="en-US" smtClean="0"/>
              <a:pPr>
                <a:defRPr/>
              </a:pPr>
              <a:t>6</a:t>
            </a:fld>
            <a:endParaRPr lang="en-US"/>
          </a:p>
        </p:txBody>
      </p:sp>
      <p:sp>
        <p:nvSpPr>
          <p:cNvPr id="5" name="object 2">
            <a:extLst>
              <a:ext uri="{FF2B5EF4-FFF2-40B4-BE49-F238E27FC236}">
                <a16:creationId xmlns:a16="http://schemas.microsoft.com/office/drawing/2014/main" id="{FBE1BD13-7B93-4FF2-A174-C88A3868C495}"/>
              </a:ext>
            </a:extLst>
          </p:cNvPr>
          <p:cNvSpPr txBox="1"/>
          <p:nvPr/>
        </p:nvSpPr>
        <p:spPr>
          <a:xfrm>
            <a:off x="1712696" y="4533026"/>
            <a:ext cx="18311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Presentation</a:t>
            </a:r>
            <a:r>
              <a:rPr sz="1800" spc="-6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
        <p:nvSpPr>
          <p:cNvPr id="6" name="object 3">
            <a:extLst>
              <a:ext uri="{FF2B5EF4-FFF2-40B4-BE49-F238E27FC236}">
                <a16:creationId xmlns:a16="http://schemas.microsoft.com/office/drawing/2014/main" id="{1E34CD93-94C8-43B4-8AEF-C64187E71A45}"/>
              </a:ext>
            </a:extLst>
          </p:cNvPr>
          <p:cNvSpPr/>
          <p:nvPr/>
        </p:nvSpPr>
        <p:spPr>
          <a:xfrm>
            <a:off x="4783698" y="4566984"/>
            <a:ext cx="2837261" cy="536447"/>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C7937E2D-6151-4B81-8669-C889C3EDB937}"/>
              </a:ext>
            </a:extLst>
          </p:cNvPr>
          <p:cNvSpPr/>
          <p:nvPr/>
        </p:nvSpPr>
        <p:spPr>
          <a:xfrm>
            <a:off x="4817228" y="4588320"/>
            <a:ext cx="2752796" cy="560831"/>
          </a:xfrm>
          <a:prstGeom prst="rect">
            <a:avLst/>
          </a:prstGeom>
          <a:blipFill>
            <a:blip r:embed="rId4"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9B2EE10F-422D-43EB-AE23-C785214F29EC}"/>
              </a:ext>
            </a:extLst>
          </p:cNvPr>
          <p:cNvSpPr/>
          <p:nvPr/>
        </p:nvSpPr>
        <p:spPr>
          <a:xfrm>
            <a:off x="4831510" y="4593375"/>
            <a:ext cx="2716323" cy="441959"/>
          </a:xfrm>
          <a:custGeom>
            <a:avLst/>
            <a:gdLst/>
            <a:ahLst/>
            <a:cxnLst/>
            <a:rect l="l" t="t" r="r" b="b"/>
            <a:pathLst>
              <a:path w="2156460" h="441960">
                <a:moveTo>
                  <a:pt x="2082529" y="0"/>
                </a:moveTo>
                <a:lnTo>
                  <a:pt x="73619" y="0"/>
                </a:lnTo>
                <a:lnTo>
                  <a:pt x="44963" y="5785"/>
                </a:lnTo>
                <a:lnTo>
                  <a:pt x="21562" y="21562"/>
                </a:lnTo>
                <a:lnTo>
                  <a:pt x="5785" y="44963"/>
                </a:lnTo>
                <a:lnTo>
                  <a:pt x="0" y="73619"/>
                </a:lnTo>
                <a:lnTo>
                  <a:pt x="0" y="368090"/>
                </a:lnTo>
                <a:lnTo>
                  <a:pt x="5785" y="396746"/>
                </a:lnTo>
                <a:lnTo>
                  <a:pt x="21562" y="420147"/>
                </a:lnTo>
                <a:lnTo>
                  <a:pt x="44963" y="435924"/>
                </a:lnTo>
                <a:lnTo>
                  <a:pt x="73619" y="441709"/>
                </a:lnTo>
                <a:lnTo>
                  <a:pt x="2082529" y="441709"/>
                </a:lnTo>
                <a:lnTo>
                  <a:pt x="2111185" y="435924"/>
                </a:lnTo>
                <a:lnTo>
                  <a:pt x="2134586" y="420147"/>
                </a:lnTo>
                <a:lnTo>
                  <a:pt x="2150363" y="396746"/>
                </a:lnTo>
                <a:lnTo>
                  <a:pt x="2156148" y="368090"/>
                </a:lnTo>
                <a:lnTo>
                  <a:pt x="2156148" y="73619"/>
                </a:lnTo>
                <a:lnTo>
                  <a:pt x="2150363" y="44963"/>
                </a:lnTo>
                <a:lnTo>
                  <a:pt x="2134586" y="21562"/>
                </a:lnTo>
                <a:lnTo>
                  <a:pt x="2111185" y="5785"/>
                </a:lnTo>
                <a:lnTo>
                  <a:pt x="2082529" y="0"/>
                </a:lnTo>
                <a:close/>
              </a:path>
            </a:pathLst>
          </a:custGeom>
          <a:solidFill>
            <a:srgbClr val="9BBB59"/>
          </a:solidFill>
        </p:spPr>
        <p:txBody>
          <a:bodyPr wrap="square" lIns="0" tIns="0" rIns="0" bIns="0" rtlCol="0"/>
          <a:lstStyle/>
          <a:p>
            <a:endParaRPr/>
          </a:p>
        </p:txBody>
      </p:sp>
      <p:sp>
        <p:nvSpPr>
          <p:cNvPr id="9" name="object 6">
            <a:extLst>
              <a:ext uri="{FF2B5EF4-FFF2-40B4-BE49-F238E27FC236}">
                <a16:creationId xmlns:a16="http://schemas.microsoft.com/office/drawing/2014/main" id="{6420E81B-2392-419F-BB87-892D220604A6}"/>
              </a:ext>
            </a:extLst>
          </p:cNvPr>
          <p:cNvSpPr/>
          <p:nvPr/>
        </p:nvSpPr>
        <p:spPr>
          <a:xfrm>
            <a:off x="4831510" y="4593375"/>
            <a:ext cx="2716323" cy="441959"/>
          </a:xfrm>
          <a:custGeom>
            <a:avLst/>
            <a:gdLst/>
            <a:ahLst/>
            <a:cxnLst/>
            <a:rect l="l" t="t" r="r" b="b"/>
            <a:pathLst>
              <a:path w="2156460"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10" name="object 7">
            <a:extLst>
              <a:ext uri="{FF2B5EF4-FFF2-40B4-BE49-F238E27FC236}">
                <a16:creationId xmlns:a16="http://schemas.microsoft.com/office/drawing/2014/main" id="{7C5AEE45-92B6-4AA4-9FCE-AE560F5217B4}"/>
              </a:ext>
            </a:extLst>
          </p:cNvPr>
          <p:cNvSpPr txBox="1"/>
          <p:nvPr/>
        </p:nvSpPr>
        <p:spPr>
          <a:xfrm>
            <a:off x="5305635" y="4648772"/>
            <a:ext cx="2337989"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alibri"/>
                <a:cs typeface="Calibri"/>
              </a:rPr>
              <a:t>Business </a:t>
            </a:r>
            <a:r>
              <a:rPr sz="2000" dirty="0">
                <a:solidFill>
                  <a:srgbClr val="FFFFFF"/>
                </a:solidFill>
                <a:latin typeface="Calibri"/>
                <a:cs typeface="Calibri"/>
              </a:rPr>
              <a:t>Logic</a:t>
            </a:r>
            <a:r>
              <a:rPr sz="2000" spc="-40" dirty="0">
                <a:solidFill>
                  <a:srgbClr val="FFFFFF"/>
                </a:solidFill>
                <a:latin typeface="Calibri"/>
                <a:cs typeface="Calibri"/>
              </a:rPr>
              <a:t> </a:t>
            </a:r>
            <a:r>
              <a:rPr sz="2000" spc="-15" dirty="0">
                <a:solidFill>
                  <a:srgbClr val="FFFFFF"/>
                </a:solidFill>
                <a:latin typeface="Calibri"/>
                <a:cs typeface="Calibri"/>
              </a:rPr>
              <a:t>layer</a:t>
            </a:r>
            <a:endParaRPr sz="2000" dirty="0">
              <a:latin typeface="Calibri"/>
              <a:cs typeface="Calibri"/>
            </a:endParaRPr>
          </a:p>
        </p:txBody>
      </p:sp>
      <p:sp>
        <p:nvSpPr>
          <p:cNvPr id="11" name="object 8">
            <a:extLst>
              <a:ext uri="{FF2B5EF4-FFF2-40B4-BE49-F238E27FC236}">
                <a16:creationId xmlns:a16="http://schemas.microsoft.com/office/drawing/2014/main" id="{8C39BC63-12CD-4070-B2F3-6E96927E0C06}"/>
              </a:ext>
            </a:extLst>
          </p:cNvPr>
          <p:cNvSpPr/>
          <p:nvPr/>
        </p:nvSpPr>
        <p:spPr>
          <a:xfrm>
            <a:off x="8345474" y="4560935"/>
            <a:ext cx="2725315" cy="536448"/>
          </a:xfrm>
          <a:prstGeom prst="rect">
            <a:avLst/>
          </a:prstGeom>
          <a:blipFill>
            <a:blip r:embed="rId5"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3D0B4628-0F2D-447C-8A4B-077E4A6EF4C0}"/>
              </a:ext>
            </a:extLst>
          </p:cNvPr>
          <p:cNvSpPr/>
          <p:nvPr/>
        </p:nvSpPr>
        <p:spPr>
          <a:xfrm>
            <a:off x="8488732" y="4582270"/>
            <a:ext cx="2374970" cy="563880"/>
          </a:xfrm>
          <a:prstGeom prst="rect">
            <a:avLst/>
          </a:prstGeom>
          <a:blipFill>
            <a:blip r:embed="rId6"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D4F694C7-8B4B-4A83-816D-13F5689E8502}"/>
              </a:ext>
            </a:extLst>
          </p:cNvPr>
          <p:cNvSpPr/>
          <p:nvPr/>
        </p:nvSpPr>
        <p:spPr>
          <a:xfrm>
            <a:off x="8392941" y="4589322"/>
            <a:ext cx="2609148" cy="441959"/>
          </a:xfrm>
          <a:custGeom>
            <a:avLst/>
            <a:gdLst/>
            <a:ahLst/>
            <a:cxnLst/>
            <a:rect l="l" t="t" r="r" b="b"/>
            <a:pathLst>
              <a:path w="2156459" h="441960">
                <a:moveTo>
                  <a:pt x="2082529" y="0"/>
                </a:moveTo>
                <a:lnTo>
                  <a:pt x="73619" y="0"/>
                </a:lnTo>
                <a:lnTo>
                  <a:pt x="44963" y="5785"/>
                </a:lnTo>
                <a:lnTo>
                  <a:pt x="21562" y="21562"/>
                </a:lnTo>
                <a:lnTo>
                  <a:pt x="5785" y="44963"/>
                </a:lnTo>
                <a:lnTo>
                  <a:pt x="0" y="73619"/>
                </a:lnTo>
                <a:lnTo>
                  <a:pt x="0" y="368090"/>
                </a:lnTo>
                <a:lnTo>
                  <a:pt x="5785" y="396745"/>
                </a:lnTo>
                <a:lnTo>
                  <a:pt x="21562" y="420146"/>
                </a:lnTo>
                <a:lnTo>
                  <a:pt x="44963" y="435923"/>
                </a:lnTo>
                <a:lnTo>
                  <a:pt x="73619" y="441708"/>
                </a:lnTo>
                <a:lnTo>
                  <a:pt x="2082529" y="441708"/>
                </a:lnTo>
                <a:lnTo>
                  <a:pt x="2111184" y="435923"/>
                </a:lnTo>
                <a:lnTo>
                  <a:pt x="2134585" y="420146"/>
                </a:lnTo>
                <a:lnTo>
                  <a:pt x="2150362" y="396745"/>
                </a:lnTo>
                <a:lnTo>
                  <a:pt x="2156147" y="368090"/>
                </a:lnTo>
                <a:lnTo>
                  <a:pt x="2156147" y="73619"/>
                </a:lnTo>
                <a:lnTo>
                  <a:pt x="2150362" y="44963"/>
                </a:lnTo>
                <a:lnTo>
                  <a:pt x="2134585" y="21562"/>
                </a:lnTo>
                <a:lnTo>
                  <a:pt x="2111184" y="5785"/>
                </a:lnTo>
                <a:lnTo>
                  <a:pt x="2082529" y="0"/>
                </a:lnTo>
                <a:close/>
              </a:path>
            </a:pathLst>
          </a:custGeom>
          <a:solidFill>
            <a:srgbClr val="8064A2"/>
          </a:solidFill>
        </p:spPr>
        <p:txBody>
          <a:bodyPr wrap="square" lIns="0" tIns="0" rIns="0" bIns="0" rtlCol="0"/>
          <a:lstStyle/>
          <a:p>
            <a:endParaRPr/>
          </a:p>
        </p:txBody>
      </p:sp>
      <p:sp>
        <p:nvSpPr>
          <p:cNvPr id="14" name="object 11">
            <a:extLst>
              <a:ext uri="{FF2B5EF4-FFF2-40B4-BE49-F238E27FC236}">
                <a16:creationId xmlns:a16="http://schemas.microsoft.com/office/drawing/2014/main" id="{CC9CD18F-671B-4468-BF12-C17304CC04EA}"/>
              </a:ext>
            </a:extLst>
          </p:cNvPr>
          <p:cNvSpPr/>
          <p:nvPr/>
        </p:nvSpPr>
        <p:spPr>
          <a:xfrm>
            <a:off x="8392941" y="4589322"/>
            <a:ext cx="2609148" cy="441959"/>
          </a:xfrm>
          <a:custGeom>
            <a:avLst/>
            <a:gdLst/>
            <a:ahLst/>
            <a:cxnLst/>
            <a:rect l="l" t="t" r="r" b="b"/>
            <a:pathLst>
              <a:path w="2156459"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15" name="object 12">
            <a:extLst>
              <a:ext uri="{FF2B5EF4-FFF2-40B4-BE49-F238E27FC236}">
                <a16:creationId xmlns:a16="http://schemas.microsoft.com/office/drawing/2014/main" id="{5B8CCA7E-43D8-4D4C-BB93-8A048072EB43}"/>
              </a:ext>
            </a:extLst>
          </p:cNvPr>
          <p:cNvSpPr txBox="1"/>
          <p:nvPr/>
        </p:nvSpPr>
        <p:spPr>
          <a:xfrm>
            <a:off x="8655452" y="4645770"/>
            <a:ext cx="1973762"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Data </a:t>
            </a:r>
            <a:r>
              <a:rPr sz="1800" spc="-5" dirty="0">
                <a:solidFill>
                  <a:srgbClr val="FFFFFF"/>
                </a:solidFill>
                <a:latin typeface="Calibri"/>
                <a:cs typeface="Calibri"/>
              </a:rPr>
              <a:t>Access</a:t>
            </a:r>
            <a:r>
              <a:rPr sz="1800" spc="-5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
        <p:nvSpPr>
          <p:cNvPr id="16" name="object 13">
            <a:extLst>
              <a:ext uri="{FF2B5EF4-FFF2-40B4-BE49-F238E27FC236}">
                <a16:creationId xmlns:a16="http://schemas.microsoft.com/office/drawing/2014/main" id="{98D431F4-E4A7-40B6-90BF-5CCFF9E8BD21}"/>
              </a:ext>
            </a:extLst>
          </p:cNvPr>
          <p:cNvSpPr/>
          <p:nvPr/>
        </p:nvSpPr>
        <p:spPr>
          <a:xfrm>
            <a:off x="1458312" y="3510264"/>
            <a:ext cx="2308368" cy="722630"/>
          </a:xfrm>
          <a:custGeom>
            <a:avLst/>
            <a:gdLst/>
            <a:ahLst/>
            <a:cxnLst/>
            <a:rect l="l" t="t" r="r" b="b"/>
            <a:pathLst>
              <a:path w="2156460" h="722629">
                <a:moveTo>
                  <a:pt x="0" y="722030"/>
                </a:moveTo>
                <a:lnTo>
                  <a:pt x="2156147" y="722030"/>
                </a:lnTo>
                <a:lnTo>
                  <a:pt x="2156147" y="0"/>
                </a:lnTo>
                <a:lnTo>
                  <a:pt x="0" y="0"/>
                </a:lnTo>
                <a:lnTo>
                  <a:pt x="0" y="722030"/>
                </a:lnTo>
                <a:close/>
              </a:path>
            </a:pathLst>
          </a:custGeom>
          <a:solidFill>
            <a:srgbClr val="FCD5B5"/>
          </a:solidFill>
        </p:spPr>
        <p:txBody>
          <a:bodyPr wrap="square" lIns="0" tIns="0" rIns="0" bIns="0" rtlCol="0"/>
          <a:lstStyle/>
          <a:p>
            <a:endParaRPr/>
          </a:p>
        </p:txBody>
      </p:sp>
      <p:sp>
        <p:nvSpPr>
          <p:cNvPr id="17" name="object 14">
            <a:extLst>
              <a:ext uri="{FF2B5EF4-FFF2-40B4-BE49-F238E27FC236}">
                <a16:creationId xmlns:a16="http://schemas.microsoft.com/office/drawing/2014/main" id="{8905267A-5ECC-4A86-838D-9788FDAFCBB8}"/>
              </a:ext>
            </a:extLst>
          </p:cNvPr>
          <p:cNvSpPr/>
          <p:nvPr/>
        </p:nvSpPr>
        <p:spPr>
          <a:xfrm>
            <a:off x="2682543" y="3577051"/>
            <a:ext cx="324912" cy="455295"/>
          </a:xfrm>
          <a:custGeom>
            <a:avLst/>
            <a:gdLst/>
            <a:ahLst/>
            <a:cxnLst/>
            <a:rect l="l" t="t" r="r" b="b"/>
            <a:pathLst>
              <a:path w="303530" h="455295">
                <a:moveTo>
                  <a:pt x="0" y="0"/>
                </a:moveTo>
                <a:lnTo>
                  <a:pt x="0" y="303253"/>
                </a:lnTo>
                <a:lnTo>
                  <a:pt x="262624" y="454878"/>
                </a:lnTo>
                <a:lnTo>
                  <a:pt x="280201" y="419224"/>
                </a:lnTo>
                <a:lnTo>
                  <a:pt x="292920" y="381739"/>
                </a:lnTo>
                <a:lnTo>
                  <a:pt x="300647" y="342918"/>
                </a:lnTo>
                <a:lnTo>
                  <a:pt x="303253" y="303253"/>
                </a:lnTo>
                <a:lnTo>
                  <a:pt x="299284" y="254063"/>
                </a:lnTo>
                <a:lnTo>
                  <a:pt x="287793" y="207401"/>
                </a:lnTo>
                <a:lnTo>
                  <a:pt x="269404" y="163890"/>
                </a:lnTo>
                <a:lnTo>
                  <a:pt x="244743" y="124155"/>
                </a:lnTo>
                <a:lnTo>
                  <a:pt x="214432" y="88820"/>
                </a:lnTo>
                <a:lnTo>
                  <a:pt x="179097" y="58510"/>
                </a:lnTo>
                <a:lnTo>
                  <a:pt x="139362" y="33848"/>
                </a:lnTo>
                <a:lnTo>
                  <a:pt x="95851" y="15460"/>
                </a:lnTo>
                <a:lnTo>
                  <a:pt x="49189" y="3969"/>
                </a:lnTo>
                <a:lnTo>
                  <a:pt x="0" y="0"/>
                </a:lnTo>
                <a:close/>
              </a:path>
            </a:pathLst>
          </a:custGeom>
          <a:solidFill>
            <a:srgbClr val="C0504D"/>
          </a:solidFill>
        </p:spPr>
        <p:txBody>
          <a:bodyPr wrap="square" lIns="0" tIns="0" rIns="0" bIns="0" rtlCol="0"/>
          <a:lstStyle/>
          <a:p>
            <a:endParaRPr/>
          </a:p>
        </p:txBody>
      </p:sp>
      <p:sp>
        <p:nvSpPr>
          <p:cNvPr id="18" name="object 15">
            <a:extLst>
              <a:ext uri="{FF2B5EF4-FFF2-40B4-BE49-F238E27FC236}">
                <a16:creationId xmlns:a16="http://schemas.microsoft.com/office/drawing/2014/main" id="{924A0884-5D26-4EB7-8D7B-92E03AE1ED77}"/>
              </a:ext>
            </a:extLst>
          </p:cNvPr>
          <p:cNvSpPr/>
          <p:nvPr/>
        </p:nvSpPr>
        <p:spPr>
          <a:xfrm>
            <a:off x="2682543" y="3577051"/>
            <a:ext cx="324912" cy="455295"/>
          </a:xfrm>
          <a:custGeom>
            <a:avLst/>
            <a:gdLst/>
            <a:ahLst/>
            <a:cxnLst/>
            <a:rect l="l" t="t" r="r" b="b"/>
            <a:pathLst>
              <a:path w="303530" h="455295">
                <a:moveTo>
                  <a:pt x="0" y="0"/>
                </a:moveTo>
                <a:lnTo>
                  <a:pt x="49189" y="3969"/>
                </a:lnTo>
                <a:lnTo>
                  <a:pt x="95851" y="15460"/>
                </a:lnTo>
                <a:lnTo>
                  <a:pt x="139361" y="33848"/>
                </a:lnTo>
                <a:lnTo>
                  <a:pt x="179096" y="58510"/>
                </a:lnTo>
                <a:lnTo>
                  <a:pt x="214431" y="88820"/>
                </a:lnTo>
                <a:lnTo>
                  <a:pt x="244742" y="124155"/>
                </a:lnTo>
                <a:lnTo>
                  <a:pt x="269404" y="163890"/>
                </a:lnTo>
                <a:lnTo>
                  <a:pt x="287792" y="207401"/>
                </a:lnTo>
                <a:lnTo>
                  <a:pt x="299283" y="254063"/>
                </a:lnTo>
                <a:lnTo>
                  <a:pt x="303252" y="303252"/>
                </a:lnTo>
                <a:lnTo>
                  <a:pt x="300647" y="342918"/>
                </a:lnTo>
                <a:lnTo>
                  <a:pt x="292919" y="381739"/>
                </a:lnTo>
                <a:lnTo>
                  <a:pt x="280201" y="419224"/>
                </a:lnTo>
                <a:lnTo>
                  <a:pt x="262624" y="454878"/>
                </a:lnTo>
                <a:lnTo>
                  <a:pt x="0" y="303252"/>
                </a:lnTo>
                <a:lnTo>
                  <a:pt x="0" y="0"/>
                </a:lnTo>
                <a:close/>
              </a:path>
            </a:pathLst>
          </a:custGeom>
          <a:ln w="25400">
            <a:solidFill>
              <a:srgbClr val="FFFFFF"/>
            </a:solidFill>
          </a:ln>
        </p:spPr>
        <p:txBody>
          <a:bodyPr wrap="square" lIns="0" tIns="0" rIns="0" bIns="0" rtlCol="0"/>
          <a:lstStyle/>
          <a:p>
            <a:endParaRPr/>
          </a:p>
        </p:txBody>
      </p:sp>
      <p:sp>
        <p:nvSpPr>
          <p:cNvPr id="19" name="object 16">
            <a:extLst>
              <a:ext uri="{FF2B5EF4-FFF2-40B4-BE49-F238E27FC236}">
                <a16:creationId xmlns:a16="http://schemas.microsoft.com/office/drawing/2014/main" id="{C5C6BF4F-182F-4053-83FF-FF06330362E1}"/>
              </a:ext>
            </a:extLst>
          </p:cNvPr>
          <p:cNvSpPr txBox="1"/>
          <p:nvPr/>
        </p:nvSpPr>
        <p:spPr>
          <a:xfrm>
            <a:off x="2766486" y="3624723"/>
            <a:ext cx="148861" cy="316230"/>
          </a:xfrm>
          <a:prstGeom prst="rect">
            <a:avLst/>
          </a:prstGeom>
        </p:spPr>
        <p:txBody>
          <a:bodyPr vert="horz" wrap="square" lIns="0" tIns="31114" rIns="0" bIns="0" rtlCol="0">
            <a:spAutoFit/>
          </a:bodyPr>
          <a:lstStyle/>
          <a:p>
            <a:pPr marL="33655" marR="5080" indent="-34290">
              <a:lnSpc>
                <a:spcPts val="1080"/>
              </a:lnSpc>
              <a:spcBef>
                <a:spcPts val="244"/>
              </a:spcBef>
            </a:pPr>
            <a:r>
              <a:rPr sz="1000" spc="-5" dirty="0">
                <a:solidFill>
                  <a:srgbClr val="FFFFFF"/>
                </a:solidFill>
                <a:latin typeface="Calibri"/>
                <a:cs typeface="Calibri"/>
              </a:rPr>
              <a:t>CS  </a:t>
            </a:r>
            <a:r>
              <a:rPr sz="1000" dirty="0">
                <a:solidFill>
                  <a:srgbClr val="FFFFFF"/>
                </a:solidFill>
                <a:latin typeface="Calibri"/>
                <a:cs typeface="Calibri"/>
              </a:rPr>
              <a:t>S</a:t>
            </a:r>
            <a:endParaRPr sz="1000">
              <a:latin typeface="Calibri"/>
              <a:cs typeface="Calibri"/>
            </a:endParaRPr>
          </a:p>
        </p:txBody>
      </p:sp>
      <p:sp>
        <p:nvSpPr>
          <p:cNvPr id="20" name="object 17">
            <a:extLst>
              <a:ext uri="{FF2B5EF4-FFF2-40B4-BE49-F238E27FC236}">
                <a16:creationId xmlns:a16="http://schemas.microsoft.com/office/drawing/2014/main" id="{70518BE3-BA90-4061-B156-B2F6B1085BE8}"/>
              </a:ext>
            </a:extLst>
          </p:cNvPr>
          <p:cNvSpPr/>
          <p:nvPr/>
        </p:nvSpPr>
        <p:spPr>
          <a:xfrm>
            <a:off x="2404263" y="3880304"/>
            <a:ext cx="562818" cy="303530"/>
          </a:xfrm>
          <a:custGeom>
            <a:avLst/>
            <a:gdLst/>
            <a:ahLst/>
            <a:cxnLst/>
            <a:rect l="l" t="t" r="r" b="b"/>
            <a:pathLst>
              <a:path w="525780" h="303529">
                <a:moveTo>
                  <a:pt x="262623" y="0"/>
                </a:moveTo>
                <a:lnTo>
                  <a:pt x="0" y="151625"/>
                </a:lnTo>
                <a:lnTo>
                  <a:pt x="22088" y="184674"/>
                </a:lnTo>
                <a:lnTo>
                  <a:pt x="48191" y="214431"/>
                </a:lnTo>
                <a:lnTo>
                  <a:pt x="77948" y="240534"/>
                </a:lnTo>
                <a:lnTo>
                  <a:pt x="110998" y="262623"/>
                </a:lnTo>
                <a:lnTo>
                  <a:pt x="155581" y="283780"/>
                </a:lnTo>
                <a:lnTo>
                  <a:pt x="201737" y="297160"/>
                </a:lnTo>
                <a:lnTo>
                  <a:pt x="248613" y="302990"/>
                </a:lnTo>
                <a:lnTo>
                  <a:pt x="295355" y="301500"/>
                </a:lnTo>
                <a:lnTo>
                  <a:pt x="341111" y="292918"/>
                </a:lnTo>
                <a:lnTo>
                  <a:pt x="385028" y="277473"/>
                </a:lnTo>
                <a:lnTo>
                  <a:pt x="426253" y="255392"/>
                </a:lnTo>
                <a:lnTo>
                  <a:pt x="463933" y="226905"/>
                </a:lnTo>
                <a:lnTo>
                  <a:pt x="497216" y="192239"/>
                </a:lnTo>
                <a:lnTo>
                  <a:pt x="525247" y="151625"/>
                </a:lnTo>
                <a:lnTo>
                  <a:pt x="262623" y="0"/>
                </a:lnTo>
                <a:close/>
              </a:path>
            </a:pathLst>
          </a:custGeom>
          <a:solidFill>
            <a:srgbClr val="9BBB59"/>
          </a:solidFill>
        </p:spPr>
        <p:txBody>
          <a:bodyPr wrap="square" lIns="0" tIns="0" rIns="0" bIns="0" rtlCol="0"/>
          <a:lstStyle/>
          <a:p>
            <a:endParaRPr/>
          </a:p>
        </p:txBody>
      </p:sp>
      <p:sp>
        <p:nvSpPr>
          <p:cNvPr id="21" name="object 18">
            <a:extLst>
              <a:ext uri="{FF2B5EF4-FFF2-40B4-BE49-F238E27FC236}">
                <a16:creationId xmlns:a16="http://schemas.microsoft.com/office/drawing/2014/main" id="{706522C0-20FE-4FC1-B96E-ECEB188516C9}"/>
              </a:ext>
            </a:extLst>
          </p:cNvPr>
          <p:cNvSpPr/>
          <p:nvPr/>
        </p:nvSpPr>
        <p:spPr>
          <a:xfrm>
            <a:off x="2404263" y="3880303"/>
            <a:ext cx="562818" cy="303530"/>
          </a:xfrm>
          <a:custGeom>
            <a:avLst/>
            <a:gdLst/>
            <a:ahLst/>
            <a:cxnLst/>
            <a:rect l="l" t="t" r="r" b="b"/>
            <a:pathLst>
              <a:path w="525780" h="303529">
                <a:moveTo>
                  <a:pt x="525248" y="151626"/>
                </a:moveTo>
                <a:lnTo>
                  <a:pt x="497216" y="192240"/>
                </a:lnTo>
                <a:lnTo>
                  <a:pt x="463934" y="226905"/>
                </a:lnTo>
                <a:lnTo>
                  <a:pt x="426254" y="255393"/>
                </a:lnTo>
                <a:lnTo>
                  <a:pt x="385028" y="277473"/>
                </a:lnTo>
                <a:lnTo>
                  <a:pt x="341111" y="292919"/>
                </a:lnTo>
                <a:lnTo>
                  <a:pt x="295355" y="301501"/>
                </a:lnTo>
                <a:lnTo>
                  <a:pt x="248613" y="302991"/>
                </a:lnTo>
                <a:lnTo>
                  <a:pt x="201737" y="297161"/>
                </a:lnTo>
                <a:lnTo>
                  <a:pt x="155581" y="283781"/>
                </a:lnTo>
                <a:lnTo>
                  <a:pt x="110998" y="262624"/>
                </a:lnTo>
                <a:lnTo>
                  <a:pt x="77949" y="240535"/>
                </a:lnTo>
                <a:lnTo>
                  <a:pt x="48192" y="214431"/>
                </a:lnTo>
                <a:lnTo>
                  <a:pt x="22089" y="184675"/>
                </a:lnTo>
                <a:lnTo>
                  <a:pt x="0" y="151626"/>
                </a:lnTo>
                <a:lnTo>
                  <a:pt x="262624" y="0"/>
                </a:lnTo>
                <a:lnTo>
                  <a:pt x="525248" y="151626"/>
                </a:lnTo>
                <a:close/>
              </a:path>
            </a:pathLst>
          </a:custGeom>
          <a:ln w="25400">
            <a:solidFill>
              <a:srgbClr val="FFFFFF"/>
            </a:solidFill>
          </a:ln>
        </p:spPr>
        <p:txBody>
          <a:bodyPr wrap="square" lIns="0" tIns="0" rIns="0" bIns="0" rtlCol="0"/>
          <a:lstStyle/>
          <a:p>
            <a:endParaRPr/>
          </a:p>
        </p:txBody>
      </p:sp>
      <p:sp>
        <p:nvSpPr>
          <p:cNvPr id="22" name="object 19">
            <a:extLst>
              <a:ext uri="{FF2B5EF4-FFF2-40B4-BE49-F238E27FC236}">
                <a16:creationId xmlns:a16="http://schemas.microsoft.com/office/drawing/2014/main" id="{427B7469-433D-460D-929A-3A691463CCB9}"/>
              </a:ext>
            </a:extLst>
          </p:cNvPr>
          <p:cNvSpPr txBox="1"/>
          <p:nvPr/>
        </p:nvSpPr>
        <p:spPr>
          <a:xfrm>
            <a:off x="2622583" y="3880755"/>
            <a:ext cx="164495" cy="167354"/>
          </a:xfrm>
          <a:prstGeom prst="rect">
            <a:avLst/>
          </a:prstGeom>
        </p:spPr>
        <p:txBody>
          <a:bodyPr vert="horz" wrap="square" lIns="0" tIns="13335" rIns="0" bIns="0" rtlCol="0">
            <a:spAutoFit/>
          </a:bodyPr>
          <a:lstStyle/>
          <a:p>
            <a:pPr>
              <a:lnSpc>
                <a:spcPct val="100000"/>
              </a:lnSpc>
              <a:spcBef>
                <a:spcPts val="105"/>
              </a:spcBef>
            </a:pPr>
            <a:r>
              <a:rPr sz="1000" spc="-5" dirty="0">
                <a:solidFill>
                  <a:srgbClr val="FFFFFF"/>
                </a:solidFill>
                <a:latin typeface="Calibri"/>
                <a:cs typeface="Calibri"/>
              </a:rPr>
              <a:t>HT</a:t>
            </a:r>
            <a:endParaRPr sz="1000">
              <a:latin typeface="Calibri"/>
              <a:cs typeface="Calibri"/>
            </a:endParaRPr>
          </a:p>
        </p:txBody>
      </p:sp>
      <p:sp>
        <p:nvSpPr>
          <p:cNvPr id="23" name="object 20">
            <a:extLst>
              <a:ext uri="{FF2B5EF4-FFF2-40B4-BE49-F238E27FC236}">
                <a16:creationId xmlns:a16="http://schemas.microsoft.com/office/drawing/2014/main" id="{F36EB572-A0D2-48F6-A187-D975103A8616}"/>
              </a:ext>
            </a:extLst>
          </p:cNvPr>
          <p:cNvSpPr txBox="1"/>
          <p:nvPr/>
        </p:nvSpPr>
        <p:spPr>
          <a:xfrm>
            <a:off x="2610630" y="4017914"/>
            <a:ext cx="186926" cy="167354"/>
          </a:xfrm>
          <a:prstGeom prst="rect">
            <a:avLst/>
          </a:prstGeom>
        </p:spPr>
        <p:txBody>
          <a:bodyPr vert="horz" wrap="square" lIns="0" tIns="13335" rIns="0" bIns="0" rtlCol="0">
            <a:spAutoFit/>
          </a:bodyPr>
          <a:lstStyle/>
          <a:p>
            <a:pPr>
              <a:lnSpc>
                <a:spcPct val="100000"/>
              </a:lnSpc>
              <a:spcBef>
                <a:spcPts val="105"/>
              </a:spcBef>
            </a:pPr>
            <a:r>
              <a:rPr sz="1000" spc="-5" dirty="0">
                <a:solidFill>
                  <a:srgbClr val="FFFFFF"/>
                </a:solidFill>
                <a:latin typeface="Calibri"/>
                <a:cs typeface="Calibri"/>
              </a:rPr>
              <a:t>ML</a:t>
            </a:r>
            <a:endParaRPr sz="1000">
              <a:latin typeface="Calibri"/>
              <a:cs typeface="Calibri"/>
            </a:endParaRPr>
          </a:p>
        </p:txBody>
      </p:sp>
      <p:sp>
        <p:nvSpPr>
          <p:cNvPr id="24" name="object 21">
            <a:extLst>
              <a:ext uri="{FF2B5EF4-FFF2-40B4-BE49-F238E27FC236}">
                <a16:creationId xmlns:a16="http://schemas.microsoft.com/office/drawing/2014/main" id="{05A553B6-7D3D-4C8F-8EBF-EB56FC0C799B}"/>
              </a:ext>
            </a:extLst>
          </p:cNvPr>
          <p:cNvSpPr/>
          <p:nvPr/>
        </p:nvSpPr>
        <p:spPr>
          <a:xfrm>
            <a:off x="2348287" y="3559000"/>
            <a:ext cx="324912" cy="455295"/>
          </a:xfrm>
          <a:custGeom>
            <a:avLst/>
            <a:gdLst/>
            <a:ahLst/>
            <a:cxnLst/>
            <a:rect l="l" t="t" r="r" b="b"/>
            <a:pathLst>
              <a:path w="303530" h="455295">
                <a:moveTo>
                  <a:pt x="302991" y="0"/>
                </a:moveTo>
                <a:lnTo>
                  <a:pt x="263325" y="2605"/>
                </a:lnTo>
                <a:lnTo>
                  <a:pt x="224504" y="10333"/>
                </a:lnTo>
                <a:lnTo>
                  <a:pt x="187019" y="23051"/>
                </a:lnTo>
                <a:lnTo>
                  <a:pt x="151365" y="40628"/>
                </a:lnTo>
                <a:lnTo>
                  <a:pt x="110750" y="68660"/>
                </a:lnTo>
                <a:lnTo>
                  <a:pt x="76085" y="101943"/>
                </a:lnTo>
                <a:lnTo>
                  <a:pt x="47598" y="139623"/>
                </a:lnTo>
                <a:lnTo>
                  <a:pt x="25517" y="180848"/>
                </a:lnTo>
                <a:lnTo>
                  <a:pt x="10072" y="224765"/>
                </a:lnTo>
                <a:lnTo>
                  <a:pt x="1490" y="270521"/>
                </a:lnTo>
                <a:lnTo>
                  <a:pt x="0" y="317264"/>
                </a:lnTo>
                <a:lnTo>
                  <a:pt x="5830" y="364139"/>
                </a:lnTo>
                <a:lnTo>
                  <a:pt x="19210" y="410295"/>
                </a:lnTo>
                <a:lnTo>
                  <a:pt x="40367" y="454879"/>
                </a:lnTo>
                <a:lnTo>
                  <a:pt x="302991" y="303253"/>
                </a:lnTo>
                <a:lnTo>
                  <a:pt x="302991" y="0"/>
                </a:lnTo>
                <a:close/>
              </a:path>
            </a:pathLst>
          </a:custGeom>
          <a:solidFill>
            <a:srgbClr val="8064A2"/>
          </a:solidFill>
        </p:spPr>
        <p:txBody>
          <a:bodyPr wrap="square" lIns="0" tIns="0" rIns="0" bIns="0" rtlCol="0"/>
          <a:lstStyle/>
          <a:p>
            <a:endParaRPr/>
          </a:p>
        </p:txBody>
      </p:sp>
      <p:sp>
        <p:nvSpPr>
          <p:cNvPr id="25" name="object 22">
            <a:extLst>
              <a:ext uri="{FF2B5EF4-FFF2-40B4-BE49-F238E27FC236}">
                <a16:creationId xmlns:a16="http://schemas.microsoft.com/office/drawing/2014/main" id="{634D270E-9C9A-40E6-BFC3-3A5F62666480}"/>
              </a:ext>
            </a:extLst>
          </p:cNvPr>
          <p:cNvSpPr/>
          <p:nvPr/>
        </p:nvSpPr>
        <p:spPr>
          <a:xfrm>
            <a:off x="2348287" y="3559000"/>
            <a:ext cx="324912" cy="455295"/>
          </a:xfrm>
          <a:custGeom>
            <a:avLst/>
            <a:gdLst/>
            <a:ahLst/>
            <a:cxnLst/>
            <a:rect l="l" t="t" r="r" b="b"/>
            <a:pathLst>
              <a:path w="303530" h="455295">
                <a:moveTo>
                  <a:pt x="40367" y="454878"/>
                </a:moveTo>
                <a:lnTo>
                  <a:pt x="19210" y="410295"/>
                </a:lnTo>
                <a:lnTo>
                  <a:pt x="5830" y="364139"/>
                </a:lnTo>
                <a:lnTo>
                  <a:pt x="0" y="317263"/>
                </a:lnTo>
                <a:lnTo>
                  <a:pt x="1490" y="270521"/>
                </a:lnTo>
                <a:lnTo>
                  <a:pt x="10072" y="224764"/>
                </a:lnTo>
                <a:lnTo>
                  <a:pt x="25517" y="180847"/>
                </a:lnTo>
                <a:lnTo>
                  <a:pt x="47598" y="139622"/>
                </a:lnTo>
                <a:lnTo>
                  <a:pt x="76085" y="101942"/>
                </a:lnTo>
                <a:lnTo>
                  <a:pt x="110750" y="68660"/>
                </a:lnTo>
                <a:lnTo>
                  <a:pt x="151365" y="40628"/>
                </a:lnTo>
                <a:lnTo>
                  <a:pt x="187019" y="23051"/>
                </a:lnTo>
                <a:lnTo>
                  <a:pt x="224504" y="10333"/>
                </a:lnTo>
                <a:lnTo>
                  <a:pt x="263325" y="2605"/>
                </a:lnTo>
                <a:lnTo>
                  <a:pt x="302991" y="0"/>
                </a:lnTo>
                <a:lnTo>
                  <a:pt x="302991" y="303252"/>
                </a:lnTo>
                <a:lnTo>
                  <a:pt x="40367" y="454878"/>
                </a:lnTo>
                <a:close/>
              </a:path>
            </a:pathLst>
          </a:custGeom>
          <a:ln w="25400">
            <a:solidFill>
              <a:srgbClr val="FFFFFF"/>
            </a:solidFill>
          </a:ln>
        </p:spPr>
        <p:txBody>
          <a:bodyPr wrap="square" lIns="0" tIns="0" rIns="0" bIns="0" rtlCol="0"/>
          <a:lstStyle/>
          <a:p>
            <a:endParaRPr/>
          </a:p>
        </p:txBody>
      </p:sp>
      <p:sp>
        <p:nvSpPr>
          <p:cNvPr id="26" name="object 23">
            <a:extLst>
              <a:ext uri="{FF2B5EF4-FFF2-40B4-BE49-F238E27FC236}">
                <a16:creationId xmlns:a16="http://schemas.microsoft.com/office/drawing/2014/main" id="{92877DBA-2F39-4A17-96F2-01C18B504F22}"/>
              </a:ext>
            </a:extLst>
          </p:cNvPr>
          <p:cNvSpPr txBox="1"/>
          <p:nvPr/>
        </p:nvSpPr>
        <p:spPr>
          <a:xfrm>
            <a:off x="2489575" y="3667395"/>
            <a:ext cx="119633" cy="167354"/>
          </a:xfrm>
          <a:prstGeom prst="rect">
            <a:avLst/>
          </a:prstGeom>
        </p:spPr>
        <p:txBody>
          <a:bodyPr vert="horz" wrap="square" lIns="0" tIns="13335" rIns="0" bIns="0" rtlCol="0">
            <a:spAutoFit/>
          </a:bodyPr>
          <a:lstStyle/>
          <a:p>
            <a:pPr>
              <a:lnSpc>
                <a:spcPct val="100000"/>
              </a:lnSpc>
              <a:spcBef>
                <a:spcPts val="105"/>
              </a:spcBef>
            </a:pPr>
            <a:r>
              <a:rPr sz="1000" spc="-5" dirty="0">
                <a:solidFill>
                  <a:srgbClr val="FFFFFF"/>
                </a:solidFill>
                <a:latin typeface="Calibri"/>
                <a:cs typeface="Calibri"/>
              </a:rPr>
              <a:t>JS</a:t>
            </a:r>
            <a:endParaRPr sz="1000">
              <a:latin typeface="Calibri"/>
              <a:cs typeface="Calibri"/>
            </a:endParaRPr>
          </a:p>
        </p:txBody>
      </p:sp>
      <p:sp>
        <p:nvSpPr>
          <p:cNvPr id="27" name="object 24">
            <a:extLst>
              <a:ext uri="{FF2B5EF4-FFF2-40B4-BE49-F238E27FC236}">
                <a16:creationId xmlns:a16="http://schemas.microsoft.com/office/drawing/2014/main" id="{E4DF5162-2057-41A4-87B7-8AA4296C3938}"/>
              </a:ext>
            </a:extLst>
          </p:cNvPr>
          <p:cNvSpPr/>
          <p:nvPr/>
        </p:nvSpPr>
        <p:spPr>
          <a:xfrm>
            <a:off x="1450764" y="2075781"/>
            <a:ext cx="2315845" cy="1435100"/>
          </a:xfrm>
          <a:custGeom>
            <a:avLst/>
            <a:gdLst/>
            <a:ahLst/>
            <a:cxnLst/>
            <a:rect l="l" t="t" r="r" b="b"/>
            <a:pathLst>
              <a:path w="2163445" h="1435100">
                <a:moveTo>
                  <a:pt x="0" y="1434481"/>
                </a:moveTo>
                <a:lnTo>
                  <a:pt x="2163203" y="1434481"/>
                </a:lnTo>
                <a:lnTo>
                  <a:pt x="2163203" y="0"/>
                </a:lnTo>
                <a:lnTo>
                  <a:pt x="0" y="0"/>
                </a:lnTo>
                <a:lnTo>
                  <a:pt x="0" y="1434481"/>
                </a:lnTo>
                <a:close/>
              </a:path>
            </a:pathLst>
          </a:custGeom>
          <a:solidFill>
            <a:srgbClr val="FFFFFF"/>
          </a:solidFill>
        </p:spPr>
        <p:txBody>
          <a:bodyPr wrap="square" lIns="0" tIns="0" rIns="0" bIns="0" rtlCol="0"/>
          <a:lstStyle/>
          <a:p>
            <a:endParaRPr/>
          </a:p>
        </p:txBody>
      </p:sp>
      <p:sp>
        <p:nvSpPr>
          <p:cNvPr id="28" name="object 25">
            <a:extLst>
              <a:ext uri="{FF2B5EF4-FFF2-40B4-BE49-F238E27FC236}">
                <a16:creationId xmlns:a16="http://schemas.microsoft.com/office/drawing/2014/main" id="{6AECFA70-F91F-4B3D-A9F2-CBCCA1444068}"/>
              </a:ext>
            </a:extLst>
          </p:cNvPr>
          <p:cNvSpPr/>
          <p:nvPr/>
        </p:nvSpPr>
        <p:spPr>
          <a:xfrm>
            <a:off x="1521372" y="2152899"/>
            <a:ext cx="2164945" cy="1267460"/>
          </a:xfrm>
          <a:custGeom>
            <a:avLst/>
            <a:gdLst/>
            <a:ahLst/>
            <a:cxnLst/>
            <a:rect l="l" t="t" r="r" b="b"/>
            <a:pathLst>
              <a:path w="2022475" h="1267460">
                <a:moveTo>
                  <a:pt x="1810960" y="0"/>
                </a:moveTo>
                <a:lnTo>
                  <a:pt x="211161" y="0"/>
                </a:lnTo>
                <a:lnTo>
                  <a:pt x="162744" y="5576"/>
                </a:lnTo>
                <a:lnTo>
                  <a:pt x="118298" y="21462"/>
                </a:lnTo>
                <a:lnTo>
                  <a:pt x="79090" y="46390"/>
                </a:lnTo>
                <a:lnTo>
                  <a:pt x="46389" y="79091"/>
                </a:lnTo>
                <a:lnTo>
                  <a:pt x="21462" y="118298"/>
                </a:lnTo>
                <a:lnTo>
                  <a:pt x="5576" y="162744"/>
                </a:lnTo>
                <a:lnTo>
                  <a:pt x="0" y="211161"/>
                </a:lnTo>
                <a:lnTo>
                  <a:pt x="0" y="1055778"/>
                </a:lnTo>
                <a:lnTo>
                  <a:pt x="5576" y="1104196"/>
                </a:lnTo>
                <a:lnTo>
                  <a:pt x="21462" y="1148642"/>
                </a:lnTo>
                <a:lnTo>
                  <a:pt x="46389" y="1187849"/>
                </a:lnTo>
                <a:lnTo>
                  <a:pt x="79090" y="1220550"/>
                </a:lnTo>
                <a:lnTo>
                  <a:pt x="118298" y="1245477"/>
                </a:lnTo>
                <a:lnTo>
                  <a:pt x="162744" y="1261363"/>
                </a:lnTo>
                <a:lnTo>
                  <a:pt x="211161" y="1266940"/>
                </a:lnTo>
                <a:lnTo>
                  <a:pt x="1810960" y="1266940"/>
                </a:lnTo>
                <a:lnTo>
                  <a:pt x="1859377" y="1261363"/>
                </a:lnTo>
                <a:lnTo>
                  <a:pt x="1903823" y="1245477"/>
                </a:lnTo>
                <a:lnTo>
                  <a:pt x="1943031" y="1220550"/>
                </a:lnTo>
                <a:lnTo>
                  <a:pt x="1975732" y="1187849"/>
                </a:lnTo>
                <a:lnTo>
                  <a:pt x="2000659" y="1148642"/>
                </a:lnTo>
                <a:lnTo>
                  <a:pt x="2016545" y="1104196"/>
                </a:lnTo>
                <a:lnTo>
                  <a:pt x="2022121" y="1055778"/>
                </a:lnTo>
                <a:lnTo>
                  <a:pt x="2022121" y="211161"/>
                </a:lnTo>
                <a:lnTo>
                  <a:pt x="2016545" y="162744"/>
                </a:lnTo>
                <a:lnTo>
                  <a:pt x="2000659" y="118298"/>
                </a:lnTo>
                <a:lnTo>
                  <a:pt x="1975732" y="79091"/>
                </a:lnTo>
                <a:lnTo>
                  <a:pt x="1943031" y="46390"/>
                </a:lnTo>
                <a:lnTo>
                  <a:pt x="1903823" y="21462"/>
                </a:lnTo>
                <a:lnTo>
                  <a:pt x="1859377" y="5576"/>
                </a:lnTo>
                <a:lnTo>
                  <a:pt x="1810960" y="0"/>
                </a:lnTo>
                <a:close/>
              </a:path>
            </a:pathLst>
          </a:custGeom>
          <a:solidFill>
            <a:srgbClr val="F79646"/>
          </a:solidFill>
        </p:spPr>
        <p:txBody>
          <a:bodyPr wrap="square" lIns="0" tIns="0" rIns="0" bIns="0" rtlCol="0"/>
          <a:lstStyle/>
          <a:p>
            <a:endParaRPr/>
          </a:p>
        </p:txBody>
      </p:sp>
      <p:sp>
        <p:nvSpPr>
          <p:cNvPr id="29" name="object 26">
            <a:extLst>
              <a:ext uri="{FF2B5EF4-FFF2-40B4-BE49-F238E27FC236}">
                <a16:creationId xmlns:a16="http://schemas.microsoft.com/office/drawing/2014/main" id="{97828E38-B8A9-447F-864F-69F2C3B3DAE0}"/>
              </a:ext>
            </a:extLst>
          </p:cNvPr>
          <p:cNvSpPr/>
          <p:nvPr/>
        </p:nvSpPr>
        <p:spPr>
          <a:xfrm>
            <a:off x="1521372" y="2152899"/>
            <a:ext cx="2164945" cy="1267460"/>
          </a:xfrm>
          <a:custGeom>
            <a:avLst/>
            <a:gdLst/>
            <a:ahLst/>
            <a:cxnLst/>
            <a:rect l="l" t="t" r="r" b="b"/>
            <a:pathLst>
              <a:path w="2022475" h="1267460">
                <a:moveTo>
                  <a:pt x="0" y="211161"/>
                </a:moveTo>
                <a:lnTo>
                  <a:pt x="5576" y="162744"/>
                </a:lnTo>
                <a:lnTo>
                  <a:pt x="21462" y="118298"/>
                </a:lnTo>
                <a:lnTo>
                  <a:pt x="46389" y="79090"/>
                </a:lnTo>
                <a:lnTo>
                  <a:pt x="79090" y="46389"/>
                </a:lnTo>
                <a:lnTo>
                  <a:pt x="118298" y="21462"/>
                </a:lnTo>
                <a:lnTo>
                  <a:pt x="162744" y="5576"/>
                </a:lnTo>
                <a:lnTo>
                  <a:pt x="211161" y="0"/>
                </a:lnTo>
                <a:lnTo>
                  <a:pt x="1810960" y="0"/>
                </a:lnTo>
                <a:lnTo>
                  <a:pt x="1859377" y="5576"/>
                </a:lnTo>
                <a:lnTo>
                  <a:pt x="1903823" y="21462"/>
                </a:lnTo>
                <a:lnTo>
                  <a:pt x="1943031" y="46389"/>
                </a:lnTo>
                <a:lnTo>
                  <a:pt x="1975732" y="79090"/>
                </a:lnTo>
                <a:lnTo>
                  <a:pt x="2000659" y="118298"/>
                </a:lnTo>
                <a:lnTo>
                  <a:pt x="2016545" y="162744"/>
                </a:lnTo>
                <a:lnTo>
                  <a:pt x="2022122" y="211161"/>
                </a:lnTo>
                <a:lnTo>
                  <a:pt x="2022122" y="1055778"/>
                </a:lnTo>
                <a:lnTo>
                  <a:pt x="2016545" y="1104195"/>
                </a:lnTo>
                <a:lnTo>
                  <a:pt x="2000659" y="1148641"/>
                </a:lnTo>
                <a:lnTo>
                  <a:pt x="1975732" y="1187849"/>
                </a:lnTo>
                <a:lnTo>
                  <a:pt x="1943031" y="1220550"/>
                </a:lnTo>
                <a:lnTo>
                  <a:pt x="1903823" y="1245477"/>
                </a:lnTo>
                <a:lnTo>
                  <a:pt x="1859377" y="1261363"/>
                </a:lnTo>
                <a:lnTo>
                  <a:pt x="1810960" y="1266940"/>
                </a:lnTo>
                <a:lnTo>
                  <a:pt x="211161" y="1266940"/>
                </a:lnTo>
                <a:lnTo>
                  <a:pt x="162744" y="1261363"/>
                </a:lnTo>
                <a:lnTo>
                  <a:pt x="118298" y="1245477"/>
                </a:lnTo>
                <a:lnTo>
                  <a:pt x="79090" y="1220550"/>
                </a:lnTo>
                <a:lnTo>
                  <a:pt x="46389" y="1187849"/>
                </a:lnTo>
                <a:lnTo>
                  <a:pt x="21462" y="1148641"/>
                </a:lnTo>
                <a:lnTo>
                  <a:pt x="5576" y="1104195"/>
                </a:lnTo>
                <a:lnTo>
                  <a:pt x="0" y="1055778"/>
                </a:lnTo>
                <a:lnTo>
                  <a:pt x="0" y="211161"/>
                </a:lnTo>
                <a:close/>
              </a:path>
            </a:pathLst>
          </a:custGeom>
          <a:ln w="12700">
            <a:solidFill>
              <a:srgbClr val="B66D31"/>
            </a:solidFill>
          </a:ln>
        </p:spPr>
        <p:txBody>
          <a:bodyPr wrap="square" lIns="0" tIns="0" rIns="0" bIns="0" rtlCol="0"/>
          <a:lstStyle/>
          <a:p>
            <a:endParaRPr/>
          </a:p>
        </p:txBody>
      </p:sp>
      <p:sp>
        <p:nvSpPr>
          <p:cNvPr id="30" name="object 27">
            <a:extLst>
              <a:ext uri="{FF2B5EF4-FFF2-40B4-BE49-F238E27FC236}">
                <a16:creationId xmlns:a16="http://schemas.microsoft.com/office/drawing/2014/main" id="{D8AC0F02-DEA7-415A-8F4B-3B2D1331125A}"/>
              </a:ext>
            </a:extLst>
          </p:cNvPr>
          <p:cNvSpPr/>
          <p:nvPr/>
        </p:nvSpPr>
        <p:spPr>
          <a:xfrm>
            <a:off x="1565254" y="2307556"/>
            <a:ext cx="1498128" cy="606425"/>
          </a:xfrm>
          <a:custGeom>
            <a:avLst/>
            <a:gdLst/>
            <a:ahLst/>
            <a:cxnLst/>
            <a:rect l="l" t="t" r="r" b="b"/>
            <a:pathLst>
              <a:path w="1399539" h="606425">
                <a:moveTo>
                  <a:pt x="1298027" y="0"/>
                </a:moveTo>
                <a:lnTo>
                  <a:pt x="101029" y="0"/>
                </a:lnTo>
                <a:lnTo>
                  <a:pt x="61704" y="7939"/>
                </a:lnTo>
                <a:lnTo>
                  <a:pt x="29590" y="29590"/>
                </a:lnTo>
                <a:lnTo>
                  <a:pt x="7939" y="61704"/>
                </a:lnTo>
                <a:lnTo>
                  <a:pt x="0" y="101029"/>
                </a:lnTo>
                <a:lnTo>
                  <a:pt x="0" y="505133"/>
                </a:lnTo>
                <a:lnTo>
                  <a:pt x="7939" y="544459"/>
                </a:lnTo>
                <a:lnTo>
                  <a:pt x="29590" y="576572"/>
                </a:lnTo>
                <a:lnTo>
                  <a:pt x="61704" y="598223"/>
                </a:lnTo>
                <a:lnTo>
                  <a:pt x="101029" y="606163"/>
                </a:lnTo>
                <a:lnTo>
                  <a:pt x="1298027" y="606163"/>
                </a:lnTo>
                <a:lnTo>
                  <a:pt x="1337353" y="598223"/>
                </a:lnTo>
                <a:lnTo>
                  <a:pt x="1369466" y="576572"/>
                </a:lnTo>
                <a:lnTo>
                  <a:pt x="1391118" y="544459"/>
                </a:lnTo>
                <a:lnTo>
                  <a:pt x="1399057" y="505133"/>
                </a:lnTo>
                <a:lnTo>
                  <a:pt x="1399057" y="101029"/>
                </a:lnTo>
                <a:lnTo>
                  <a:pt x="1391118" y="61704"/>
                </a:lnTo>
                <a:lnTo>
                  <a:pt x="1369466" y="29590"/>
                </a:lnTo>
                <a:lnTo>
                  <a:pt x="1337353" y="7939"/>
                </a:lnTo>
                <a:lnTo>
                  <a:pt x="1298027" y="0"/>
                </a:lnTo>
                <a:close/>
              </a:path>
            </a:pathLst>
          </a:custGeom>
          <a:solidFill>
            <a:srgbClr val="4BACC6"/>
          </a:solidFill>
        </p:spPr>
        <p:txBody>
          <a:bodyPr wrap="square" lIns="0" tIns="0" rIns="0" bIns="0" rtlCol="0"/>
          <a:lstStyle/>
          <a:p>
            <a:endParaRPr/>
          </a:p>
        </p:txBody>
      </p:sp>
      <p:sp>
        <p:nvSpPr>
          <p:cNvPr id="31" name="object 28">
            <a:extLst>
              <a:ext uri="{FF2B5EF4-FFF2-40B4-BE49-F238E27FC236}">
                <a16:creationId xmlns:a16="http://schemas.microsoft.com/office/drawing/2014/main" id="{F7024CC0-E222-40F1-99D2-55AB7B124325}"/>
              </a:ext>
            </a:extLst>
          </p:cNvPr>
          <p:cNvSpPr/>
          <p:nvPr/>
        </p:nvSpPr>
        <p:spPr>
          <a:xfrm>
            <a:off x="1565254" y="2307556"/>
            <a:ext cx="1498128" cy="606425"/>
          </a:xfrm>
          <a:custGeom>
            <a:avLst/>
            <a:gdLst/>
            <a:ahLst/>
            <a:cxnLst/>
            <a:rect l="l" t="t" r="r" b="b"/>
            <a:pathLst>
              <a:path w="1399539" h="606425">
                <a:moveTo>
                  <a:pt x="0" y="101029"/>
                </a:moveTo>
                <a:lnTo>
                  <a:pt x="7939" y="61704"/>
                </a:lnTo>
                <a:lnTo>
                  <a:pt x="29590" y="29590"/>
                </a:lnTo>
                <a:lnTo>
                  <a:pt x="61704" y="7939"/>
                </a:lnTo>
                <a:lnTo>
                  <a:pt x="101029" y="0"/>
                </a:lnTo>
                <a:lnTo>
                  <a:pt x="1298028" y="0"/>
                </a:lnTo>
                <a:lnTo>
                  <a:pt x="1337353" y="7939"/>
                </a:lnTo>
                <a:lnTo>
                  <a:pt x="1369466" y="29590"/>
                </a:lnTo>
                <a:lnTo>
                  <a:pt x="1391117" y="61704"/>
                </a:lnTo>
                <a:lnTo>
                  <a:pt x="1399057" y="101029"/>
                </a:lnTo>
                <a:lnTo>
                  <a:pt x="1399057" y="505133"/>
                </a:lnTo>
                <a:lnTo>
                  <a:pt x="1391117" y="544458"/>
                </a:lnTo>
                <a:lnTo>
                  <a:pt x="1369466" y="576572"/>
                </a:lnTo>
                <a:lnTo>
                  <a:pt x="1337353" y="598223"/>
                </a:lnTo>
                <a:lnTo>
                  <a:pt x="1298028" y="606163"/>
                </a:lnTo>
                <a:lnTo>
                  <a:pt x="101029" y="606163"/>
                </a:lnTo>
                <a:lnTo>
                  <a:pt x="61704" y="598223"/>
                </a:lnTo>
                <a:lnTo>
                  <a:pt x="29590" y="576572"/>
                </a:lnTo>
                <a:lnTo>
                  <a:pt x="7939" y="544458"/>
                </a:lnTo>
                <a:lnTo>
                  <a:pt x="0" y="505133"/>
                </a:lnTo>
                <a:lnTo>
                  <a:pt x="0" y="101029"/>
                </a:lnTo>
                <a:close/>
              </a:path>
            </a:pathLst>
          </a:custGeom>
          <a:ln w="12700">
            <a:solidFill>
              <a:srgbClr val="357D91"/>
            </a:solidFill>
          </a:ln>
        </p:spPr>
        <p:txBody>
          <a:bodyPr wrap="square" lIns="0" tIns="0" rIns="0" bIns="0" rtlCol="0"/>
          <a:lstStyle/>
          <a:p>
            <a:endParaRPr/>
          </a:p>
        </p:txBody>
      </p:sp>
      <p:sp>
        <p:nvSpPr>
          <p:cNvPr id="32" name="object 29">
            <a:extLst>
              <a:ext uri="{FF2B5EF4-FFF2-40B4-BE49-F238E27FC236}">
                <a16:creationId xmlns:a16="http://schemas.microsoft.com/office/drawing/2014/main" id="{B0F77CB3-2C25-419A-8221-A75260C71AED}"/>
              </a:ext>
            </a:extLst>
          </p:cNvPr>
          <p:cNvSpPr txBox="1"/>
          <p:nvPr/>
        </p:nvSpPr>
        <p:spPr>
          <a:xfrm>
            <a:off x="1521372" y="2228181"/>
            <a:ext cx="2164945" cy="1173398"/>
          </a:xfrm>
          <a:prstGeom prst="rect">
            <a:avLst/>
          </a:prstGeom>
          <a:noFill/>
          <a:ln>
            <a:noFill/>
          </a:ln>
        </p:spPr>
        <p:style>
          <a:lnRef idx="0">
            <a:scrgbClr r="0" g="0" b="0"/>
          </a:lnRef>
          <a:fillRef idx="0">
            <a:scrgbClr r="0" g="0" b="0"/>
          </a:fillRef>
          <a:effectRef idx="0">
            <a:scrgbClr r="0" g="0" b="0"/>
          </a:effectRef>
          <a:fontRef idx="minor">
            <a:schemeClr val="accent2"/>
          </a:fontRef>
        </p:style>
        <p:txBody>
          <a:bodyPr vert="horz" wrap="square" lIns="0" tIns="95250" rIns="0" bIns="0" rtlCol="0">
            <a:spAutoFit/>
          </a:bodyPr>
          <a:lstStyle/>
          <a:p>
            <a:pPr marL="241300" marR="876935" indent="-1270" algn="ctr">
              <a:lnSpc>
                <a:spcPct val="100000"/>
              </a:lnSpc>
              <a:spcBef>
                <a:spcPts val="750"/>
              </a:spcBef>
            </a:pPr>
            <a:r>
              <a:rPr sz="1200" dirty="0">
                <a:solidFill>
                  <a:srgbClr val="FFFFFF"/>
                </a:solidFill>
                <a:latin typeface="Calibri"/>
                <a:cs typeface="Calibri"/>
              </a:rPr>
              <a:t>UI </a:t>
            </a:r>
            <a:r>
              <a:rPr sz="1200" spc="-10" dirty="0">
                <a:solidFill>
                  <a:srgbClr val="FFFFFF"/>
                </a:solidFill>
                <a:latin typeface="Calibri"/>
                <a:cs typeface="Calibri"/>
              </a:rPr>
              <a:t>Framework  </a:t>
            </a:r>
            <a:r>
              <a:rPr sz="1200" spc="-5" dirty="0">
                <a:solidFill>
                  <a:srgbClr val="FFFFFF"/>
                </a:solidFill>
                <a:latin typeface="Calibri"/>
                <a:cs typeface="Calibri"/>
              </a:rPr>
              <a:t>Bootstrap </a:t>
            </a:r>
            <a:r>
              <a:rPr sz="1200" dirty="0">
                <a:solidFill>
                  <a:srgbClr val="FFFFFF"/>
                </a:solidFill>
                <a:latin typeface="Calibri"/>
                <a:cs typeface="Calibri"/>
              </a:rPr>
              <a:t>4 /  </a:t>
            </a:r>
            <a:r>
              <a:rPr sz="1200" spc="-5" dirty="0">
                <a:solidFill>
                  <a:srgbClr val="FFFFFF"/>
                </a:solidFill>
                <a:latin typeface="Calibri"/>
                <a:cs typeface="Calibri"/>
              </a:rPr>
              <a:t>Angular</a:t>
            </a:r>
            <a:r>
              <a:rPr sz="1200" spc="-65" dirty="0">
                <a:solidFill>
                  <a:srgbClr val="FFFFFF"/>
                </a:solidFill>
                <a:latin typeface="Calibri"/>
                <a:cs typeface="Calibri"/>
              </a:rPr>
              <a:t> </a:t>
            </a:r>
            <a:r>
              <a:rPr sz="1200" spc="-10" dirty="0">
                <a:solidFill>
                  <a:srgbClr val="FFFFFF"/>
                </a:solidFill>
                <a:latin typeface="Calibri"/>
                <a:cs typeface="Calibri"/>
              </a:rPr>
              <a:t>Material</a:t>
            </a:r>
            <a:endParaRPr sz="1200" dirty="0">
              <a:latin typeface="Calibri"/>
              <a:cs typeface="Calibri"/>
            </a:endParaRPr>
          </a:p>
          <a:p>
            <a:pPr marL="629920" marR="429895" indent="-212090">
              <a:lnSpc>
                <a:spcPct val="100000"/>
              </a:lnSpc>
              <a:spcBef>
                <a:spcPts val="1175"/>
              </a:spcBef>
            </a:pPr>
            <a:r>
              <a:rPr sz="1200" dirty="0">
                <a:solidFill>
                  <a:srgbClr val="FFFFFF"/>
                </a:solidFill>
                <a:latin typeface="Calibri"/>
                <a:cs typeface="Calibri"/>
              </a:rPr>
              <a:t>JS </a:t>
            </a:r>
            <a:r>
              <a:rPr sz="1200" spc="-10" dirty="0">
                <a:solidFill>
                  <a:srgbClr val="FFFFFF"/>
                </a:solidFill>
                <a:latin typeface="Calibri"/>
                <a:cs typeface="Calibri"/>
              </a:rPr>
              <a:t>Framework/library  </a:t>
            </a:r>
            <a:r>
              <a:rPr sz="1200" spc="-5" dirty="0">
                <a:solidFill>
                  <a:srgbClr val="FFFFFF"/>
                </a:solidFill>
                <a:latin typeface="Calibri"/>
                <a:cs typeface="Calibri"/>
              </a:rPr>
              <a:t>Angular/React</a:t>
            </a:r>
            <a:endParaRPr sz="1200" dirty="0">
              <a:latin typeface="Calibri"/>
              <a:cs typeface="Calibri"/>
            </a:endParaRPr>
          </a:p>
        </p:txBody>
      </p:sp>
      <p:sp>
        <p:nvSpPr>
          <p:cNvPr id="33" name="object 30">
            <a:extLst>
              <a:ext uri="{FF2B5EF4-FFF2-40B4-BE49-F238E27FC236}">
                <a16:creationId xmlns:a16="http://schemas.microsoft.com/office/drawing/2014/main" id="{54015B86-F768-4891-9CF9-A18C00619607}"/>
              </a:ext>
            </a:extLst>
          </p:cNvPr>
          <p:cNvSpPr/>
          <p:nvPr/>
        </p:nvSpPr>
        <p:spPr>
          <a:xfrm>
            <a:off x="4776119" y="3859953"/>
            <a:ext cx="2713923" cy="490220"/>
          </a:xfrm>
          <a:custGeom>
            <a:avLst/>
            <a:gdLst/>
            <a:ahLst/>
            <a:cxnLst/>
            <a:rect l="l" t="t" r="r" b="b"/>
            <a:pathLst>
              <a:path w="2154554" h="490220">
                <a:moveTo>
                  <a:pt x="2105041" y="0"/>
                </a:moveTo>
                <a:lnTo>
                  <a:pt x="49000" y="0"/>
                </a:lnTo>
                <a:lnTo>
                  <a:pt x="29927" y="3850"/>
                </a:lnTo>
                <a:lnTo>
                  <a:pt x="14351" y="14351"/>
                </a:lnTo>
                <a:lnTo>
                  <a:pt x="3850" y="29927"/>
                </a:lnTo>
                <a:lnTo>
                  <a:pt x="0" y="49000"/>
                </a:lnTo>
                <a:lnTo>
                  <a:pt x="0" y="441015"/>
                </a:lnTo>
                <a:lnTo>
                  <a:pt x="3850" y="460088"/>
                </a:lnTo>
                <a:lnTo>
                  <a:pt x="14351" y="475663"/>
                </a:lnTo>
                <a:lnTo>
                  <a:pt x="29927" y="486164"/>
                </a:lnTo>
                <a:lnTo>
                  <a:pt x="49000" y="490015"/>
                </a:lnTo>
                <a:lnTo>
                  <a:pt x="2105041" y="490015"/>
                </a:lnTo>
                <a:lnTo>
                  <a:pt x="2124114" y="486164"/>
                </a:lnTo>
                <a:lnTo>
                  <a:pt x="2139690" y="475663"/>
                </a:lnTo>
                <a:lnTo>
                  <a:pt x="2150191" y="460088"/>
                </a:lnTo>
                <a:lnTo>
                  <a:pt x="2154041" y="441015"/>
                </a:lnTo>
                <a:lnTo>
                  <a:pt x="2154041" y="49000"/>
                </a:lnTo>
                <a:lnTo>
                  <a:pt x="2150191" y="29927"/>
                </a:lnTo>
                <a:lnTo>
                  <a:pt x="2139690" y="14351"/>
                </a:lnTo>
                <a:lnTo>
                  <a:pt x="2124114" y="3850"/>
                </a:lnTo>
                <a:lnTo>
                  <a:pt x="2105041" y="0"/>
                </a:lnTo>
                <a:close/>
              </a:path>
            </a:pathLst>
          </a:custGeom>
          <a:solidFill>
            <a:srgbClr val="C0504D"/>
          </a:solidFill>
        </p:spPr>
        <p:txBody>
          <a:bodyPr wrap="square" lIns="0" tIns="0" rIns="0" bIns="0" rtlCol="0"/>
          <a:lstStyle/>
          <a:p>
            <a:endParaRPr/>
          </a:p>
        </p:txBody>
      </p:sp>
      <p:sp>
        <p:nvSpPr>
          <p:cNvPr id="34" name="object 31">
            <a:extLst>
              <a:ext uri="{FF2B5EF4-FFF2-40B4-BE49-F238E27FC236}">
                <a16:creationId xmlns:a16="http://schemas.microsoft.com/office/drawing/2014/main" id="{75833377-98D0-4AC8-BD22-F62321A5CC8C}"/>
              </a:ext>
            </a:extLst>
          </p:cNvPr>
          <p:cNvSpPr/>
          <p:nvPr/>
        </p:nvSpPr>
        <p:spPr>
          <a:xfrm>
            <a:off x="4776119" y="3859953"/>
            <a:ext cx="2713923" cy="490220"/>
          </a:xfrm>
          <a:custGeom>
            <a:avLst/>
            <a:gdLst/>
            <a:ahLst/>
            <a:cxnLst/>
            <a:rect l="l" t="t" r="r" b="b"/>
            <a:pathLst>
              <a:path w="2154554" h="490220">
                <a:moveTo>
                  <a:pt x="0" y="49000"/>
                </a:moveTo>
                <a:lnTo>
                  <a:pt x="3850" y="29927"/>
                </a:lnTo>
                <a:lnTo>
                  <a:pt x="14351" y="14352"/>
                </a:lnTo>
                <a:lnTo>
                  <a:pt x="29927" y="3850"/>
                </a:lnTo>
                <a:lnTo>
                  <a:pt x="49000" y="0"/>
                </a:lnTo>
                <a:lnTo>
                  <a:pt x="2105041" y="0"/>
                </a:lnTo>
                <a:lnTo>
                  <a:pt x="2124114" y="3850"/>
                </a:lnTo>
                <a:lnTo>
                  <a:pt x="2139690" y="14352"/>
                </a:lnTo>
                <a:lnTo>
                  <a:pt x="2150191" y="29927"/>
                </a:lnTo>
                <a:lnTo>
                  <a:pt x="2154042" y="49000"/>
                </a:lnTo>
                <a:lnTo>
                  <a:pt x="2154042" y="441015"/>
                </a:lnTo>
                <a:lnTo>
                  <a:pt x="2150191" y="460088"/>
                </a:lnTo>
                <a:lnTo>
                  <a:pt x="2139690" y="475663"/>
                </a:lnTo>
                <a:lnTo>
                  <a:pt x="2124114" y="486165"/>
                </a:lnTo>
                <a:lnTo>
                  <a:pt x="2105041" y="490016"/>
                </a:lnTo>
                <a:lnTo>
                  <a:pt x="49000" y="490016"/>
                </a:lnTo>
                <a:lnTo>
                  <a:pt x="29927" y="486165"/>
                </a:lnTo>
                <a:lnTo>
                  <a:pt x="14351" y="475663"/>
                </a:lnTo>
                <a:lnTo>
                  <a:pt x="3850" y="460088"/>
                </a:lnTo>
                <a:lnTo>
                  <a:pt x="0" y="441015"/>
                </a:lnTo>
                <a:lnTo>
                  <a:pt x="0" y="49000"/>
                </a:lnTo>
                <a:close/>
              </a:path>
            </a:pathLst>
          </a:custGeom>
          <a:ln w="25400">
            <a:solidFill>
              <a:srgbClr val="FFFFFF"/>
            </a:solidFill>
          </a:ln>
        </p:spPr>
        <p:txBody>
          <a:bodyPr wrap="square" lIns="0" tIns="0" rIns="0" bIns="0" rtlCol="0"/>
          <a:lstStyle/>
          <a:p>
            <a:endParaRPr/>
          </a:p>
        </p:txBody>
      </p:sp>
      <p:sp>
        <p:nvSpPr>
          <p:cNvPr id="35" name="object 32">
            <a:extLst>
              <a:ext uri="{FF2B5EF4-FFF2-40B4-BE49-F238E27FC236}">
                <a16:creationId xmlns:a16="http://schemas.microsoft.com/office/drawing/2014/main" id="{63B28A30-605B-4E45-9275-11E171C5B062}"/>
              </a:ext>
            </a:extLst>
          </p:cNvPr>
          <p:cNvSpPr txBox="1"/>
          <p:nvPr/>
        </p:nvSpPr>
        <p:spPr>
          <a:xfrm>
            <a:off x="5673361" y="3898152"/>
            <a:ext cx="1032619" cy="347345"/>
          </a:xfrm>
          <a:prstGeom prst="rect">
            <a:avLst/>
          </a:prstGeom>
        </p:spPr>
        <p:txBody>
          <a:bodyPr vert="horz" wrap="square" lIns="0" tIns="13970" rIns="0" bIns="0" rtlCol="0">
            <a:spAutoFit/>
          </a:bodyPr>
          <a:lstStyle/>
          <a:p>
            <a:pPr marL="12700">
              <a:lnSpc>
                <a:spcPct val="100000"/>
              </a:lnSpc>
              <a:spcBef>
                <a:spcPts val="110"/>
              </a:spcBef>
            </a:pPr>
            <a:r>
              <a:rPr sz="2100" spc="-5" dirty="0">
                <a:solidFill>
                  <a:srgbClr val="FFFFFF"/>
                </a:solidFill>
                <a:latin typeface="Calibri"/>
                <a:cs typeface="Calibri"/>
              </a:rPr>
              <a:t>NodeJS</a:t>
            </a:r>
            <a:endParaRPr sz="2100" dirty="0">
              <a:latin typeface="Calibri"/>
              <a:cs typeface="Calibri"/>
            </a:endParaRPr>
          </a:p>
        </p:txBody>
      </p:sp>
      <p:sp>
        <p:nvSpPr>
          <p:cNvPr id="36" name="object 33">
            <a:extLst>
              <a:ext uri="{FF2B5EF4-FFF2-40B4-BE49-F238E27FC236}">
                <a16:creationId xmlns:a16="http://schemas.microsoft.com/office/drawing/2014/main" id="{780B365E-5BBD-44B5-BCA4-630CBE6CBDB4}"/>
              </a:ext>
            </a:extLst>
          </p:cNvPr>
          <p:cNvSpPr/>
          <p:nvPr/>
        </p:nvSpPr>
        <p:spPr>
          <a:xfrm>
            <a:off x="4776119" y="3331732"/>
            <a:ext cx="2713923" cy="490220"/>
          </a:xfrm>
          <a:custGeom>
            <a:avLst/>
            <a:gdLst/>
            <a:ahLst/>
            <a:cxnLst/>
            <a:rect l="l" t="t" r="r" b="b"/>
            <a:pathLst>
              <a:path w="2154554" h="490219">
                <a:moveTo>
                  <a:pt x="2105041" y="0"/>
                </a:moveTo>
                <a:lnTo>
                  <a:pt x="49000" y="0"/>
                </a:lnTo>
                <a:lnTo>
                  <a:pt x="29927" y="3850"/>
                </a:lnTo>
                <a:lnTo>
                  <a:pt x="14351" y="14351"/>
                </a:lnTo>
                <a:lnTo>
                  <a:pt x="3850" y="29927"/>
                </a:lnTo>
                <a:lnTo>
                  <a:pt x="0" y="49000"/>
                </a:lnTo>
                <a:lnTo>
                  <a:pt x="0" y="441015"/>
                </a:lnTo>
                <a:lnTo>
                  <a:pt x="3850" y="460088"/>
                </a:lnTo>
                <a:lnTo>
                  <a:pt x="14351" y="475663"/>
                </a:lnTo>
                <a:lnTo>
                  <a:pt x="29927" y="486164"/>
                </a:lnTo>
                <a:lnTo>
                  <a:pt x="49000" y="490015"/>
                </a:lnTo>
                <a:lnTo>
                  <a:pt x="2105041" y="490015"/>
                </a:lnTo>
                <a:lnTo>
                  <a:pt x="2124114" y="486164"/>
                </a:lnTo>
                <a:lnTo>
                  <a:pt x="2139690" y="475663"/>
                </a:lnTo>
                <a:lnTo>
                  <a:pt x="2150191" y="460088"/>
                </a:lnTo>
                <a:lnTo>
                  <a:pt x="2154041" y="441015"/>
                </a:lnTo>
                <a:lnTo>
                  <a:pt x="2154041" y="49000"/>
                </a:lnTo>
                <a:lnTo>
                  <a:pt x="2150191" y="29927"/>
                </a:lnTo>
                <a:lnTo>
                  <a:pt x="2139690" y="14351"/>
                </a:lnTo>
                <a:lnTo>
                  <a:pt x="2124114" y="3850"/>
                </a:lnTo>
                <a:lnTo>
                  <a:pt x="2105041" y="0"/>
                </a:lnTo>
                <a:close/>
              </a:path>
            </a:pathLst>
          </a:custGeom>
          <a:solidFill>
            <a:srgbClr val="8064A2"/>
          </a:solidFill>
        </p:spPr>
        <p:txBody>
          <a:bodyPr wrap="square" lIns="0" tIns="0" rIns="0" bIns="0" rtlCol="0"/>
          <a:lstStyle/>
          <a:p>
            <a:endParaRPr/>
          </a:p>
        </p:txBody>
      </p:sp>
      <p:sp>
        <p:nvSpPr>
          <p:cNvPr id="37" name="object 34">
            <a:extLst>
              <a:ext uri="{FF2B5EF4-FFF2-40B4-BE49-F238E27FC236}">
                <a16:creationId xmlns:a16="http://schemas.microsoft.com/office/drawing/2014/main" id="{B4444636-D2DE-4CCE-9993-A2C32776B22A}"/>
              </a:ext>
            </a:extLst>
          </p:cNvPr>
          <p:cNvSpPr/>
          <p:nvPr/>
        </p:nvSpPr>
        <p:spPr>
          <a:xfrm>
            <a:off x="4776119" y="3331732"/>
            <a:ext cx="2713923" cy="490220"/>
          </a:xfrm>
          <a:custGeom>
            <a:avLst/>
            <a:gdLst/>
            <a:ahLst/>
            <a:cxnLst/>
            <a:rect l="l" t="t" r="r" b="b"/>
            <a:pathLst>
              <a:path w="2154554" h="490219">
                <a:moveTo>
                  <a:pt x="0" y="49000"/>
                </a:moveTo>
                <a:lnTo>
                  <a:pt x="3850" y="29927"/>
                </a:lnTo>
                <a:lnTo>
                  <a:pt x="14351" y="14352"/>
                </a:lnTo>
                <a:lnTo>
                  <a:pt x="29927" y="3850"/>
                </a:lnTo>
                <a:lnTo>
                  <a:pt x="49000" y="0"/>
                </a:lnTo>
                <a:lnTo>
                  <a:pt x="2105041" y="0"/>
                </a:lnTo>
                <a:lnTo>
                  <a:pt x="2124114" y="3850"/>
                </a:lnTo>
                <a:lnTo>
                  <a:pt x="2139690" y="14352"/>
                </a:lnTo>
                <a:lnTo>
                  <a:pt x="2150191" y="29927"/>
                </a:lnTo>
                <a:lnTo>
                  <a:pt x="2154042" y="49000"/>
                </a:lnTo>
                <a:lnTo>
                  <a:pt x="2154042" y="441015"/>
                </a:lnTo>
                <a:lnTo>
                  <a:pt x="2150191" y="460088"/>
                </a:lnTo>
                <a:lnTo>
                  <a:pt x="2139690" y="475663"/>
                </a:lnTo>
                <a:lnTo>
                  <a:pt x="2124114" y="486165"/>
                </a:lnTo>
                <a:lnTo>
                  <a:pt x="2105041" y="490016"/>
                </a:lnTo>
                <a:lnTo>
                  <a:pt x="49000" y="490016"/>
                </a:lnTo>
                <a:lnTo>
                  <a:pt x="29927" y="486165"/>
                </a:lnTo>
                <a:lnTo>
                  <a:pt x="14351" y="475663"/>
                </a:lnTo>
                <a:lnTo>
                  <a:pt x="3850" y="460088"/>
                </a:lnTo>
                <a:lnTo>
                  <a:pt x="0" y="441015"/>
                </a:lnTo>
                <a:lnTo>
                  <a:pt x="0" y="49000"/>
                </a:lnTo>
                <a:close/>
              </a:path>
            </a:pathLst>
          </a:custGeom>
          <a:ln w="25400">
            <a:solidFill>
              <a:srgbClr val="FFFFFF"/>
            </a:solidFill>
          </a:ln>
        </p:spPr>
        <p:txBody>
          <a:bodyPr wrap="square" lIns="0" tIns="0" rIns="0" bIns="0" rtlCol="0"/>
          <a:lstStyle/>
          <a:p>
            <a:endParaRPr/>
          </a:p>
        </p:txBody>
      </p:sp>
      <p:sp>
        <p:nvSpPr>
          <p:cNvPr id="38" name="object 35">
            <a:extLst>
              <a:ext uri="{FF2B5EF4-FFF2-40B4-BE49-F238E27FC236}">
                <a16:creationId xmlns:a16="http://schemas.microsoft.com/office/drawing/2014/main" id="{DABCF908-3E58-43AA-B41A-9C3451BF8596}"/>
              </a:ext>
            </a:extLst>
          </p:cNvPr>
          <p:cNvSpPr/>
          <p:nvPr/>
        </p:nvSpPr>
        <p:spPr>
          <a:xfrm>
            <a:off x="4776119" y="2803512"/>
            <a:ext cx="2713923" cy="490220"/>
          </a:xfrm>
          <a:custGeom>
            <a:avLst/>
            <a:gdLst/>
            <a:ahLst/>
            <a:cxnLst/>
            <a:rect l="l" t="t" r="r" b="b"/>
            <a:pathLst>
              <a:path w="2154554" h="490219">
                <a:moveTo>
                  <a:pt x="2105041" y="0"/>
                </a:moveTo>
                <a:lnTo>
                  <a:pt x="49000" y="0"/>
                </a:lnTo>
                <a:lnTo>
                  <a:pt x="29927" y="3850"/>
                </a:lnTo>
                <a:lnTo>
                  <a:pt x="14351" y="14351"/>
                </a:lnTo>
                <a:lnTo>
                  <a:pt x="3850" y="29927"/>
                </a:lnTo>
                <a:lnTo>
                  <a:pt x="0" y="49000"/>
                </a:lnTo>
                <a:lnTo>
                  <a:pt x="0" y="441015"/>
                </a:lnTo>
                <a:lnTo>
                  <a:pt x="3850" y="460088"/>
                </a:lnTo>
                <a:lnTo>
                  <a:pt x="14351" y="475663"/>
                </a:lnTo>
                <a:lnTo>
                  <a:pt x="29927" y="486164"/>
                </a:lnTo>
                <a:lnTo>
                  <a:pt x="49000" y="490015"/>
                </a:lnTo>
                <a:lnTo>
                  <a:pt x="2105041" y="490015"/>
                </a:lnTo>
                <a:lnTo>
                  <a:pt x="2124114" y="486164"/>
                </a:lnTo>
                <a:lnTo>
                  <a:pt x="2139690" y="475663"/>
                </a:lnTo>
                <a:lnTo>
                  <a:pt x="2150191" y="460088"/>
                </a:lnTo>
                <a:lnTo>
                  <a:pt x="2154041" y="441015"/>
                </a:lnTo>
                <a:lnTo>
                  <a:pt x="2154041" y="49000"/>
                </a:lnTo>
                <a:lnTo>
                  <a:pt x="2150191" y="29927"/>
                </a:lnTo>
                <a:lnTo>
                  <a:pt x="2139690" y="14351"/>
                </a:lnTo>
                <a:lnTo>
                  <a:pt x="2124114" y="3850"/>
                </a:lnTo>
                <a:lnTo>
                  <a:pt x="2105041" y="0"/>
                </a:lnTo>
                <a:close/>
              </a:path>
            </a:pathLst>
          </a:custGeom>
          <a:solidFill>
            <a:srgbClr val="4BACC6"/>
          </a:solidFill>
        </p:spPr>
        <p:txBody>
          <a:bodyPr wrap="square" lIns="0" tIns="0" rIns="0" bIns="0" rtlCol="0"/>
          <a:lstStyle/>
          <a:p>
            <a:endParaRPr/>
          </a:p>
        </p:txBody>
      </p:sp>
      <p:sp>
        <p:nvSpPr>
          <p:cNvPr id="39" name="object 36">
            <a:extLst>
              <a:ext uri="{FF2B5EF4-FFF2-40B4-BE49-F238E27FC236}">
                <a16:creationId xmlns:a16="http://schemas.microsoft.com/office/drawing/2014/main" id="{F92E0D0D-FFF0-4226-AA17-FAED8AAD7524}"/>
              </a:ext>
            </a:extLst>
          </p:cNvPr>
          <p:cNvSpPr/>
          <p:nvPr/>
        </p:nvSpPr>
        <p:spPr>
          <a:xfrm>
            <a:off x="4776119" y="2803512"/>
            <a:ext cx="2713923" cy="490220"/>
          </a:xfrm>
          <a:custGeom>
            <a:avLst/>
            <a:gdLst/>
            <a:ahLst/>
            <a:cxnLst/>
            <a:rect l="l" t="t" r="r" b="b"/>
            <a:pathLst>
              <a:path w="2154554" h="490219">
                <a:moveTo>
                  <a:pt x="0" y="49000"/>
                </a:moveTo>
                <a:lnTo>
                  <a:pt x="3850" y="29927"/>
                </a:lnTo>
                <a:lnTo>
                  <a:pt x="14351" y="14352"/>
                </a:lnTo>
                <a:lnTo>
                  <a:pt x="29927" y="3850"/>
                </a:lnTo>
                <a:lnTo>
                  <a:pt x="49000" y="0"/>
                </a:lnTo>
                <a:lnTo>
                  <a:pt x="2105041" y="0"/>
                </a:lnTo>
                <a:lnTo>
                  <a:pt x="2124114" y="3850"/>
                </a:lnTo>
                <a:lnTo>
                  <a:pt x="2139690" y="14352"/>
                </a:lnTo>
                <a:lnTo>
                  <a:pt x="2150191" y="29927"/>
                </a:lnTo>
                <a:lnTo>
                  <a:pt x="2154042" y="49000"/>
                </a:lnTo>
                <a:lnTo>
                  <a:pt x="2154042" y="441015"/>
                </a:lnTo>
                <a:lnTo>
                  <a:pt x="2150191" y="460088"/>
                </a:lnTo>
                <a:lnTo>
                  <a:pt x="2139690" y="475663"/>
                </a:lnTo>
                <a:lnTo>
                  <a:pt x="2124114" y="486165"/>
                </a:lnTo>
                <a:lnTo>
                  <a:pt x="2105041" y="490016"/>
                </a:lnTo>
                <a:lnTo>
                  <a:pt x="49000" y="490016"/>
                </a:lnTo>
                <a:lnTo>
                  <a:pt x="29927" y="486165"/>
                </a:lnTo>
                <a:lnTo>
                  <a:pt x="14351" y="475663"/>
                </a:lnTo>
                <a:lnTo>
                  <a:pt x="3850" y="460088"/>
                </a:lnTo>
                <a:lnTo>
                  <a:pt x="0" y="441015"/>
                </a:lnTo>
                <a:lnTo>
                  <a:pt x="0" y="49000"/>
                </a:lnTo>
                <a:close/>
              </a:path>
            </a:pathLst>
          </a:custGeom>
          <a:ln w="25400">
            <a:solidFill>
              <a:srgbClr val="FFFFFF"/>
            </a:solidFill>
          </a:ln>
        </p:spPr>
        <p:txBody>
          <a:bodyPr wrap="square" lIns="0" tIns="0" rIns="0" bIns="0" rtlCol="0"/>
          <a:lstStyle/>
          <a:p>
            <a:endParaRPr/>
          </a:p>
        </p:txBody>
      </p:sp>
      <p:sp>
        <p:nvSpPr>
          <p:cNvPr id="40" name="object 37">
            <a:extLst>
              <a:ext uri="{FF2B5EF4-FFF2-40B4-BE49-F238E27FC236}">
                <a16:creationId xmlns:a16="http://schemas.microsoft.com/office/drawing/2014/main" id="{831CEE0C-E7CE-4D6B-A53B-9B30B5FEA78C}"/>
              </a:ext>
            </a:extLst>
          </p:cNvPr>
          <p:cNvSpPr txBox="1">
            <a:spLocks/>
          </p:cNvSpPr>
          <p:nvPr/>
        </p:nvSpPr>
        <p:spPr>
          <a:xfrm>
            <a:off x="4940041" y="2844357"/>
            <a:ext cx="2301196" cy="875030"/>
          </a:xfrm>
          <a:prstGeom prst="rect">
            <a:avLst/>
          </a:prstGeom>
        </p:spPr>
        <p:txBody>
          <a:bodyPr vert="horz" wrap="square" lIns="0" tIns="13970" rIns="0" bIns="0" rtlCol="0" anchor="b" anchorCtr="0">
            <a:sp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spcBef>
                <a:spcPts val="110"/>
              </a:spcBef>
            </a:pPr>
            <a:r>
              <a:rPr lang="en-US" sz="2100" spc="-5" dirty="0">
                <a:solidFill>
                  <a:srgbClr val="FFFFFF"/>
                </a:solidFill>
              </a:rPr>
              <a:t>BaaS</a:t>
            </a:r>
            <a:endParaRPr lang="en-US" sz="2100" dirty="0"/>
          </a:p>
          <a:p>
            <a:pPr algn="ctr">
              <a:spcBef>
                <a:spcPts val="1630"/>
              </a:spcBef>
            </a:pPr>
            <a:r>
              <a:rPr lang="en-US" sz="2100" spc="-5" dirty="0">
                <a:solidFill>
                  <a:srgbClr val="FFFFFF"/>
                </a:solidFill>
              </a:rPr>
              <a:t>NodeJS</a:t>
            </a:r>
            <a:r>
              <a:rPr lang="en-US" sz="2100" spc="-60" dirty="0">
                <a:solidFill>
                  <a:srgbClr val="FFFFFF"/>
                </a:solidFill>
              </a:rPr>
              <a:t> </a:t>
            </a:r>
            <a:r>
              <a:rPr lang="en-US" sz="2100" spc="-5" dirty="0">
                <a:solidFill>
                  <a:srgbClr val="FFFFFF"/>
                </a:solidFill>
              </a:rPr>
              <a:t>Modules</a:t>
            </a:r>
            <a:endParaRPr lang="en-US" sz="2100" dirty="0"/>
          </a:p>
        </p:txBody>
      </p:sp>
      <p:sp>
        <p:nvSpPr>
          <p:cNvPr id="41" name="object 38">
            <a:extLst>
              <a:ext uri="{FF2B5EF4-FFF2-40B4-BE49-F238E27FC236}">
                <a16:creationId xmlns:a16="http://schemas.microsoft.com/office/drawing/2014/main" id="{5190DB19-0A8E-4D3A-88C1-47C48E3B2C32}"/>
              </a:ext>
            </a:extLst>
          </p:cNvPr>
          <p:cNvSpPr/>
          <p:nvPr/>
        </p:nvSpPr>
        <p:spPr>
          <a:xfrm>
            <a:off x="8392942" y="3815304"/>
            <a:ext cx="2609148" cy="444500"/>
          </a:xfrm>
          <a:custGeom>
            <a:avLst/>
            <a:gdLst/>
            <a:ahLst/>
            <a:cxnLst/>
            <a:rect l="l" t="t" r="r" b="b"/>
            <a:pathLst>
              <a:path w="2156459" h="444500">
                <a:moveTo>
                  <a:pt x="2082064" y="0"/>
                </a:moveTo>
                <a:lnTo>
                  <a:pt x="74082" y="0"/>
                </a:lnTo>
                <a:lnTo>
                  <a:pt x="45246" y="5821"/>
                </a:lnTo>
                <a:lnTo>
                  <a:pt x="21698" y="21698"/>
                </a:lnTo>
                <a:lnTo>
                  <a:pt x="5821" y="45247"/>
                </a:lnTo>
                <a:lnTo>
                  <a:pt x="0" y="74084"/>
                </a:lnTo>
                <a:lnTo>
                  <a:pt x="0" y="370415"/>
                </a:lnTo>
                <a:lnTo>
                  <a:pt x="5821" y="399252"/>
                </a:lnTo>
                <a:lnTo>
                  <a:pt x="21698" y="422801"/>
                </a:lnTo>
                <a:lnTo>
                  <a:pt x="45246" y="438678"/>
                </a:lnTo>
                <a:lnTo>
                  <a:pt x="74082" y="444500"/>
                </a:lnTo>
                <a:lnTo>
                  <a:pt x="2082064" y="444500"/>
                </a:lnTo>
                <a:lnTo>
                  <a:pt x="2110900" y="438678"/>
                </a:lnTo>
                <a:lnTo>
                  <a:pt x="2134448" y="422801"/>
                </a:lnTo>
                <a:lnTo>
                  <a:pt x="2150325" y="399252"/>
                </a:lnTo>
                <a:lnTo>
                  <a:pt x="2156147" y="370415"/>
                </a:lnTo>
                <a:lnTo>
                  <a:pt x="2156147" y="74084"/>
                </a:lnTo>
                <a:lnTo>
                  <a:pt x="2150325" y="45247"/>
                </a:lnTo>
                <a:lnTo>
                  <a:pt x="2134448" y="21698"/>
                </a:lnTo>
                <a:lnTo>
                  <a:pt x="2110900" y="5821"/>
                </a:lnTo>
                <a:lnTo>
                  <a:pt x="2082064" y="0"/>
                </a:lnTo>
                <a:close/>
              </a:path>
            </a:pathLst>
          </a:custGeom>
          <a:solidFill>
            <a:srgbClr val="F79646"/>
          </a:solidFill>
        </p:spPr>
        <p:txBody>
          <a:bodyPr wrap="square" lIns="0" tIns="0" rIns="0" bIns="0" rtlCol="0"/>
          <a:lstStyle/>
          <a:p>
            <a:endParaRPr/>
          </a:p>
        </p:txBody>
      </p:sp>
      <p:sp>
        <p:nvSpPr>
          <p:cNvPr id="42" name="object 39">
            <a:extLst>
              <a:ext uri="{FF2B5EF4-FFF2-40B4-BE49-F238E27FC236}">
                <a16:creationId xmlns:a16="http://schemas.microsoft.com/office/drawing/2014/main" id="{2F15BBC5-4878-4031-8E2E-A8E94FC84E1F}"/>
              </a:ext>
            </a:extLst>
          </p:cNvPr>
          <p:cNvSpPr/>
          <p:nvPr/>
        </p:nvSpPr>
        <p:spPr>
          <a:xfrm>
            <a:off x="8392942" y="3815304"/>
            <a:ext cx="2609148" cy="444500"/>
          </a:xfrm>
          <a:custGeom>
            <a:avLst/>
            <a:gdLst/>
            <a:ahLst/>
            <a:cxnLst/>
            <a:rect l="l" t="t" r="r" b="b"/>
            <a:pathLst>
              <a:path w="2156459" h="444500">
                <a:moveTo>
                  <a:pt x="0" y="74083"/>
                </a:moveTo>
                <a:lnTo>
                  <a:pt x="5821" y="45246"/>
                </a:lnTo>
                <a:lnTo>
                  <a:pt x="21698" y="21698"/>
                </a:lnTo>
                <a:lnTo>
                  <a:pt x="45246" y="5821"/>
                </a:lnTo>
                <a:lnTo>
                  <a:pt x="74083" y="0"/>
                </a:lnTo>
                <a:lnTo>
                  <a:pt x="2082065" y="0"/>
                </a:lnTo>
                <a:lnTo>
                  <a:pt x="2110901" y="5821"/>
                </a:lnTo>
                <a:lnTo>
                  <a:pt x="2134449" y="21698"/>
                </a:lnTo>
                <a:lnTo>
                  <a:pt x="2150326" y="45246"/>
                </a:lnTo>
                <a:lnTo>
                  <a:pt x="2156148" y="74083"/>
                </a:lnTo>
                <a:lnTo>
                  <a:pt x="2156148" y="370416"/>
                </a:lnTo>
                <a:lnTo>
                  <a:pt x="2150326" y="399253"/>
                </a:lnTo>
                <a:lnTo>
                  <a:pt x="2134449" y="422801"/>
                </a:lnTo>
                <a:lnTo>
                  <a:pt x="2110901" y="438678"/>
                </a:lnTo>
                <a:lnTo>
                  <a:pt x="2082065" y="444500"/>
                </a:lnTo>
                <a:lnTo>
                  <a:pt x="74083" y="444500"/>
                </a:lnTo>
                <a:lnTo>
                  <a:pt x="45246" y="438678"/>
                </a:lnTo>
                <a:lnTo>
                  <a:pt x="21698" y="422801"/>
                </a:lnTo>
                <a:lnTo>
                  <a:pt x="5821" y="399253"/>
                </a:lnTo>
                <a:lnTo>
                  <a:pt x="0" y="370416"/>
                </a:lnTo>
                <a:lnTo>
                  <a:pt x="0" y="74083"/>
                </a:lnTo>
                <a:close/>
              </a:path>
            </a:pathLst>
          </a:custGeom>
          <a:ln w="25400">
            <a:solidFill>
              <a:srgbClr val="B66D31"/>
            </a:solidFill>
          </a:ln>
        </p:spPr>
        <p:txBody>
          <a:bodyPr wrap="square" lIns="0" tIns="0" rIns="0" bIns="0" rtlCol="0"/>
          <a:lstStyle/>
          <a:p>
            <a:endParaRPr/>
          </a:p>
        </p:txBody>
      </p:sp>
      <p:sp>
        <p:nvSpPr>
          <p:cNvPr id="43" name="object 40">
            <a:extLst>
              <a:ext uri="{FF2B5EF4-FFF2-40B4-BE49-F238E27FC236}">
                <a16:creationId xmlns:a16="http://schemas.microsoft.com/office/drawing/2014/main" id="{A8339956-2DC5-4917-9B08-34D13C2608FE}"/>
              </a:ext>
            </a:extLst>
          </p:cNvPr>
          <p:cNvSpPr txBox="1"/>
          <p:nvPr/>
        </p:nvSpPr>
        <p:spPr>
          <a:xfrm>
            <a:off x="8993972" y="3871579"/>
            <a:ext cx="1155524"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MongoDB</a:t>
            </a:r>
            <a:endParaRPr sz="1800">
              <a:latin typeface="Calibri"/>
              <a:cs typeface="Calibri"/>
            </a:endParaRPr>
          </a:p>
        </p:txBody>
      </p:sp>
      <p:sp>
        <p:nvSpPr>
          <p:cNvPr id="44" name="object 2">
            <a:extLst>
              <a:ext uri="{FF2B5EF4-FFF2-40B4-BE49-F238E27FC236}">
                <a16:creationId xmlns:a16="http://schemas.microsoft.com/office/drawing/2014/main" id="{1D734E8E-6DD2-4B56-807D-9B6739E2784A}"/>
              </a:ext>
            </a:extLst>
          </p:cNvPr>
          <p:cNvSpPr/>
          <p:nvPr/>
        </p:nvSpPr>
        <p:spPr>
          <a:xfrm>
            <a:off x="1448608" y="4568202"/>
            <a:ext cx="2407881" cy="539495"/>
          </a:xfrm>
          <a:prstGeom prst="rect">
            <a:avLst/>
          </a:prstGeom>
          <a:blipFill>
            <a:blip r:embed="rId7" cstate="print"/>
            <a:stretch>
              <a:fillRect/>
            </a:stretch>
          </a:blipFill>
        </p:spPr>
        <p:txBody>
          <a:bodyPr wrap="square" lIns="0" tIns="0" rIns="0" bIns="0" rtlCol="0"/>
          <a:lstStyle/>
          <a:p>
            <a:endParaRPr/>
          </a:p>
        </p:txBody>
      </p:sp>
      <p:sp>
        <p:nvSpPr>
          <p:cNvPr id="45" name="object 3">
            <a:extLst>
              <a:ext uri="{FF2B5EF4-FFF2-40B4-BE49-F238E27FC236}">
                <a16:creationId xmlns:a16="http://schemas.microsoft.com/office/drawing/2014/main" id="{44178D65-8402-4CF9-9293-19AB5C448EFC}"/>
              </a:ext>
            </a:extLst>
          </p:cNvPr>
          <p:cNvSpPr/>
          <p:nvPr/>
        </p:nvSpPr>
        <p:spPr>
          <a:xfrm>
            <a:off x="1566841" y="4589538"/>
            <a:ext cx="2186016" cy="563879"/>
          </a:xfrm>
          <a:prstGeom prst="rect">
            <a:avLst/>
          </a:prstGeom>
          <a:blipFill>
            <a:blip r:embed="rId8" cstate="print"/>
            <a:stretch>
              <a:fillRect/>
            </a:stretch>
          </a:blipFill>
        </p:spPr>
        <p:txBody>
          <a:bodyPr wrap="square" lIns="0" tIns="0" rIns="0" bIns="0" rtlCol="0"/>
          <a:lstStyle/>
          <a:p>
            <a:endParaRPr/>
          </a:p>
        </p:txBody>
      </p:sp>
      <p:sp>
        <p:nvSpPr>
          <p:cNvPr id="46" name="object 4">
            <a:extLst>
              <a:ext uri="{FF2B5EF4-FFF2-40B4-BE49-F238E27FC236}">
                <a16:creationId xmlns:a16="http://schemas.microsoft.com/office/drawing/2014/main" id="{58A4FFBC-CADE-4882-9757-6D293F5106BB}"/>
              </a:ext>
            </a:extLst>
          </p:cNvPr>
          <p:cNvSpPr/>
          <p:nvPr/>
        </p:nvSpPr>
        <p:spPr>
          <a:xfrm>
            <a:off x="1501837" y="4596756"/>
            <a:ext cx="2308368" cy="441959"/>
          </a:xfrm>
          <a:custGeom>
            <a:avLst/>
            <a:gdLst/>
            <a:ahLst/>
            <a:cxnLst/>
            <a:rect l="l" t="t" r="r" b="b"/>
            <a:pathLst>
              <a:path w="2156460" h="441960">
                <a:moveTo>
                  <a:pt x="2082529" y="0"/>
                </a:moveTo>
                <a:lnTo>
                  <a:pt x="73618" y="0"/>
                </a:lnTo>
                <a:lnTo>
                  <a:pt x="44963" y="5785"/>
                </a:lnTo>
                <a:lnTo>
                  <a:pt x="21562" y="21562"/>
                </a:lnTo>
                <a:lnTo>
                  <a:pt x="5785" y="44962"/>
                </a:lnTo>
                <a:lnTo>
                  <a:pt x="0" y="73618"/>
                </a:lnTo>
                <a:lnTo>
                  <a:pt x="0" y="368089"/>
                </a:lnTo>
                <a:lnTo>
                  <a:pt x="5785" y="396745"/>
                </a:lnTo>
                <a:lnTo>
                  <a:pt x="21562" y="420146"/>
                </a:lnTo>
                <a:lnTo>
                  <a:pt x="44963" y="435923"/>
                </a:lnTo>
                <a:lnTo>
                  <a:pt x="73618" y="441708"/>
                </a:lnTo>
                <a:lnTo>
                  <a:pt x="2082529" y="441708"/>
                </a:lnTo>
                <a:lnTo>
                  <a:pt x="2111184" y="435923"/>
                </a:lnTo>
                <a:lnTo>
                  <a:pt x="2134585" y="420146"/>
                </a:lnTo>
                <a:lnTo>
                  <a:pt x="2150362" y="396745"/>
                </a:lnTo>
                <a:lnTo>
                  <a:pt x="2156147" y="368089"/>
                </a:lnTo>
                <a:lnTo>
                  <a:pt x="2156147" y="73618"/>
                </a:lnTo>
                <a:lnTo>
                  <a:pt x="2150362" y="44962"/>
                </a:lnTo>
                <a:lnTo>
                  <a:pt x="2134585" y="21562"/>
                </a:lnTo>
                <a:lnTo>
                  <a:pt x="2111184" y="5785"/>
                </a:lnTo>
                <a:lnTo>
                  <a:pt x="2082529" y="0"/>
                </a:lnTo>
                <a:close/>
              </a:path>
            </a:pathLst>
          </a:custGeom>
          <a:solidFill>
            <a:srgbClr val="C0504D"/>
          </a:solidFill>
        </p:spPr>
        <p:txBody>
          <a:bodyPr wrap="square" lIns="0" tIns="0" rIns="0" bIns="0" rtlCol="0"/>
          <a:lstStyle/>
          <a:p>
            <a:endParaRPr/>
          </a:p>
        </p:txBody>
      </p:sp>
      <p:sp>
        <p:nvSpPr>
          <p:cNvPr id="47" name="object 5">
            <a:extLst>
              <a:ext uri="{FF2B5EF4-FFF2-40B4-BE49-F238E27FC236}">
                <a16:creationId xmlns:a16="http://schemas.microsoft.com/office/drawing/2014/main" id="{FC47A90B-B927-4300-8E81-E70E5D1F2B97}"/>
              </a:ext>
            </a:extLst>
          </p:cNvPr>
          <p:cNvSpPr/>
          <p:nvPr/>
        </p:nvSpPr>
        <p:spPr>
          <a:xfrm>
            <a:off x="1501837" y="4596756"/>
            <a:ext cx="2308368" cy="441959"/>
          </a:xfrm>
          <a:custGeom>
            <a:avLst/>
            <a:gdLst/>
            <a:ahLst/>
            <a:cxnLst/>
            <a:rect l="l" t="t" r="r" b="b"/>
            <a:pathLst>
              <a:path w="2156460" h="441960">
                <a:moveTo>
                  <a:pt x="0" y="73618"/>
                </a:moveTo>
                <a:lnTo>
                  <a:pt x="5785" y="44963"/>
                </a:lnTo>
                <a:lnTo>
                  <a:pt x="21562" y="21562"/>
                </a:lnTo>
                <a:lnTo>
                  <a:pt x="44963" y="5785"/>
                </a:lnTo>
                <a:lnTo>
                  <a:pt x="73618" y="0"/>
                </a:lnTo>
                <a:lnTo>
                  <a:pt x="2082529" y="0"/>
                </a:lnTo>
                <a:lnTo>
                  <a:pt x="2111185" y="5785"/>
                </a:lnTo>
                <a:lnTo>
                  <a:pt x="2134585" y="21562"/>
                </a:lnTo>
                <a:lnTo>
                  <a:pt x="2150362" y="44963"/>
                </a:lnTo>
                <a:lnTo>
                  <a:pt x="2156148" y="73618"/>
                </a:lnTo>
                <a:lnTo>
                  <a:pt x="2156148" y="368090"/>
                </a:lnTo>
                <a:lnTo>
                  <a:pt x="2150362" y="396745"/>
                </a:lnTo>
                <a:lnTo>
                  <a:pt x="2134585" y="420146"/>
                </a:lnTo>
                <a:lnTo>
                  <a:pt x="2111185" y="435923"/>
                </a:lnTo>
                <a:lnTo>
                  <a:pt x="2082529" y="441709"/>
                </a:lnTo>
                <a:lnTo>
                  <a:pt x="73618" y="441709"/>
                </a:lnTo>
                <a:lnTo>
                  <a:pt x="44963" y="435923"/>
                </a:lnTo>
                <a:lnTo>
                  <a:pt x="21562" y="420146"/>
                </a:lnTo>
                <a:lnTo>
                  <a:pt x="5785" y="396745"/>
                </a:lnTo>
                <a:lnTo>
                  <a:pt x="0" y="368090"/>
                </a:lnTo>
                <a:lnTo>
                  <a:pt x="0" y="73618"/>
                </a:lnTo>
                <a:close/>
              </a:path>
            </a:pathLst>
          </a:custGeom>
          <a:ln w="12700">
            <a:solidFill>
              <a:srgbClr val="FFFFFF"/>
            </a:solidFill>
          </a:ln>
        </p:spPr>
        <p:txBody>
          <a:bodyPr wrap="square" lIns="0" tIns="0" rIns="0" bIns="0" rtlCol="0"/>
          <a:lstStyle/>
          <a:p>
            <a:endParaRPr/>
          </a:p>
        </p:txBody>
      </p:sp>
      <p:sp>
        <p:nvSpPr>
          <p:cNvPr id="48" name="object 6">
            <a:extLst>
              <a:ext uri="{FF2B5EF4-FFF2-40B4-BE49-F238E27FC236}">
                <a16:creationId xmlns:a16="http://schemas.microsoft.com/office/drawing/2014/main" id="{54BD03BD-4C33-4951-B42F-5D6E2C0E8732}"/>
              </a:ext>
            </a:extLst>
          </p:cNvPr>
          <p:cNvSpPr txBox="1"/>
          <p:nvPr/>
        </p:nvSpPr>
        <p:spPr>
          <a:xfrm>
            <a:off x="1756221" y="4653038"/>
            <a:ext cx="18311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Presentation</a:t>
            </a:r>
            <a:r>
              <a:rPr sz="1800" spc="-60" dirty="0">
                <a:solidFill>
                  <a:srgbClr val="FFFFFF"/>
                </a:solidFill>
                <a:latin typeface="Calibri"/>
                <a:cs typeface="Calibri"/>
              </a:rPr>
              <a:t> </a:t>
            </a:r>
            <a:r>
              <a:rPr sz="1800" spc="-15" dirty="0">
                <a:solidFill>
                  <a:srgbClr val="FFFFFF"/>
                </a:solidFill>
                <a:latin typeface="Calibri"/>
                <a:cs typeface="Calibri"/>
              </a:rPr>
              <a:t>layer</a:t>
            </a:r>
            <a:endParaRPr sz="1800">
              <a:latin typeface="Calibri"/>
              <a:cs typeface="Calibri"/>
            </a:endParaRPr>
          </a:p>
        </p:txBody>
      </p:sp>
    </p:spTree>
    <p:extLst>
      <p:ext uri="{BB962C8B-B14F-4D97-AF65-F5344CB8AC3E}">
        <p14:creationId xmlns:p14="http://schemas.microsoft.com/office/powerpoint/2010/main" val="209264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6E4F0-C4EB-4F52-9850-8F8263F2DEB4}"/>
              </a:ext>
            </a:extLst>
          </p:cNvPr>
          <p:cNvSpPr>
            <a:spLocks noGrp="1"/>
          </p:cNvSpPr>
          <p:nvPr>
            <p:ph type="ctrTitle"/>
          </p:nvPr>
        </p:nvSpPr>
        <p:spPr/>
        <p:txBody>
          <a:bodyPr/>
          <a:lstStyle/>
          <a:p>
            <a:r>
              <a:rPr lang="en-US" dirty="0"/>
              <a:t>Node.</a:t>
            </a:r>
            <a:r>
              <a:rPr lang="en-US"/>
              <a:t>js Intro</a:t>
            </a:r>
            <a:endParaRPr lang="en-US" dirty="0"/>
          </a:p>
        </p:txBody>
      </p:sp>
      <p:sp>
        <p:nvSpPr>
          <p:cNvPr id="6" name="Subtitle 5">
            <a:extLst>
              <a:ext uri="{FF2B5EF4-FFF2-40B4-BE49-F238E27FC236}">
                <a16:creationId xmlns:a16="http://schemas.microsoft.com/office/drawing/2014/main" id="{389C8F13-181C-4B79-A8DF-488C8CD8494F}"/>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F8A79D8D-C9F5-4947-B278-67EA7D40DCE1}"/>
              </a:ext>
            </a:extLst>
          </p:cNvPr>
          <p:cNvSpPr>
            <a:spLocks noGrp="1"/>
          </p:cNvSpPr>
          <p:nvPr>
            <p:ph type="sldNum" sz="quarter" idx="12"/>
          </p:nvPr>
        </p:nvSpPr>
        <p:spPr/>
        <p:txBody>
          <a:bodyPr/>
          <a:lstStyle/>
          <a:p>
            <a:pPr>
              <a:defRPr/>
            </a:pPr>
            <a:fld id="{49730567-0E75-49FB-AEC7-DB714A72D059}" type="slidenum">
              <a:rPr lang="en-US" smtClean="0"/>
              <a:pPr>
                <a:defRPr/>
              </a:pPr>
              <a:t>7</a:t>
            </a:fld>
            <a:endParaRPr lang="en-US"/>
          </a:p>
        </p:txBody>
      </p:sp>
    </p:spTree>
    <p:extLst>
      <p:ext uri="{BB962C8B-B14F-4D97-AF65-F5344CB8AC3E}">
        <p14:creationId xmlns:p14="http://schemas.microsoft.com/office/powerpoint/2010/main" val="276576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8FB0-770F-452C-B27C-A5886FF330B3}"/>
              </a:ext>
            </a:extLst>
          </p:cNvPr>
          <p:cNvSpPr>
            <a:spLocks noGrp="1"/>
          </p:cNvSpPr>
          <p:nvPr>
            <p:ph type="title"/>
          </p:nvPr>
        </p:nvSpPr>
        <p:spPr/>
        <p:txBody>
          <a:bodyPr/>
          <a:lstStyle/>
          <a:p>
            <a:r>
              <a:rPr lang="en-US" dirty="0"/>
              <a:t>Traditional Web Application Processing Model</a:t>
            </a:r>
          </a:p>
        </p:txBody>
      </p:sp>
      <p:sp>
        <p:nvSpPr>
          <p:cNvPr id="3" name="Slide Number Placeholder 2">
            <a:extLst>
              <a:ext uri="{FF2B5EF4-FFF2-40B4-BE49-F238E27FC236}">
                <a16:creationId xmlns:a16="http://schemas.microsoft.com/office/drawing/2014/main" id="{2767795F-A3AA-4680-928D-B7AD37D81CA0}"/>
              </a:ext>
            </a:extLst>
          </p:cNvPr>
          <p:cNvSpPr>
            <a:spLocks noGrp="1"/>
          </p:cNvSpPr>
          <p:nvPr>
            <p:ph type="sldNum" sz="quarter" idx="12"/>
          </p:nvPr>
        </p:nvSpPr>
        <p:spPr/>
        <p:txBody>
          <a:bodyPr/>
          <a:lstStyle/>
          <a:p>
            <a:pPr>
              <a:defRPr/>
            </a:pPr>
            <a:fld id="{49730567-0E75-49FB-AEC7-DB714A72D059}" type="slidenum">
              <a:rPr lang="en-US" smtClean="0"/>
              <a:pPr>
                <a:defRPr/>
              </a:pPr>
              <a:t>8</a:t>
            </a:fld>
            <a:endParaRPr lang="en-US"/>
          </a:p>
        </p:txBody>
      </p:sp>
      <p:sp>
        <p:nvSpPr>
          <p:cNvPr id="4" name="Content Placeholder 3">
            <a:extLst>
              <a:ext uri="{FF2B5EF4-FFF2-40B4-BE49-F238E27FC236}">
                <a16:creationId xmlns:a16="http://schemas.microsoft.com/office/drawing/2014/main" id="{BECF7407-5524-4AF3-AA3B-805D31D8A73A}"/>
              </a:ext>
            </a:extLst>
          </p:cNvPr>
          <p:cNvSpPr>
            <a:spLocks noGrp="1"/>
          </p:cNvSpPr>
          <p:nvPr>
            <p:ph sz="quarter" idx="1"/>
          </p:nvPr>
        </p:nvSpPr>
        <p:spPr>
          <a:xfrm>
            <a:off x="376542" y="1244744"/>
            <a:ext cx="5033658" cy="4937760"/>
          </a:xfrm>
        </p:spPr>
        <p:txBody>
          <a:bodyPr>
            <a:normAutofit fontScale="92500" lnSpcReduction="10000"/>
          </a:bodyPr>
          <a:lstStyle/>
          <a:p>
            <a:r>
              <a:rPr lang="en-US" dirty="0"/>
              <a:t>Multi-Threaded Request-Response</a:t>
            </a:r>
          </a:p>
          <a:p>
            <a:pPr lvl="1"/>
            <a:r>
              <a:rPr lang="en-US" dirty="0"/>
              <a:t>If “n” is greater than “m” (Most of the times, its true), then server assigns Threads to Client Requests up to available Threads. After all m Threads are utilized, then remaining Client’s Request should wait in the Queue until some of the busy Threads finish their Request-Processing Job and free to pick up next Request.</a:t>
            </a:r>
          </a:p>
          <a:p>
            <a:pPr lvl="1"/>
            <a:r>
              <a:rPr lang="en-US" dirty="0"/>
              <a:t>If those threads are busy with Blocking IO Tasks (For example, interacting with Database, file system, JMS Queue, external services etc.) for longer time, then remaining clients should wait longer time.</a:t>
            </a:r>
          </a:p>
          <a:p>
            <a:endParaRPr lang="en-US" dirty="0"/>
          </a:p>
          <a:p>
            <a:endParaRPr lang="en-US" dirty="0"/>
          </a:p>
        </p:txBody>
      </p:sp>
      <p:sp>
        <p:nvSpPr>
          <p:cNvPr id="5" name="Rectangle 4">
            <a:extLst>
              <a:ext uri="{FF2B5EF4-FFF2-40B4-BE49-F238E27FC236}">
                <a16:creationId xmlns:a16="http://schemas.microsoft.com/office/drawing/2014/main" id="{ECBD3656-6599-491F-A562-04F986999CFE}"/>
              </a:ext>
            </a:extLst>
          </p:cNvPr>
          <p:cNvSpPr/>
          <p:nvPr/>
        </p:nvSpPr>
        <p:spPr>
          <a:xfrm>
            <a:off x="1447800" y="6097369"/>
            <a:ext cx="6096000" cy="369332"/>
          </a:xfrm>
          <a:prstGeom prst="rect">
            <a:avLst/>
          </a:prstGeom>
        </p:spPr>
        <p:txBody>
          <a:bodyPr>
            <a:spAutoFit/>
          </a:bodyPr>
          <a:lstStyle/>
          <a:p>
            <a:endParaRPr lang="en-US" dirty="0"/>
          </a:p>
        </p:txBody>
      </p:sp>
      <p:pic>
        <p:nvPicPr>
          <p:cNvPr id="7" name="Picture 6" descr="A picture containing display&#10;&#10;Description automatically generated">
            <a:extLst>
              <a:ext uri="{FF2B5EF4-FFF2-40B4-BE49-F238E27FC236}">
                <a16:creationId xmlns:a16="http://schemas.microsoft.com/office/drawing/2014/main" id="{A7CF697F-7C41-471B-9B70-67C9BFC44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449362"/>
            <a:ext cx="6405258" cy="4353574"/>
          </a:xfrm>
          <a:prstGeom prst="rect">
            <a:avLst/>
          </a:prstGeom>
        </p:spPr>
      </p:pic>
      <p:sp>
        <p:nvSpPr>
          <p:cNvPr id="6" name="Rectangle 5">
            <a:extLst>
              <a:ext uri="{FF2B5EF4-FFF2-40B4-BE49-F238E27FC236}">
                <a16:creationId xmlns:a16="http://schemas.microsoft.com/office/drawing/2014/main" id="{2B0ACB32-0CA7-43B0-9448-93BCDFC19350}"/>
              </a:ext>
            </a:extLst>
          </p:cNvPr>
          <p:cNvSpPr/>
          <p:nvPr/>
        </p:nvSpPr>
        <p:spPr>
          <a:xfrm>
            <a:off x="1295400" y="6287318"/>
            <a:ext cx="8229600" cy="369332"/>
          </a:xfrm>
          <a:prstGeom prst="rect">
            <a:avLst/>
          </a:prstGeom>
        </p:spPr>
        <p:txBody>
          <a:bodyPr wrap="square">
            <a:spAutoFit/>
          </a:bodyPr>
          <a:lstStyle/>
          <a:p>
            <a:pPr lvl="0">
              <a:defRPr/>
            </a:pPr>
            <a:r>
              <a:rPr lang="en-US" dirty="0">
                <a:hlinkClick r:id="rId4"/>
              </a:rPr>
              <a:t>https://www.journaldev.com/7462/node-js-architecture-single-threaded-event-loop</a:t>
            </a:r>
            <a:endParaRPr lang="en-US" dirty="0"/>
          </a:p>
        </p:txBody>
      </p:sp>
    </p:spTree>
    <p:extLst>
      <p:ext uri="{BB962C8B-B14F-4D97-AF65-F5344CB8AC3E}">
        <p14:creationId xmlns:p14="http://schemas.microsoft.com/office/powerpoint/2010/main" val="251664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C5CD-B2D6-428F-ABB5-A2C007B4622E}"/>
              </a:ext>
            </a:extLst>
          </p:cNvPr>
          <p:cNvSpPr>
            <a:spLocks noGrp="1"/>
          </p:cNvSpPr>
          <p:nvPr>
            <p:ph type="title"/>
          </p:nvPr>
        </p:nvSpPr>
        <p:spPr/>
        <p:txBody>
          <a:bodyPr>
            <a:normAutofit/>
          </a:bodyPr>
          <a:lstStyle/>
          <a:p>
            <a:r>
              <a:rPr lang="en-US" dirty="0"/>
              <a:t>Drawbacks of Request/Response Stateless Model</a:t>
            </a:r>
          </a:p>
        </p:txBody>
      </p:sp>
      <p:sp>
        <p:nvSpPr>
          <p:cNvPr id="3" name="Slide Number Placeholder 2">
            <a:extLst>
              <a:ext uri="{FF2B5EF4-FFF2-40B4-BE49-F238E27FC236}">
                <a16:creationId xmlns:a16="http://schemas.microsoft.com/office/drawing/2014/main" id="{DBE3A9C0-B558-4797-AA39-B86B13ED6E5E}"/>
              </a:ext>
            </a:extLst>
          </p:cNvPr>
          <p:cNvSpPr>
            <a:spLocks noGrp="1"/>
          </p:cNvSpPr>
          <p:nvPr>
            <p:ph type="sldNum" sz="quarter" idx="12"/>
          </p:nvPr>
        </p:nvSpPr>
        <p:spPr/>
        <p:txBody>
          <a:bodyPr/>
          <a:lstStyle/>
          <a:p>
            <a:pPr>
              <a:defRPr/>
            </a:pPr>
            <a:fld id="{49730567-0E75-49FB-AEC7-DB714A72D059}" type="slidenum">
              <a:rPr lang="en-US" smtClean="0"/>
              <a:pPr>
                <a:defRPr/>
              </a:pPr>
              <a:t>9</a:t>
            </a:fld>
            <a:endParaRPr lang="en-US"/>
          </a:p>
        </p:txBody>
      </p:sp>
      <p:sp>
        <p:nvSpPr>
          <p:cNvPr id="4" name="Content Placeholder 3">
            <a:extLst>
              <a:ext uri="{FF2B5EF4-FFF2-40B4-BE49-F238E27FC236}">
                <a16:creationId xmlns:a16="http://schemas.microsoft.com/office/drawing/2014/main" id="{708DBA05-23E6-4B30-B048-1F087BE676D6}"/>
              </a:ext>
            </a:extLst>
          </p:cNvPr>
          <p:cNvSpPr>
            <a:spLocks noGrp="1"/>
          </p:cNvSpPr>
          <p:nvPr>
            <p:ph sz="quarter" idx="1"/>
          </p:nvPr>
        </p:nvSpPr>
        <p:spPr/>
        <p:txBody>
          <a:bodyPr/>
          <a:lstStyle/>
          <a:p>
            <a:r>
              <a:rPr lang="en-US" dirty="0"/>
              <a:t>Handling more and more concurrent client’s request is bit tough.</a:t>
            </a:r>
          </a:p>
          <a:p>
            <a:r>
              <a:rPr lang="en-US" dirty="0"/>
              <a:t>When Concurrent client requests increases, then it should use more and more threads, finally they eat up more memory.</a:t>
            </a:r>
          </a:p>
          <a:p>
            <a:r>
              <a:rPr lang="en-US" dirty="0"/>
              <a:t>Sometimes, Client’s Request should wait for available threads to process their requests.</a:t>
            </a:r>
          </a:p>
          <a:p>
            <a:r>
              <a:rPr lang="en-US" dirty="0"/>
              <a:t>Wastes time in processing Blocking IO Tasks.</a:t>
            </a:r>
          </a:p>
          <a:p>
            <a:endParaRPr lang="en-US" dirty="0"/>
          </a:p>
        </p:txBody>
      </p:sp>
    </p:spTree>
    <p:extLst>
      <p:ext uri="{BB962C8B-B14F-4D97-AF65-F5344CB8AC3E}">
        <p14:creationId xmlns:p14="http://schemas.microsoft.com/office/powerpoint/2010/main" val="190543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9775</TotalTime>
  <Words>3255</Words>
  <Application>Microsoft Office PowerPoint</Application>
  <PresentationFormat>Widescreen</PresentationFormat>
  <Paragraphs>446</Paragraphs>
  <Slides>37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medium-content-serif-font</vt:lpstr>
      <vt:lpstr>Bookman Old Style</vt:lpstr>
      <vt:lpstr>Calibri</vt:lpstr>
      <vt:lpstr>Consolas</vt:lpstr>
      <vt:lpstr>Courier New</vt:lpstr>
      <vt:lpstr>Gill Sans MT</vt:lpstr>
      <vt:lpstr>Source Sans Pro</vt:lpstr>
      <vt:lpstr>Wingdings</vt:lpstr>
      <vt:lpstr>Wingdings 3</vt:lpstr>
      <vt:lpstr>Origin</vt:lpstr>
      <vt:lpstr>Server-Side Programming &amp;  Node.js Intro </vt:lpstr>
      <vt:lpstr>Front end and Back end</vt:lpstr>
      <vt:lpstr>N-tier Architecture</vt:lpstr>
      <vt:lpstr>Traditional Web Development</vt:lpstr>
      <vt:lpstr>Full Stack JavaScript Development</vt:lpstr>
      <vt:lpstr>Full Stack Web Development</vt:lpstr>
      <vt:lpstr>Node.js Intro</vt:lpstr>
      <vt:lpstr>Traditional Web Application Processing Model</vt:lpstr>
      <vt:lpstr>Drawbacks of Request/Response Stateless Model</vt:lpstr>
      <vt:lpstr>I/O</vt:lpstr>
      <vt:lpstr>I/O needs to be done differently</vt:lpstr>
      <vt:lpstr>Blocking vs non-blocking?</vt:lpstr>
      <vt:lpstr>Why JavaScript?</vt:lpstr>
      <vt:lpstr>Review: Chrome – Concurrency &amp; the Event Loop</vt:lpstr>
      <vt:lpstr>Node JS Architecture – Single Threaded Event Loop</vt:lpstr>
      <vt:lpstr>Node JS Architecture - Single Threaded Event Loop Advantages</vt:lpstr>
      <vt:lpstr>Node.js</vt:lpstr>
      <vt:lpstr>Setting up Node.js</vt:lpstr>
      <vt:lpstr>Node Versions</vt:lpstr>
      <vt:lpstr>Try these commands</vt:lpstr>
      <vt:lpstr>Node REPL (Read, Eval, Print, Loop)</vt:lpstr>
      <vt:lpstr>First Program</vt:lpstr>
      <vt:lpstr>The Server Global Environment</vt:lpstr>
      <vt:lpstr>Global Scope in Node</vt:lpstr>
      <vt:lpstr>What’s inside Node?</vt:lpstr>
      <vt:lpstr>JS on the Server</vt:lpstr>
      <vt:lpstr>What's the event loop?</vt:lpstr>
      <vt:lpstr>Event Loop</vt:lpstr>
      <vt:lpstr>setTimeout vs setImmediate</vt:lpstr>
      <vt:lpstr>process.nextTick(callback)</vt:lpstr>
      <vt:lpstr>process.nextTick(callback)</vt:lpstr>
      <vt:lpstr>process.nextTick(callback)</vt:lpstr>
      <vt:lpstr>setTimeout vs setImmediate vs process.nextTick</vt:lpstr>
      <vt:lpstr>Resources</vt:lpstr>
      <vt:lpstr>Homework</vt:lpstr>
      <vt:lpstr>Homework</vt:lpstr>
      <vt:lpstr>Homework</vt:lpstr>
    </vt:vector>
  </TitlesOfParts>
  <Company>Maharishi University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Tina Xing</cp:lastModifiedBy>
  <cp:revision>825</cp:revision>
  <dcterms:created xsi:type="dcterms:W3CDTF">2014-09-13T20:29:18Z</dcterms:created>
  <dcterms:modified xsi:type="dcterms:W3CDTF">2020-02-24T05:23:34Z</dcterms:modified>
</cp:coreProperties>
</file>