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embeddings/oleObject1.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93" autoAdjust="0"/>
  </p:normalViewPr>
  <p:slideViewPr>
    <p:cSldViewPr snapToGrid="0" snapToObjects="1">
      <p:cViewPr varScale="1">
        <p:scale>
          <a:sx n="121" d="100"/>
          <a:sy n="121" d="100"/>
        </p:scale>
        <p:origin x="-7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9BB76D-6508-3945-9BB4-49C91F0AF9B7}" type="datetimeFigureOut">
              <a:rPr lang="en-US" smtClean="0"/>
              <a:t>9/17/20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66851C-C360-F14A-B84F-FD5E361ACD71}" type="slidenum">
              <a:rPr lang="en-US" smtClean="0"/>
              <a:t>‹#›</a:t>
            </a:fld>
            <a:endParaRPr lang="en-US"/>
          </a:p>
        </p:txBody>
      </p:sp>
    </p:spTree>
    <p:extLst>
      <p:ext uri="{BB962C8B-B14F-4D97-AF65-F5344CB8AC3E}">
        <p14:creationId xmlns:p14="http://schemas.microsoft.com/office/powerpoint/2010/main" val="34178293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last 2 days we’ve heard a lot of information about how we can stay healthy and keep growing towards our goals. Today we want to simplify everything and talk about 5 fundamental principles. </a:t>
            </a:r>
            <a:endParaRPr lang="en-US" sz="1200" kern="1200" dirty="0" smtClean="0">
              <a:solidFill>
                <a:schemeClr val="tx1"/>
              </a:solidFill>
              <a:effectLst/>
              <a:latin typeface="+mn-lt"/>
              <a:ea typeface="+mn-ea"/>
              <a:cs typeface="+mn-cs"/>
            </a:endParaRPr>
          </a:p>
          <a:p>
            <a:endParaRPr lang="en-US" dirty="0" smtClean="0"/>
          </a:p>
          <a:p>
            <a:r>
              <a:rPr lang="en-US" dirty="0" smtClean="0"/>
              <a:t>Like the 16 principles, the 5 Fundamentals of Progress help to put in clear,</a:t>
            </a:r>
            <a:r>
              <a:rPr lang="en-US" baseline="0" dirty="0" smtClean="0"/>
              <a:t> simple terms how we can best progress through life. And again, we can find this pattern of progress throughout nature. They are simple reminders of what is needed. So let’s go through and define each one. You might want to take a few notes.</a:t>
            </a:r>
          </a:p>
          <a:p>
            <a:endParaRPr lang="en-US" baseline="0" dirty="0" smtClean="0"/>
          </a:p>
          <a:p>
            <a:r>
              <a:rPr lang="en-US" b="1" dirty="0" smtClean="0"/>
              <a:t>Stability</a:t>
            </a:r>
            <a:r>
              <a:rPr lang="en-US" dirty="0" smtClean="0"/>
              <a:t> is the ability to maintain balance.</a:t>
            </a:r>
            <a:r>
              <a:rPr lang="en-US" baseline="0" dirty="0" smtClean="0"/>
              <a:t> It is</a:t>
            </a:r>
            <a:r>
              <a:rPr lang="en-US" dirty="0" smtClean="0"/>
              <a:t> firmness, constancy. Stability is a solid foundation, unshakeable.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Adaptability</a:t>
            </a:r>
            <a:r>
              <a:rPr lang="en-US" sz="1200" kern="1200" dirty="0" smtClean="0">
                <a:solidFill>
                  <a:schemeClr val="tx1"/>
                </a:solidFill>
                <a:effectLst/>
                <a:latin typeface="+mn-lt"/>
                <a:ea typeface="+mn-ea"/>
                <a:cs typeface="+mn-cs"/>
              </a:rPr>
              <a:t> - the quality of being able to adjust to new conditions. The ability to change when necessary and useful. </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Purification</a:t>
            </a:r>
            <a:r>
              <a:rPr lang="en-US" sz="1200" kern="1200" dirty="0" smtClean="0">
                <a:solidFill>
                  <a:schemeClr val="tx1"/>
                </a:solidFill>
                <a:effectLst/>
                <a:latin typeface="+mn-lt"/>
                <a:ea typeface="+mn-ea"/>
                <a:cs typeface="+mn-cs"/>
              </a:rPr>
              <a:t> - an act or instance of freeing from impurities or of being freed from impurities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Integration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act or process of uniting different things.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combining and coordinating of separate parts or elements into a unified whole: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Growth</a:t>
            </a:r>
            <a:r>
              <a:rPr lang="en-US" sz="1200" kern="1200" dirty="0" smtClean="0">
                <a:solidFill>
                  <a:schemeClr val="tx1"/>
                </a:solidFill>
                <a:effectLst/>
                <a:latin typeface="+mn-lt"/>
                <a:ea typeface="+mn-ea"/>
                <a:cs typeface="+mn-cs"/>
              </a:rPr>
              <a:t>- continuous mental, physical, and/or spiritual development</a:t>
            </a:r>
            <a:r>
              <a:rPr lang="en-US" dirty="0" smtClean="0">
                <a:effectLst/>
              </a:rPr>
              <a:t> </a:t>
            </a:r>
            <a:r>
              <a:rPr lang="en-US" sz="1200" kern="1200" dirty="0" smtClean="0">
                <a:solidFill>
                  <a:schemeClr val="tx1"/>
                </a:solidFill>
                <a:effectLst/>
                <a:latin typeface="+mn-lt"/>
                <a:ea typeface="+mn-ea"/>
                <a:cs typeface="+mn-cs"/>
              </a:rPr>
              <a:t>development : Evolution, expansion, maturing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a:t>
            </a:fld>
            <a:endParaRPr lang="en-US"/>
          </a:p>
        </p:txBody>
      </p:sp>
    </p:spTree>
    <p:extLst>
      <p:ext uri="{BB962C8B-B14F-4D97-AF65-F5344CB8AC3E}">
        <p14:creationId xmlns:p14="http://schemas.microsoft.com/office/powerpoint/2010/main" val="51230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Purification</a:t>
            </a:r>
            <a:r>
              <a:rPr lang="en-US" sz="1200" kern="1200" dirty="0" smtClean="0">
                <a:solidFill>
                  <a:schemeClr val="tx1"/>
                </a:solidFill>
                <a:effectLst/>
                <a:latin typeface="+mn-lt"/>
                <a:ea typeface="+mn-ea"/>
                <a:cs typeface="+mn-cs"/>
              </a:rPr>
              <a:t> - an act or instance of freeing from impurities or of being freed from impurities</a:t>
            </a: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10</a:t>
            </a:fld>
            <a:endParaRPr lang="en-US"/>
          </a:p>
        </p:txBody>
      </p:sp>
    </p:spTree>
    <p:extLst>
      <p:ext uri="{BB962C8B-B14F-4D97-AF65-F5344CB8AC3E}">
        <p14:creationId xmlns:p14="http://schemas.microsoft.com/office/powerpoint/2010/main" val="2964042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purify out those elements that are not really a part of us and hide our true</a:t>
            </a:r>
            <a:r>
              <a:rPr lang="en-US" baseline="0" dirty="0" smtClean="0"/>
              <a:t> self</a:t>
            </a:r>
            <a:r>
              <a:rPr lang="en-US" dirty="0" smtClean="0"/>
              <a:t> —Those elements that slow us down and are not useful, that</a:t>
            </a:r>
            <a:r>
              <a:rPr lang="en-US" baseline="0" dirty="0" smtClean="0"/>
              <a:t> may hurt us or hurt others, or hurt our chances for growth. Like washing away dirt or pulling out a thorn.  We can purify ourselves through our diet, sleep, our activities and through TM.</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11</a:t>
            </a:fld>
            <a:endParaRPr lang="en-US"/>
          </a:p>
        </p:txBody>
      </p:sp>
    </p:spTree>
    <p:extLst>
      <p:ext uri="{BB962C8B-B14F-4D97-AF65-F5344CB8AC3E}">
        <p14:creationId xmlns:p14="http://schemas.microsoft.com/office/powerpoint/2010/main" val="135617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Integration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act or process of uniting different things. </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combining and coordinating of separate parts or elements into a unified whole:</a:t>
            </a:r>
          </a:p>
          <a:p>
            <a:endParaRPr lang="en-US" baseline="0" dirty="0" smtClean="0"/>
          </a:p>
          <a:p>
            <a:r>
              <a:rPr lang="en-US" baseline="0" dirty="0" smtClean="0"/>
              <a:t>Pierre-Simon Laplace - </a:t>
            </a:r>
            <a:r>
              <a:rPr lang="en-US" dirty="0" smtClean="0"/>
              <a:t>“Nature laughs at the difficulties</a:t>
            </a:r>
            <a:r>
              <a:rPr lang="en-US" baseline="0" dirty="0" smtClean="0"/>
              <a:t> of integration”.  She integrates even opposites to create perfection.</a:t>
            </a:r>
          </a:p>
          <a:p>
            <a:r>
              <a:rPr lang="en-US" baseline="0" dirty="0" smtClean="0"/>
              <a:t>But it is a little more challenging for humans.</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13</a:t>
            </a:fld>
            <a:endParaRPr lang="en-US"/>
          </a:p>
        </p:txBody>
      </p:sp>
    </p:spTree>
    <p:extLst>
      <p:ext uri="{BB962C8B-B14F-4D97-AF65-F5344CB8AC3E}">
        <p14:creationId xmlns:p14="http://schemas.microsoft.com/office/powerpoint/2010/main" val="111874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Plassholder for lysbilde 1"/>
          <p:cNvSpPr>
            <a:spLocks noGrp="1" noRot="1" noChangeAspect="1" noTextEdit="1"/>
          </p:cNvSpPr>
          <p:nvPr>
            <p:ph type="sldImg"/>
          </p:nvPr>
        </p:nvSpPr>
        <p:spPr bwMode="auto">
          <a:xfrm>
            <a:off x="1082675" y="1190625"/>
            <a:ext cx="4286250" cy="32146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Plassholder for nota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nb-NO" altLang="nb-NO" dirty="0" smtClean="0"/>
          </a:p>
        </p:txBody>
      </p:sp>
      <p:sp>
        <p:nvSpPr>
          <p:cNvPr id="48132" name="Plassholder for lysbildenumm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00268" indent="-268285">
              <a:defRPr>
                <a:solidFill>
                  <a:schemeClr val="tx1"/>
                </a:solidFill>
                <a:latin typeface="Arial" charset="0"/>
              </a:defRPr>
            </a:lvl2pPr>
            <a:lvl3pPr marL="1077685" indent="-215233">
              <a:defRPr>
                <a:solidFill>
                  <a:schemeClr val="tx1"/>
                </a:solidFill>
                <a:latin typeface="Arial" charset="0"/>
              </a:defRPr>
            </a:lvl3pPr>
            <a:lvl4pPr marL="1509667" indent="-215233">
              <a:defRPr>
                <a:solidFill>
                  <a:schemeClr val="tx1"/>
                </a:solidFill>
                <a:latin typeface="Arial" charset="0"/>
              </a:defRPr>
            </a:lvl4pPr>
            <a:lvl5pPr marL="1941651" indent="-215233">
              <a:defRPr>
                <a:solidFill>
                  <a:schemeClr val="tx1"/>
                </a:solidFill>
                <a:latin typeface="Arial" charset="0"/>
              </a:defRPr>
            </a:lvl5pPr>
            <a:lvl6pPr marL="2378181" indent="-215233" eaLnBrk="0" fontAlgn="base" hangingPunct="0">
              <a:spcBef>
                <a:spcPct val="0"/>
              </a:spcBef>
              <a:spcAft>
                <a:spcPct val="0"/>
              </a:spcAft>
              <a:defRPr>
                <a:solidFill>
                  <a:schemeClr val="tx1"/>
                </a:solidFill>
                <a:latin typeface="Arial" charset="0"/>
              </a:defRPr>
            </a:lvl6pPr>
            <a:lvl7pPr marL="2814711" indent="-215233" eaLnBrk="0" fontAlgn="base" hangingPunct="0">
              <a:spcBef>
                <a:spcPct val="0"/>
              </a:spcBef>
              <a:spcAft>
                <a:spcPct val="0"/>
              </a:spcAft>
              <a:defRPr>
                <a:solidFill>
                  <a:schemeClr val="tx1"/>
                </a:solidFill>
                <a:latin typeface="Arial" charset="0"/>
              </a:defRPr>
            </a:lvl7pPr>
            <a:lvl8pPr marL="3251241" indent="-215233" eaLnBrk="0" fontAlgn="base" hangingPunct="0">
              <a:spcBef>
                <a:spcPct val="0"/>
              </a:spcBef>
              <a:spcAft>
                <a:spcPct val="0"/>
              </a:spcAft>
              <a:defRPr>
                <a:solidFill>
                  <a:schemeClr val="tx1"/>
                </a:solidFill>
                <a:latin typeface="Arial" charset="0"/>
              </a:defRPr>
            </a:lvl8pPr>
            <a:lvl9pPr marL="3687771" indent="-215233" eaLnBrk="0" fontAlgn="base" hangingPunct="0">
              <a:spcBef>
                <a:spcPct val="0"/>
              </a:spcBef>
              <a:spcAft>
                <a:spcPct val="0"/>
              </a:spcAft>
              <a:defRPr>
                <a:solidFill>
                  <a:schemeClr val="tx1"/>
                </a:solidFill>
                <a:latin typeface="Arial" charset="0"/>
              </a:defRPr>
            </a:lvl9pPr>
          </a:lstStyle>
          <a:p>
            <a:fld id="{42BED14A-531B-4BE7-8DCA-17E2D486F657}" type="slidenum">
              <a:rPr lang="en-US" altLang="nb-NO"/>
              <a:pPr/>
              <a:t>14</a:t>
            </a:fld>
            <a:endParaRPr lang="en-US" altLang="nb-NO"/>
          </a:p>
        </p:txBody>
      </p:sp>
    </p:spTree>
    <p:extLst>
      <p:ext uri="{BB962C8B-B14F-4D97-AF65-F5344CB8AC3E}">
        <p14:creationId xmlns:p14="http://schemas.microsoft.com/office/powerpoint/2010/main" val="2774639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to integrate all the different layers of our self.</a:t>
            </a:r>
          </a:p>
          <a:p>
            <a:endParaRPr lang="en-US" dirty="0" smtClean="0"/>
          </a:p>
          <a:p>
            <a:r>
              <a:rPr lang="nb-NO" altLang="nb-NO" dirty="0" smtClean="0"/>
              <a:t>If </a:t>
            </a:r>
            <a:r>
              <a:rPr lang="nb-NO" altLang="nb-NO" dirty="0" err="1" smtClean="0"/>
              <a:t>we’re</a:t>
            </a:r>
            <a:r>
              <a:rPr lang="nb-NO" altLang="nb-NO" dirty="0" smtClean="0"/>
              <a:t> not Integrated, and </a:t>
            </a:r>
            <a:r>
              <a:rPr lang="nb-NO" altLang="nb-NO" dirty="0" err="1" smtClean="0"/>
              <a:t>functioning</a:t>
            </a:r>
            <a:r>
              <a:rPr lang="nb-NO" altLang="nb-NO" dirty="0" smtClean="0"/>
              <a:t> as a </a:t>
            </a:r>
            <a:r>
              <a:rPr lang="nb-NO" altLang="nb-NO" dirty="0" err="1" smtClean="0"/>
              <a:t>whole</a:t>
            </a:r>
            <a:r>
              <a:rPr lang="nb-NO" altLang="nb-NO" dirty="0" smtClean="0"/>
              <a:t>, </a:t>
            </a:r>
            <a:r>
              <a:rPr lang="nb-NO" altLang="nb-NO" dirty="0" err="1" smtClean="0"/>
              <a:t>then</a:t>
            </a:r>
            <a:r>
              <a:rPr lang="nb-NO" altLang="nb-NO" dirty="0" smtClean="0"/>
              <a:t> </a:t>
            </a:r>
            <a:r>
              <a:rPr lang="nb-NO" altLang="nb-NO" dirty="0" err="1" smtClean="0"/>
              <a:t>it’s</a:t>
            </a:r>
            <a:r>
              <a:rPr lang="nb-NO" altLang="nb-NO" dirty="0" smtClean="0"/>
              <a:t> </a:t>
            </a:r>
            <a:r>
              <a:rPr lang="nb-NO" altLang="nb-NO" dirty="0" err="1" smtClean="0"/>
              <a:t>difficult</a:t>
            </a:r>
            <a:r>
              <a:rPr lang="nb-NO" altLang="nb-NO" dirty="0" smtClean="0"/>
              <a:t> to </a:t>
            </a:r>
            <a:r>
              <a:rPr lang="nb-NO" altLang="nb-NO" dirty="0" err="1" smtClean="0"/>
              <a:t>behave</a:t>
            </a:r>
            <a:r>
              <a:rPr lang="nb-NO" altLang="nb-NO" dirty="0" smtClean="0"/>
              <a:t> </a:t>
            </a:r>
            <a:r>
              <a:rPr lang="nb-NO" altLang="nb-NO" dirty="0" err="1" smtClean="0"/>
              <a:t>with</a:t>
            </a:r>
            <a:r>
              <a:rPr lang="nb-NO" altLang="nb-NO" dirty="0" smtClean="0"/>
              <a:t> </a:t>
            </a:r>
            <a:r>
              <a:rPr lang="nb-NO" altLang="nb-NO" dirty="0" err="1" smtClean="0"/>
              <a:t>integrity</a:t>
            </a:r>
            <a:r>
              <a:rPr lang="nb-NO" altLang="nb-NO" dirty="0" smtClean="0"/>
              <a:t>. The different parts </a:t>
            </a:r>
            <a:r>
              <a:rPr lang="nb-NO" altLang="nb-NO" dirty="0" err="1" smtClean="0"/>
              <a:t>of</a:t>
            </a:r>
            <a:r>
              <a:rPr lang="nb-NO" altLang="nb-NO" dirty="0" smtClean="0"/>
              <a:t> </a:t>
            </a:r>
            <a:r>
              <a:rPr lang="nb-NO" altLang="nb-NO" dirty="0" err="1" smtClean="0"/>
              <a:t>us</a:t>
            </a:r>
            <a:r>
              <a:rPr lang="nb-NO" altLang="nb-NO" dirty="0" smtClean="0"/>
              <a:t> </a:t>
            </a:r>
            <a:r>
              <a:rPr lang="nb-NO" altLang="nb-NO" dirty="0" err="1" smtClean="0"/>
              <a:t>may</a:t>
            </a:r>
            <a:r>
              <a:rPr lang="nb-NO" altLang="nb-NO" dirty="0" smtClean="0"/>
              <a:t> </a:t>
            </a:r>
            <a:r>
              <a:rPr lang="nb-NO" altLang="nb-NO" dirty="0" err="1" smtClean="0"/>
              <a:t>want</a:t>
            </a:r>
            <a:r>
              <a:rPr lang="nb-NO" altLang="nb-NO" dirty="0" smtClean="0"/>
              <a:t> different </a:t>
            </a:r>
            <a:r>
              <a:rPr lang="nb-NO" altLang="nb-NO" dirty="0" err="1" smtClean="0"/>
              <a:t>things</a:t>
            </a:r>
            <a:r>
              <a:rPr lang="nb-NO" altLang="nb-NO" dirty="0" smtClean="0"/>
              <a:t>.</a:t>
            </a:r>
            <a:r>
              <a:rPr lang="nb-NO" altLang="nb-NO" baseline="0" dirty="0" smtClean="0"/>
              <a:t> </a:t>
            </a:r>
            <a:r>
              <a:rPr lang="nb-NO" altLang="nb-NO" dirty="0" smtClean="0"/>
              <a:t>Our </a:t>
            </a:r>
            <a:r>
              <a:rPr lang="nb-NO" altLang="nb-NO" dirty="0" err="1" smtClean="0"/>
              <a:t>heart</a:t>
            </a:r>
            <a:r>
              <a:rPr lang="nb-NO" altLang="nb-NO" baseline="0" dirty="0" smtClean="0"/>
              <a:t> </a:t>
            </a:r>
            <a:r>
              <a:rPr lang="nb-NO" altLang="nb-NO" baseline="0" dirty="0" err="1" smtClean="0"/>
              <a:t>wants</a:t>
            </a:r>
            <a:r>
              <a:rPr lang="nb-NO" altLang="nb-NO" baseline="0" dirty="0" smtClean="0"/>
              <a:t> to make a </a:t>
            </a:r>
            <a:r>
              <a:rPr lang="nb-NO" altLang="nb-NO" baseline="0" dirty="0" err="1" smtClean="0"/>
              <a:t>promise</a:t>
            </a:r>
            <a:r>
              <a:rPr lang="nb-NO" altLang="nb-NO" baseline="0" dirty="0" smtClean="0"/>
              <a:t> </a:t>
            </a:r>
            <a:r>
              <a:rPr lang="nb-NO" altLang="nb-NO" baseline="0" dirty="0" err="1" smtClean="0"/>
              <a:t>the</a:t>
            </a:r>
            <a:r>
              <a:rPr lang="nb-NO" altLang="nb-NO" baseline="0" dirty="0" smtClean="0"/>
              <a:t> </a:t>
            </a:r>
            <a:r>
              <a:rPr lang="nb-NO" altLang="nb-NO" baseline="0" dirty="0" err="1" smtClean="0"/>
              <a:t>mind</a:t>
            </a:r>
            <a:r>
              <a:rPr lang="nb-NO" altLang="nb-NO" baseline="0" dirty="0" smtClean="0"/>
              <a:t> </a:t>
            </a:r>
            <a:r>
              <a:rPr lang="nb-NO" altLang="nb-NO" baseline="0" dirty="0" err="1" smtClean="0"/>
              <a:t>can’t</a:t>
            </a:r>
            <a:r>
              <a:rPr lang="nb-NO" altLang="nb-NO" baseline="0" dirty="0" smtClean="0"/>
              <a:t> </a:t>
            </a:r>
            <a:r>
              <a:rPr lang="nb-NO" altLang="nb-NO" baseline="0" dirty="0" err="1" smtClean="0"/>
              <a:t>keep</a:t>
            </a:r>
            <a:r>
              <a:rPr lang="nb-NO" altLang="nb-NO" baseline="0" dirty="0" smtClean="0"/>
              <a:t>. The </a:t>
            </a:r>
            <a:r>
              <a:rPr lang="nb-NO" altLang="nb-NO" baseline="0" dirty="0" err="1" smtClean="0"/>
              <a:t>eyes</a:t>
            </a:r>
            <a:r>
              <a:rPr lang="nb-NO" altLang="nb-NO" baseline="0" dirty="0" smtClean="0"/>
              <a:t> </a:t>
            </a:r>
            <a:r>
              <a:rPr lang="nb-NO" altLang="nb-NO" baseline="0" dirty="0" err="1" smtClean="0"/>
              <a:t>want</a:t>
            </a:r>
            <a:r>
              <a:rPr lang="nb-NO" altLang="nb-NO" baseline="0" dirty="0" smtClean="0"/>
              <a:t> </a:t>
            </a:r>
            <a:r>
              <a:rPr lang="nb-NO" altLang="nb-NO" baseline="0" dirty="0" err="1" smtClean="0"/>
              <a:t>the</a:t>
            </a:r>
            <a:r>
              <a:rPr lang="nb-NO" altLang="nb-NO" baseline="0" dirty="0" smtClean="0"/>
              <a:t> </a:t>
            </a:r>
            <a:r>
              <a:rPr lang="nb-NO" altLang="nb-NO" baseline="0" dirty="0" err="1" smtClean="0"/>
              <a:t>third</a:t>
            </a:r>
            <a:r>
              <a:rPr lang="nb-NO" altLang="nb-NO" baseline="0" dirty="0" smtClean="0"/>
              <a:t> bowl </a:t>
            </a:r>
            <a:r>
              <a:rPr lang="nb-NO" altLang="nb-NO" baseline="0" dirty="0" err="1" smtClean="0"/>
              <a:t>of</a:t>
            </a:r>
            <a:r>
              <a:rPr lang="nb-NO" altLang="nb-NO" baseline="0" dirty="0" smtClean="0"/>
              <a:t> </a:t>
            </a:r>
            <a:r>
              <a:rPr lang="nb-NO" altLang="nb-NO" baseline="0" dirty="0" err="1" smtClean="0"/>
              <a:t>ice</a:t>
            </a:r>
            <a:r>
              <a:rPr lang="nb-NO" altLang="nb-NO" baseline="0" dirty="0" smtClean="0"/>
              <a:t> </a:t>
            </a:r>
            <a:r>
              <a:rPr lang="nb-NO" altLang="nb-NO" baseline="0" dirty="0" err="1" smtClean="0"/>
              <a:t>cream</a:t>
            </a:r>
            <a:r>
              <a:rPr lang="nb-NO" altLang="nb-NO" baseline="0" dirty="0" smtClean="0"/>
              <a:t> </a:t>
            </a:r>
            <a:r>
              <a:rPr lang="nb-NO" altLang="nb-NO" baseline="0" dirty="0" err="1" smtClean="0"/>
              <a:t>the</a:t>
            </a:r>
            <a:r>
              <a:rPr lang="nb-NO" altLang="nb-NO" baseline="0" dirty="0" smtClean="0"/>
              <a:t> </a:t>
            </a:r>
            <a:r>
              <a:rPr lang="nb-NO" altLang="nb-NO" baseline="0" dirty="0" err="1" smtClean="0"/>
              <a:t>stomach</a:t>
            </a:r>
            <a:r>
              <a:rPr lang="nb-NO" altLang="nb-NO" baseline="0" dirty="0" smtClean="0"/>
              <a:t> </a:t>
            </a:r>
            <a:r>
              <a:rPr lang="nb-NO" altLang="nb-NO" baseline="0" dirty="0" err="1" smtClean="0"/>
              <a:t>won’t</a:t>
            </a:r>
            <a:r>
              <a:rPr lang="nb-NO" altLang="nb-NO" baseline="0" dirty="0" smtClean="0"/>
              <a:t> be </a:t>
            </a:r>
            <a:r>
              <a:rPr lang="nb-NO" altLang="nb-NO" baseline="0" dirty="0" err="1" smtClean="0"/>
              <a:t>able</a:t>
            </a:r>
            <a:r>
              <a:rPr lang="nb-NO" altLang="nb-NO" baseline="0" dirty="0" smtClean="0"/>
              <a:t> to </a:t>
            </a:r>
            <a:r>
              <a:rPr lang="nb-NO" altLang="nb-NO" baseline="0" dirty="0" err="1" smtClean="0"/>
              <a:t>digest</a:t>
            </a:r>
            <a:r>
              <a:rPr lang="nb-NO" altLang="nb-NO" baseline="0" dirty="0" smtClean="0"/>
              <a:t>!  The ego </a:t>
            </a:r>
            <a:r>
              <a:rPr lang="nb-NO" altLang="nb-NO" baseline="0" dirty="0" err="1" smtClean="0"/>
              <a:t>wants</a:t>
            </a:r>
            <a:r>
              <a:rPr lang="nb-NO" altLang="nb-NO" baseline="0" dirty="0" smtClean="0"/>
              <a:t> a </a:t>
            </a:r>
            <a:r>
              <a:rPr lang="nb-NO" altLang="nb-NO" baseline="0" dirty="0" err="1" smtClean="0"/>
              <a:t>promotion</a:t>
            </a:r>
            <a:r>
              <a:rPr lang="nb-NO" altLang="nb-NO" baseline="0" dirty="0" smtClean="0"/>
              <a:t> </a:t>
            </a:r>
            <a:r>
              <a:rPr lang="nb-NO" altLang="nb-NO" baseline="0" dirty="0" err="1" smtClean="0"/>
              <a:t>that</a:t>
            </a:r>
            <a:r>
              <a:rPr lang="nb-NO" altLang="nb-NO" baseline="0" dirty="0" smtClean="0"/>
              <a:t> </a:t>
            </a:r>
            <a:r>
              <a:rPr lang="nb-NO" altLang="nb-NO" baseline="0" dirty="0" err="1" smtClean="0"/>
              <a:t>the</a:t>
            </a:r>
            <a:r>
              <a:rPr lang="nb-NO" altLang="nb-NO" baseline="0" dirty="0" smtClean="0"/>
              <a:t> </a:t>
            </a:r>
            <a:r>
              <a:rPr lang="nb-NO" altLang="nb-NO" baseline="0" dirty="0" err="1" smtClean="0"/>
              <a:t>heart</a:t>
            </a:r>
            <a:r>
              <a:rPr lang="nb-NO" altLang="nb-NO" baseline="0" dirty="0" smtClean="0"/>
              <a:t> </a:t>
            </a:r>
            <a:r>
              <a:rPr lang="nb-NO" altLang="nb-NO" baseline="0" dirty="0" err="1" smtClean="0"/>
              <a:t>knows</a:t>
            </a:r>
            <a:r>
              <a:rPr lang="nb-NO" altLang="nb-NO" baseline="0" dirty="0" smtClean="0"/>
              <a:t> </a:t>
            </a:r>
            <a:r>
              <a:rPr lang="nb-NO" altLang="nb-NO" baseline="0" dirty="0" err="1" smtClean="0"/>
              <a:t>will</a:t>
            </a:r>
            <a:r>
              <a:rPr lang="nb-NO" altLang="nb-NO" baseline="0" dirty="0" smtClean="0"/>
              <a:t> </a:t>
            </a:r>
            <a:r>
              <a:rPr lang="nb-NO" altLang="nb-NO" baseline="0" dirty="0" err="1" smtClean="0"/>
              <a:t>take</a:t>
            </a:r>
            <a:r>
              <a:rPr lang="nb-NO" altLang="nb-NO" baseline="0" dirty="0" smtClean="0"/>
              <a:t> </a:t>
            </a:r>
            <a:r>
              <a:rPr lang="nb-NO" altLang="nb-NO" baseline="0" dirty="0" err="1" smtClean="0"/>
              <a:t>too</a:t>
            </a:r>
            <a:r>
              <a:rPr lang="nb-NO" altLang="nb-NO" baseline="0" dirty="0" smtClean="0"/>
              <a:t> </a:t>
            </a:r>
            <a:r>
              <a:rPr lang="nb-NO" altLang="nb-NO" baseline="0" dirty="0" err="1" smtClean="0"/>
              <a:t>much</a:t>
            </a:r>
            <a:r>
              <a:rPr lang="nb-NO" altLang="nb-NO" baseline="0" dirty="0" smtClean="0"/>
              <a:t> time </a:t>
            </a:r>
            <a:r>
              <a:rPr lang="nb-NO" altLang="nb-NO" baseline="0" dirty="0" err="1" smtClean="0"/>
              <a:t>away</a:t>
            </a:r>
            <a:r>
              <a:rPr lang="nb-NO" altLang="nb-NO" baseline="0" dirty="0" smtClean="0"/>
              <a:t> from </a:t>
            </a:r>
            <a:r>
              <a:rPr lang="nb-NO" altLang="nb-NO" baseline="0" dirty="0" err="1" smtClean="0"/>
              <a:t>being</a:t>
            </a:r>
            <a:r>
              <a:rPr lang="nb-NO" altLang="nb-NO" baseline="0" dirty="0" smtClean="0"/>
              <a:t> </a:t>
            </a:r>
            <a:r>
              <a:rPr lang="nb-NO" altLang="nb-NO" baseline="0" dirty="0" err="1" smtClean="0"/>
              <a:t>with</a:t>
            </a:r>
            <a:r>
              <a:rPr lang="nb-NO" altLang="nb-NO" baseline="0" dirty="0" smtClean="0"/>
              <a:t> </a:t>
            </a:r>
            <a:r>
              <a:rPr lang="nb-NO" altLang="nb-NO" baseline="0" dirty="0" err="1" smtClean="0"/>
              <a:t>family</a:t>
            </a:r>
            <a:r>
              <a:rPr lang="nb-NO" altLang="nb-NO" baseline="0" dirty="0" smtClean="0"/>
              <a:t>. </a:t>
            </a:r>
          </a:p>
          <a:p>
            <a:endParaRPr lang="nb-NO" altLang="nb-NO" baseline="0" dirty="0" smtClean="0"/>
          </a:p>
          <a:p>
            <a:r>
              <a:rPr lang="nb-NO" altLang="nb-NO" baseline="0" dirty="0" smtClean="0"/>
              <a:t> Life </a:t>
            </a:r>
            <a:r>
              <a:rPr lang="nb-NO" altLang="nb-NO" baseline="0" dirty="0" err="1" smtClean="0"/>
              <a:t>gets</a:t>
            </a:r>
            <a:r>
              <a:rPr lang="nb-NO" altLang="nb-NO" baseline="0" dirty="0" smtClean="0"/>
              <a:t> </a:t>
            </a:r>
            <a:r>
              <a:rPr lang="nb-NO" altLang="nb-NO" baseline="0" dirty="0" err="1" smtClean="0"/>
              <a:t>complicated</a:t>
            </a:r>
            <a:r>
              <a:rPr lang="nb-NO" altLang="nb-NO" baseline="0" dirty="0" smtClean="0"/>
              <a:t> – </a:t>
            </a:r>
            <a:r>
              <a:rPr lang="nb-NO" altLang="nb-NO" baseline="0" dirty="0" err="1" smtClean="0"/>
              <a:t>there</a:t>
            </a:r>
            <a:r>
              <a:rPr lang="nb-NO" altLang="nb-NO" baseline="0" dirty="0" smtClean="0"/>
              <a:t> </a:t>
            </a:r>
            <a:r>
              <a:rPr lang="nb-NO" altLang="nb-NO" baseline="0" dirty="0" err="1" smtClean="0"/>
              <a:t>are</a:t>
            </a:r>
            <a:r>
              <a:rPr lang="nb-NO" altLang="nb-NO" baseline="0" dirty="0" smtClean="0"/>
              <a:t> so </a:t>
            </a:r>
            <a:r>
              <a:rPr lang="nb-NO" altLang="nb-NO" baseline="0" dirty="0" err="1" smtClean="0"/>
              <a:t>many</a:t>
            </a:r>
            <a:r>
              <a:rPr lang="nb-NO" altLang="nb-NO" baseline="0" dirty="0" smtClean="0"/>
              <a:t> </a:t>
            </a:r>
            <a:r>
              <a:rPr lang="nb-NO" altLang="nb-NO" baseline="0" dirty="0" err="1" smtClean="0"/>
              <a:t>pieces</a:t>
            </a:r>
            <a:r>
              <a:rPr lang="nb-NO" altLang="nb-NO" baseline="0" dirty="0" smtClean="0"/>
              <a:t>! And </a:t>
            </a:r>
            <a:r>
              <a:rPr lang="nb-NO" altLang="nb-NO" baseline="0" dirty="0" err="1" smtClean="0"/>
              <a:t>if</a:t>
            </a:r>
            <a:r>
              <a:rPr lang="nb-NO" altLang="nb-NO" baseline="0" dirty="0" smtClean="0"/>
              <a:t> </a:t>
            </a:r>
            <a:r>
              <a:rPr lang="nb-NO" altLang="nb-NO" baseline="0" dirty="0" err="1" smtClean="0"/>
              <a:t>we</a:t>
            </a:r>
            <a:r>
              <a:rPr lang="nb-NO" altLang="nb-NO" baseline="0" dirty="0" smtClean="0"/>
              <a:t> </a:t>
            </a:r>
            <a:r>
              <a:rPr lang="nb-NO" altLang="nb-NO" baseline="0" dirty="0" err="1" smtClean="0"/>
              <a:t>are</a:t>
            </a:r>
            <a:r>
              <a:rPr lang="nb-NO" altLang="nb-NO" baseline="0" dirty="0" smtClean="0"/>
              <a:t> </a:t>
            </a:r>
            <a:r>
              <a:rPr lang="nb-NO" altLang="nb-NO" baseline="0" dirty="0" err="1" smtClean="0"/>
              <a:t>also</a:t>
            </a:r>
            <a:r>
              <a:rPr lang="nb-NO" altLang="nb-NO" baseline="0" dirty="0" smtClean="0"/>
              <a:t> just a </a:t>
            </a:r>
            <a:r>
              <a:rPr lang="nb-NO" altLang="nb-NO" baseline="0" dirty="0" err="1" smtClean="0"/>
              <a:t>collection</a:t>
            </a:r>
            <a:r>
              <a:rPr lang="nb-NO" altLang="nb-NO" baseline="0" dirty="0" smtClean="0"/>
              <a:t> </a:t>
            </a:r>
            <a:r>
              <a:rPr lang="nb-NO" altLang="nb-NO" baseline="0" dirty="0" err="1" smtClean="0"/>
              <a:t>of</a:t>
            </a:r>
            <a:r>
              <a:rPr lang="nb-NO" altLang="nb-NO" baseline="0" dirty="0" smtClean="0"/>
              <a:t> </a:t>
            </a:r>
            <a:r>
              <a:rPr lang="nb-NO" altLang="nb-NO" baseline="0" dirty="0" err="1" smtClean="0"/>
              <a:t>unintegrated</a:t>
            </a:r>
            <a:r>
              <a:rPr lang="nb-NO" altLang="nb-NO" baseline="0" dirty="0" smtClean="0"/>
              <a:t> </a:t>
            </a:r>
            <a:r>
              <a:rPr lang="nb-NO" altLang="nb-NO" baseline="0" dirty="0" err="1" smtClean="0"/>
              <a:t>pieces</a:t>
            </a:r>
            <a:r>
              <a:rPr lang="nb-NO" altLang="nb-NO" baseline="0" dirty="0" smtClean="0"/>
              <a:t> </a:t>
            </a:r>
            <a:r>
              <a:rPr lang="nb-NO" altLang="nb-NO" baseline="0" dirty="0" err="1" smtClean="0"/>
              <a:t>it’s</a:t>
            </a:r>
            <a:r>
              <a:rPr lang="nb-NO" altLang="nb-NO" baseline="0" dirty="0" smtClean="0"/>
              <a:t> </a:t>
            </a:r>
            <a:r>
              <a:rPr lang="nb-NO" altLang="nb-NO" baseline="0" dirty="0" err="1" smtClean="0"/>
              <a:t>easy</a:t>
            </a:r>
            <a:r>
              <a:rPr lang="nb-NO" altLang="nb-NO" baseline="0" dirty="0" smtClean="0"/>
              <a:t> to </a:t>
            </a:r>
            <a:r>
              <a:rPr lang="nb-NO" altLang="nb-NO" baseline="0" dirty="0" err="1" smtClean="0"/>
              <a:t>get</a:t>
            </a:r>
            <a:r>
              <a:rPr lang="nb-NO" altLang="nb-NO" baseline="0" dirty="0" smtClean="0"/>
              <a:t> lost. So </a:t>
            </a:r>
            <a:r>
              <a:rPr lang="nb-NO" altLang="nb-NO" baseline="0" dirty="0" err="1" smtClean="0"/>
              <a:t>the</a:t>
            </a:r>
            <a:r>
              <a:rPr lang="nb-NO" altLang="nb-NO" baseline="0" dirty="0" smtClean="0"/>
              <a:t> art </a:t>
            </a:r>
            <a:r>
              <a:rPr lang="nb-NO" altLang="nb-NO" baseline="0" dirty="0" err="1" smtClean="0"/>
              <a:t>of</a:t>
            </a:r>
            <a:r>
              <a:rPr lang="nb-NO" altLang="nb-NO" baseline="0" dirty="0" smtClean="0"/>
              <a:t> </a:t>
            </a:r>
            <a:r>
              <a:rPr lang="nb-NO" altLang="nb-NO" baseline="0" dirty="0" err="1" smtClean="0"/>
              <a:t>integration</a:t>
            </a:r>
            <a:r>
              <a:rPr lang="nb-NO" altLang="nb-NO" baseline="0" dirty="0" smtClean="0"/>
              <a:t> is </a:t>
            </a:r>
            <a:r>
              <a:rPr lang="nb-NO" altLang="nb-NO" baseline="0" dirty="0" err="1" smtClean="0"/>
              <a:t>important</a:t>
            </a:r>
            <a:r>
              <a:rPr lang="nb-NO" altLang="nb-NO" baseline="0" dirty="0" smtClean="0"/>
              <a:t> to </a:t>
            </a:r>
            <a:r>
              <a:rPr lang="nb-NO" altLang="nb-NO" baseline="0" dirty="0" err="1" smtClean="0"/>
              <a:t>cultivate</a:t>
            </a:r>
            <a:r>
              <a:rPr lang="nb-NO" altLang="nb-NO" baseline="0" dirty="0" smtClean="0"/>
              <a:t>.</a:t>
            </a:r>
            <a:endParaRPr lang="nb-NO" altLang="nb-NO" dirty="0" smtClean="0"/>
          </a:p>
          <a:p>
            <a:endParaRPr lang="en-US" dirty="0"/>
          </a:p>
        </p:txBody>
      </p:sp>
      <p:sp>
        <p:nvSpPr>
          <p:cNvPr id="4" name="Slide Number Placeholder 3"/>
          <p:cNvSpPr>
            <a:spLocks noGrp="1"/>
          </p:cNvSpPr>
          <p:nvPr>
            <p:ph type="sldNum" sz="quarter" idx="10"/>
          </p:nvPr>
        </p:nvSpPr>
        <p:spPr/>
        <p:txBody>
          <a:bodyPr/>
          <a:lstStyle/>
          <a:p>
            <a:fld id="{5B6A8156-822B-584A-9A03-DF9EDC6851AF}" type="slidenum">
              <a:rPr lang="en-US" smtClean="0"/>
              <a:t>15</a:t>
            </a:fld>
            <a:endParaRPr lang="en-US"/>
          </a:p>
        </p:txBody>
      </p:sp>
    </p:spTree>
    <p:extLst>
      <p:ext uri="{BB962C8B-B14F-4D97-AF65-F5344CB8AC3E}">
        <p14:creationId xmlns:p14="http://schemas.microsoft.com/office/powerpoint/2010/main" val="87876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the levels of our life that extend </a:t>
            </a:r>
            <a:r>
              <a:rPr lang="en-US" dirty="0" err="1" smtClean="0"/>
              <a:t>ourward</a:t>
            </a:r>
            <a:r>
              <a:rPr lang="en-US" dirty="0" smtClean="0"/>
              <a:t>.</a:t>
            </a:r>
          </a:p>
          <a:p>
            <a:endParaRPr lang="en-US" dirty="0" smtClean="0"/>
          </a:p>
          <a:p>
            <a:r>
              <a:rPr lang="en-US" dirty="0" smtClean="0"/>
              <a:t>I would add more to what we want to add to national</a:t>
            </a:r>
            <a:r>
              <a:rPr lang="en-US" baseline="0" dirty="0" smtClean="0"/>
              <a:t> purpose other than prosperity, like living up to its stated ideals, like life, liberty and an equal opportunity in the pursuit of happiness.</a:t>
            </a:r>
          </a:p>
          <a:p>
            <a:endParaRPr lang="en-US" baseline="0" dirty="0" smtClean="0"/>
          </a:p>
          <a:p>
            <a:r>
              <a:rPr lang="en-US" baseline="0" dirty="0" smtClean="0"/>
              <a:t>Anyway, you can see the vast range of the individual’s life – and all these levels need to be integrated. This calls for a lot of integrity.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16</a:t>
            </a:fld>
            <a:endParaRPr lang="en-US"/>
          </a:p>
        </p:txBody>
      </p:sp>
    </p:spTree>
    <p:extLst>
      <p:ext uri="{BB962C8B-B14F-4D97-AF65-F5344CB8AC3E}">
        <p14:creationId xmlns:p14="http://schemas.microsoft.com/office/powerpoint/2010/main" val="3525863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Growth</a:t>
            </a:r>
            <a:r>
              <a:rPr lang="en-US" sz="1200" kern="1200" dirty="0" smtClean="0">
                <a:solidFill>
                  <a:schemeClr val="tx1"/>
                </a:solidFill>
                <a:effectLst/>
                <a:latin typeface="+mn-lt"/>
                <a:ea typeface="+mn-ea"/>
                <a:cs typeface="+mn-cs"/>
              </a:rPr>
              <a:t>- progressive development : Evolution, increase, expansion, maturing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Nature of Life is to Grow. We always want to be taking that upward</a:t>
            </a:r>
            <a:r>
              <a:rPr lang="en-US" baseline="0" dirty="0" smtClean="0"/>
              <a:t> direction in life.</a:t>
            </a:r>
            <a:endParaRPr lang="en-US" dirty="0" smtClean="0"/>
          </a:p>
          <a:p>
            <a:r>
              <a:rPr lang="is-IS" dirty="0" smtClean="0"/>
              <a:t>…</a:t>
            </a:r>
          </a:p>
          <a:p>
            <a:r>
              <a:rPr lang="is-IS" dirty="0" smtClean="0"/>
              <a:t>But what’s wrong with this picture?  Where’s he pouring the water? Where’s it going to land?</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18</a:t>
            </a:fld>
            <a:endParaRPr lang="en-US"/>
          </a:p>
        </p:txBody>
      </p:sp>
    </p:spTree>
    <p:extLst>
      <p:ext uri="{BB962C8B-B14F-4D97-AF65-F5344CB8AC3E}">
        <p14:creationId xmlns:p14="http://schemas.microsoft.com/office/powerpoint/2010/main" val="7169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really effective,</a:t>
            </a:r>
            <a:r>
              <a:rPr lang="en-US" baseline="0" dirty="0" smtClean="0"/>
              <a:t> we have to water the root.</a:t>
            </a:r>
          </a:p>
          <a:p>
            <a:endParaRPr lang="en-US" baseline="0" dirty="0" smtClean="0"/>
          </a:p>
        </p:txBody>
      </p:sp>
      <p:sp>
        <p:nvSpPr>
          <p:cNvPr id="4" name="Slide Number Placeholder 3"/>
          <p:cNvSpPr>
            <a:spLocks noGrp="1"/>
          </p:cNvSpPr>
          <p:nvPr>
            <p:ph type="sldNum" sz="quarter" idx="10"/>
          </p:nvPr>
        </p:nvSpPr>
        <p:spPr/>
        <p:txBody>
          <a:bodyPr/>
          <a:lstStyle/>
          <a:p>
            <a:fld id="{184E0B36-D67A-EB42-A6E5-A5E89B653230}" type="slidenum">
              <a:rPr lang="en-US" smtClean="0"/>
              <a:t>19</a:t>
            </a:fld>
            <a:endParaRPr lang="en-US"/>
          </a:p>
        </p:txBody>
      </p:sp>
    </p:spTree>
    <p:extLst>
      <p:ext uri="{BB962C8B-B14F-4D97-AF65-F5344CB8AC3E}">
        <p14:creationId xmlns:p14="http://schemas.microsoft.com/office/powerpoint/2010/main" val="754748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Purification is added to all these because that is a constant</a:t>
            </a:r>
            <a:r>
              <a:rPr lang="en-US" baseline="0" dirty="0" smtClean="0"/>
              <a:t> need, to keep the other principles lively and functioning purely.</a:t>
            </a:r>
            <a:endParaRPr lang="en-US" dirty="0"/>
          </a:p>
        </p:txBody>
      </p:sp>
      <p:sp>
        <p:nvSpPr>
          <p:cNvPr id="4" name="Slide Number Placeholder 3"/>
          <p:cNvSpPr>
            <a:spLocks noGrp="1"/>
          </p:cNvSpPr>
          <p:nvPr>
            <p:ph type="sldNum" sz="quarter" idx="10"/>
          </p:nvPr>
        </p:nvSpPr>
        <p:spPr/>
        <p:txBody>
          <a:bodyPr/>
          <a:lstStyle/>
          <a:p>
            <a:fld id="{4D66851C-C360-F14A-B84F-FD5E361ACD71}" type="slidenum">
              <a:rPr lang="en-US" smtClean="0"/>
              <a:t>21</a:t>
            </a:fld>
            <a:endParaRPr lang="en-US"/>
          </a:p>
        </p:txBody>
      </p:sp>
    </p:spTree>
    <p:extLst>
      <p:ext uri="{BB962C8B-B14F-4D97-AF65-F5344CB8AC3E}">
        <p14:creationId xmlns:p14="http://schemas.microsoft.com/office/powerpoint/2010/main" val="226850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pPr>
            <a:endParaRPr lang="en-US" dirty="0">
              <a:latin typeface="Calibri" charset="0"/>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D32E2A37-A039-7C43-A49E-2166F932662C}" type="slidenum">
              <a:rPr lang="en-US" sz="1200"/>
              <a:pPr eaLnBrk="1" hangingPunct="1"/>
              <a:t>22</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Stability is the ability to maintain balance.</a:t>
            </a:r>
            <a:r>
              <a:rPr lang="en-US" baseline="0" dirty="0" smtClean="0"/>
              <a:t> It is</a:t>
            </a:r>
            <a:r>
              <a:rPr lang="en-US" dirty="0" smtClean="0"/>
              <a:t> firmness, constancy. Stability is a solid foundation, unshakeable. How do</a:t>
            </a:r>
            <a:r>
              <a:rPr lang="en-US" baseline="0" dirty="0" smtClean="0"/>
              <a:t> humans find that kind of stability?</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2</a:t>
            </a:fld>
            <a:endParaRPr lang="en-US"/>
          </a:p>
        </p:txBody>
      </p:sp>
    </p:spTree>
    <p:extLst>
      <p:ext uri="{BB962C8B-B14F-4D97-AF65-F5344CB8AC3E}">
        <p14:creationId xmlns:p14="http://schemas.microsoft.com/office/powerpoint/2010/main" val="3148971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change constantly throughout our life.</a:t>
            </a:r>
            <a:r>
              <a:rPr lang="en-US" baseline="0" dirty="0" smtClean="0"/>
              <a:t>  There are so many versions of us - </a:t>
            </a:r>
            <a:r>
              <a:rPr lang="en-US" dirty="0" smtClean="0"/>
              <a:t>So where do we find stability?  Change is constantly going on within us</a:t>
            </a:r>
            <a:r>
              <a:rPr lang="en-US" baseline="0" dirty="0" smtClean="0"/>
              <a:t>, and all around us. This is sometimes called the “Relative”, relative life, where nothing is constant, not even our identity. </a:t>
            </a:r>
            <a:r>
              <a:rPr lang="en-US" dirty="0" smtClean="0"/>
              <a:t>Our stability, our identity, needs to come from a much deeper level that is beyond change.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3</a:t>
            </a:fld>
            <a:endParaRPr lang="en-US"/>
          </a:p>
        </p:txBody>
      </p:sp>
    </p:spTree>
    <p:extLst>
      <p:ext uri="{BB962C8B-B14F-4D97-AF65-F5344CB8AC3E}">
        <p14:creationId xmlns:p14="http://schemas.microsoft.com/office/powerpoint/2010/main" val="31405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Transcendental Consciousness is a field of complete</a:t>
            </a:r>
            <a:r>
              <a:rPr lang="en-US" baseline="0" dirty="0" smtClean="0"/>
              <a:t> silence — what can be called an “</a:t>
            </a:r>
            <a:r>
              <a:rPr lang="en-US" u="sng" baseline="0" dirty="0" smtClean="0"/>
              <a:t>Absolute</a:t>
            </a:r>
            <a:r>
              <a:rPr lang="en-US" baseline="0" dirty="0" smtClean="0"/>
              <a:t>” level of existence that is a field of non-change   Enlivening this field brings a stabilizing influence to our life. </a:t>
            </a:r>
            <a:r>
              <a:rPr lang="en-US" dirty="0" smtClean="0"/>
              <a:t>Transcendental Consciousness has always been a part of us, but it was unknown. It is</a:t>
            </a:r>
            <a:r>
              <a:rPr lang="en-US" baseline="0" dirty="0" smtClean="0"/>
              <a:t> </a:t>
            </a:r>
            <a:r>
              <a:rPr lang="en-US" dirty="0" smtClean="0"/>
              <a:t>enlivened through TM and other</a:t>
            </a:r>
            <a:r>
              <a:rPr lang="en-US" baseline="0" dirty="0" smtClean="0"/>
              <a:t> experiences that support transcendence </a:t>
            </a:r>
            <a:r>
              <a:rPr lang="en-US" dirty="0" smtClean="0"/>
              <a:t>, and in time becomes a </a:t>
            </a:r>
            <a:r>
              <a:rPr lang="en-US" sz="1200" kern="1200" dirty="0" smtClean="0">
                <a:solidFill>
                  <a:schemeClr val="tx1"/>
                </a:solidFill>
                <a:effectLst/>
                <a:latin typeface="+mn-lt"/>
                <a:ea typeface="+mn-ea"/>
                <a:cs typeface="+mn-cs"/>
              </a:rPr>
              <a:t>solid foundation of all the changing phases of life. We begin to experience that silent, unchanging, absolute level</a:t>
            </a:r>
            <a:r>
              <a:rPr lang="en-US" sz="1200" kern="1200" baseline="0" dirty="0" smtClean="0">
                <a:solidFill>
                  <a:schemeClr val="tx1"/>
                </a:solidFill>
                <a:effectLst/>
                <a:latin typeface="+mn-lt"/>
                <a:ea typeface="+mn-ea"/>
                <a:cs typeface="+mn-cs"/>
              </a:rPr>
              <a:t> of life along with our changing, dynamic Relative lives.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4</a:t>
            </a:fld>
            <a:endParaRPr lang="en-US"/>
          </a:p>
        </p:txBody>
      </p:sp>
    </p:spTree>
    <p:extLst>
      <p:ext uri="{BB962C8B-B14F-4D97-AF65-F5344CB8AC3E}">
        <p14:creationId xmlns:p14="http://schemas.microsoft.com/office/powerpoint/2010/main" val="2642751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We put the 2 together and we are stronger. This is what everyone needs – to be strong and stable come</a:t>
            </a:r>
            <a:r>
              <a:rPr lang="en-US" baseline="0" dirty="0" smtClean="0"/>
              <a:t> what may.</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5</a:t>
            </a:fld>
            <a:endParaRPr lang="en-US"/>
          </a:p>
        </p:txBody>
      </p:sp>
    </p:spTree>
    <p:extLst>
      <p:ext uri="{BB962C8B-B14F-4D97-AF65-F5344CB8AC3E}">
        <p14:creationId xmlns:p14="http://schemas.microsoft.com/office/powerpoint/2010/main" val="192794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635C0C"/>
                </a:solidFill>
              </a:rPr>
              <a:t>2, Stability is the basis here for the healthy existence of the other qualities.</a:t>
            </a:r>
          </a:p>
          <a:p>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6</a:t>
            </a:fld>
            <a:endParaRPr lang="en-US"/>
          </a:p>
        </p:txBody>
      </p:sp>
    </p:spTree>
    <p:extLst>
      <p:ext uri="{BB962C8B-B14F-4D97-AF65-F5344CB8AC3E}">
        <p14:creationId xmlns:p14="http://schemas.microsoft.com/office/powerpoint/2010/main" val="211286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Adaptability</a:t>
            </a:r>
            <a:r>
              <a:rPr lang="en-US" sz="1200" kern="1200" dirty="0" smtClean="0">
                <a:solidFill>
                  <a:schemeClr val="tx1"/>
                </a:solidFill>
                <a:effectLst/>
                <a:latin typeface="+mn-lt"/>
                <a:ea typeface="+mn-ea"/>
                <a:cs typeface="+mn-cs"/>
              </a:rPr>
              <a:t> - the quality of being able to adjust to new conditions. The ability to change when necessary and useful. </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7</a:t>
            </a:fld>
            <a:endParaRPr lang="en-US"/>
          </a:p>
        </p:txBody>
      </p:sp>
    </p:spTree>
    <p:extLst>
      <p:ext uri="{BB962C8B-B14F-4D97-AF65-F5344CB8AC3E}">
        <p14:creationId xmlns:p14="http://schemas.microsoft.com/office/powerpoint/2010/main" val="2466891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individual</a:t>
            </a:r>
            <a:r>
              <a:rPr lang="is-IS" dirty="0" smtClean="0"/>
              <a:t>…</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8</a:t>
            </a:fld>
            <a:endParaRPr lang="en-US"/>
          </a:p>
        </p:txBody>
      </p:sp>
    </p:spTree>
    <p:extLst>
      <p:ext uri="{BB962C8B-B14F-4D97-AF65-F5344CB8AC3E}">
        <p14:creationId xmlns:p14="http://schemas.microsoft.com/office/powerpoint/2010/main" val="6565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And the same</a:t>
            </a:r>
            <a:r>
              <a:rPr lang="en-US" baseline="0" dirty="0" smtClean="0"/>
              <a:t> can be said for the individual</a:t>
            </a:r>
            <a:endParaRPr lang="en-US" dirty="0"/>
          </a:p>
        </p:txBody>
      </p:sp>
      <p:sp>
        <p:nvSpPr>
          <p:cNvPr id="4" name="Slide Number Placeholder 3"/>
          <p:cNvSpPr>
            <a:spLocks noGrp="1"/>
          </p:cNvSpPr>
          <p:nvPr>
            <p:ph type="sldNum" sz="quarter" idx="10"/>
          </p:nvPr>
        </p:nvSpPr>
        <p:spPr/>
        <p:txBody>
          <a:bodyPr/>
          <a:lstStyle/>
          <a:p>
            <a:fld id="{184E0B36-D67A-EB42-A6E5-A5E89B653230}" type="slidenum">
              <a:rPr lang="en-US" smtClean="0"/>
              <a:t>9</a:t>
            </a:fld>
            <a:endParaRPr lang="en-US"/>
          </a:p>
        </p:txBody>
      </p:sp>
    </p:spTree>
    <p:extLst>
      <p:ext uri="{BB962C8B-B14F-4D97-AF65-F5344CB8AC3E}">
        <p14:creationId xmlns:p14="http://schemas.microsoft.com/office/powerpoint/2010/main" val="130479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1B390-3705-5944-895B-AB1CF0E14E55}" type="datetimeFigureOut">
              <a:rPr lang="en-US" smtClean="0"/>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A56-1FDB-2642-9F20-E1034760FE5A}"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1B390-3705-5944-895B-AB1CF0E14E55}" type="datetimeFigureOut">
              <a:rPr lang="en-US" smtClean="0"/>
              <a:t>9/17/20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8D1B390-3705-5944-895B-AB1CF0E14E55}" type="datetimeFigureOut">
              <a:rPr lang="en-US" smtClean="0"/>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88D1B390-3705-5944-895B-AB1CF0E14E55}" type="datetimeFigureOut">
              <a:rPr lang="en-US" smtClean="0"/>
              <a:t>9/17/20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8D1B390-3705-5944-895B-AB1CF0E14E55}" type="datetimeFigureOut">
              <a:rPr lang="en-US" smtClean="0"/>
              <a:t>9/17/20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1B390-3705-5944-895B-AB1CF0E14E55}" type="datetimeFigureOut">
              <a:rPr lang="en-US" smtClean="0"/>
              <a:t>9/17/20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1B390-3705-5944-895B-AB1CF0E14E55}" type="datetimeFigureOut">
              <a:rPr lang="en-US" smtClean="0"/>
              <a:t>9/17/20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63A56-1FDB-2642-9F20-E1034760FE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8D1B390-3705-5944-895B-AB1CF0E14E55}" type="datetimeFigureOut">
              <a:rPr lang="en-US" smtClean="0"/>
              <a:t>9/17/20</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19A63A56-1FDB-2642-9F20-E1034760FE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1.bin"/><Relationship Id="rId6"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20797" y="2506206"/>
            <a:ext cx="3320810" cy="3757520"/>
          </a:xfrm>
        </p:spPr>
        <p:txBody>
          <a:bodyPr>
            <a:normAutofit lnSpcReduction="10000"/>
          </a:bodyPr>
          <a:lstStyle/>
          <a:p>
            <a:pPr algn="dist">
              <a:lnSpc>
                <a:spcPct val="170000"/>
              </a:lnSpc>
            </a:pPr>
            <a:r>
              <a:rPr lang="en-US" sz="2800" b="1" dirty="0" smtClean="0">
                <a:solidFill>
                  <a:schemeClr val="accent1">
                    <a:lumMod val="75000"/>
                  </a:schemeClr>
                </a:solidFill>
              </a:rPr>
              <a:t>STABILITY</a:t>
            </a:r>
          </a:p>
          <a:p>
            <a:pPr algn="dist">
              <a:lnSpc>
                <a:spcPct val="170000"/>
              </a:lnSpc>
            </a:pPr>
            <a:r>
              <a:rPr lang="en-US" sz="2800" b="1" dirty="0" smtClean="0">
                <a:solidFill>
                  <a:schemeClr val="accent1">
                    <a:lumMod val="75000"/>
                  </a:schemeClr>
                </a:solidFill>
              </a:rPr>
              <a:t>ADAPTABILITY</a:t>
            </a:r>
          </a:p>
          <a:p>
            <a:pPr algn="dist">
              <a:lnSpc>
                <a:spcPct val="170000"/>
              </a:lnSpc>
            </a:pPr>
            <a:r>
              <a:rPr lang="en-US" sz="2800" b="1" dirty="0" smtClean="0">
                <a:solidFill>
                  <a:schemeClr val="accent1">
                    <a:lumMod val="75000"/>
                  </a:schemeClr>
                </a:solidFill>
              </a:rPr>
              <a:t>PURIFICATION</a:t>
            </a:r>
          </a:p>
          <a:p>
            <a:pPr algn="dist">
              <a:lnSpc>
                <a:spcPct val="170000"/>
              </a:lnSpc>
            </a:pPr>
            <a:r>
              <a:rPr lang="en-US" sz="2800" b="1" dirty="0" smtClean="0">
                <a:solidFill>
                  <a:schemeClr val="accent1">
                    <a:lumMod val="75000"/>
                  </a:schemeClr>
                </a:solidFill>
              </a:rPr>
              <a:t>INTEGRATION</a:t>
            </a:r>
          </a:p>
          <a:p>
            <a:pPr algn="dist">
              <a:lnSpc>
                <a:spcPct val="170000"/>
              </a:lnSpc>
            </a:pPr>
            <a:r>
              <a:rPr lang="en-US" sz="2800" b="1" dirty="0" smtClean="0">
                <a:solidFill>
                  <a:schemeClr val="accent1">
                    <a:lumMod val="75000"/>
                  </a:schemeClr>
                </a:solidFill>
              </a:rPr>
              <a:t>GROWTH</a:t>
            </a:r>
            <a:endParaRPr lang="en-US" sz="2800" dirty="0">
              <a:solidFill>
                <a:schemeClr val="accent1">
                  <a:lumMod val="75000"/>
                </a:schemeClr>
              </a:solidFill>
            </a:endParaRPr>
          </a:p>
          <a:p>
            <a:endParaRPr lang="en-US" dirty="0"/>
          </a:p>
        </p:txBody>
      </p:sp>
      <p:sp>
        <p:nvSpPr>
          <p:cNvPr id="5" name="Rectangle 4"/>
          <p:cNvSpPr/>
          <p:nvPr/>
        </p:nvSpPr>
        <p:spPr>
          <a:xfrm>
            <a:off x="0" y="916597"/>
            <a:ext cx="9144000" cy="116955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sz="1400" u="sng" dirty="0" smtClean="0">
              <a:solidFill>
                <a:schemeClr val="accent1"/>
              </a:solidFill>
            </a:endParaRPr>
          </a:p>
          <a:p>
            <a:pPr algn="dist"/>
            <a:r>
              <a:rPr lang="en-US" sz="3200" u="sng" dirty="0" smtClean="0">
                <a:solidFill>
                  <a:srgbClr val="000090"/>
                </a:solidFill>
              </a:rPr>
              <a:t>FIVE FUNDAMENTALS OF PROGRESS</a:t>
            </a:r>
            <a:r>
              <a:rPr lang="en-US" sz="3600" dirty="0" smtClean="0">
                <a:solidFill>
                  <a:schemeClr val="accent1"/>
                </a:solidFill>
              </a:rPr>
              <a:t/>
            </a:r>
            <a:br>
              <a:rPr lang="en-US" sz="3600" dirty="0" smtClean="0">
                <a:solidFill>
                  <a:schemeClr val="accent1"/>
                </a:solidFill>
              </a:rPr>
            </a:br>
            <a:endParaRPr lang="en-US" sz="2400" dirty="0"/>
          </a:p>
        </p:txBody>
      </p:sp>
    </p:spTree>
    <p:extLst>
      <p:ext uri="{BB962C8B-B14F-4D97-AF65-F5344CB8AC3E}">
        <p14:creationId xmlns:p14="http://schemas.microsoft.com/office/powerpoint/2010/main" val="115601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urif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04" y="278308"/>
            <a:ext cx="7432523" cy="5575786"/>
          </a:xfrm>
          <a:prstGeom prst="rect">
            <a:avLst/>
          </a:prstGeom>
          <a:effectLst>
            <a:outerShdw blurRad="50800" dist="38100" dir="5400000" algn="t" rotWithShape="0">
              <a:prstClr val="black">
                <a:alpha val="40000"/>
              </a:prstClr>
            </a:outerShdw>
          </a:effectLst>
        </p:spPr>
      </p:pic>
      <p:sp>
        <p:nvSpPr>
          <p:cNvPr id="3" name="Rectangle 2"/>
          <p:cNvSpPr/>
          <p:nvPr/>
        </p:nvSpPr>
        <p:spPr>
          <a:xfrm>
            <a:off x="2523342" y="5984671"/>
            <a:ext cx="4216635" cy="646331"/>
          </a:xfrm>
          <a:prstGeom prst="rect">
            <a:avLst/>
          </a:prstGeom>
        </p:spPr>
        <p:txBody>
          <a:bodyPr wrap="square">
            <a:spAutoFit/>
          </a:bodyPr>
          <a:lstStyle/>
          <a:p>
            <a:pPr algn="dist"/>
            <a:r>
              <a:rPr lang="en-US" sz="3600" b="1" dirty="0" smtClean="0">
                <a:solidFill>
                  <a:srgbClr val="3366FF"/>
                </a:solidFill>
              </a:rPr>
              <a:t>PURIFICATION</a:t>
            </a:r>
            <a:endParaRPr lang="en-US" sz="3600" b="1" dirty="0">
              <a:solidFill>
                <a:srgbClr val="3366FF"/>
              </a:solidFill>
            </a:endParaRPr>
          </a:p>
        </p:txBody>
      </p:sp>
    </p:spTree>
    <p:extLst>
      <p:ext uri="{BB962C8B-B14F-4D97-AF65-F5344CB8AC3E}">
        <p14:creationId xmlns:p14="http://schemas.microsoft.com/office/powerpoint/2010/main" val="99299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000e401_mediu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976" y="724311"/>
            <a:ext cx="6980544" cy="5134359"/>
          </a:xfrm>
          <a:prstGeom prst="rect">
            <a:avLst/>
          </a:prstGeom>
          <a:effectLst>
            <a:outerShdw blurRad="50800" dist="38100" dir="5400000" algn="t" rotWithShape="0">
              <a:prstClr val="black">
                <a:alpha val="40000"/>
              </a:prstClr>
            </a:outerShdw>
          </a:effectLst>
        </p:spPr>
      </p:pic>
      <p:sp>
        <p:nvSpPr>
          <p:cNvPr id="9" name="Rectangle 8"/>
          <p:cNvSpPr/>
          <p:nvPr/>
        </p:nvSpPr>
        <p:spPr>
          <a:xfrm>
            <a:off x="2946665" y="6173876"/>
            <a:ext cx="3340657" cy="461665"/>
          </a:xfrm>
          <a:prstGeom prst="rect">
            <a:avLst/>
          </a:prstGeom>
        </p:spPr>
        <p:txBody>
          <a:bodyPr wrap="square">
            <a:spAutoFit/>
          </a:bodyPr>
          <a:lstStyle/>
          <a:p>
            <a:pPr algn="dist"/>
            <a:r>
              <a:rPr lang="en-US" sz="2400" b="1" dirty="0">
                <a:solidFill>
                  <a:srgbClr val="3366FF"/>
                </a:solidFill>
              </a:rPr>
              <a:t>PURIFICATION</a:t>
            </a:r>
            <a:endParaRPr lang="en-US" sz="2400" dirty="0">
              <a:solidFill>
                <a:srgbClr val="3366FF"/>
              </a:solidFill>
            </a:endParaRPr>
          </a:p>
        </p:txBody>
      </p:sp>
    </p:spTree>
    <p:extLst>
      <p:ext uri="{BB962C8B-B14F-4D97-AF65-F5344CB8AC3E}">
        <p14:creationId xmlns:p14="http://schemas.microsoft.com/office/powerpoint/2010/main" val="321121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511" y="2013014"/>
            <a:ext cx="5556681" cy="2277547"/>
          </a:xfrm>
          <a:prstGeom prst="rect">
            <a:avLst/>
          </a:prstGeom>
        </p:spPr>
        <p:txBody>
          <a:bodyPr wrap="square">
            <a:spAutoFit/>
          </a:bodyPr>
          <a:lstStyle/>
          <a:p>
            <a:pPr>
              <a:lnSpc>
                <a:spcPct val="150000"/>
              </a:lnSpc>
            </a:pPr>
            <a:r>
              <a:rPr lang="en-US" sz="2400" b="1" dirty="0" smtClean="0">
                <a:solidFill>
                  <a:srgbClr val="4B3E21"/>
                </a:solidFill>
              </a:rPr>
              <a:t>Purification </a:t>
            </a:r>
            <a:r>
              <a:rPr lang="en-US" sz="2400" b="1" dirty="0">
                <a:solidFill>
                  <a:srgbClr val="4B3E21"/>
                </a:solidFill>
              </a:rPr>
              <a:t>in the workplace</a:t>
            </a:r>
            <a:r>
              <a:rPr lang="en-US" sz="2400" dirty="0">
                <a:solidFill>
                  <a:srgbClr val="635C0C"/>
                </a:solidFill>
              </a:rPr>
              <a:t> </a:t>
            </a:r>
            <a:r>
              <a:rPr lang="en-US" sz="2400" dirty="0" smtClean="0">
                <a:solidFill>
                  <a:srgbClr val="635C0C"/>
                </a:solidFill>
              </a:rPr>
              <a:t>–the </a:t>
            </a:r>
            <a:r>
              <a:rPr lang="en-US" sz="2400" dirty="0">
                <a:solidFill>
                  <a:srgbClr val="635C0C"/>
                </a:solidFill>
              </a:rPr>
              <a:t>ability to discontinue types of </a:t>
            </a:r>
            <a:r>
              <a:rPr lang="en-US" sz="2400" dirty="0" smtClean="0">
                <a:solidFill>
                  <a:srgbClr val="635C0C"/>
                </a:solidFill>
              </a:rPr>
              <a:t>behavior </a:t>
            </a:r>
            <a:r>
              <a:rPr lang="en-US" sz="2400" dirty="0">
                <a:solidFill>
                  <a:srgbClr val="635C0C"/>
                </a:solidFill>
              </a:rPr>
              <a:t>or activities that are not producing the results </a:t>
            </a:r>
            <a:r>
              <a:rPr lang="en-US" sz="2400" dirty="0" smtClean="0">
                <a:solidFill>
                  <a:srgbClr val="635C0C"/>
                </a:solidFill>
              </a:rPr>
              <a:t>that are wanted.</a:t>
            </a:r>
            <a:endParaRPr lang="en-US" sz="2400" dirty="0">
              <a:solidFill>
                <a:srgbClr val="635C0C"/>
              </a:solidFill>
            </a:endParaRPr>
          </a:p>
        </p:txBody>
      </p:sp>
    </p:spTree>
    <p:extLst>
      <p:ext uri="{BB962C8B-B14F-4D97-AF65-F5344CB8AC3E}">
        <p14:creationId xmlns:p14="http://schemas.microsoft.com/office/powerpoint/2010/main" val="330879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2191" y="5790383"/>
            <a:ext cx="3930276" cy="646331"/>
          </a:xfrm>
          <a:prstGeom prst="rect">
            <a:avLst/>
          </a:prstGeom>
        </p:spPr>
        <p:txBody>
          <a:bodyPr wrap="square">
            <a:spAutoFit/>
          </a:bodyPr>
          <a:lstStyle/>
          <a:p>
            <a:pPr algn="dist"/>
            <a:r>
              <a:rPr lang="en-US" sz="3600" b="1" dirty="0" smtClean="0">
                <a:solidFill>
                  <a:schemeClr val="accent1"/>
                </a:solidFill>
              </a:rPr>
              <a:t>INTEGRATION</a:t>
            </a:r>
            <a:endParaRPr lang="en-US" sz="3600" dirty="0"/>
          </a:p>
        </p:txBody>
      </p:sp>
      <p:pic>
        <p:nvPicPr>
          <p:cNvPr id="6" name="Picture 5" descr="waters-3102729_960_72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384"/>
            <a:ext cx="9143999" cy="4881291"/>
          </a:xfrm>
          <a:prstGeom prst="rect">
            <a:avLst/>
          </a:prstGeom>
        </p:spPr>
      </p:pic>
    </p:spTree>
    <p:extLst>
      <p:ext uri="{BB962C8B-B14F-4D97-AF65-F5344CB8AC3E}">
        <p14:creationId xmlns:p14="http://schemas.microsoft.com/office/powerpoint/2010/main" val="285991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2222" y="2430903"/>
            <a:ext cx="7125659" cy="2629887"/>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a:bodyPr>
          <a:lstStyle/>
          <a:p>
            <a:pPr marL="0" indent="0">
              <a:lnSpc>
                <a:spcPct val="170000"/>
              </a:lnSpc>
              <a:buNone/>
            </a:pPr>
            <a:r>
              <a:rPr lang="en-US" sz="2800" dirty="0" smtClean="0">
                <a:solidFill>
                  <a:srgbClr val="006800"/>
                </a:solidFill>
              </a:rPr>
              <a:t>To be a person of integrity, both personally and professionally, all the elements of our life must be integrated. </a:t>
            </a:r>
            <a:endParaRPr lang="nb-NO" sz="2800" dirty="0"/>
          </a:p>
        </p:txBody>
      </p:sp>
      <p:graphicFrame>
        <p:nvGraphicFramePr>
          <p:cNvPr id="9" name="Object 8" hidden="1"/>
          <p:cNvGraphicFramePr>
            <a:graphicFrameLocks noChangeAspect="1"/>
          </p:cNvGraphicFramePr>
          <p:nvPr>
            <p:custDataLst>
              <p:tags r:id="rId2"/>
            </p:custDataLst>
            <p:extLst/>
          </p:nvPr>
        </p:nvGraphicFramePr>
        <p:xfrm>
          <a:off x="1192" y="1589"/>
          <a:ext cx="1190" cy="1587"/>
        </p:xfrm>
        <a:graphic>
          <a:graphicData uri="http://schemas.openxmlformats.org/presentationml/2006/ole">
            <mc:AlternateContent xmlns:mc="http://schemas.openxmlformats.org/markup-compatibility/2006">
              <mc:Choice xmlns:v="urn:schemas-microsoft-com:vml" Requires="v">
                <p:oleObj spid="_x0000_s10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192" y="1589"/>
                        <a:ext cx="1190" cy="1587"/>
                      </a:xfrm>
                      <a:prstGeom prst="rect">
                        <a:avLst/>
                      </a:prstGeom>
                    </p:spPr>
                  </p:pic>
                </p:oleObj>
              </mc:Fallback>
            </mc:AlternateContent>
          </a:graphicData>
        </a:graphic>
      </p:graphicFrame>
      <p:sp>
        <p:nvSpPr>
          <p:cNvPr id="8" name="Rectangle 7"/>
          <p:cNvSpPr/>
          <p:nvPr/>
        </p:nvSpPr>
        <p:spPr>
          <a:xfrm>
            <a:off x="2375065" y="830277"/>
            <a:ext cx="4643494"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dist"/>
            <a:r>
              <a:rPr lang="en-US" sz="3600" b="1" dirty="0" smtClean="0">
                <a:solidFill>
                  <a:schemeClr val="accent1"/>
                </a:solidFill>
              </a:rPr>
              <a:t>INTEGRATION</a:t>
            </a:r>
            <a:endParaRPr lang="en-US" sz="3600" dirty="0"/>
          </a:p>
        </p:txBody>
      </p:sp>
    </p:spTree>
    <p:extLst>
      <p:ext uri="{BB962C8B-B14F-4D97-AF65-F5344CB8AC3E}">
        <p14:creationId xmlns:p14="http://schemas.microsoft.com/office/powerpoint/2010/main" val="325828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 TextBox">
            <a:extLst>
              <a:ext uri="{FF2B5EF4-FFF2-40B4-BE49-F238E27FC236}">
                <a16:creationId xmlns="" xmlns:a16="http://schemas.microsoft.com/office/drawing/2014/main" id="{8FBA5687-5BDE-4812-BC81-5F8B29B44831}"/>
              </a:ext>
            </a:extLst>
          </p:cNvPr>
          <p:cNvSpPr txBox="1"/>
          <p:nvPr/>
        </p:nvSpPr>
        <p:spPr>
          <a:xfrm>
            <a:off x="2219169" y="665586"/>
            <a:ext cx="5100771"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p3d extrusionH="57150">
              <a:bevelT w="38100" h="38100" prst="angle"/>
              <a:bevelB w="38100" h="38100"/>
            </a:sp3d>
          </a:bodyPr>
          <a:lstStyle/>
          <a:p>
            <a:pPr algn="dist"/>
            <a:r>
              <a:rPr lang="en-US" sz="3600" b="1" dirty="0">
                <a:solidFill>
                  <a:schemeClr val="accent1"/>
                </a:solidFill>
              </a:rPr>
              <a:t>INTEGRATION</a:t>
            </a:r>
            <a:endParaRPr lang="en-US" sz="3600" dirty="0"/>
          </a:p>
        </p:txBody>
      </p:sp>
      <p:sp>
        <p:nvSpPr>
          <p:cNvPr id="3" name="Rectangle 2"/>
          <p:cNvSpPr/>
          <p:nvPr/>
        </p:nvSpPr>
        <p:spPr>
          <a:xfrm>
            <a:off x="4769555" y="2196404"/>
            <a:ext cx="3386667" cy="3939539"/>
          </a:xfrm>
          <a:prstGeom prst="rect">
            <a:avLst/>
          </a:prstGeom>
        </p:spPr>
        <p:txBody>
          <a:bodyPr wrap="square">
            <a:spAutoFit/>
          </a:bodyPr>
          <a:lstStyle/>
          <a:p>
            <a:pPr marL="114300" indent="0">
              <a:lnSpc>
                <a:spcPct val="150000"/>
              </a:lnSpc>
              <a:buNone/>
            </a:pPr>
            <a:r>
              <a:rPr lang="en-US" sz="2400" dirty="0" smtClean="0">
                <a:solidFill>
                  <a:srgbClr val="1152BB"/>
                </a:solidFill>
                <a:latin typeface="+mj-lt"/>
              </a:rPr>
              <a:t>Action and Speech</a:t>
            </a:r>
          </a:p>
          <a:p>
            <a:pPr marL="114300" indent="0">
              <a:lnSpc>
                <a:spcPct val="150000"/>
              </a:lnSpc>
              <a:buNone/>
            </a:pPr>
            <a:endParaRPr lang="en-US" sz="2400" dirty="0">
              <a:solidFill>
                <a:srgbClr val="1152BB"/>
              </a:solidFill>
              <a:latin typeface="+mj-lt"/>
            </a:endParaRPr>
          </a:p>
          <a:p>
            <a:pPr marL="114300" indent="0">
              <a:lnSpc>
                <a:spcPct val="150000"/>
              </a:lnSpc>
              <a:buNone/>
            </a:pPr>
            <a:r>
              <a:rPr lang="en-US" sz="2400" dirty="0" smtClean="0">
                <a:solidFill>
                  <a:srgbClr val="1152BB"/>
                </a:solidFill>
                <a:latin typeface="+mj-lt"/>
              </a:rPr>
              <a:t>Thinking</a:t>
            </a:r>
          </a:p>
          <a:p>
            <a:pPr marL="114300" indent="0">
              <a:lnSpc>
                <a:spcPct val="150000"/>
              </a:lnSpc>
              <a:buNone/>
            </a:pPr>
            <a:endParaRPr lang="en-US" sz="2400" dirty="0">
              <a:solidFill>
                <a:srgbClr val="1152BB"/>
              </a:solidFill>
              <a:latin typeface="+mj-lt"/>
            </a:endParaRPr>
          </a:p>
          <a:p>
            <a:pPr marL="114300" indent="0">
              <a:lnSpc>
                <a:spcPct val="150000"/>
              </a:lnSpc>
              <a:buNone/>
            </a:pPr>
            <a:r>
              <a:rPr lang="en-US" sz="2400" dirty="0" smtClean="0">
                <a:solidFill>
                  <a:srgbClr val="1152BB"/>
                </a:solidFill>
                <a:latin typeface="+mj-lt"/>
              </a:rPr>
              <a:t>Intuition and Feeling</a:t>
            </a:r>
          </a:p>
          <a:p>
            <a:pPr marL="114300" indent="0">
              <a:lnSpc>
                <a:spcPct val="150000"/>
              </a:lnSpc>
              <a:buNone/>
            </a:pPr>
            <a:endParaRPr lang="en-US" sz="2400" dirty="0">
              <a:solidFill>
                <a:srgbClr val="1152BB"/>
              </a:solidFill>
              <a:latin typeface="+mj-lt"/>
            </a:endParaRPr>
          </a:p>
          <a:p>
            <a:pPr marL="114300" indent="0">
              <a:lnSpc>
                <a:spcPct val="150000"/>
              </a:lnSpc>
              <a:buNone/>
            </a:pPr>
            <a:r>
              <a:rPr lang="en-US" sz="2400" dirty="0" smtClean="0">
                <a:solidFill>
                  <a:srgbClr val="1152BB"/>
                </a:solidFill>
                <a:latin typeface="+mj-lt"/>
              </a:rPr>
              <a:t>Transcendental</a:t>
            </a:r>
            <a:endParaRPr lang="en-US" sz="2400" dirty="0">
              <a:solidFill>
                <a:srgbClr val="1152BB"/>
              </a:solidFill>
              <a:latin typeface="+mj-lt"/>
            </a:endParaRPr>
          </a:p>
        </p:txBody>
      </p:sp>
      <p:pic>
        <p:nvPicPr>
          <p:cNvPr id="2" name="Picture 1" descr="asian girl.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44" y="2031990"/>
            <a:ext cx="2970784" cy="4315527"/>
          </a:xfrm>
          <a:prstGeom prst="rect">
            <a:avLst/>
          </a:prstGeom>
        </p:spPr>
      </p:pic>
    </p:spTree>
    <p:extLst>
      <p:ext uri="{BB962C8B-B14F-4D97-AF65-F5344CB8AC3E}">
        <p14:creationId xmlns:p14="http://schemas.microsoft.com/office/powerpoint/2010/main" val="397349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991_2019_41_Fig4_HTM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85" y="464735"/>
            <a:ext cx="6334302" cy="5981535"/>
          </a:xfrm>
          <a:prstGeom prst="rect">
            <a:avLst/>
          </a:prstGeom>
        </p:spPr>
      </p:pic>
    </p:spTree>
    <p:extLst>
      <p:ext uri="{BB962C8B-B14F-4D97-AF65-F5344CB8AC3E}">
        <p14:creationId xmlns:p14="http://schemas.microsoft.com/office/powerpoint/2010/main" val="30035148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034" y="1748747"/>
            <a:ext cx="6739514" cy="3939539"/>
          </a:xfrm>
          <a:prstGeom prst="rect">
            <a:avLst/>
          </a:prstGeom>
        </p:spPr>
        <p:txBody>
          <a:bodyPr wrap="square">
            <a:spAutoFit/>
          </a:bodyPr>
          <a:lstStyle/>
          <a:p>
            <a:pPr>
              <a:lnSpc>
                <a:spcPct val="150000"/>
              </a:lnSpc>
            </a:pPr>
            <a:r>
              <a:rPr lang="en-US" sz="2400" b="1" dirty="0" smtClean="0">
                <a:solidFill>
                  <a:srgbClr val="4B3E21"/>
                </a:solidFill>
              </a:rPr>
              <a:t>Integration </a:t>
            </a:r>
            <a:r>
              <a:rPr lang="en-US" sz="2400" b="1" dirty="0">
                <a:solidFill>
                  <a:srgbClr val="4B3E21"/>
                </a:solidFill>
              </a:rPr>
              <a:t>in the workplace</a:t>
            </a:r>
            <a:r>
              <a:rPr lang="en-US" sz="2400" dirty="0">
                <a:solidFill>
                  <a:srgbClr val="4B3E21"/>
                </a:solidFill>
              </a:rPr>
              <a:t> </a:t>
            </a:r>
            <a:r>
              <a:rPr lang="en-US" sz="2400" dirty="0"/>
              <a:t>– </a:t>
            </a:r>
            <a:r>
              <a:rPr lang="en-US" sz="2400" dirty="0" smtClean="0">
                <a:solidFill>
                  <a:srgbClr val="635C0C"/>
                </a:solidFill>
              </a:rPr>
              <a:t>Integration enables the introduction of new ideas </a:t>
            </a:r>
            <a:r>
              <a:rPr lang="en-US" sz="2400" dirty="0">
                <a:solidFill>
                  <a:srgbClr val="635C0C"/>
                </a:solidFill>
              </a:rPr>
              <a:t>or </a:t>
            </a:r>
            <a:r>
              <a:rPr lang="en-US" sz="2400" dirty="0" smtClean="0">
                <a:solidFill>
                  <a:srgbClr val="635C0C"/>
                </a:solidFill>
              </a:rPr>
              <a:t>approaches </a:t>
            </a:r>
            <a:r>
              <a:rPr lang="en-US" sz="2400" dirty="0">
                <a:solidFill>
                  <a:srgbClr val="635C0C"/>
                </a:solidFill>
              </a:rPr>
              <a:t>into </a:t>
            </a:r>
            <a:r>
              <a:rPr lang="en-US" sz="2400" dirty="0" smtClean="0">
                <a:solidFill>
                  <a:srgbClr val="635C0C"/>
                </a:solidFill>
              </a:rPr>
              <a:t>the </a:t>
            </a:r>
            <a:r>
              <a:rPr lang="en-US" sz="2400" dirty="0">
                <a:solidFill>
                  <a:srgbClr val="635C0C"/>
                </a:solidFill>
              </a:rPr>
              <a:t>established patterns of functioning, bringing new and old ideas </a:t>
            </a:r>
            <a:r>
              <a:rPr lang="en-US" sz="2400" dirty="0" smtClean="0">
                <a:solidFill>
                  <a:srgbClr val="635C0C"/>
                </a:solidFill>
              </a:rPr>
              <a:t>together.</a:t>
            </a:r>
            <a:r>
              <a:rPr lang="en-US" sz="2400" dirty="0">
                <a:solidFill>
                  <a:srgbClr val="635C0C"/>
                </a:solidFill>
              </a:rPr>
              <a:t/>
            </a:r>
            <a:br>
              <a:rPr lang="en-US" sz="2400" dirty="0">
                <a:solidFill>
                  <a:srgbClr val="635C0C"/>
                </a:solidFill>
              </a:rPr>
            </a:br>
            <a:r>
              <a:rPr lang="en-US" sz="2400" dirty="0"/>
              <a:t/>
            </a:r>
            <a:br>
              <a:rPr lang="en-US" sz="2400" dirty="0"/>
            </a:br>
            <a:endParaRPr lang="en-US" sz="2400" dirty="0"/>
          </a:p>
        </p:txBody>
      </p:sp>
    </p:spTree>
    <p:extLst>
      <p:ext uri="{BB962C8B-B14F-4D97-AF65-F5344CB8AC3E}">
        <p14:creationId xmlns:p14="http://schemas.microsoft.com/office/powerpoint/2010/main" val="33225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vesting-Grow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1286"/>
            <a:ext cx="9144000" cy="4750130"/>
          </a:xfrm>
          <a:prstGeom prst="rect">
            <a:avLst/>
          </a:prstGeom>
        </p:spPr>
      </p:pic>
      <p:sp>
        <p:nvSpPr>
          <p:cNvPr id="3" name="Rectangle 2"/>
          <p:cNvSpPr/>
          <p:nvPr/>
        </p:nvSpPr>
        <p:spPr>
          <a:xfrm>
            <a:off x="3162906" y="5285535"/>
            <a:ext cx="2552096" cy="1107996"/>
          </a:xfrm>
          <a:prstGeom prst="rect">
            <a:avLst/>
          </a:prstGeom>
        </p:spPr>
        <p:txBody>
          <a:bodyPr wrap="square">
            <a:spAutoFit/>
          </a:bodyPr>
          <a:lstStyle/>
          <a:p>
            <a:pPr algn="dist">
              <a:lnSpc>
                <a:spcPct val="200000"/>
              </a:lnSpc>
            </a:pPr>
            <a:r>
              <a:rPr lang="en-US" sz="3600" b="1" dirty="0" smtClean="0">
                <a:solidFill>
                  <a:srgbClr val="008000"/>
                </a:solidFill>
              </a:rPr>
              <a:t>GROWTH</a:t>
            </a:r>
            <a:endParaRPr lang="en-US" sz="3600" dirty="0">
              <a:solidFill>
                <a:srgbClr val="008000"/>
              </a:solidFill>
            </a:endParaRPr>
          </a:p>
        </p:txBody>
      </p:sp>
    </p:spTree>
    <p:extLst>
      <p:ext uri="{BB962C8B-B14F-4D97-AF65-F5344CB8AC3E}">
        <p14:creationId xmlns:p14="http://schemas.microsoft.com/office/powerpoint/2010/main" val="292310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vesting-Growt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0569"/>
            <a:ext cx="9144000" cy="4750130"/>
          </a:xfrm>
          <a:prstGeom prst="rect">
            <a:avLst/>
          </a:prstGeom>
        </p:spPr>
      </p:pic>
      <p:sp>
        <p:nvSpPr>
          <p:cNvPr id="4" name="Rectangle 3"/>
          <p:cNvSpPr/>
          <p:nvPr/>
        </p:nvSpPr>
        <p:spPr>
          <a:xfrm>
            <a:off x="3168952" y="5290014"/>
            <a:ext cx="2566811" cy="1107996"/>
          </a:xfrm>
          <a:prstGeom prst="rect">
            <a:avLst/>
          </a:prstGeom>
        </p:spPr>
        <p:txBody>
          <a:bodyPr wrap="square">
            <a:spAutoFit/>
          </a:bodyPr>
          <a:lstStyle/>
          <a:p>
            <a:pPr algn="dist">
              <a:lnSpc>
                <a:spcPct val="200000"/>
              </a:lnSpc>
            </a:pPr>
            <a:r>
              <a:rPr lang="en-US" sz="3600" b="1" dirty="0" smtClean="0">
                <a:solidFill>
                  <a:srgbClr val="008000"/>
                </a:solidFill>
              </a:rPr>
              <a:t>GROWTH</a:t>
            </a:r>
            <a:endParaRPr lang="en-US" sz="3600" dirty="0">
              <a:solidFill>
                <a:srgbClr val="008000"/>
              </a:solidFill>
            </a:endParaRPr>
          </a:p>
        </p:txBody>
      </p:sp>
    </p:spTree>
    <p:extLst>
      <p:ext uri="{BB962C8B-B14F-4D97-AF65-F5344CB8AC3E}">
        <p14:creationId xmlns:p14="http://schemas.microsoft.com/office/powerpoint/2010/main" val="19080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1548" y="5179115"/>
            <a:ext cx="2679843" cy="1107996"/>
          </a:xfrm>
          <a:prstGeom prst="rect">
            <a:avLst/>
          </a:prstGeom>
        </p:spPr>
        <p:txBody>
          <a:bodyPr wrap="square">
            <a:spAutoFit/>
          </a:bodyPr>
          <a:lstStyle/>
          <a:p>
            <a:pPr algn="dist">
              <a:lnSpc>
                <a:spcPct val="200000"/>
              </a:lnSpc>
            </a:pPr>
            <a:r>
              <a:rPr lang="en-US" sz="3600" b="1" dirty="0" smtClean="0">
                <a:solidFill>
                  <a:srgbClr val="776F0E"/>
                </a:solidFill>
              </a:rPr>
              <a:t>STABILITY</a:t>
            </a:r>
            <a:endParaRPr lang="en-US" sz="3600" dirty="0">
              <a:solidFill>
                <a:srgbClr val="776F0E"/>
              </a:solidFill>
            </a:endParaRPr>
          </a:p>
        </p:txBody>
      </p:sp>
      <p:pic>
        <p:nvPicPr>
          <p:cNvPr id="3" name="Picture 2" descr="j0433052-copy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046" y="0"/>
            <a:ext cx="3426339" cy="5132176"/>
          </a:xfrm>
          <a:prstGeom prst="rect">
            <a:avLst/>
          </a:prstGeom>
        </p:spPr>
      </p:pic>
      <p:pic>
        <p:nvPicPr>
          <p:cNvPr id="4" name="Picture 3" descr="moutain.jpg"/>
          <p:cNvPicPr>
            <a:picLocks noChangeAspect="1"/>
          </p:cNvPicPr>
          <p:nvPr/>
        </p:nvPicPr>
        <p:blipFill rotWithShape="1">
          <a:blip r:embed="rId4">
            <a:extLst>
              <a:ext uri="{28A0092B-C50C-407E-A947-70E740481C1C}">
                <a14:useLocalDpi xmlns:a14="http://schemas.microsoft.com/office/drawing/2010/main" val="0"/>
              </a:ext>
            </a:extLst>
          </a:blip>
          <a:srcRect b="23556"/>
          <a:stretch/>
        </p:blipFill>
        <p:spPr>
          <a:xfrm>
            <a:off x="0" y="0"/>
            <a:ext cx="9182535" cy="5264653"/>
          </a:xfrm>
          <a:prstGeom prst="rect">
            <a:avLst/>
          </a:prstGeom>
        </p:spPr>
      </p:pic>
    </p:spTree>
    <p:extLst>
      <p:ext uri="{BB962C8B-B14F-4D97-AF65-F5344CB8AC3E}">
        <p14:creationId xmlns:p14="http://schemas.microsoft.com/office/powerpoint/2010/main" val="13690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6049" y="2087180"/>
            <a:ext cx="6576415" cy="2277547"/>
          </a:xfrm>
          <a:prstGeom prst="rect">
            <a:avLst/>
          </a:prstGeom>
        </p:spPr>
        <p:txBody>
          <a:bodyPr wrap="square">
            <a:spAutoFit/>
          </a:bodyPr>
          <a:lstStyle/>
          <a:p>
            <a:pPr>
              <a:lnSpc>
                <a:spcPct val="150000"/>
              </a:lnSpc>
            </a:pPr>
            <a:r>
              <a:rPr lang="en-US" sz="2400" b="1" dirty="0" smtClean="0">
                <a:solidFill>
                  <a:schemeClr val="bg2">
                    <a:lumMod val="25000"/>
                  </a:schemeClr>
                </a:solidFill>
              </a:rPr>
              <a:t>Growth </a:t>
            </a:r>
            <a:r>
              <a:rPr lang="en-US" sz="2400" b="1" dirty="0">
                <a:solidFill>
                  <a:srgbClr val="4B3E21"/>
                </a:solidFill>
              </a:rPr>
              <a:t>in the workplace</a:t>
            </a:r>
            <a:r>
              <a:rPr lang="en-US" sz="2400" dirty="0"/>
              <a:t> </a:t>
            </a:r>
            <a:r>
              <a:rPr lang="en-US" sz="2400" dirty="0" smtClean="0"/>
              <a:t>– </a:t>
            </a:r>
            <a:r>
              <a:rPr lang="en-US" sz="2400" dirty="0" smtClean="0">
                <a:solidFill>
                  <a:srgbClr val="635C0C"/>
                </a:solidFill>
              </a:rPr>
              <a:t>continuous </a:t>
            </a:r>
            <a:r>
              <a:rPr lang="en-US" sz="2400" dirty="0">
                <a:solidFill>
                  <a:srgbClr val="635C0C"/>
                </a:solidFill>
              </a:rPr>
              <a:t>mental, physical, and spiritual development, for the individuals that make up the company and for the company as a whole.</a:t>
            </a:r>
          </a:p>
        </p:txBody>
      </p:sp>
    </p:spTree>
    <p:extLst>
      <p:ext uri="{BB962C8B-B14F-4D97-AF65-F5344CB8AC3E}">
        <p14:creationId xmlns:p14="http://schemas.microsoft.com/office/powerpoint/2010/main" val="166675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608" y="352988"/>
            <a:ext cx="8437217" cy="6301725"/>
          </a:xfrm>
          <a:prstGeom prst="rect">
            <a:avLst/>
          </a:prstGeom>
        </p:spPr>
        <p:txBody>
          <a:bodyPr wrap="square">
            <a:spAutoFit/>
          </a:bodyPr>
          <a:lstStyle/>
          <a:p>
            <a:pPr>
              <a:lnSpc>
                <a:spcPct val="150000"/>
              </a:lnSpc>
              <a:defRPr/>
            </a:pPr>
            <a:r>
              <a:rPr lang="en-US" dirty="0" smtClean="0">
                <a:solidFill>
                  <a:srgbClr val="016296"/>
                </a:solidFill>
                <a:latin typeface="Avenir Medium"/>
                <a:cs typeface="Avenir Medium"/>
              </a:rPr>
              <a:t>IN A STATISTICAL META-ANALYSIS OF 42 INDEPENDENT STUDIES ON TM, </a:t>
            </a:r>
            <a:r>
              <a:rPr lang="en-US" dirty="0">
                <a:solidFill>
                  <a:srgbClr val="016296"/>
                </a:solidFill>
                <a:latin typeface="Avenir Medium"/>
                <a:cs typeface="Avenir Medium"/>
              </a:rPr>
              <a:t>the components measured </a:t>
            </a:r>
            <a:r>
              <a:rPr lang="en-US" dirty="0" smtClean="0">
                <a:solidFill>
                  <a:srgbClr val="016296"/>
                </a:solidFill>
                <a:latin typeface="Avenir Medium"/>
                <a:cs typeface="Avenir Medium"/>
              </a:rPr>
              <a:t>included:</a:t>
            </a:r>
          </a:p>
          <a:p>
            <a:pPr>
              <a:lnSpc>
                <a:spcPct val="150000"/>
              </a:lnSpc>
              <a:defRPr/>
            </a:pPr>
            <a:endParaRPr lang="en-US" dirty="0" smtClean="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Emotional Maturity 			     </a:t>
            </a:r>
            <a:r>
              <a:rPr lang="en-US" dirty="0" smtClean="0">
                <a:solidFill>
                  <a:srgbClr val="016296"/>
                </a:solidFill>
                <a:latin typeface="Avenir Medium"/>
                <a:cs typeface="Avenir Medium"/>
              </a:rPr>
              <a:t>— Stability,</a:t>
            </a:r>
            <a:r>
              <a:rPr lang="en-US" dirty="0">
                <a:solidFill>
                  <a:srgbClr val="016296"/>
                </a:solidFill>
                <a:latin typeface="Avenir Medium"/>
                <a:cs typeface="Avenir Medium"/>
              </a:rPr>
              <a:t> 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Self-Regard </a:t>
            </a:r>
            <a:r>
              <a:rPr lang="en-US" dirty="0">
                <a:solidFill>
                  <a:srgbClr val="008000"/>
                </a:solidFill>
                <a:latin typeface="Avenir Medium"/>
                <a:cs typeface="Avenir Medium"/>
              </a:rPr>
              <a:t>and </a:t>
            </a:r>
            <a:r>
              <a:rPr lang="en-US" dirty="0" smtClean="0">
                <a:solidFill>
                  <a:srgbClr val="008000"/>
                </a:solidFill>
                <a:latin typeface="Avenir Medium"/>
                <a:cs typeface="Avenir Medium"/>
              </a:rPr>
              <a:t>Self-Acceptance    </a:t>
            </a:r>
            <a:r>
              <a:rPr lang="en-US" dirty="0">
                <a:solidFill>
                  <a:srgbClr val="016296"/>
                </a:solidFill>
                <a:latin typeface="Avenir Medium"/>
                <a:cs typeface="Avenir Medium"/>
              </a:rPr>
              <a:t>— </a:t>
            </a:r>
            <a:r>
              <a:rPr lang="en-US" dirty="0" smtClean="0">
                <a:solidFill>
                  <a:srgbClr val="016296"/>
                </a:solidFill>
                <a:latin typeface="Avenir Medium"/>
                <a:cs typeface="Avenir Medium"/>
              </a:rPr>
              <a:t>Stability,</a:t>
            </a:r>
            <a:r>
              <a:rPr lang="en-US" dirty="0">
                <a:solidFill>
                  <a:srgbClr val="016296"/>
                </a:solidFill>
                <a:latin typeface="Avenir Medium"/>
                <a:cs typeface="Avenir Medium"/>
              </a:rPr>
              <a:t> 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 Resilient Sense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Self 		      </a:t>
            </a:r>
            <a:r>
              <a:rPr lang="en-US" dirty="0" smtClean="0">
                <a:solidFill>
                  <a:srgbClr val="016296"/>
                </a:solidFill>
                <a:latin typeface="Avenir Medium"/>
                <a:cs typeface="Avenir Medium"/>
              </a:rPr>
              <a:t>— Adaptability, Purification</a:t>
            </a: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Flexibility </a:t>
            </a:r>
            <a:r>
              <a:rPr lang="en-US" dirty="0">
                <a:solidFill>
                  <a:srgbClr val="008000"/>
                </a:solidFill>
                <a:latin typeface="Avenir Medium"/>
                <a:cs typeface="Avenir Medium"/>
              </a:rPr>
              <a:t>in </a:t>
            </a:r>
            <a:r>
              <a:rPr lang="en-US" dirty="0" smtClean="0">
                <a:solidFill>
                  <a:srgbClr val="008000"/>
                </a:solidFill>
                <a:latin typeface="Avenir Medium"/>
                <a:cs typeface="Avenir Medium"/>
              </a:rPr>
              <a:t>Application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Values  </a:t>
            </a:r>
            <a:r>
              <a:rPr lang="en-US" dirty="0" smtClean="0">
                <a:solidFill>
                  <a:srgbClr val="016296"/>
                </a:solidFill>
                <a:latin typeface="Avenir Medium"/>
                <a:cs typeface="Avenir Medium"/>
              </a:rPr>
              <a:t>— Adaptability, Purification</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Positive</a:t>
            </a:r>
            <a:r>
              <a:rPr lang="en-US" dirty="0">
                <a:solidFill>
                  <a:srgbClr val="008000"/>
                </a:solidFill>
                <a:latin typeface="Avenir Medium"/>
                <a:cs typeface="Avenir Medium"/>
              </a:rPr>
              <a:t>, </a:t>
            </a:r>
            <a:r>
              <a:rPr lang="en-US" dirty="0" smtClean="0">
                <a:solidFill>
                  <a:srgbClr val="008000"/>
                </a:solidFill>
                <a:latin typeface="Avenir Medium"/>
                <a:cs typeface="Avenir Medium"/>
              </a:rPr>
              <a:t>Integrated Perspective </a:t>
            </a:r>
          </a:p>
          <a:p>
            <a:pPr>
              <a:lnSpc>
                <a:spcPct val="150000"/>
              </a:lnSpc>
              <a:defRPr/>
            </a:pPr>
            <a:r>
              <a:rPr lang="en-US" dirty="0">
                <a:solidFill>
                  <a:srgbClr val="008000"/>
                </a:solidFill>
                <a:latin typeface="Avenir Medium"/>
                <a:cs typeface="Avenir Medium"/>
              </a:rPr>
              <a:t> </a:t>
            </a:r>
            <a:r>
              <a:rPr lang="en-US" dirty="0" smtClean="0">
                <a:solidFill>
                  <a:srgbClr val="008000"/>
                </a:solidFill>
                <a:latin typeface="Avenir Medium"/>
                <a:cs typeface="Avenir Medium"/>
              </a:rPr>
              <a:t>   of Self </a:t>
            </a:r>
            <a:r>
              <a:rPr lang="en-US" dirty="0">
                <a:solidFill>
                  <a:srgbClr val="008000"/>
                </a:solidFill>
                <a:latin typeface="Avenir Medium"/>
                <a:cs typeface="Avenir Medium"/>
              </a:rPr>
              <a:t>and the </a:t>
            </a:r>
            <a:r>
              <a:rPr lang="en-US" dirty="0" smtClean="0">
                <a:solidFill>
                  <a:srgbClr val="008000"/>
                </a:solidFill>
                <a:latin typeface="Avenir Medium"/>
                <a:cs typeface="Avenir Medium"/>
              </a:rPr>
              <a:t>World 					      </a:t>
            </a:r>
            <a:r>
              <a:rPr lang="en-US" dirty="0" smtClean="0">
                <a:solidFill>
                  <a:srgbClr val="016296"/>
                </a:solidFill>
                <a:latin typeface="Avenir Medium"/>
                <a:cs typeface="Avenir Medium"/>
              </a:rPr>
              <a:t>— Integration, </a:t>
            </a:r>
            <a:r>
              <a:rPr lang="en-US" dirty="0">
                <a:solidFill>
                  <a:srgbClr val="016296"/>
                </a:solidFill>
                <a:latin typeface="Avenir Medium"/>
                <a:cs typeface="Avenir Medium"/>
              </a:rPr>
              <a:t>Purification</a:t>
            </a:r>
            <a:r>
              <a:rPr lang="en-US" dirty="0" smtClean="0">
                <a:solidFill>
                  <a:srgbClr val="016296"/>
                </a:solidFill>
                <a:latin typeface="Avenir Medium"/>
                <a:cs typeface="Avenir Medium"/>
              </a:rPr>
              <a:t> </a:t>
            </a: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Ability </a:t>
            </a:r>
            <a:r>
              <a:rPr lang="en-US" dirty="0">
                <a:solidFill>
                  <a:srgbClr val="008000"/>
                </a:solidFill>
                <a:latin typeface="Avenir Medium"/>
                <a:cs typeface="Avenir Medium"/>
              </a:rPr>
              <a:t>to </a:t>
            </a:r>
            <a:r>
              <a:rPr lang="en-US" dirty="0" smtClean="0">
                <a:solidFill>
                  <a:srgbClr val="008000"/>
                </a:solidFill>
                <a:latin typeface="Avenir Medium"/>
                <a:cs typeface="Avenir Medium"/>
              </a:rPr>
              <a:t>See Opposites </a:t>
            </a:r>
            <a:r>
              <a:rPr lang="en-US" dirty="0">
                <a:solidFill>
                  <a:srgbClr val="008000"/>
                </a:solidFill>
                <a:latin typeface="Avenir Medium"/>
                <a:cs typeface="Avenir Medium"/>
              </a:rPr>
              <a:t>of </a:t>
            </a:r>
            <a:r>
              <a:rPr lang="en-US" dirty="0" smtClean="0">
                <a:solidFill>
                  <a:srgbClr val="008000"/>
                </a:solidFill>
                <a:latin typeface="Avenir Medium"/>
                <a:cs typeface="Avenir Medium"/>
              </a:rPr>
              <a:t>Life </a:t>
            </a:r>
          </a:p>
          <a:p>
            <a:pPr>
              <a:lnSpc>
                <a:spcPct val="150000"/>
              </a:lnSpc>
              <a:defRPr/>
            </a:pPr>
            <a:r>
              <a:rPr lang="en-US" dirty="0">
                <a:solidFill>
                  <a:srgbClr val="008000"/>
                </a:solidFill>
                <a:latin typeface="Avenir Medium"/>
                <a:cs typeface="Avenir Medium"/>
              </a:rPr>
              <a:t> </a:t>
            </a:r>
            <a:r>
              <a:rPr lang="en-US" dirty="0" smtClean="0">
                <a:solidFill>
                  <a:srgbClr val="008000"/>
                </a:solidFill>
                <a:latin typeface="Avenir Medium"/>
                <a:cs typeface="Avenir Medium"/>
              </a:rPr>
              <a:t>    as Meaningfully Related 				      </a:t>
            </a:r>
            <a:r>
              <a:rPr lang="en-US" dirty="0" smtClean="0">
                <a:solidFill>
                  <a:srgbClr val="016296"/>
                </a:solidFill>
                <a:latin typeface="Avenir Medium"/>
                <a:cs typeface="Avenir Medium"/>
              </a:rPr>
              <a:t>— Integration, </a:t>
            </a:r>
            <a:r>
              <a:rPr lang="en-US" dirty="0">
                <a:solidFill>
                  <a:srgbClr val="016296"/>
                </a:solidFill>
                <a:latin typeface="Avenir Medium"/>
                <a:cs typeface="Avenir Medium"/>
              </a:rPr>
              <a:t>Purification</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a:p>
            <a:pPr marL="285750" indent="-285750">
              <a:lnSpc>
                <a:spcPct val="150000"/>
              </a:lnSpc>
              <a:buFont typeface="Arial"/>
              <a:buChar char="•"/>
              <a:defRPr/>
            </a:pPr>
            <a:r>
              <a:rPr lang="en-US" dirty="0">
                <a:solidFill>
                  <a:srgbClr val="008000"/>
                </a:solidFill>
                <a:latin typeface="Avenir Medium"/>
                <a:cs typeface="Avenir Medium"/>
              </a:rPr>
              <a:t>Increased </a:t>
            </a:r>
            <a:r>
              <a:rPr lang="en-US" dirty="0" smtClean="0">
                <a:solidFill>
                  <a:srgbClr val="008000"/>
                </a:solidFill>
                <a:latin typeface="Avenir Medium"/>
                <a:cs typeface="Avenir Medium"/>
              </a:rPr>
              <a:t>Ability </a:t>
            </a:r>
            <a:r>
              <a:rPr lang="en-US" dirty="0">
                <a:solidFill>
                  <a:srgbClr val="008000"/>
                </a:solidFill>
                <a:latin typeface="Avenir Medium"/>
                <a:cs typeface="Avenir Medium"/>
              </a:rPr>
              <a:t>to </a:t>
            </a:r>
            <a:r>
              <a:rPr lang="en-US" dirty="0" smtClean="0">
                <a:solidFill>
                  <a:srgbClr val="008000"/>
                </a:solidFill>
                <a:latin typeface="Avenir Medium"/>
                <a:cs typeface="Avenir Medium"/>
              </a:rPr>
              <a:t>Live </a:t>
            </a:r>
            <a:r>
              <a:rPr lang="en-US" dirty="0">
                <a:solidFill>
                  <a:srgbClr val="008000"/>
                </a:solidFill>
                <a:latin typeface="Avenir Medium"/>
                <a:cs typeface="Avenir Medium"/>
              </a:rPr>
              <a:t>in the </a:t>
            </a:r>
            <a:r>
              <a:rPr lang="en-US" dirty="0" smtClean="0">
                <a:solidFill>
                  <a:srgbClr val="008000"/>
                </a:solidFill>
                <a:latin typeface="Avenir Medium"/>
                <a:cs typeface="Avenir Medium"/>
              </a:rPr>
              <a:t>Present 	      </a:t>
            </a:r>
            <a:r>
              <a:rPr lang="en-US" dirty="0" smtClean="0">
                <a:solidFill>
                  <a:srgbClr val="016296"/>
                </a:solidFill>
                <a:latin typeface="Avenir Medium"/>
                <a:cs typeface="Avenir Medium"/>
              </a:rPr>
              <a:t>— Growth</a:t>
            </a:r>
          </a:p>
          <a:p>
            <a:pPr>
              <a:lnSpc>
                <a:spcPct val="150000"/>
              </a:lnSpc>
              <a:defRPr/>
            </a:pPr>
            <a:endParaRPr lang="en-US" sz="1200" dirty="0">
              <a:solidFill>
                <a:srgbClr val="016296"/>
              </a:solidFill>
              <a:latin typeface="Avenir Medium"/>
              <a:cs typeface="Avenir Medium"/>
            </a:endParaRPr>
          </a:p>
          <a:p>
            <a:pPr>
              <a:lnSpc>
                <a:spcPct val="150000"/>
              </a:lnSpc>
              <a:defRPr/>
            </a:pPr>
            <a:r>
              <a:rPr lang="en-US" dirty="0" smtClean="0">
                <a:solidFill>
                  <a:srgbClr val="016296"/>
                </a:solidFill>
                <a:latin typeface="Avenir Medium"/>
                <a:cs typeface="Avenir Medium"/>
              </a:rPr>
              <a:t>These </a:t>
            </a:r>
            <a:r>
              <a:rPr lang="en-US" dirty="0">
                <a:solidFill>
                  <a:srgbClr val="016296"/>
                </a:solidFill>
                <a:latin typeface="Avenir Medium"/>
                <a:cs typeface="Avenir Medium"/>
              </a:rPr>
              <a:t>findings demonstrate </a:t>
            </a:r>
            <a:r>
              <a:rPr lang="en-US" dirty="0" smtClean="0">
                <a:solidFill>
                  <a:srgbClr val="016296"/>
                </a:solidFill>
                <a:latin typeface="Avenir Medium"/>
                <a:cs typeface="Avenir Medium"/>
              </a:rPr>
              <a:t>that growth </a:t>
            </a:r>
            <a:r>
              <a:rPr lang="en-US" dirty="0">
                <a:solidFill>
                  <a:srgbClr val="016296"/>
                </a:solidFill>
                <a:latin typeface="Avenir Medium"/>
                <a:cs typeface="Avenir Medium"/>
              </a:rPr>
              <a:t>towards </a:t>
            </a:r>
            <a:r>
              <a:rPr lang="en-US" dirty="0" smtClean="0">
                <a:solidFill>
                  <a:srgbClr val="016296"/>
                </a:solidFill>
                <a:latin typeface="Avenir Medium"/>
                <a:cs typeface="Avenir Medium"/>
              </a:rPr>
              <a:t>higher stages of human development </a:t>
            </a:r>
            <a:r>
              <a:rPr lang="en-US" dirty="0">
                <a:solidFill>
                  <a:srgbClr val="016296"/>
                </a:solidFill>
                <a:latin typeface="Avenir Medium"/>
                <a:cs typeface="Avenir Medium"/>
              </a:rPr>
              <a:t>is possible for anyone</a:t>
            </a:r>
            <a:r>
              <a:rPr lang="en-US" dirty="0" smtClean="0">
                <a:solidFill>
                  <a:srgbClr val="016296"/>
                </a:solidFill>
                <a:latin typeface="Avenir Medium"/>
                <a:cs typeface="Avenir Medium"/>
              </a:rPr>
              <a:t>.</a:t>
            </a:r>
            <a:r>
              <a:rPr lang="en-US" dirty="0">
                <a:solidFill>
                  <a:srgbClr val="016296"/>
                </a:solidFill>
                <a:latin typeface="Avenir Medium"/>
                <a:cs typeface="Avenir Medium"/>
              </a:rPr>
              <a:t> (Alexander, et al., 1991</a:t>
            </a:r>
            <a:r>
              <a:rPr lang="en-US" dirty="0" smtClean="0">
                <a:solidFill>
                  <a:srgbClr val="016296"/>
                </a:solidFill>
                <a:latin typeface="Avenir Medium"/>
                <a:cs typeface="Avenir Medium"/>
              </a:rPr>
              <a:t>) </a:t>
            </a:r>
            <a:endParaRPr lang="en-US" dirty="0">
              <a:solidFill>
                <a:srgbClr val="016296"/>
              </a:solidFill>
              <a:latin typeface="Avenir Medium"/>
              <a:cs typeface="Avenir Medium"/>
            </a:endParaRPr>
          </a:p>
        </p:txBody>
      </p:sp>
    </p:spTree>
    <p:extLst>
      <p:ext uri="{BB962C8B-B14F-4D97-AF65-F5344CB8AC3E}">
        <p14:creationId xmlns:p14="http://schemas.microsoft.com/office/powerpoint/2010/main" val="67639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world-peace-23588751.jpg"/>
          <p:cNvPicPr>
            <a:picLocks noChangeAspect="1"/>
          </p:cNvPicPr>
          <p:nvPr/>
        </p:nvPicPr>
        <p:blipFill>
          <a:blip r:embed="rId3">
            <a:extLst>
              <a:ext uri="{28A0092B-C50C-407E-A947-70E740481C1C}">
                <a14:useLocalDpi xmlns:a14="http://schemas.microsoft.com/office/drawing/2010/main" val="0"/>
              </a:ext>
            </a:extLst>
          </a:blip>
          <a:srcRect t="2039" b="8035"/>
          <a:stretch>
            <a:fillRect/>
          </a:stretch>
        </p:blipFill>
        <p:spPr bwMode="auto">
          <a:xfrm>
            <a:off x="5328385" y="3156388"/>
            <a:ext cx="3074022" cy="29553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3" name="Rectangle 1"/>
          <p:cNvSpPr>
            <a:spLocks noChangeArrowheads="1"/>
          </p:cNvSpPr>
          <p:nvPr/>
        </p:nvSpPr>
        <p:spPr bwMode="auto">
          <a:xfrm>
            <a:off x="685800" y="771917"/>
            <a:ext cx="7315200" cy="514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sz="2000" dirty="0">
                <a:solidFill>
                  <a:srgbClr val="2862AA"/>
                </a:solidFill>
              </a:rPr>
              <a:t>“In today’s multicultural world, the truly reliable path to coexistence, to peaceful coexistence and creative cooperation, must start from what is at the root of all cultures and what lies infinitely </a:t>
            </a:r>
            <a:r>
              <a:rPr lang="en-US" sz="2000" dirty="0" smtClean="0">
                <a:solidFill>
                  <a:srgbClr val="2862AA"/>
                </a:solidFill>
              </a:rPr>
              <a:t>deeper in </a:t>
            </a:r>
            <a:r>
              <a:rPr lang="en-US" sz="2000" dirty="0">
                <a:solidFill>
                  <a:srgbClr val="2862AA"/>
                </a:solidFill>
              </a:rPr>
              <a:t>human hearts and minds than political opinion, convictions, antipathies </a:t>
            </a:r>
            <a:endParaRPr lang="en-US" sz="2000" dirty="0" smtClean="0">
              <a:solidFill>
                <a:srgbClr val="2862AA"/>
              </a:solidFill>
            </a:endParaRPr>
          </a:p>
          <a:p>
            <a:pPr>
              <a:lnSpc>
                <a:spcPct val="150000"/>
              </a:lnSpc>
            </a:pPr>
            <a:r>
              <a:rPr lang="en-US" sz="2000" dirty="0" smtClean="0">
                <a:solidFill>
                  <a:srgbClr val="2862AA"/>
                </a:solidFill>
              </a:rPr>
              <a:t>or </a:t>
            </a:r>
            <a:r>
              <a:rPr lang="en-US" sz="2000" dirty="0">
                <a:solidFill>
                  <a:srgbClr val="2862AA"/>
                </a:solidFill>
              </a:rPr>
              <a:t>sympathies.</a:t>
            </a:r>
          </a:p>
          <a:p>
            <a:pPr>
              <a:lnSpc>
                <a:spcPct val="150000"/>
              </a:lnSpc>
            </a:pPr>
            <a:r>
              <a:rPr lang="en-US" sz="2000" dirty="0">
                <a:solidFill>
                  <a:srgbClr val="2862AA"/>
                </a:solidFill>
              </a:rPr>
              <a:t>It must be rooted in Self-Transcendence</a:t>
            </a:r>
            <a:r>
              <a:rPr lang="en-US" sz="2000" dirty="0" smtClean="0">
                <a:solidFill>
                  <a:srgbClr val="2862AA"/>
                </a:solidFill>
              </a:rPr>
              <a:t>.” </a:t>
            </a:r>
            <a:endParaRPr lang="en-US" sz="2000" dirty="0">
              <a:solidFill>
                <a:srgbClr val="2862AA"/>
              </a:solidFill>
            </a:endParaRPr>
          </a:p>
          <a:p>
            <a:pPr>
              <a:lnSpc>
                <a:spcPct val="150000"/>
              </a:lnSpc>
            </a:pPr>
            <a:endParaRPr lang="en-US" sz="2000" dirty="0">
              <a:solidFill>
                <a:srgbClr val="2862AA"/>
              </a:solidFill>
            </a:endParaRPr>
          </a:p>
          <a:p>
            <a:pPr>
              <a:lnSpc>
                <a:spcPct val="150000"/>
              </a:lnSpc>
            </a:pPr>
            <a:r>
              <a:rPr lang="en-US" sz="2000" dirty="0">
                <a:solidFill>
                  <a:srgbClr val="2862AA"/>
                </a:solidFill>
              </a:rPr>
              <a:t>–Vaclav Havel, </a:t>
            </a:r>
          </a:p>
          <a:p>
            <a:pPr>
              <a:lnSpc>
                <a:spcPct val="150000"/>
              </a:lnSpc>
            </a:pPr>
            <a:r>
              <a:rPr lang="en-US" sz="2000" dirty="0">
                <a:solidFill>
                  <a:srgbClr val="2862AA"/>
                </a:solidFill>
              </a:rPr>
              <a:t>President of the Czech Republic, </a:t>
            </a:r>
          </a:p>
          <a:p>
            <a:pPr>
              <a:lnSpc>
                <a:spcPct val="150000"/>
              </a:lnSpc>
            </a:pPr>
            <a:r>
              <a:rPr lang="en-US" sz="2000" dirty="0" smtClean="0">
                <a:solidFill>
                  <a:srgbClr val="2862AA"/>
                </a:solidFill>
              </a:rPr>
              <a:t>from 1989</a:t>
            </a:r>
            <a:r>
              <a:rPr lang="en-US" sz="2000" dirty="0">
                <a:solidFill>
                  <a:srgbClr val="2862AA"/>
                </a:solidFill>
              </a:rPr>
              <a:t>-2003 </a:t>
            </a:r>
          </a:p>
        </p:txBody>
      </p:sp>
    </p:spTree>
    <p:extLst>
      <p:ext uri="{BB962C8B-B14F-4D97-AF65-F5344CB8AC3E}">
        <p14:creationId xmlns:p14="http://schemas.microsoft.com/office/powerpoint/2010/main" val="352885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frican-american-people-of-different-ages-man-vector-23021768.jpg"/>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959001" y="1051265"/>
            <a:ext cx="7228541" cy="5025709"/>
          </a:xfrm>
          <a:prstGeom prst="rect">
            <a:avLst/>
          </a:prstGeom>
        </p:spPr>
      </p:pic>
    </p:spTree>
    <p:extLst>
      <p:ext uri="{BB962C8B-B14F-4D97-AF65-F5344CB8AC3E}">
        <p14:creationId xmlns:p14="http://schemas.microsoft.com/office/powerpoint/2010/main" val="122531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__opt__aboutcom__coeus__resources__content_migration__mnn__images__2016__07__Woman-mountaintop-silence-e69340545def450394f9a050bf4e384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754" y="574371"/>
            <a:ext cx="8002821" cy="5337882"/>
          </a:xfrm>
          <a:prstGeom prst="rect">
            <a:avLst/>
          </a:prstGeom>
        </p:spPr>
      </p:pic>
    </p:spTree>
    <p:extLst>
      <p:ext uri="{BB962C8B-B14F-4D97-AF65-F5344CB8AC3E}">
        <p14:creationId xmlns:p14="http://schemas.microsoft.com/office/powerpoint/2010/main" val="261588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7892" y="1243374"/>
            <a:ext cx="7207278" cy="3939539"/>
          </a:xfrm>
          <a:prstGeom prst="rect">
            <a:avLst/>
          </a:prstGeom>
        </p:spPr>
        <p:txBody>
          <a:bodyPr wrap="square">
            <a:spAutoFit/>
          </a:bodyPr>
          <a:lstStyle/>
          <a:p>
            <a:pPr>
              <a:lnSpc>
                <a:spcPct val="150000"/>
              </a:lnSpc>
            </a:pPr>
            <a:r>
              <a:rPr lang="en-US" sz="2400" dirty="0" smtClean="0">
                <a:solidFill>
                  <a:srgbClr val="006800"/>
                </a:solidFill>
              </a:rPr>
              <a:t>“The </a:t>
            </a:r>
            <a:r>
              <a:rPr lang="en-US" sz="2400" dirty="0">
                <a:solidFill>
                  <a:srgbClr val="006800"/>
                </a:solidFill>
              </a:rPr>
              <a:t>Absolute and the relative are the two phases of existence. Unless they are brought together the Absolute remains transcendental, beyond the field of activity, out of sight and seemingly of no practical value; while the field of relative life is over-strained by constant activity and in its unstable, ever-changing status remains weak</a:t>
            </a:r>
            <a:r>
              <a:rPr lang="en-US" sz="2400" dirty="0" smtClean="0">
                <a:solidFill>
                  <a:srgbClr val="006800"/>
                </a:solidFill>
              </a:rPr>
              <a:t>.” (Maharishi,1963, p</a:t>
            </a:r>
            <a:r>
              <a:rPr lang="en-US" sz="2400" dirty="0">
                <a:solidFill>
                  <a:srgbClr val="006800"/>
                </a:solidFill>
              </a:rPr>
              <a:t>. 94)</a:t>
            </a:r>
          </a:p>
        </p:txBody>
      </p:sp>
    </p:spTree>
    <p:extLst>
      <p:ext uri="{BB962C8B-B14F-4D97-AF65-F5344CB8AC3E}">
        <p14:creationId xmlns:p14="http://schemas.microsoft.com/office/powerpoint/2010/main" val="282015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1923" y="1101386"/>
            <a:ext cx="7267921" cy="5035224"/>
          </a:xfrm>
          <a:prstGeom prst="rect">
            <a:avLst/>
          </a:prstGeom>
        </p:spPr>
        <p:txBody>
          <a:bodyPr wrap="square">
            <a:spAutoFit/>
          </a:bodyPr>
          <a:lstStyle/>
          <a:p>
            <a:pPr>
              <a:lnSpc>
                <a:spcPct val="130000"/>
              </a:lnSpc>
            </a:pPr>
            <a:r>
              <a:rPr lang="en-US" sz="2000" b="1" dirty="0">
                <a:solidFill>
                  <a:schemeClr val="bg2">
                    <a:lumMod val="25000"/>
                  </a:schemeClr>
                </a:solidFill>
              </a:rPr>
              <a:t>Stability</a:t>
            </a:r>
            <a:r>
              <a:rPr lang="en-US" sz="2000" dirty="0">
                <a:solidFill>
                  <a:schemeClr val="bg2">
                    <a:lumMod val="25000"/>
                  </a:schemeClr>
                </a:solidFill>
              </a:rPr>
              <a:t> </a:t>
            </a:r>
            <a:r>
              <a:rPr lang="en-US" sz="2000" b="1" dirty="0">
                <a:solidFill>
                  <a:schemeClr val="bg2">
                    <a:lumMod val="25000"/>
                  </a:schemeClr>
                </a:solidFill>
              </a:rPr>
              <a:t>in the workplace</a:t>
            </a:r>
            <a:r>
              <a:rPr lang="en-US" sz="2000" dirty="0" smtClean="0">
                <a:solidFill>
                  <a:srgbClr val="635C0C"/>
                </a:solidFill>
              </a:rPr>
              <a:t>– </a:t>
            </a:r>
            <a:r>
              <a:rPr lang="en-US" sz="2000" dirty="0">
                <a:solidFill>
                  <a:srgbClr val="635C0C"/>
                </a:solidFill>
              </a:rPr>
              <a:t>Possessing the quality of steadfastness, constancy, reliability. Stability is gained through preserving the core values of the </a:t>
            </a:r>
            <a:r>
              <a:rPr lang="en-US" sz="2000" dirty="0" smtClean="0">
                <a:solidFill>
                  <a:srgbClr val="635C0C"/>
                </a:solidFill>
              </a:rPr>
              <a:t>the individual and organization </a:t>
            </a:r>
            <a:r>
              <a:rPr lang="en-US" sz="2000" dirty="0">
                <a:solidFill>
                  <a:srgbClr val="635C0C"/>
                </a:solidFill>
              </a:rPr>
              <a:t>(practices and strategies may change, but core values should remain constant).</a:t>
            </a:r>
            <a:br>
              <a:rPr lang="en-US" sz="2000" dirty="0">
                <a:solidFill>
                  <a:srgbClr val="635C0C"/>
                </a:solidFill>
              </a:rPr>
            </a:br>
            <a:endParaRPr lang="en-US" sz="2000" dirty="0" smtClean="0">
              <a:solidFill>
                <a:srgbClr val="635C0C"/>
              </a:solidFill>
            </a:endParaRPr>
          </a:p>
          <a:p>
            <a:pPr>
              <a:lnSpc>
                <a:spcPct val="130000"/>
              </a:lnSpc>
            </a:pPr>
            <a:r>
              <a:rPr lang="en-US" sz="2000" dirty="0" smtClean="0">
                <a:solidFill>
                  <a:srgbClr val="635C0C"/>
                </a:solidFill>
              </a:rPr>
              <a:t>Healthy </a:t>
            </a:r>
            <a:r>
              <a:rPr lang="en-US" sz="2000" dirty="0">
                <a:solidFill>
                  <a:srgbClr val="635C0C"/>
                </a:solidFill>
              </a:rPr>
              <a:t>presence of stability within an organization: inner stability would provide the confidence and boldness to try something different, alignment between individual values, individual behavior, organizational culture and values, and organizational behavior and policies.</a:t>
            </a:r>
            <a:r>
              <a:rPr lang="en-US" sz="2400" dirty="0">
                <a:solidFill>
                  <a:srgbClr val="635C0C"/>
                </a:solidFill>
              </a:rPr>
              <a:t/>
            </a:r>
            <a:br>
              <a:rPr lang="en-US" sz="2400" dirty="0">
                <a:solidFill>
                  <a:srgbClr val="635C0C"/>
                </a:solidFill>
              </a:rPr>
            </a:br>
            <a:endParaRPr lang="en-US" sz="2400" dirty="0">
              <a:solidFill>
                <a:srgbClr val="635C0C"/>
              </a:solidFill>
            </a:endParaRPr>
          </a:p>
        </p:txBody>
      </p:sp>
    </p:spTree>
    <p:extLst>
      <p:ext uri="{BB962C8B-B14F-4D97-AF65-F5344CB8AC3E}">
        <p14:creationId xmlns:p14="http://schemas.microsoft.com/office/powerpoint/2010/main" val="390586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mbitous-growth-agenda_hero_1536x1536-758576565_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238" y="0"/>
            <a:ext cx="6858000" cy="6858000"/>
          </a:xfrm>
          <a:prstGeom prst="rect">
            <a:avLst/>
          </a:prstGeom>
        </p:spPr>
      </p:pic>
      <p:sp>
        <p:nvSpPr>
          <p:cNvPr id="3" name="Rectangle 2"/>
          <p:cNvSpPr/>
          <p:nvPr/>
        </p:nvSpPr>
        <p:spPr>
          <a:xfrm>
            <a:off x="1484330" y="1262503"/>
            <a:ext cx="3734765" cy="1107996"/>
          </a:xfrm>
          <a:prstGeom prst="rect">
            <a:avLst/>
          </a:prstGeom>
        </p:spPr>
        <p:txBody>
          <a:bodyPr wrap="square">
            <a:spAutoFit/>
          </a:bodyPr>
          <a:lstStyle/>
          <a:p>
            <a:pPr algn="dist">
              <a:lnSpc>
                <a:spcPct val="200000"/>
              </a:lnSpc>
            </a:pPr>
            <a:r>
              <a:rPr lang="en-US" sz="3600" b="1" dirty="0" smtClean="0">
                <a:solidFill>
                  <a:schemeClr val="accent3">
                    <a:lumMod val="20000"/>
                    <a:lumOff val="80000"/>
                  </a:schemeClr>
                </a:solidFill>
              </a:rPr>
              <a:t>ADAPTABILITY</a:t>
            </a:r>
            <a:endParaRPr lang="en-US" sz="3600" dirty="0">
              <a:solidFill>
                <a:schemeClr val="accent3">
                  <a:lumMod val="20000"/>
                  <a:lumOff val="80000"/>
                </a:schemeClr>
              </a:solidFill>
            </a:endParaRPr>
          </a:p>
        </p:txBody>
      </p:sp>
    </p:spTree>
    <p:extLst>
      <p:ext uri="{BB962C8B-B14F-4D97-AF65-F5344CB8AC3E}">
        <p14:creationId xmlns:p14="http://schemas.microsoft.com/office/powerpoint/2010/main" val="265544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owthvsfixed.png"/>
          <p:cNvPicPr>
            <a:picLocks noChangeAspect="1"/>
          </p:cNvPicPr>
          <p:nvPr/>
        </p:nvPicPr>
        <p:blipFill rotWithShape="1">
          <a:blip r:embed="rId3">
            <a:extLst>
              <a:ext uri="{28A0092B-C50C-407E-A947-70E740481C1C}">
                <a14:useLocalDpi xmlns:a14="http://schemas.microsoft.com/office/drawing/2010/main" val="0"/>
              </a:ext>
            </a:extLst>
          </a:blip>
          <a:srcRect b="14374"/>
          <a:stretch/>
        </p:blipFill>
        <p:spPr>
          <a:xfrm>
            <a:off x="3392712" y="0"/>
            <a:ext cx="5321905" cy="6835410"/>
          </a:xfrm>
          <a:prstGeom prst="rect">
            <a:avLst/>
          </a:prstGeom>
        </p:spPr>
      </p:pic>
      <p:sp>
        <p:nvSpPr>
          <p:cNvPr id="2" name="Rectangle 1"/>
          <p:cNvSpPr/>
          <p:nvPr/>
        </p:nvSpPr>
        <p:spPr>
          <a:xfrm>
            <a:off x="224938" y="708889"/>
            <a:ext cx="2992396" cy="882293"/>
          </a:xfrm>
          <a:prstGeom prst="rect">
            <a:avLst/>
          </a:prstGeom>
        </p:spPr>
        <p:txBody>
          <a:bodyPr wrap="square">
            <a:spAutoFit/>
          </a:bodyPr>
          <a:lstStyle/>
          <a:p>
            <a:pPr algn="dist">
              <a:lnSpc>
                <a:spcPct val="200000"/>
              </a:lnSpc>
            </a:pPr>
            <a:r>
              <a:rPr lang="en-US" sz="2800" b="1" dirty="0" smtClean="0">
                <a:solidFill>
                  <a:srgbClr val="31489F"/>
                </a:solidFill>
              </a:rPr>
              <a:t>ADAPTABILITY</a:t>
            </a:r>
            <a:endParaRPr lang="en-US" sz="2800" dirty="0">
              <a:solidFill>
                <a:srgbClr val="31489F"/>
              </a:solidFill>
            </a:endParaRPr>
          </a:p>
        </p:txBody>
      </p:sp>
    </p:spTree>
    <p:extLst>
      <p:ext uri="{BB962C8B-B14F-4D97-AF65-F5344CB8AC3E}">
        <p14:creationId xmlns:p14="http://schemas.microsoft.com/office/powerpoint/2010/main" val="106190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3680" y="1307168"/>
            <a:ext cx="6832217" cy="5144998"/>
          </a:xfrm>
          <a:prstGeom prst="rect">
            <a:avLst/>
          </a:prstGeom>
        </p:spPr>
        <p:txBody>
          <a:bodyPr wrap="square">
            <a:spAutoFit/>
          </a:bodyPr>
          <a:lstStyle/>
          <a:p>
            <a:pPr>
              <a:lnSpc>
                <a:spcPct val="150000"/>
              </a:lnSpc>
            </a:pPr>
            <a:r>
              <a:rPr lang="en-US" sz="2000" b="1" dirty="0" smtClean="0">
                <a:solidFill>
                  <a:srgbClr val="4B3E21"/>
                </a:solidFill>
              </a:rPr>
              <a:t>Adaptability in the workplace</a:t>
            </a:r>
            <a:r>
              <a:rPr lang="en-US" sz="2000" dirty="0">
                <a:solidFill>
                  <a:srgbClr val="635C0C"/>
                </a:solidFill>
              </a:rPr>
              <a:t> – </a:t>
            </a:r>
            <a:r>
              <a:rPr lang="en-US" sz="2000" dirty="0" smtClean="0">
                <a:solidFill>
                  <a:srgbClr val="635C0C"/>
                </a:solidFill>
              </a:rPr>
              <a:t>The </a:t>
            </a:r>
            <a:r>
              <a:rPr lang="en-US" sz="2000" dirty="0">
                <a:solidFill>
                  <a:srgbClr val="635C0C"/>
                </a:solidFill>
              </a:rPr>
              <a:t>ability to adapt to changing external market conditions and internal </a:t>
            </a:r>
            <a:r>
              <a:rPr lang="en-US" sz="2000" dirty="0" smtClean="0">
                <a:solidFill>
                  <a:srgbClr val="635C0C"/>
                </a:solidFill>
              </a:rPr>
              <a:t>needs </a:t>
            </a:r>
            <a:r>
              <a:rPr lang="en-US" sz="2000" dirty="0">
                <a:solidFill>
                  <a:srgbClr val="635C0C"/>
                </a:solidFill>
              </a:rPr>
              <a:t>and </a:t>
            </a:r>
            <a:r>
              <a:rPr lang="en-US" sz="2000" dirty="0" smtClean="0">
                <a:solidFill>
                  <a:srgbClr val="635C0C"/>
                </a:solidFill>
              </a:rPr>
              <a:t>capacities of the workplace.</a:t>
            </a:r>
            <a:r>
              <a:rPr lang="en-US" sz="2000" dirty="0">
                <a:solidFill>
                  <a:srgbClr val="635C0C"/>
                </a:solidFill>
              </a:rPr>
              <a:t/>
            </a:r>
            <a:br>
              <a:rPr lang="en-US" sz="2000" dirty="0">
                <a:solidFill>
                  <a:srgbClr val="635C0C"/>
                </a:solidFill>
              </a:rPr>
            </a:br>
            <a:endParaRPr lang="en-US" sz="2000" dirty="0" smtClean="0">
              <a:solidFill>
                <a:srgbClr val="635C0C"/>
              </a:solidFill>
            </a:endParaRPr>
          </a:p>
          <a:p>
            <a:pPr>
              <a:lnSpc>
                <a:spcPct val="150000"/>
              </a:lnSpc>
            </a:pPr>
            <a:r>
              <a:rPr lang="en-US" sz="2000" dirty="0" smtClean="0">
                <a:solidFill>
                  <a:srgbClr val="635C0C"/>
                </a:solidFill>
              </a:rPr>
              <a:t>Healthy </a:t>
            </a:r>
            <a:r>
              <a:rPr lang="en-US" sz="2000" dirty="0">
                <a:solidFill>
                  <a:srgbClr val="635C0C"/>
                </a:solidFill>
              </a:rPr>
              <a:t>presence of adaptability within an organization: open to new possibilities; trying lots of things and seeing what works; strategic operations and decision making; company is current and competitive; creative, diverse, and resilient.</a:t>
            </a:r>
            <a:br>
              <a:rPr lang="en-US" sz="2000" dirty="0">
                <a:solidFill>
                  <a:srgbClr val="635C0C"/>
                </a:solidFill>
              </a:rPr>
            </a:br>
            <a:r>
              <a:rPr lang="en-US" sz="2000" dirty="0"/>
              <a:t/>
            </a:r>
            <a:br>
              <a:rPr lang="en-US" sz="2000" dirty="0"/>
            </a:br>
            <a:endParaRPr lang="en-US" sz="2000" dirty="0"/>
          </a:p>
        </p:txBody>
      </p:sp>
    </p:spTree>
    <p:extLst>
      <p:ext uri="{BB962C8B-B14F-4D97-AF65-F5344CB8AC3E}">
        <p14:creationId xmlns:p14="http://schemas.microsoft.com/office/powerpoint/2010/main" val="2848577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557</TotalTime>
  <Words>1046</Words>
  <Application>Microsoft Macintosh PowerPoint</Application>
  <PresentationFormat>On-screen Show (4:3)</PresentationFormat>
  <Paragraphs>118</Paragraphs>
  <Slides>22</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Breeze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Elinor Wolfe</dc:creator>
  <cp:lastModifiedBy>Elinor Wolfe</cp:lastModifiedBy>
  <cp:revision>4</cp:revision>
  <dcterms:created xsi:type="dcterms:W3CDTF">2020-09-17T12:44:32Z</dcterms:created>
  <dcterms:modified xsi:type="dcterms:W3CDTF">2020-09-17T22:02:34Z</dcterms:modified>
</cp:coreProperties>
</file>