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3884F0-6D8D-45D7-BA45-7FD28C692572}" v="500" dt="2023-04-27T15:55:02.3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2023/4/27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2023/4/27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2023/4/27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2023/4/27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2023/4/27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2023/4/27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2023/4/27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2023/4/27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2023/4/27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2023/4/27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2023/4/27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2A643-9BB0-4E02-80B2-2C0A5E5D738E}" type="datetimeFigureOut">
              <a:rPr kumimoji="1" lang="ja-JP" altLang="en-US" smtClean="0"/>
              <a:t>2023/4/27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a:ea typeface="ＭＳ Ｐゴシック"/>
                <a:cs typeface="Calibri Light"/>
              </a:rPr>
              <a:t>クリーンアーキテクチャ</a:t>
            </a:r>
            <a:endParaRPr kumimoji="1" lang="ja-JP" altLang="en-US"/>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12838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F4AEA6-3D30-DC06-BD9B-45A6CD39B5C1}"/>
              </a:ext>
            </a:extLst>
          </p:cNvPr>
          <p:cNvSpPr>
            <a:spLocks noGrp="1"/>
          </p:cNvSpPr>
          <p:nvPr>
            <p:ph type="title"/>
          </p:nvPr>
        </p:nvSpPr>
        <p:spPr/>
        <p:txBody>
          <a:bodyPr/>
          <a:lstStyle/>
          <a:p>
            <a:r>
              <a:rPr lang="ja-JP" altLang="en-US">
                <a:ea typeface="ＭＳ Ｐゴシック"/>
                <a:cs typeface="Calibri Light"/>
              </a:rPr>
              <a:t>代表イメージ図</a:t>
            </a:r>
            <a:endParaRPr kumimoji="1" lang="ja-JP" altLang="en-US"/>
          </a:p>
        </p:txBody>
      </p:sp>
      <p:pic>
        <p:nvPicPr>
          <p:cNvPr id="4" name="図 4" descr="ダイアグラム&#10;&#10;説明は自動で生成されたものです">
            <a:extLst>
              <a:ext uri="{FF2B5EF4-FFF2-40B4-BE49-F238E27FC236}">
                <a16:creationId xmlns:a16="http://schemas.microsoft.com/office/drawing/2014/main" id="{CCFF0031-41E9-78E7-5034-9D6FBD9A1A55}"/>
              </a:ext>
            </a:extLst>
          </p:cNvPr>
          <p:cNvPicPr>
            <a:picLocks noGrp="1" noChangeAspect="1"/>
          </p:cNvPicPr>
          <p:nvPr>
            <p:ph idx="1"/>
          </p:nvPr>
        </p:nvPicPr>
        <p:blipFill>
          <a:blip r:embed="rId2"/>
          <a:stretch>
            <a:fillRect/>
          </a:stretch>
        </p:blipFill>
        <p:spPr>
          <a:xfrm>
            <a:off x="833336" y="1868757"/>
            <a:ext cx="5924573" cy="4351338"/>
          </a:xfrm>
        </p:spPr>
      </p:pic>
      <p:pic>
        <p:nvPicPr>
          <p:cNvPr id="5" name="図 5" descr="ダイアグラム&#10;&#10;説明は自動で生成されたものです">
            <a:extLst>
              <a:ext uri="{FF2B5EF4-FFF2-40B4-BE49-F238E27FC236}">
                <a16:creationId xmlns:a16="http://schemas.microsoft.com/office/drawing/2014/main" id="{5264B9C7-0B0F-0478-DE9B-E20779AD3BB7}"/>
              </a:ext>
            </a:extLst>
          </p:cNvPr>
          <p:cNvPicPr>
            <a:picLocks noChangeAspect="1"/>
          </p:cNvPicPr>
          <p:nvPr/>
        </p:nvPicPr>
        <p:blipFill>
          <a:blip r:embed="rId3"/>
          <a:stretch>
            <a:fillRect/>
          </a:stretch>
        </p:blipFill>
        <p:spPr>
          <a:xfrm>
            <a:off x="6812532" y="2016784"/>
            <a:ext cx="4648559" cy="4089639"/>
          </a:xfrm>
          <a:prstGeom prst="rect">
            <a:avLst/>
          </a:prstGeom>
        </p:spPr>
      </p:pic>
      <p:sp>
        <p:nvSpPr>
          <p:cNvPr id="6" name="テキスト ボックス 5">
            <a:extLst>
              <a:ext uri="{FF2B5EF4-FFF2-40B4-BE49-F238E27FC236}">
                <a16:creationId xmlns:a16="http://schemas.microsoft.com/office/drawing/2014/main" id="{450C9E66-A283-C82D-C39D-2157E50597F7}"/>
              </a:ext>
            </a:extLst>
          </p:cNvPr>
          <p:cNvSpPr txBox="1"/>
          <p:nvPr/>
        </p:nvSpPr>
        <p:spPr>
          <a:xfrm>
            <a:off x="10527664" y="4574813"/>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汎化</a:t>
            </a:r>
            <a:endParaRPr lang="ja-JP" altLang="en-US" dirty="0">
              <a:ea typeface="ＭＳ Ｐゴシック"/>
              <a:cs typeface="Calibri"/>
            </a:endParaRPr>
          </a:p>
        </p:txBody>
      </p:sp>
      <p:sp>
        <p:nvSpPr>
          <p:cNvPr id="7" name="テキスト ボックス 6">
            <a:extLst>
              <a:ext uri="{FF2B5EF4-FFF2-40B4-BE49-F238E27FC236}">
                <a16:creationId xmlns:a16="http://schemas.microsoft.com/office/drawing/2014/main" id="{7ADB2CF6-261B-6A08-8A38-8C29E2F300DE}"/>
              </a:ext>
            </a:extLst>
          </p:cNvPr>
          <p:cNvSpPr txBox="1"/>
          <p:nvPr/>
        </p:nvSpPr>
        <p:spPr>
          <a:xfrm>
            <a:off x="8816758" y="2145039"/>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汎化</a:t>
            </a:r>
            <a:endParaRPr lang="ja-JP" altLang="en-US" dirty="0">
              <a:ea typeface="ＭＳ Ｐゴシック"/>
              <a:cs typeface="Calibri"/>
            </a:endParaRPr>
          </a:p>
        </p:txBody>
      </p:sp>
      <p:sp>
        <p:nvSpPr>
          <p:cNvPr id="8" name="テキスト ボックス 7">
            <a:extLst>
              <a:ext uri="{FF2B5EF4-FFF2-40B4-BE49-F238E27FC236}">
                <a16:creationId xmlns:a16="http://schemas.microsoft.com/office/drawing/2014/main" id="{8A75ADC9-8B39-A251-C91F-DDB9261781A5}"/>
              </a:ext>
            </a:extLst>
          </p:cNvPr>
          <p:cNvSpPr txBox="1"/>
          <p:nvPr/>
        </p:nvSpPr>
        <p:spPr>
          <a:xfrm>
            <a:off x="10527664" y="3295228"/>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依存</a:t>
            </a:r>
            <a:endParaRPr lang="ja-JP" altLang="en-US" dirty="0">
              <a:ea typeface="ＭＳ Ｐゴシック"/>
              <a:cs typeface="Calibri"/>
            </a:endParaRPr>
          </a:p>
        </p:txBody>
      </p:sp>
      <p:sp>
        <p:nvSpPr>
          <p:cNvPr id="9" name="テキスト ボックス 8">
            <a:extLst>
              <a:ext uri="{FF2B5EF4-FFF2-40B4-BE49-F238E27FC236}">
                <a16:creationId xmlns:a16="http://schemas.microsoft.com/office/drawing/2014/main" id="{F0A9B58E-02A3-017F-5AE8-8281F58A18FD}"/>
              </a:ext>
            </a:extLst>
          </p:cNvPr>
          <p:cNvSpPr txBox="1"/>
          <p:nvPr/>
        </p:nvSpPr>
        <p:spPr>
          <a:xfrm>
            <a:off x="8687362" y="5609982"/>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依存</a:t>
            </a:r>
            <a:endParaRPr lang="ja-JP" altLang="en-US" dirty="0">
              <a:ea typeface="ＭＳ Ｐゴシック"/>
              <a:cs typeface="Calibri"/>
            </a:endParaRPr>
          </a:p>
        </p:txBody>
      </p:sp>
    </p:spTree>
    <p:extLst>
      <p:ext uri="{BB962C8B-B14F-4D97-AF65-F5344CB8AC3E}">
        <p14:creationId xmlns:p14="http://schemas.microsoft.com/office/powerpoint/2010/main" val="776430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4" descr="ダイアグラム&#10;&#10;説明は自動で生成されたものです">
            <a:extLst>
              <a:ext uri="{FF2B5EF4-FFF2-40B4-BE49-F238E27FC236}">
                <a16:creationId xmlns:a16="http://schemas.microsoft.com/office/drawing/2014/main" id="{1698F30E-34BD-4294-F403-BE18CAD4ED93}"/>
              </a:ext>
            </a:extLst>
          </p:cNvPr>
          <p:cNvPicPr>
            <a:picLocks noGrp="1" noChangeAspect="1"/>
          </p:cNvPicPr>
          <p:nvPr>
            <p:ph idx="1"/>
          </p:nvPr>
        </p:nvPicPr>
        <p:blipFill>
          <a:blip r:embed="rId2"/>
          <a:stretch>
            <a:fillRect/>
          </a:stretch>
        </p:blipFill>
        <p:spPr>
          <a:xfrm>
            <a:off x="5751114" y="3062077"/>
            <a:ext cx="5161131" cy="3330546"/>
          </a:xfrm>
        </p:spPr>
      </p:pic>
      <p:pic>
        <p:nvPicPr>
          <p:cNvPr id="5" name="図 5" descr="テキスト, 手紙&#10;&#10;説明は自動で生成されたものです">
            <a:extLst>
              <a:ext uri="{FF2B5EF4-FFF2-40B4-BE49-F238E27FC236}">
                <a16:creationId xmlns:a16="http://schemas.microsoft.com/office/drawing/2014/main" id="{C7876E1E-5027-5CA7-F962-466C271F82BB}"/>
              </a:ext>
            </a:extLst>
          </p:cNvPr>
          <p:cNvPicPr>
            <a:picLocks noChangeAspect="1"/>
          </p:cNvPicPr>
          <p:nvPr/>
        </p:nvPicPr>
        <p:blipFill>
          <a:blip r:embed="rId3"/>
          <a:stretch>
            <a:fillRect/>
          </a:stretch>
        </p:blipFill>
        <p:spPr>
          <a:xfrm>
            <a:off x="195532" y="777838"/>
            <a:ext cx="11815313" cy="2541871"/>
          </a:xfrm>
          <a:prstGeom prst="rect">
            <a:avLst/>
          </a:prstGeom>
        </p:spPr>
      </p:pic>
      <p:sp>
        <p:nvSpPr>
          <p:cNvPr id="7" name="テキスト ボックス 6">
            <a:extLst>
              <a:ext uri="{FF2B5EF4-FFF2-40B4-BE49-F238E27FC236}">
                <a16:creationId xmlns:a16="http://schemas.microsoft.com/office/drawing/2014/main" id="{66FF9E38-5CC8-002D-1073-A74570E92E0F}"/>
              </a:ext>
            </a:extLst>
          </p:cNvPr>
          <p:cNvSpPr txBox="1"/>
          <p:nvPr/>
        </p:nvSpPr>
        <p:spPr>
          <a:xfrm>
            <a:off x="9837551" y="5293681"/>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汎化</a:t>
            </a:r>
            <a:endParaRPr lang="ja-JP" altLang="en-US" dirty="0">
              <a:ea typeface="ＭＳ Ｐゴシック"/>
              <a:cs typeface="Calibri"/>
            </a:endParaRPr>
          </a:p>
        </p:txBody>
      </p:sp>
      <p:sp>
        <p:nvSpPr>
          <p:cNvPr id="9" name="テキスト ボックス 8">
            <a:extLst>
              <a:ext uri="{FF2B5EF4-FFF2-40B4-BE49-F238E27FC236}">
                <a16:creationId xmlns:a16="http://schemas.microsoft.com/office/drawing/2014/main" id="{B1CEADA4-9C16-233D-782F-87640805D28C}"/>
              </a:ext>
            </a:extLst>
          </p:cNvPr>
          <p:cNvSpPr txBox="1"/>
          <p:nvPr/>
        </p:nvSpPr>
        <p:spPr>
          <a:xfrm>
            <a:off x="7939739" y="3137077"/>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汎化</a:t>
            </a:r>
            <a:endParaRPr lang="ja-JP" altLang="en-US" dirty="0">
              <a:ea typeface="ＭＳ Ｐゴシック"/>
              <a:cs typeface="Calibri"/>
            </a:endParaRPr>
          </a:p>
        </p:txBody>
      </p:sp>
      <p:sp>
        <p:nvSpPr>
          <p:cNvPr id="11" name="テキスト ボックス 10">
            <a:extLst>
              <a:ext uri="{FF2B5EF4-FFF2-40B4-BE49-F238E27FC236}">
                <a16:creationId xmlns:a16="http://schemas.microsoft.com/office/drawing/2014/main" id="{7773A36E-A053-E8FE-AA0B-AAD5587057EA}"/>
              </a:ext>
            </a:extLst>
          </p:cNvPr>
          <p:cNvSpPr txBox="1"/>
          <p:nvPr/>
        </p:nvSpPr>
        <p:spPr>
          <a:xfrm>
            <a:off x="10081966" y="4057228"/>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依存</a:t>
            </a:r>
            <a:endParaRPr lang="ja-JP" altLang="en-US" dirty="0">
              <a:ea typeface="ＭＳ Ｐゴシック"/>
              <a:cs typeface="Calibri"/>
            </a:endParaRPr>
          </a:p>
        </p:txBody>
      </p:sp>
      <p:sp>
        <p:nvSpPr>
          <p:cNvPr id="13" name="テキスト ボックス 12">
            <a:extLst>
              <a:ext uri="{FF2B5EF4-FFF2-40B4-BE49-F238E27FC236}">
                <a16:creationId xmlns:a16="http://schemas.microsoft.com/office/drawing/2014/main" id="{40C1AB52-A309-1FD1-7792-05790ED99AA7}"/>
              </a:ext>
            </a:extLst>
          </p:cNvPr>
          <p:cNvSpPr txBox="1"/>
          <p:nvPr/>
        </p:nvSpPr>
        <p:spPr>
          <a:xfrm>
            <a:off x="7882230" y="6026926"/>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依存</a:t>
            </a:r>
            <a:endParaRPr lang="ja-JP" altLang="en-US" dirty="0">
              <a:ea typeface="ＭＳ Ｐゴシック"/>
              <a:cs typeface="Calibri"/>
            </a:endParaRPr>
          </a:p>
        </p:txBody>
      </p:sp>
      <p:pic>
        <p:nvPicPr>
          <p:cNvPr id="15" name="図 4" descr="ダイアグラム&#10;&#10;説明は自動で生成されたものです">
            <a:extLst>
              <a:ext uri="{FF2B5EF4-FFF2-40B4-BE49-F238E27FC236}">
                <a16:creationId xmlns:a16="http://schemas.microsoft.com/office/drawing/2014/main" id="{9AECAA7A-43BB-195C-B144-BC533CCC8B15}"/>
              </a:ext>
            </a:extLst>
          </p:cNvPr>
          <p:cNvPicPr>
            <a:picLocks noChangeAspect="1"/>
          </p:cNvPicPr>
          <p:nvPr/>
        </p:nvPicPr>
        <p:blipFill rotWithShape="1">
          <a:blip r:embed="rId4"/>
          <a:srcRect l="22449" t="11148" r="40188" b="24197"/>
          <a:stretch/>
        </p:blipFill>
        <p:spPr>
          <a:xfrm>
            <a:off x="3320619" y="3422365"/>
            <a:ext cx="2287898" cy="2890248"/>
          </a:xfrm>
          <a:prstGeom prst="rect">
            <a:avLst/>
          </a:prstGeom>
        </p:spPr>
      </p:pic>
      <p:sp>
        <p:nvSpPr>
          <p:cNvPr id="16" name="テキスト ボックス 15">
            <a:extLst>
              <a:ext uri="{FF2B5EF4-FFF2-40B4-BE49-F238E27FC236}">
                <a16:creationId xmlns:a16="http://schemas.microsoft.com/office/drawing/2014/main" id="{9ABD0B2B-9FC0-FE22-D49B-A81FE86B8C7D}"/>
              </a:ext>
            </a:extLst>
          </p:cNvPr>
          <p:cNvSpPr txBox="1"/>
          <p:nvPr/>
        </p:nvSpPr>
        <p:spPr>
          <a:xfrm>
            <a:off x="449762" y="3568397"/>
            <a:ext cx="242570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cs typeface="Calibri"/>
              </a:rPr>
              <a:t>緑 ー緑は</a:t>
            </a:r>
            <a:endParaRPr lang="ja-JP"/>
          </a:p>
          <a:p>
            <a:r>
              <a:rPr lang="ja-JP" altLang="en-US">
                <a:ea typeface="ＭＳ Ｐゴシック"/>
                <a:cs typeface="Calibri"/>
              </a:rPr>
              <a:t>直接アクセスしない</a:t>
            </a:r>
            <a:endParaRPr lang="ja-JP"/>
          </a:p>
          <a:p>
            <a:endParaRPr lang="ja-JP" altLang="en-US" dirty="0">
              <a:ea typeface="ＭＳ Ｐゴシック"/>
              <a:cs typeface="Calibri"/>
            </a:endParaRPr>
          </a:p>
          <a:p>
            <a:r>
              <a:rPr lang="ja-JP" altLang="en-US">
                <a:ea typeface="ＭＳ Ｐゴシック"/>
                <a:cs typeface="Calibri"/>
              </a:rPr>
              <a:t>緑は赤にのみ依存するので</a:t>
            </a:r>
            <a:endParaRPr lang="ja-JP" altLang="en-US" dirty="0">
              <a:ea typeface="ＭＳ Ｐゴシック"/>
              <a:cs typeface="Calibri"/>
            </a:endParaRPr>
          </a:p>
          <a:p>
            <a:r>
              <a:rPr lang="ja-JP" altLang="en-US">
                <a:ea typeface="ＭＳ Ｐゴシック"/>
                <a:cs typeface="Calibri"/>
              </a:rPr>
              <a:t>赤を介して処理が流れる</a:t>
            </a:r>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p:txBody>
      </p:sp>
    </p:spTree>
    <p:extLst>
      <p:ext uri="{BB962C8B-B14F-4D97-AF65-F5344CB8AC3E}">
        <p14:creationId xmlns:p14="http://schemas.microsoft.com/office/powerpoint/2010/main" val="305073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FB4D0-94C0-E006-FBD9-914C905E1286}"/>
              </a:ext>
            </a:extLst>
          </p:cNvPr>
          <p:cNvSpPr>
            <a:spLocks noGrp="1"/>
          </p:cNvSpPr>
          <p:nvPr>
            <p:ph type="title"/>
          </p:nvPr>
        </p:nvSpPr>
        <p:spPr/>
        <p:txBody>
          <a:bodyPr/>
          <a:lstStyle/>
          <a:p>
            <a:r>
              <a:rPr lang="ja-JP" altLang="en-US">
                <a:ea typeface="ＭＳ Ｐゴシック"/>
                <a:cs typeface="Calibri Light"/>
              </a:rPr>
              <a:t>依存</a:t>
            </a:r>
            <a:endParaRPr kumimoji="1" lang="ja-JP" altLang="en-US"/>
          </a:p>
        </p:txBody>
      </p:sp>
      <p:pic>
        <p:nvPicPr>
          <p:cNvPr id="4" name="図 4" descr="テキスト&#10;&#10;説明は自動で生成されたものです">
            <a:extLst>
              <a:ext uri="{FF2B5EF4-FFF2-40B4-BE49-F238E27FC236}">
                <a16:creationId xmlns:a16="http://schemas.microsoft.com/office/drawing/2014/main" id="{3890367E-3D43-1388-1225-51668DB69DC6}"/>
              </a:ext>
            </a:extLst>
          </p:cNvPr>
          <p:cNvPicPr>
            <a:picLocks noGrp="1" noChangeAspect="1"/>
          </p:cNvPicPr>
          <p:nvPr>
            <p:ph idx="1"/>
          </p:nvPr>
        </p:nvPicPr>
        <p:blipFill>
          <a:blip r:embed="rId2"/>
          <a:stretch>
            <a:fillRect/>
          </a:stretch>
        </p:blipFill>
        <p:spPr>
          <a:xfrm>
            <a:off x="540948" y="1710532"/>
            <a:ext cx="11124481" cy="2309901"/>
          </a:xfrm>
        </p:spPr>
      </p:pic>
      <p:sp>
        <p:nvSpPr>
          <p:cNvPr id="5" name="正方形/長方形 4">
            <a:extLst>
              <a:ext uri="{FF2B5EF4-FFF2-40B4-BE49-F238E27FC236}">
                <a16:creationId xmlns:a16="http://schemas.microsoft.com/office/drawing/2014/main" id="{A17ED790-1A3D-A493-4CD4-89EBEADC7259}"/>
              </a:ext>
            </a:extLst>
          </p:cNvPr>
          <p:cNvSpPr/>
          <p:nvPr/>
        </p:nvSpPr>
        <p:spPr>
          <a:xfrm>
            <a:off x="3495260" y="2816086"/>
            <a:ext cx="4212566" cy="33067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 name="テキスト ボックス 5">
            <a:extLst>
              <a:ext uri="{FF2B5EF4-FFF2-40B4-BE49-F238E27FC236}">
                <a16:creationId xmlns:a16="http://schemas.microsoft.com/office/drawing/2014/main" id="{418B3A36-9CA0-A332-0B03-D1B0EBBB30BF}"/>
              </a:ext>
            </a:extLst>
          </p:cNvPr>
          <p:cNvSpPr txBox="1"/>
          <p:nvPr/>
        </p:nvSpPr>
        <p:spPr>
          <a:xfrm>
            <a:off x="1043609" y="4621695"/>
            <a:ext cx="977441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cs typeface="Calibri"/>
              </a:rPr>
              <a:t>IUserCreateUseCaseはinterface</a:t>
            </a:r>
            <a:endParaRPr lang="ja-JP" altLang="en-US">
              <a:ea typeface="ＭＳ Ｐゴシック" panose="020B0600070205080204" pitchFamily="34" charset="-128"/>
              <a:cs typeface="Calibri"/>
            </a:endParaRPr>
          </a:p>
          <a:p>
            <a:r>
              <a:rPr lang="ja-JP" altLang="en-US">
                <a:ea typeface="ＭＳ Ｐゴシック"/>
                <a:cs typeface="Calibri"/>
              </a:rPr>
              <a:t>実装クラスのすげ替えが容易</a:t>
            </a:r>
            <a:endParaRPr lang="ja-JP" altLang="en-US" dirty="0">
              <a:ea typeface="ＭＳ Ｐゴシック"/>
              <a:cs typeface="Calibri"/>
            </a:endParaRPr>
          </a:p>
          <a:p>
            <a:pPr algn="l"/>
            <a:endParaRPr lang="ja-JP" altLang="en-US" dirty="0">
              <a:ea typeface="ＭＳ Ｐゴシック"/>
              <a:cs typeface="Calibri"/>
            </a:endParaRPr>
          </a:p>
          <a:p>
            <a:r>
              <a:rPr lang="ja-JP" altLang="en-US">
                <a:latin typeface="Calibri" panose="020F0502020204030204"/>
                <a:ea typeface="ＭＳ Ｐゴシック"/>
                <a:cs typeface="Calibri"/>
              </a:rPr>
              <a:t>どの実装クラスを使用するかは…</a:t>
            </a:r>
            <a:endParaRPr lang="ja-JP" altLang="en-US" dirty="0">
              <a:latin typeface="Calibri" panose="020F0502020204030204"/>
              <a:ea typeface="ＭＳ Ｐゴシック"/>
              <a:cs typeface="Calibri"/>
            </a:endParaRPr>
          </a:p>
          <a:p>
            <a:r>
              <a:rPr lang="ja-JP">
                <a:latin typeface="ＭＳ Ｐゴシック"/>
                <a:ea typeface="ＭＳ Ｐゴシック"/>
                <a:cs typeface="Calibri"/>
              </a:rPr>
              <a:t>DIContainer などを利用し、</a:t>
            </a:r>
            <a:endParaRPr lang="ja-JP" altLang="en-US">
              <a:latin typeface="Calibri" panose="020F0502020204030204"/>
              <a:ea typeface="ＭＳ Ｐゴシック" panose="020B0600070205080204" pitchFamily="34" charset="-128"/>
              <a:cs typeface="Calibri"/>
            </a:endParaRPr>
          </a:p>
          <a:p>
            <a:r>
              <a:rPr lang="ja-JP">
                <a:latin typeface="ＭＳ Ｐゴシック"/>
                <a:ea typeface="ＭＳ Ｐゴシック"/>
                <a:cs typeface="Calibri"/>
              </a:rPr>
              <a:t>プログラム起動時に抽象クラスとそれに紐づける具象クラスを結びつける設定を行</a:t>
            </a:r>
            <a:r>
              <a:rPr lang="ja-JP" altLang="en-US">
                <a:latin typeface="ＭＳ Ｐゴシック"/>
                <a:ea typeface="ＭＳ Ｐゴシック"/>
                <a:cs typeface="Calibri"/>
              </a:rPr>
              <a:t>う</a:t>
            </a:r>
          </a:p>
        </p:txBody>
      </p:sp>
    </p:spTree>
    <p:extLst>
      <p:ext uri="{BB962C8B-B14F-4D97-AF65-F5344CB8AC3E}">
        <p14:creationId xmlns:p14="http://schemas.microsoft.com/office/powerpoint/2010/main" val="2166758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0CAE4-4F90-7919-47E6-46AB9784E264}"/>
              </a:ext>
            </a:extLst>
          </p:cNvPr>
          <p:cNvSpPr>
            <a:spLocks noGrp="1"/>
          </p:cNvSpPr>
          <p:nvPr>
            <p:ph type="title"/>
          </p:nvPr>
        </p:nvSpPr>
        <p:spPr/>
        <p:txBody>
          <a:bodyPr/>
          <a:lstStyle/>
          <a:p>
            <a:r>
              <a:rPr lang="ja-JP" altLang="en-US">
                <a:ea typeface="ＭＳ Ｐゴシック"/>
                <a:cs typeface="Calibri Light"/>
              </a:rPr>
              <a:t>メリット - テスト</a:t>
            </a: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EC76E50B-7621-BC7E-B456-38A6515212D2}"/>
              </a:ext>
            </a:extLst>
          </p:cNvPr>
          <p:cNvSpPr>
            <a:spLocks noGrp="1"/>
          </p:cNvSpPr>
          <p:nvPr>
            <p:ph idx="1"/>
          </p:nvPr>
        </p:nvSpPr>
        <p:spPr/>
        <p:txBody>
          <a:bodyPr vert="horz" lIns="91440" tIns="45720" rIns="91440" bIns="45720" rtlCol="0" anchor="t">
            <a:normAutofit fontScale="92500" lnSpcReduction="20000"/>
          </a:bodyPr>
          <a:lstStyle/>
          <a:p>
            <a:r>
              <a:rPr lang="ja-JP" altLang="en-US">
                <a:ea typeface="ＭＳ Ｐゴシック"/>
                <a:cs typeface="Calibri"/>
              </a:rPr>
              <a:t>大枠だけ作成すればテストができる</a:t>
            </a:r>
            <a:endParaRPr lang="ja-JP" altLang="en-US" dirty="0">
              <a:ea typeface="ＭＳ Ｐゴシック"/>
              <a:cs typeface="Calibri"/>
            </a:endParaRPr>
          </a:p>
          <a:p>
            <a:pPr marL="0" indent="0">
              <a:buNone/>
            </a:pPr>
            <a:r>
              <a:rPr lang="ja-JP" altLang="en-US">
                <a:ea typeface="ＭＳ Ｐゴシック"/>
                <a:cs typeface="Calibri"/>
              </a:rPr>
              <a:t>　テストしたい部分以外はMocの実装クラスを用意して</a:t>
            </a:r>
            <a:endParaRPr lang="ja-JP" altLang="en-US" dirty="0">
              <a:ea typeface="ＭＳ Ｐゴシック"/>
              <a:cs typeface="Calibri"/>
            </a:endParaRPr>
          </a:p>
          <a:p>
            <a:pPr marL="0" indent="0">
              <a:buNone/>
            </a:pPr>
            <a:r>
              <a:rPr lang="ja-JP" altLang="en-US">
                <a:ea typeface="ＭＳ Ｐゴシック"/>
                <a:cs typeface="Calibri"/>
              </a:rPr>
              <a:t>　DIContainer に設定すればいい</a:t>
            </a:r>
          </a:p>
          <a:p>
            <a:pPr marL="0" indent="0">
              <a:buNone/>
            </a:pPr>
            <a:r>
              <a:rPr lang="ja-JP" altLang="en-US">
                <a:ea typeface="ＭＳ Ｐゴシック"/>
                <a:cs typeface="Calibri"/>
              </a:rPr>
              <a:t>　依存はinterfaceについているので、</a:t>
            </a:r>
            <a:endParaRPr lang="ja-JP" altLang="en-US" dirty="0">
              <a:ea typeface="ＭＳ Ｐゴシック"/>
              <a:cs typeface="Calibri"/>
            </a:endParaRPr>
          </a:p>
          <a:p>
            <a:pPr marL="0" indent="0">
              <a:buNone/>
            </a:pPr>
            <a:r>
              <a:rPr lang="ja-JP" altLang="en-US">
                <a:ea typeface="ＭＳ Ｐゴシック"/>
                <a:cs typeface="Calibri"/>
              </a:rPr>
              <a:t>　MoCクラスのクラス名への編集が不要でクラスの差し替えが容易</a:t>
            </a:r>
          </a:p>
          <a:p>
            <a:pPr marL="0" indent="0">
              <a:buNone/>
            </a:pPr>
            <a:endParaRPr lang="ja-JP" altLang="en-US" dirty="0">
              <a:ea typeface="ＭＳ Ｐゴシック"/>
              <a:cs typeface="Calibri"/>
            </a:endParaRPr>
          </a:p>
          <a:p>
            <a:pPr marL="457200" indent="-457200"/>
            <a:r>
              <a:rPr lang="ja-JP" altLang="en-US">
                <a:ea typeface="ＭＳ Ｐゴシック"/>
                <a:cs typeface="Calibri"/>
              </a:rPr>
              <a:t>再現性の低いテストが容易</a:t>
            </a:r>
            <a:endParaRPr lang="ja-JP" altLang="en-US" dirty="0">
              <a:ea typeface="ＭＳ Ｐゴシック"/>
              <a:cs typeface="Calibri"/>
            </a:endParaRPr>
          </a:p>
          <a:p>
            <a:pPr marL="0" indent="0">
              <a:buNone/>
            </a:pPr>
            <a:r>
              <a:rPr lang="ja-JP" altLang="en-US">
                <a:ea typeface="ＭＳ Ｐゴシック"/>
                <a:cs typeface="Calibri"/>
              </a:rPr>
              <a:t>　　再現性の低い現象が必ず起こるMoc実装クラスに</a:t>
            </a:r>
            <a:endParaRPr lang="ja-JP" altLang="en-US" dirty="0">
              <a:ea typeface="ＭＳ Ｐゴシック"/>
              <a:cs typeface="Calibri"/>
            </a:endParaRPr>
          </a:p>
          <a:p>
            <a:pPr marL="0" indent="0">
              <a:buNone/>
            </a:pPr>
            <a:r>
              <a:rPr lang="ja-JP" altLang="en-US">
                <a:ea typeface="ＭＳ Ｐゴシック"/>
                <a:cs typeface="Calibri"/>
              </a:rPr>
              <a:t>　　差し替えてテストすればいい</a:t>
            </a:r>
          </a:p>
          <a:p>
            <a:pPr marL="0" indent="0">
              <a:buNone/>
            </a:pPr>
            <a:r>
              <a:rPr lang="ja-JP" altLang="en-US">
                <a:ea typeface="ＭＳ Ｐゴシック"/>
                <a:cs typeface="Calibri"/>
              </a:rPr>
              <a:t>　　用意するのはそのMoc実装クラスと、</a:t>
            </a:r>
            <a:r>
              <a:rPr lang="ja-JP">
                <a:ea typeface="ＭＳ Ｐゴシック"/>
                <a:cs typeface="Calibri"/>
              </a:rPr>
              <a:t>DIContainer </a:t>
            </a:r>
            <a:endParaRPr lang="ja-JP" altLang="en-US" dirty="0">
              <a:ea typeface="ＭＳ Ｐゴシック"/>
              <a:cs typeface="Calibri"/>
            </a:endParaRPr>
          </a:p>
        </p:txBody>
      </p:sp>
    </p:spTree>
    <p:extLst>
      <p:ext uri="{BB962C8B-B14F-4D97-AF65-F5344CB8AC3E}">
        <p14:creationId xmlns:p14="http://schemas.microsoft.com/office/powerpoint/2010/main" val="1172268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F5E52-F92F-6197-5B5E-0BC1B51A0F0C}"/>
              </a:ext>
            </a:extLst>
          </p:cNvPr>
          <p:cNvSpPr>
            <a:spLocks noGrp="1"/>
          </p:cNvSpPr>
          <p:nvPr>
            <p:ph type="title"/>
          </p:nvPr>
        </p:nvSpPr>
        <p:spPr/>
        <p:txBody>
          <a:bodyPr/>
          <a:lstStyle/>
          <a:p>
            <a:r>
              <a:rPr lang="ja-JP" altLang="en-US">
                <a:ea typeface="ＭＳ Ｐゴシック"/>
                <a:cs typeface="Calibri Light"/>
              </a:rPr>
              <a:t>なんでここ赤？</a:t>
            </a:r>
            <a:endParaRPr kumimoji="1" lang="ja-JP" altLang="en-US"/>
          </a:p>
        </p:txBody>
      </p:sp>
      <p:pic>
        <p:nvPicPr>
          <p:cNvPr id="5" name="図 4" descr="ダイアグラム&#10;&#10;説明は自動で生成されたものです">
            <a:extLst>
              <a:ext uri="{FF2B5EF4-FFF2-40B4-BE49-F238E27FC236}">
                <a16:creationId xmlns:a16="http://schemas.microsoft.com/office/drawing/2014/main" id="{51D04962-B78C-71DE-3BA2-D7ADCEA94A80}"/>
              </a:ext>
            </a:extLst>
          </p:cNvPr>
          <p:cNvPicPr>
            <a:picLocks noChangeAspect="1"/>
          </p:cNvPicPr>
          <p:nvPr/>
        </p:nvPicPr>
        <p:blipFill>
          <a:blip r:embed="rId2"/>
          <a:stretch>
            <a:fillRect/>
          </a:stretch>
        </p:blipFill>
        <p:spPr>
          <a:xfrm>
            <a:off x="834057" y="1696228"/>
            <a:ext cx="6555734" cy="4236319"/>
          </a:xfrm>
          <a:prstGeom prst="rect">
            <a:avLst/>
          </a:prstGeom>
        </p:spPr>
      </p:pic>
      <p:sp>
        <p:nvSpPr>
          <p:cNvPr id="6" name="正方形/長方形 5">
            <a:extLst>
              <a:ext uri="{FF2B5EF4-FFF2-40B4-BE49-F238E27FC236}">
                <a16:creationId xmlns:a16="http://schemas.microsoft.com/office/drawing/2014/main" id="{EAF5966A-1668-7B9C-7079-D2CAFEAF540C}"/>
              </a:ext>
            </a:extLst>
          </p:cNvPr>
          <p:cNvSpPr/>
          <p:nvPr/>
        </p:nvSpPr>
        <p:spPr>
          <a:xfrm>
            <a:off x="4671391" y="1722782"/>
            <a:ext cx="2846716" cy="1222075"/>
          </a:xfrm>
          <a:prstGeom prst="rect">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a:solidFill>
                <a:srgbClr val="FF0000"/>
              </a:solidFill>
            </a:endParaRPr>
          </a:p>
        </p:txBody>
      </p:sp>
      <p:sp>
        <p:nvSpPr>
          <p:cNvPr id="7" name="テキスト ボックス 6">
            <a:extLst>
              <a:ext uri="{FF2B5EF4-FFF2-40B4-BE49-F238E27FC236}">
                <a16:creationId xmlns:a16="http://schemas.microsoft.com/office/drawing/2014/main" id="{F8F2B2BC-DF90-4D81-0956-05FE10E2FCB3}"/>
              </a:ext>
            </a:extLst>
          </p:cNvPr>
          <p:cNvSpPr txBox="1"/>
          <p:nvPr/>
        </p:nvSpPr>
        <p:spPr>
          <a:xfrm>
            <a:off x="8282608" y="1258956"/>
            <a:ext cx="261730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Presenerは緑</a:t>
            </a:r>
          </a:p>
          <a:p>
            <a:r>
              <a:rPr lang="ja-JP" altLang="en-US">
                <a:ea typeface="ＭＳ Ｐゴシック"/>
                <a:cs typeface="Calibri"/>
              </a:rPr>
              <a:t>だけどinterfaceは赤</a:t>
            </a:r>
          </a:p>
          <a:p>
            <a:endParaRPr lang="ja-JP" altLang="en-US" dirty="0">
              <a:ea typeface="ＭＳ Ｐゴシック"/>
              <a:cs typeface="Calibri"/>
            </a:endParaRPr>
          </a:p>
          <a:p>
            <a:r>
              <a:rPr lang="ja-JP" altLang="en-US">
                <a:ea typeface="ＭＳ Ｐゴシック"/>
                <a:cs typeface="Calibri"/>
              </a:rPr>
              <a:t>UseCaseの実装クラスと依存をつけるから</a:t>
            </a:r>
          </a:p>
          <a:p>
            <a:r>
              <a:rPr lang="ja-JP" altLang="en-US">
                <a:ea typeface="ＭＳ Ｐゴシック"/>
                <a:cs typeface="Calibri"/>
              </a:rPr>
              <a:t>という理由で赤？</a:t>
            </a:r>
          </a:p>
        </p:txBody>
      </p:sp>
    </p:spTree>
    <p:extLst>
      <p:ext uri="{BB962C8B-B14F-4D97-AF65-F5344CB8AC3E}">
        <p14:creationId xmlns:p14="http://schemas.microsoft.com/office/powerpoint/2010/main" val="388291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6BCC5-11C7-25E5-B0A0-04F3ABAEA091}"/>
              </a:ext>
            </a:extLst>
          </p:cNvPr>
          <p:cNvSpPr>
            <a:spLocks noGrp="1"/>
          </p:cNvSpPr>
          <p:nvPr>
            <p:ph type="title"/>
          </p:nvPr>
        </p:nvSpPr>
        <p:spPr/>
        <p:txBody>
          <a:bodyPr/>
          <a:lstStyle/>
          <a:p>
            <a:r>
              <a:rPr lang="ja-JP" altLang="en-US">
                <a:ea typeface="ＭＳ Ｐゴシック"/>
                <a:cs typeface="Calibri Light"/>
              </a:rPr>
              <a:t>Viewとのつながり</a:t>
            </a:r>
          </a:p>
        </p:txBody>
      </p:sp>
      <p:sp>
        <p:nvSpPr>
          <p:cNvPr id="3" name="コンテンツ プレースホルダー 2">
            <a:extLst>
              <a:ext uri="{FF2B5EF4-FFF2-40B4-BE49-F238E27FC236}">
                <a16:creationId xmlns:a16="http://schemas.microsoft.com/office/drawing/2014/main" id="{9BE50723-2CF5-4D30-1365-20B66C73649F}"/>
              </a:ext>
            </a:extLst>
          </p:cNvPr>
          <p:cNvSpPr>
            <a:spLocks noGrp="1"/>
          </p:cNvSpPr>
          <p:nvPr>
            <p:ph idx="1"/>
          </p:nvPr>
        </p:nvSpPr>
        <p:spPr/>
        <p:txBody>
          <a:bodyPr vert="horz" lIns="91440" tIns="45720" rIns="91440" bIns="45720" rtlCol="0" anchor="t">
            <a:normAutofit/>
          </a:bodyPr>
          <a:lstStyle/>
          <a:p>
            <a:r>
              <a:rPr lang="ja-JP" altLang="en-US">
                <a:ea typeface="ＭＳ Ｐゴシック"/>
                <a:cs typeface="Calibri"/>
              </a:rPr>
              <a:t>わからない</a:t>
            </a:r>
          </a:p>
          <a:p>
            <a:r>
              <a:rPr lang="ja-JP" altLang="en-US">
                <a:ea typeface="ＭＳ Ｐゴシック"/>
                <a:cs typeface="Calibri"/>
              </a:rPr>
              <a:t>MVVMパターン</a:t>
            </a:r>
            <a:endParaRPr lang="ja-JP" altLang="en-US" dirty="0">
              <a:ea typeface="ＭＳ Ｐゴシック"/>
              <a:cs typeface="Calibri"/>
            </a:endParaRPr>
          </a:p>
        </p:txBody>
      </p:sp>
    </p:spTree>
    <p:extLst>
      <p:ext uri="{BB962C8B-B14F-4D97-AF65-F5344CB8AC3E}">
        <p14:creationId xmlns:p14="http://schemas.microsoft.com/office/powerpoint/2010/main" val="1935174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D6F511-3A1C-C65A-0C81-013946E96316}"/>
              </a:ext>
            </a:extLst>
          </p:cNvPr>
          <p:cNvSpPr>
            <a:spLocks noGrp="1"/>
          </p:cNvSpPr>
          <p:nvPr>
            <p:ph type="title"/>
          </p:nvPr>
        </p:nvSpPr>
        <p:spPr/>
        <p:txBody>
          <a:bodyPr/>
          <a:lstStyle/>
          <a:p>
            <a:r>
              <a:rPr lang="ja-JP" altLang="en-US">
                <a:ea typeface="ＭＳ Ｐゴシック"/>
                <a:cs typeface="Calibri Light"/>
              </a:rPr>
              <a:t>どうしたら活用できる？</a:t>
            </a: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3CCAFFFC-E4AB-38AA-E639-90E81E4A6B1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73992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ワイド画面</PresentationFormat>
  <Paragraphs>0</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Office テーマ</vt:lpstr>
      <vt:lpstr>クリーンアーキテクチャ</vt:lpstr>
      <vt:lpstr>代表イメージ図</vt:lpstr>
      <vt:lpstr>PowerPoint プレゼンテーション</vt:lpstr>
      <vt:lpstr>依存</vt:lpstr>
      <vt:lpstr>メリット - テスト</vt:lpstr>
      <vt:lpstr>なんでここ赤？</vt:lpstr>
      <vt:lpstr>Viewとのつながり</vt:lpstr>
      <vt:lpstr>どうしたら活用できる？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
  <cp:revision>165</cp:revision>
  <dcterms:created xsi:type="dcterms:W3CDTF">2023-04-27T13:24:32Z</dcterms:created>
  <dcterms:modified xsi:type="dcterms:W3CDTF">2023-04-27T15:55:24Z</dcterms:modified>
</cp:coreProperties>
</file>