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77" r:id="rId5"/>
    <p:sldId id="379" r:id="rId6"/>
    <p:sldId id="329" r:id="rId7"/>
    <p:sldId id="398" r:id="rId8"/>
    <p:sldId id="385" r:id="rId9"/>
    <p:sldId id="399" r:id="rId10"/>
    <p:sldId id="397" r:id="rId11"/>
    <p:sldId id="395" r:id="rId12"/>
    <p:sldId id="388" r:id="rId13"/>
    <p:sldId id="400" r:id="rId14"/>
    <p:sldId id="396" r:id="rId15"/>
    <p:sldId id="362" r:id="rId16"/>
    <p:sldId id="378" r:id="rId17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3CC7A-92E7-4DC9-B92E-77560A17B658}">
          <p14:sldIdLst>
            <p14:sldId id="377"/>
            <p14:sldId id="379"/>
            <p14:sldId id="329"/>
            <p14:sldId id="398"/>
            <p14:sldId id="385"/>
            <p14:sldId id="399"/>
            <p14:sldId id="397"/>
            <p14:sldId id="395"/>
            <p14:sldId id="388"/>
            <p14:sldId id="400"/>
            <p14:sldId id="396"/>
            <p14:sldId id="362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DC5924"/>
    <a:srgbClr val="B7472A"/>
    <a:srgbClr val="000000"/>
    <a:srgbClr val="FFFFFF"/>
    <a:srgbClr val="75D1FF"/>
    <a:srgbClr val="11161C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CCC90-05DB-A91C-C2FD-CDCC8917F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E5102-4F81-B7BB-80C9-170058E32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C6347-8A88-7FAD-3EA5-791C77041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11F35-2A42-06B5-3833-64710A0691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CF485-90C1-575F-C8A7-BD78BE70C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0A90B-50A4-EFB4-FF07-7180CD8CA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DEB311-8EF3-A2B7-C4D7-51F150D4A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67779-22EB-BA17-2B2D-A75E9F206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2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8/01/ai-and-machine-learning-give-new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8/01/ai-and-machine-learning-give-new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scherlund.blogspot.com/2018/01/ai-and-machine-learning-give-new.htm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nealanalytics.com/creative/" TargetMode="Externa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scherlund.blogspot.com/2018/01/ai-and-machine-learning-give-new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hyperlink" Target="http://scherlund.blogspot.com/2018/01/ai-and-machine-learning-give-new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scherlund.blogspot.com/2018/01/ai-and-machine-learning-give-new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scherlund.blogspot.com/2018/01/ai-and-machine-learning-give-new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8/01/ai-and-machine-learning-give-new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8/01/ai-and-machine-learning-give-new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://scherlund.blogspot.com/2018/01/ai-and-machine-learning-give-new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8/01/ai-and-machine-learning-give-new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8/01/ai-and-machine-learning-give-new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31016" y="16897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20218" y="854108"/>
            <a:ext cx="8804365" cy="2086725"/>
          </a:xfrm>
        </p:spPr>
        <p:txBody>
          <a:bodyPr/>
          <a:lstStyle/>
          <a:p>
            <a:pPr algn="ctr"/>
            <a:r>
              <a:rPr lang="en-US" sz="7200" dirty="0"/>
              <a:t>BUDGET ADVISORY SYSTEM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8119160" y="2412120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B130D-0CA5-4C57-727A-ADC97A7B708F}"/>
              </a:ext>
            </a:extLst>
          </p:cNvPr>
          <p:cNvSpPr txBox="1"/>
          <p:nvPr/>
        </p:nvSpPr>
        <p:spPr>
          <a:xfrm>
            <a:off x="0" y="154395"/>
            <a:ext cx="833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LJ INSTITUTE OF ENGINEERING AND TECHNOLOGY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BCBAC-BAE8-887B-996B-4419C7CA1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62FA75-1B39-0E95-9726-CF4C2A4F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0FBAB-4779-E7CF-4794-5F94A35D3EB5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3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C00E-B6CF-1AC5-9990-E5A02B383C6E}"/>
              </a:ext>
            </a:extLst>
          </p:cNvPr>
          <p:cNvSpPr txBox="1"/>
          <p:nvPr/>
        </p:nvSpPr>
        <p:spPr>
          <a:xfrm>
            <a:off x="751840" y="274320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MERITS</a:t>
            </a:r>
            <a:endParaRPr lang="en-IN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F113E-E5C7-022F-784F-38096B68E2AC}"/>
              </a:ext>
            </a:extLst>
          </p:cNvPr>
          <p:cNvSpPr txBox="1"/>
          <p:nvPr/>
        </p:nvSpPr>
        <p:spPr>
          <a:xfrm>
            <a:off x="216061" y="1755240"/>
            <a:ext cx="11759878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solidFill>
                  <a:schemeClr val="bg1"/>
                </a:solidFill>
              </a:rPr>
              <a:t>User-Friendly: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Simple console-based interface with clear menus and prompts.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solidFill>
                  <a:schemeClr val="bg1"/>
                </a:solidFill>
              </a:rPr>
              <a:t>Scalability: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be extended to support additional features or larger datasets.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solidFill>
                  <a:schemeClr val="bg1"/>
                </a:solidFill>
              </a:rPr>
              <a:t>Cost-Effective: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Built using open-source tools, reducing development and operational costs.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A9FB0-116C-BBDB-F2E0-D1502037D4D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DF307F-A6B4-E1C0-63FC-0ABEB91510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D4BFF-4B6C-CC92-2A12-99E13ABD3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7D7BA5-A058-D1D1-868D-752D62F4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A6B0C5-71F3-9793-F1F8-A8F54930EA94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3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B5633-3077-48FE-793D-8684DE450C8A}"/>
              </a:ext>
            </a:extLst>
          </p:cNvPr>
          <p:cNvSpPr txBox="1"/>
          <p:nvPr/>
        </p:nvSpPr>
        <p:spPr>
          <a:xfrm>
            <a:off x="325120" y="274320"/>
            <a:ext cx="226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DE-MERITS</a:t>
            </a:r>
            <a:endParaRPr lang="en-IN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4C75E-A205-D58F-A382-51E3F97F0617}"/>
              </a:ext>
            </a:extLst>
          </p:cNvPr>
          <p:cNvSpPr txBox="1"/>
          <p:nvPr/>
        </p:nvSpPr>
        <p:spPr>
          <a:xfrm>
            <a:off x="162046" y="1583856"/>
            <a:ext cx="11759878" cy="473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Console-Based Interface: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Lacks a graphical user interface (GUI), which may not be as intuitive for some users.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Limited Real-Time Features: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Does not support real-time synchronization with bank accounts or payment gateways.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Manual Data Entry: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Relies on manual input for transactions, which can be time-consuming and prone to errors.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No Mobile Support: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Currently limited to desktop use, with no mobile app for on-the-go access.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62FD8-3D2F-B79D-D9B6-C748F297A92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1AA4C-94F7-FE10-3AEB-89FFBC5572F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4C84F2-6157-438E-F26B-D366956132A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EED9B3-6DF0-8B37-D18B-CE812C7B2860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4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C867E-0AFD-B371-5D85-6ACF4B84B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94077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Future Scope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C71ED-15C7-7C18-4FA7-B8635CD6D781}"/>
              </a:ext>
            </a:extLst>
          </p:cNvPr>
          <p:cNvSpPr txBox="1"/>
          <p:nvPr/>
        </p:nvSpPr>
        <p:spPr>
          <a:xfrm>
            <a:off x="619760" y="2243296"/>
            <a:ext cx="10109200" cy="3728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📱 </a:t>
            </a:r>
            <a:r>
              <a:rPr lang="en-IN" sz="2000" b="1" dirty="0">
                <a:solidFill>
                  <a:schemeClr val="bg1"/>
                </a:solidFill>
              </a:rPr>
              <a:t>Mobile App</a:t>
            </a:r>
            <a:r>
              <a:rPr lang="en-IN" sz="2000" dirty="0">
                <a:solidFill>
                  <a:schemeClr val="bg1"/>
                </a:solidFill>
              </a:rPr>
              <a:t> – Push notifications, offline mode, biometric authentication.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🏦 </a:t>
            </a:r>
            <a:r>
              <a:rPr lang="en-IN" sz="2000" b="1" dirty="0">
                <a:solidFill>
                  <a:schemeClr val="bg1"/>
                </a:solidFill>
              </a:rPr>
              <a:t>Bank Integration</a:t>
            </a:r>
            <a:r>
              <a:rPr lang="en-IN" sz="2000" dirty="0">
                <a:solidFill>
                  <a:schemeClr val="bg1"/>
                </a:solidFill>
              </a:rPr>
              <a:t> – Auto transaction imports, multi-currency support.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🤖 </a:t>
            </a:r>
            <a:r>
              <a:rPr lang="en-IN" sz="2000" b="1" dirty="0">
                <a:solidFill>
                  <a:schemeClr val="bg1"/>
                </a:solidFill>
              </a:rPr>
              <a:t>AI Insights</a:t>
            </a:r>
            <a:r>
              <a:rPr lang="en-IN" sz="2000" dirty="0">
                <a:solidFill>
                  <a:schemeClr val="bg1"/>
                </a:solidFill>
              </a:rPr>
              <a:t> – Predictive budgeting, anomaly detection, tailored advice.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🎯 </a:t>
            </a:r>
            <a:r>
              <a:rPr lang="en-IN" sz="2000" b="1" dirty="0">
                <a:solidFill>
                  <a:schemeClr val="bg1"/>
                </a:solidFill>
              </a:rPr>
              <a:t>Goal Tracking</a:t>
            </a:r>
            <a:r>
              <a:rPr lang="en-IN" sz="2000" dirty="0">
                <a:solidFill>
                  <a:schemeClr val="bg1"/>
                </a:solidFill>
              </a:rPr>
              <a:t> – Savings goals, progress visualization, scenario planning.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🔒 </a:t>
            </a:r>
            <a:r>
              <a:rPr lang="en-IN" sz="2000" b="1" dirty="0">
                <a:solidFill>
                  <a:schemeClr val="bg1"/>
                </a:solidFill>
              </a:rPr>
              <a:t>Enhanced Security</a:t>
            </a:r>
            <a:r>
              <a:rPr lang="en-IN" sz="2000" dirty="0">
                <a:solidFill>
                  <a:schemeClr val="bg1"/>
                </a:solidFill>
              </a:rPr>
              <a:t> – 2FA, end-to-end encryption, regular audits.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🎙️ </a:t>
            </a:r>
            <a:r>
              <a:rPr lang="en-IN" sz="2000" b="1" dirty="0">
                <a:solidFill>
                  <a:schemeClr val="bg1"/>
                </a:solidFill>
              </a:rPr>
              <a:t>Voice Commands</a:t>
            </a:r>
            <a:r>
              <a:rPr lang="en-IN" sz="2000" dirty="0">
                <a:solidFill>
                  <a:schemeClr val="bg1"/>
                </a:solidFill>
              </a:rPr>
              <a:t> – Voice-based transactions, virtual assistant integration.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📈 </a:t>
            </a:r>
            <a:r>
              <a:rPr lang="en-IN" sz="2000" b="1" dirty="0">
                <a:solidFill>
                  <a:schemeClr val="bg1"/>
                </a:solidFill>
              </a:rPr>
              <a:t>Investment Tools</a:t>
            </a:r>
            <a:r>
              <a:rPr lang="en-IN" sz="2000" dirty="0">
                <a:solidFill>
                  <a:schemeClr val="bg1"/>
                </a:solidFill>
              </a:rPr>
              <a:t> – Portfolio tracking, brokerage links, risk-based recommendations.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110723-1398-0134-4B07-7A06F1AC11F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A359A-9F8B-3DF6-13DB-022B82F17C8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FBEE15-A2C9-A579-AA2F-2F341E2942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641F7C-7B65-6968-C2D6-6BC075AE5785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4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1716" y="1814011"/>
            <a:ext cx="9237543" cy="226703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6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551AC-7ED4-4B52-D991-33AFB5C2A6A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2486D-107A-A090-6F92-AF99AC2DC1D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619C65-2936-ECEB-1C3B-351EF16A6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900" y="463933"/>
            <a:ext cx="11887200" cy="535531"/>
          </a:xfrm>
        </p:spPr>
        <p:txBody>
          <a:bodyPr/>
          <a:lstStyle/>
          <a:p>
            <a:pPr algn="ctr"/>
            <a:r>
              <a:rPr lang="en-US" sz="3200" b="1" dirty="0"/>
              <a:t>PROJECT OUTLINES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0F3AA-7E81-565D-5F2E-FF102183E3EA}"/>
              </a:ext>
            </a:extLst>
          </p:cNvPr>
          <p:cNvSpPr txBox="1"/>
          <p:nvPr/>
        </p:nvSpPr>
        <p:spPr>
          <a:xfrm>
            <a:off x="902635" y="1559263"/>
            <a:ext cx="10603832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Functionalities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Key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Tools Used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Merits &amp; Demerits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Future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D650A-8CE5-DE28-96C5-FAA206DAA3D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8C908-4888-433C-A535-E10C35D8721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A00CD-FD84-B533-30EB-B24022A61BD2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4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12CC79F-2316-633E-3E0F-4267B86398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41F222-A66E-087C-3E6D-0B5F82F4FD33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4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32519" y="2155786"/>
            <a:ext cx="5044876" cy="2815322"/>
          </a:xfrm>
        </p:spPr>
        <p:txBody>
          <a:bodyPr/>
          <a:lstStyle/>
          <a:p>
            <a:r>
              <a:rPr lang="en-US" dirty="0"/>
              <a:t>Objective: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To provide a centralized platform for tracking income, expenses, budgets, and financial trends.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To offer actionable insights through analysis and visualization.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0" y="2155786"/>
            <a:ext cx="5671764" cy="3321037"/>
          </a:xfrm>
        </p:spPr>
        <p:txBody>
          <a:bodyPr/>
          <a:lstStyle/>
          <a:p>
            <a:r>
              <a:rPr lang="en-US" sz="2800" b="0" dirty="0"/>
              <a:t>Overview: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Budget Advisory System is a Python-based application designed to help users manage their finances effectively.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integrates modules for accounts, transactions, budgets, categories, and advanced financial analysis.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48A24-28C8-A67C-FB4B-14CE2AF247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AEE41-7C8C-70D9-B80A-2CB372537BD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D256B-8184-6879-6790-FAB256B0B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3F6F32-7CA8-E10E-6AA3-231076011E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07DCB1-3383-2F2D-C095-D42CB6AAC64D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4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9167B1D-0DDF-17A9-E9AD-784B520AD798}"/>
              </a:ext>
            </a:extLst>
          </p:cNvPr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133DD5-5075-09B5-D927-2C52D9D0F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519" y="2155786"/>
            <a:ext cx="5044876" cy="3332066"/>
          </a:xfrm>
        </p:spPr>
        <p:txBody>
          <a:bodyPr/>
          <a:lstStyle/>
          <a:p>
            <a:r>
              <a:rPr lang="en-US" b="1" dirty="0"/>
              <a:t>Primary Goals: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Simplify financial management for individuals and small businesses.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Enable users to set budgets, track expenses, and monitor income.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Provide data-driven insights to improve financial decision-making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72F9300-05EB-20E2-C7CF-DFFC2D504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155786"/>
            <a:ext cx="5671764" cy="2397708"/>
          </a:xfrm>
        </p:spPr>
        <p:txBody>
          <a:bodyPr/>
          <a:lstStyle/>
          <a:p>
            <a:r>
              <a:rPr lang="en-US" sz="2800" dirty="0"/>
              <a:t>Target Audience: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Individuals looking to manage personal finances.</a:t>
            </a: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Small businesses needing budget tracking and financial analysis.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EBD0D89C-DF0F-4893-C5AA-9A99F77B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PURPOSE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AF68F-E1D0-8760-8403-46FFC1BC034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363D5-C069-E9F4-F7EF-DDC53F024CC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820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66BF35-5268-5FED-03D0-9F82BBE6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AC61CF-4FEB-8CE8-57AD-48B83E03775C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3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BFA0C-99AE-D9B9-5674-8B804C86036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1A392-34A7-47EF-DB9E-B0ED807BF7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89D45F-AEA5-3C6B-5B03-73C55C737B7E}"/>
              </a:ext>
            </a:extLst>
          </p:cNvPr>
          <p:cNvSpPr txBox="1"/>
          <p:nvPr/>
        </p:nvSpPr>
        <p:spPr>
          <a:xfrm>
            <a:off x="274320" y="161788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FUNCTIONALITIES</a:t>
            </a:r>
            <a:endParaRPr lang="en-IN" sz="2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2BDBD-2BF9-8659-EA8B-D54FC4B22700}"/>
              </a:ext>
            </a:extLst>
          </p:cNvPr>
          <p:cNvSpPr txBox="1"/>
          <p:nvPr/>
        </p:nvSpPr>
        <p:spPr>
          <a:xfrm>
            <a:off x="546295" y="1672780"/>
            <a:ext cx="10728960" cy="336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Accounts Management: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Add, update, delete, and view accounts (e.g., cash, card, savings).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Transactions Management: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Record income and expenses.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Transfer funds between accounts.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Categories Management: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Define and manage income and expense categories.</a:t>
            </a:r>
          </a:p>
        </p:txBody>
      </p:sp>
    </p:spTree>
    <p:extLst>
      <p:ext uri="{BB962C8B-B14F-4D97-AF65-F5344CB8AC3E}">
        <p14:creationId xmlns:p14="http://schemas.microsoft.com/office/powerpoint/2010/main" val="13557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CB212-CC1A-A13E-C926-0AAFFB707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2327A0-467F-E95E-D9D6-0EBE131AED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148242-E4C1-378E-9772-B9AF0E9C6ABF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3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0034E-DDDD-7DAB-8E50-34E6A6AA111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1037-767C-41B5-5373-B044DEFBEFC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4D80A0-DCD1-A1C9-ED9C-C0A186F8BF3A}"/>
              </a:ext>
            </a:extLst>
          </p:cNvPr>
          <p:cNvSpPr txBox="1"/>
          <p:nvPr/>
        </p:nvSpPr>
        <p:spPr>
          <a:xfrm>
            <a:off x="637735" y="1693100"/>
            <a:ext cx="10728960" cy="322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solidFill>
                  <a:schemeClr val="bg1"/>
                </a:solidFill>
              </a:rPr>
              <a:t>Budget Management: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Set monthly budgets for categories.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Track spending against budgets.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Receive budget alerts.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dirty="0">
                <a:solidFill>
                  <a:schemeClr val="bg1"/>
                </a:solidFill>
              </a:rPr>
              <a:t>Financial Analysis: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Analyze spending patterns, income stability, and anomalies.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Generate visual reports (bar charts, pie charts, trends).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B10F3-34FF-0A13-0A38-2BA2EBA32FD4}"/>
              </a:ext>
            </a:extLst>
          </p:cNvPr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6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372BC-5431-F195-9599-7A6A7747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BA87AC-97C5-6096-9CFE-DF2C6B18F5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CE905-51B5-AE50-46F0-FCB2FF5F9739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4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sp>
        <p:nvSpPr>
          <p:cNvPr id="11" name="Slide Number Placeholder 41">
            <a:extLst>
              <a:ext uri="{FF2B5EF4-FFF2-40B4-BE49-F238E27FC236}">
                <a16:creationId xmlns:a16="http://schemas.microsoft.com/office/drawing/2014/main" id="{9EA48AC7-788D-F504-5332-DD39ACF05FAE}"/>
              </a:ext>
            </a:extLst>
          </p:cNvPr>
          <p:cNvSpPr txBox="1">
            <a:spLocks/>
          </p:cNvSpPr>
          <p:nvPr/>
        </p:nvSpPr>
        <p:spPr>
          <a:xfrm>
            <a:off x="11432913" y="6316156"/>
            <a:ext cx="4984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794E0-94CF-DB4E-F4A3-267A60290D02}"/>
              </a:ext>
            </a:extLst>
          </p:cNvPr>
          <p:cNvSpPr txBox="1"/>
          <p:nvPr/>
        </p:nvSpPr>
        <p:spPr>
          <a:xfrm>
            <a:off x="464764" y="1482127"/>
            <a:ext cx="5333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000" b="1" i="0" dirty="0">
              <a:effectLst/>
            </a:endParaRPr>
          </a:p>
          <a:p>
            <a:endParaRPr lang="en-IN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C6B218-70CC-A6D7-6590-CCA590D74BD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2FD598-0A4A-7E93-6073-F4347D75C92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A6F1CB-6CA4-7BC7-CB7A-AA89A5E75E58}"/>
              </a:ext>
            </a:extLst>
          </p:cNvPr>
          <p:cNvSpPr>
            <a:spLocks noChangeAspect="1"/>
          </p:cNvSpPr>
          <p:nvPr/>
        </p:nvSpPr>
        <p:spPr>
          <a:xfrm>
            <a:off x="232519" y="-3246627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tle 31">
            <a:extLst>
              <a:ext uri="{FF2B5EF4-FFF2-40B4-BE49-F238E27FC236}">
                <a16:creationId xmlns:a16="http://schemas.microsoft.com/office/drawing/2014/main" id="{02B4E3AC-DC40-7720-E413-0C34C899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KEY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9C8F1-C17D-EBDE-D1CA-60433C207823}"/>
              </a:ext>
            </a:extLst>
          </p:cNvPr>
          <p:cNvSpPr txBox="1"/>
          <p:nvPr/>
        </p:nvSpPr>
        <p:spPr>
          <a:xfrm>
            <a:off x="121920" y="1482127"/>
            <a:ext cx="111150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User-Friendly Interface: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Console-based menu system for easy navigation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Inter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Database Integration: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Uses MySQL for secure and efficient data storage.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Inter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Data Visualization: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Utilizes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Matplotlib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 and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Seaborn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 for graphical representation of financial data.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Inter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400" dirty="0">
                <a:solidFill>
                  <a:srgbClr val="F8FAFF"/>
                </a:solidFill>
                <a:latin typeface="Inter"/>
              </a:rPr>
              <a:t>Analysis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Detects spending anomalies and provides income stability analysis.</a:t>
            </a:r>
          </a:p>
          <a:p>
            <a:pPr marR="0" lvl="1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Inter"/>
            </a:endParaRPr>
          </a:p>
          <a:p>
            <a:pPr marL="457200" marR="0" lvl="0" indent="-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Budget Alerts: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Notifies users when spending exceeds budget limits.</a:t>
            </a:r>
          </a:p>
        </p:txBody>
      </p:sp>
    </p:spTree>
    <p:extLst>
      <p:ext uri="{BB962C8B-B14F-4D97-AF65-F5344CB8AC3E}">
        <p14:creationId xmlns:p14="http://schemas.microsoft.com/office/powerpoint/2010/main" val="2785362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C4EEF7-1788-1132-46A5-7114AE76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40D1B3-4044-7EF4-F1D5-4E16721A0F06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3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BCB69-D6CB-F402-FD14-0F4CF68D08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3508" y="615338"/>
            <a:ext cx="3244992" cy="646331"/>
          </a:xfrm>
        </p:spPr>
        <p:txBody>
          <a:bodyPr/>
          <a:lstStyle/>
          <a:p>
            <a:r>
              <a:rPr lang="en-US" sz="4000" dirty="0"/>
              <a:t>TOOLS USED</a:t>
            </a:r>
            <a:endParaRPr lang="en-IN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5E811-F248-4995-A63B-A0AB63448DB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A8F17-64BE-3A53-FAFE-A37576A6117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D23AB-E888-0DA6-DFF2-D688363DFEEB}"/>
              </a:ext>
            </a:extLst>
          </p:cNvPr>
          <p:cNvSpPr txBox="1"/>
          <p:nvPr/>
        </p:nvSpPr>
        <p:spPr>
          <a:xfrm flipH="1">
            <a:off x="162046" y="1384909"/>
            <a:ext cx="1137791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Programming Language: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Python (for backend logic and console-based interface).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Inter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Database: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MySQL (for storing accounts, transactions, budgets, and categories).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Inter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Libraries: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mysql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-connector-python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: For database connectivity.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pandas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: For data manipulation and analysis.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matplotlib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 and 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seaborn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: For data visualization.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rich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: For enhanced console output and formatting.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rgbClr val="F8FAFF"/>
              </a:solidFill>
              <a:effectLst/>
              <a:latin typeface="Inter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Development Environment: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IDE: VS Code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Database Management: MySQL Workbench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8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3C7131-C161-031F-8C8B-C745AF5F2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27495"/>
            <a:ext cx="12191999" cy="6830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105C0-C094-64F6-8ADD-07F9130CB12A}"/>
              </a:ext>
            </a:extLst>
          </p:cNvPr>
          <p:cNvSpPr txBox="1"/>
          <p:nvPr/>
        </p:nvSpPr>
        <p:spPr>
          <a:xfrm>
            <a:off x="555244" y="9731911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noFill/>
                <a:hlinkClick r:id="rId3" tooltip="http://scherlund.blogspot.com/2018/01/ai-and-machine-learning-give-new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900">
                <a:noFill/>
              </a:rPr>
              <a:t> by Unknown Author is licensed under </a:t>
            </a:r>
            <a:r>
              <a:rPr lang="en-IN" sz="900">
                <a:noFill/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900">
              <a:noFill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36329C-D2AB-0487-91EE-5F1B30231EDB}"/>
              </a:ext>
            </a:extLst>
          </p:cNvPr>
          <p:cNvSpPr txBox="1"/>
          <p:nvPr/>
        </p:nvSpPr>
        <p:spPr>
          <a:xfrm>
            <a:off x="751840" y="274320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MERITS</a:t>
            </a:r>
            <a:endParaRPr lang="en-IN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3EF54-5511-4C5F-142D-2734BF50FA2C}"/>
              </a:ext>
            </a:extLst>
          </p:cNvPr>
          <p:cNvSpPr txBox="1"/>
          <p:nvPr/>
        </p:nvSpPr>
        <p:spPr>
          <a:xfrm>
            <a:off x="216061" y="1723084"/>
            <a:ext cx="11759878" cy="334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Streamlined Financial Management: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Centralizes all financial data in one platform for easy access and management.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Data-Driven Insights: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Provides actionable </a:t>
            </a:r>
            <a:r>
              <a:rPr lang="en-US" sz="2400">
                <a:solidFill>
                  <a:schemeClr val="bg1"/>
                </a:solidFill>
              </a:rPr>
              <a:t>insights through </a:t>
            </a:r>
            <a:r>
              <a:rPr lang="en-US" sz="2400" dirty="0">
                <a:solidFill>
                  <a:schemeClr val="bg1"/>
                </a:solidFill>
              </a:rPr>
              <a:t>analysis and visualization.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Budget Tracking: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Helps users stay within budget limits with real-time alerts.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F072A-F43F-D5EA-C3DC-99406D92FFC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234F2F-26F9-606A-6FE0-783DD205160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1771</TotalTime>
  <Words>808</Words>
  <Application>Microsoft Office PowerPoint</Application>
  <PresentationFormat>Widescreen</PresentationFormat>
  <Paragraphs>128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Inter</vt:lpstr>
      <vt:lpstr>Segoe UI</vt:lpstr>
      <vt:lpstr>Segoe UI Black</vt:lpstr>
      <vt:lpstr>Segoe UI Semibold</vt:lpstr>
      <vt:lpstr>Segoe UI Semilight</vt:lpstr>
      <vt:lpstr>var(--ds-font-family-code)</vt:lpstr>
      <vt:lpstr>Wingdings</vt:lpstr>
      <vt:lpstr>Storybuilding Neal Creative</vt:lpstr>
      <vt:lpstr>BUDGET ADVISORY SYSTEM</vt:lpstr>
      <vt:lpstr>PowerPoint Presentation</vt:lpstr>
      <vt:lpstr>INTRODUCTION</vt:lpstr>
      <vt:lpstr>PURPOSE</vt:lpstr>
      <vt:lpstr>PowerPoint Presentation</vt:lpstr>
      <vt:lpstr>PowerPoint Presentation</vt:lpstr>
      <vt:lpstr>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pushti kasakmasrani</dc:creator>
  <cp:keywords/>
  <dc:description/>
  <cp:lastModifiedBy>Kasak Masrani</cp:lastModifiedBy>
  <cp:revision>402</cp:revision>
  <dcterms:created xsi:type="dcterms:W3CDTF">2024-08-18T12:25:54Z</dcterms:created>
  <dcterms:modified xsi:type="dcterms:W3CDTF">2025-04-19T08:13:30Z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