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T Serif" charset="1" panose="020A0603040505020204"/>
      <p:regular r:id="rId13"/>
    </p:embeddedFont>
    <p:embeddedFont>
      <p:font typeface="DM Sans" charset="1" panose="00000000000000000000"/>
      <p:regular r:id="rId14"/>
    </p:embeddedFont>
    <p:embeddedFont>
      <p:font typeface="DM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2"/>
              <a:stretch>
                <a:fillRect l="0" t="0" r="0" b="0"/>
              </a:stretch>
            </a:blipFill>
          </p:spPr>
        </p:sp>
      </p:grpSp>
      <p:sp>
        <p:nvSpPr>
          <p:cNvPr name="TextBox 8" id="8"/>
          <p:cNvSpPr txBox="true"/>
          <p:nvPr/>
        </p:nvSpPr>
        <p:spPr>
          <a:xfrm rot="0">
            <a:off x="7850237" y="1439615"/>
            <a:ext cx="9445526" cy="1321891"/>
          </a:xfrm>
          <a:prstGeom prst="rect">
            <a:avLst/>
          </a:prstGeom>
        </p:spPr>
        <p:txBody>
          <a:bodyPr anchor="t" rtlCol="false" tIns="0" lIns="0" bIns="0" rIns="0">
            <a:spAutoFit/>
          </a:bodyPr>
          <a:lstStyle/>
          <a:p>
            <a:pPr algn="l">
              <a:lnSpc>
                <a:spcPts val="10062"/>
              </a:lnSpc>
            </a:pPr>
            <a:r>
              <a:rPr lang="en-US" sz="8062">
                <a:solidFill>
                  <a:srgbClr val="020202"/>
                </a:solidFill>
                <a:latin typeface="PT Serif"/>
                <a:ea typeface="PT Serif"/>
                <a:cs typeface="PT Serif"/>
                <a:sym typeface="PT Serif"/>
              </a:rPr>
              <a:t>CampusSync AI</a:t>
            </a:r>
          </a:p>
        </p:txBody>
      </p:sp>
      <p:sp>
        <p:nvSpPr>
          <p:cNvPr name="TextBox 9" id="9"/>
          <p:cNvSpPr txBox="true"/>
          <p:nvPr/>
        </p:nvSpPr>
        <p:spPr>
          <a:xfrm rot="0">
            <a:off x="7850237" y="3148607"/>
            <a:ext cx="8245822" cy="968425"/>
          </a:xfrm>
          <a:prstGeom prst="rect">
            <a:avLst/>
          </a:prstGeom>
        </p:spPr>
        <p:txBody>
          <a:bodyPr anchor="t" rtlCol="false" tIns="0" lIns="0" bIns="0" rIns="0">
            <a:spAutoFit/>
          </a:bodyPr>
          <a:lstStyle/>
          <a:p>
            <a:pPr algn="l">
              <a:lnSpc>
                <a:spcPts val="7312"/>
              </a:lnSpc>
            </a:pPr>
            <a:r>
              <a:rPr lang="en-US" sz="5812">
                <a:solidFill>
                  <a:srgbClr val="020202"/>
                </a:solidFill>
                <a:latin typeface="PT Serif"/>
                <a:ea typeface="PT Serif"/>
                <a:cs typeface="PT Serif"/>
                <a:sym typeface="PT Serif"/>
              </a:rPr>
              <a:t>Smart College Event Hub</a:t>
            </a:r>
          </a:p>
        </p:txBody>
      </p:sp>
      <p:sp>
        <p:nvSpPr>
          <p:cNvPr name="TextBox 10" id="10"/>
          <p:cNvSpPr txBox="true"/>
          <p:nvPr/>
        </p:nvSpPr>
        <p:spPr>
          <a:xfrm rot="0">
            <a:off x="7850237" y="4446985"/>
            <a:ext cx="9445526"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Prepared By:</a:t>
            </a:r>
          </a:p>
        </p:txBody>
      </p:sp>
      <p:sp>
        <p:nvSpPr>
          <p:cNvPr name="TextBox 11" id="11"/>
          <p:cNvSpPr txBox="true"/>
          <p:nvPr/>
        </p:nvSpPr>
        <p:spPr>
          <a:xfrm rot="0">
            <a:off x="7850237" y="5219551"/>
            <a:ext cx="9445526" cy="2363391"/>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Name		: Masrani Kasak Atulbhai</a:t>
            </a:r>
          </a:p>
          <a:p>
            <a:pPr algn="l">
              <a:lnSpc>
                <a:spcPts val="3562"/>
              </a:lnSpc>
            </a:pPr>
            <a:r>
              <a:rPr lang="en-US" sz="2187">
                <a:solidFill>
                  <a:srgbClr val="383838"/>
                </a:solidFill>
                <a:latin typeface="DM Sans"/>
                <a:ea typeface="DM Sans"/>
                <a:cs typeface="DM Sans"/>
                <a:sym typeface="DM Sans"/>
              </a:rPr>
              <a:t>Roll No		: 06</a:t>
            </a:r>
          </a:p>
          <a:p>
            <a:pPr algn="l">
              <a:lnSpc>
                <a:spcPts val="3562"/>
              </a:lnSpc>
            </a:pPr>
            <a:r>
              <a:rPr lang="en-US" sz="2187">
                <a:solidFill>
                  <a:srgbClr val="383838"/>
                </a:solidFill>
                <a:latin typeface="DM Sans"/>
                <a:ea typeface="DM Sans"/>
                <a:cs typeface="DM Sans"/>
                <a:sym typeface="DM Sans"/>
              </a:rPr>
              <a:t>Enrollment No	: 23002170110083</a:t>
            </a:r>
          </a:p>
          <a:p>
            <a:pPr algn="l">
              <a:lnSpc>
                <a:spcPts val="3562"/>
              </a:lnSpc>
            </a:pPr>
            <a:r>
              <a:rPr lang="en-US" sz="2187">
                <a:solidFill>
                  <a:srgbClr val="383838"/>
                </a:solidFill>
                <a:latin typeface="DM Sans"/>
                <a:ea typeface="DM Sans"/>
                <a:cs typeface="DM Sans"/>
                <a:sym typeface="DM Sans"/>
              </a:rPr>
              <a:t>Batch		: A1</a:t>
            </a:r>
          </a:p>
          <a:p>
            <a:pPr algn="l">
              <a:lnSpc>
                <a:spcPts val="3562"/>
              </a:lnSpc>
            </a:pPr>
            <a:r>
              <a:rPr lang="en-US" sz="2187">
                <a:solidFill>
                  <a:srgbClr val="383838"/>
                </a:solidFill>
                <a:latin typeface="DM Sans"/>
                <a:ea typeface="DM Sans"/>
                <a:cs typeface="DM Sans"/>
                <a:sym typeface="DM Sans"/>
              </a:rPr>
              <a:t>Branch		: CE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7283351" y="844302"/>
            <a:ext cx="3721299" cy="484138"/>
          </a:xfrm>
          <a:prstGeom prst="rect">
            <a:avLst/>
          </a:prstGeom>
        </p:spPr>
        <p:txBody>
          <a:bodyPr anchor="t" rtlCol="false" tIns="0" lIns="0" bIns="0" rIns="0">
            <a:spAutoFit/>
          </a:bodyPr>
          <a:lstStyle/>
          <a:p>
            <a:pPr algn="ctr">
              <a:lnSpc>
                <a:spcPts val="3625"/>
              </a:lnSpc>
            </a:pPr>
            <a:r>
              <a:rPr lang="en-US" sz="2874">
                <a:solidFill>
                  <a:srgbClr val="020202"/>
                </a:solidFill>
                <a:latin typeface="PT Serif"/>
                <a:ea typeface="PT Serif"/>
                <a:cs typeface="PT Serif"/>
                <a:sym typeface="PT Serif"/>
              </a:rPr>
              <a:t>Agenda</a:t>
            </a:r>
          </a:p>
        </p:txBody>
      </p:sp>
      <p:sp>
        <p:nvSpPr>
          <p:cNvPr name="TextBox 7" id="7"/>
          <p:cNvSpPr txBox="true"/>
          <p:nvPr/>
        </p:nvSpPr>
        <p:spPr>
          <a:xfrm rot="0">
            <a:off x="4876651" y="1573857"/>
            <a:ext cx="8534549" cy="968425"/>
          </a:xfrm>
          <a:prstGeom prst="rect">
            <a:avLst/>
          </a:prstGeom>
        </p:spPr>
        <p:txBody>
          <a:bodyPr anchor="t" rtlCol="false" tIns="0" lIns="0" bIns="0" rIns="0">
            <a:spAutoFit/>
          </a:bodyPr>
          <a:lstStyle/>
          <a:p>
            <a:pPr algn="ctr">
              <a:lnSpc>
                <a:spcPts val="7312"/>
              </a:lnSpc>
            </a:pPr>
            <a:r>
              <a:rPr lang="en-US" sz="5812">
                <a:solidFill>
                  <a:srgbClr val="020202"/>
                </a:solidFill>
                <a:latin typeface="PT Serif"/>
                <a:ea typeface="PT Serif"/>
                <a:cs typeface="PT Serif"/>
                <a:sym typeface="PT Serif"/>
              </a:rPr>
              <a:t>Unveiling CampusSync AI</a:t>
            </a:r>
          </a:p>
        </p:txBody>
      </p:sp>
      <p:sp>
        <p:nvSpPr>
          <p:cNvPr name="TextBox 8" id="8"/>
          <p:cNvSpPr txBox="true"/>
          <p:nvPr/>
        </p:nvSpPr>
        <p:spPr>
          <a:xfrm rot="0">
            <a:off x="992238" y="2881759"/>
            <a:ext cx="283518" cy="440085"/>
          </a:xfrm>
          <a:prstGeom prst="rect">
            <a:avLst/>
          </a:prstGeom>
        </p:spPr>
        <p:txBody>
          <a:bodyPr anchor="t" rtlCol="false" tIns="0" lIns="0" bIns="0" rIns="0">
            <a:spAutoFit/>
          </a:bodyPr>
          <a:lstStyle/>
          <a:p>
            <a:pPr algn="l">
              <a:lnSpc>
                <a:spcPts val="3562"/>
              </a:lnSpc>
            </a:pPr>
            <a:r>
              <a:rPr lang="en-US" sz="2187">
                <a:solidFill>
                  <a:srgbClr val="383838"/>
                </a:solidFill>
                <a:latin typeface="PT Serif"/>
                <a:ea typeface="PT Serif"/>
                <a:cs typeface="PT Serif"/>
                <a:sym typeface="PT Serif"/>
              </a:rPr>
              <a:t>01</a:t>
            </a:r>
          </a:p>
        </p:txBody>
      </p:sp>
      <p:grpSp>
        <p:nvGrpSpPr>
          <p:cNvPr name="Group 9" id="9"/>
          <p:cNvGrpSpPr/>
          <p:nvPr/>
        </p:nvGrpSpPr>
        <p:grpSpPr>
          <a:xfrm rot="0">
            <a:off x="992238" y="3411290"/>
            <a:ext cx="8009930" cy="38100"/>
            <a:chOff x="0" y="0"/>
            <a:chExt cx="10679907" cy="50800"/>
          </a:xfrm>
        </p:grpSpPr>
        <p:sp>
          <p:nvSpPr>
            <p:cNvPr name="Freeform 10" id="10"/>
            <p:cNvSpPr/>
            <p:nvPr/>
          </p:nvSpPr>
          <p:spPr>
            <a:xfrm flipH="false" flipV="false" rot="0">
              <a:off x="0" y="0"/>
              <a:ext cx="10679938" cy="50800"/>
            </a:xfrm>
            <a:custGeom>
              <a:avLst/>
              <a:gdLst/>
              <a:ahLst/>
              <a:cxnLst/>
              <a:rect r="r" b="b" t="t" l="l"/>
              <a:pathLst>
                <a:path h="50800" w="10679938">
                  <a:moveTo>
                    <a:pt x="0" y="0"/>
                  </a:moveTo>
                  <a:lnTo>
                    <a:pt x="10679938" y="0"/>
                  </a:lnTo>
                  <a:lnTo>
                    <a:pt x="10679938" y="50800"/>
                  </a:lnTo>
                  <a:lnTo>
                    <a:pt x="0" y="50800"/>
                  </a:lnTo>
                  <a:close/>
                </a:path>
              </a:pathLst>
            </a:custGeom>
            <a:solidFill>
              <a:srgbClr val="E04F00"/>
            </a:solidFill>
          </p:spPr>
        </p:sp>
      </p:grpSp>
      <p:sp>
        <p:nvSpPr>
          <p:cNvPr name="TextBox 11" id="11"/>
          <p:cNvSpPr txBox="true"/>
          <p:nvPr/>
        </p:nvSpPr>
        <p:spPr>
          <a:xfrm rot="0">
            <a:off x="992238" y="3610124"/>
            <a:ext cx="3721299" cy="484137"/>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Introduction</a:t>
            </a:r>
          </a:p>
        </p:txBody>
      </p:sp>
      <p:sp>
        <p:nvSpPr>
          <p:cNvPr name="TextBox 12" id="12"/>
          <p:cNvSpPr txBox="true"/>
          <p:nvPr/>
        </p:nvSpPr>
        <p:spPr>
          <a:xfrm rot="0">
            <a:off x="992238" y="4169122"/>
            <a:ext cx="8009930"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Purpose &amp; Vision</a:t>
            </a:r>
          </a:p>
        </p:txBody>
      </p:sp>
      <p:sp>
        <p:nvSpPr>
          <p:cNvPr name="TextBox 13" id="13"/>
          <p:cNvSpPr txBox="true"/>
          <p:nvPr/>
        </p:nvSpPr>
        <p:spPr>
          <a:xfrm rot="0">
            <a:off x="9285685" y="2881759"/>
            <a:ext cx="283518" cy="440085"/>
          </a:xfrm>
          <a:prstGeom prst="rect">
            <a:avLst/>
          </a:prstGeom>
        </p:spPr>
        <p:txBody>
          <a:bodyPr anchor="t" rtlCol="false" tIns="0" lIns="0" bIns="0" rIns="0">
            <a:spAutoFit/>
          </a:bodyPr>
          <a:lstStyle/>
          <a:p>
            <a:pPr algn="l">
              <a:lnSpc>
                <a:spcPts val="3562"/>
              </a:lnSpc>
            </a:pPr>
            <a:r>
              <a:rPr lang="en-US" sz="2187">
                <a:solidFill>
                  <a:srgbClr val="383838"/>
                </a:solidFill>
                <a:latin typeface="PT Serif"/>
                <a:ea typeface="PT Serif"/>
                <a:cs typeface="PT Serif"/>
                <a:sym typeface="PT Serif"/>
              </a:rPr>
              <a:t>02</a:t>
            </a:r>
          </a:p>
        </p:txBody>
      </p:sp>
      <p:grpSp>
        <p:nvGrpSpPr>
          <p:cNvPr name="Group 14" id="14"/>
          <p:cNvGrpSpPr/>
          <p:nvPr/>
        </p:nvGrpSpPr>
        <p:grpSpPr>
          <a:xfrm rot="0">
            <a:off x="9285685" y="3411290"/>
            <a:ext cx="8010079" cy="38100"/>
            <a:chOff x="0" y="0"/>
            <a:chExt cx="10680105" cy="50800"/>
          </a:xfrm>
        </p:grpSpPr>
        <p:sp>
          <p:nvSpPr>
            <p:cNvPr name="Freeform 15" id="15"/>
            <p:cNvSpPr/>
            <p:nvPr/>
          </p:nvSpPr>
          <p:spPr>
            <a:xfrm flipH="false" flipV="false" rot="0">
              <a:off x="0" y="0"/>
              <a:ext cx="10680065" cy="50800"/>
            </a:xfrm>
            <a:custGeom>
              <a:avLst/>
              <a:gdLst/>
              <a:ahLst/>
              <a:cxnLst/>
              <a:rect r="r" b="b" t="t" l="l"/>
              <a:pathLst>
                <a:path h="50800" w="10680065">
                  <a:moveTo>
                    <a:pt x="0" y="0"/>
                  </a:moveTo>
                  <a:lnTo>
                    <a:pt x="10680065" y="0"/>
                  </a:lnTo>
                  <a:lnTo>
                    <a:pt x="10680065" y="50800"/>
                  </a:lnTo>
                  <a:lnTo>
                    <a:pt x="0" y="50800"/>
                  </a:lnTo>
                  <a:close/>
                </a:path>
              </a:pathLst>
            </a:custGeom>
            <a:solidFill>
              <a:srgbClr val="E04F00"/>
            </a:solidFill>
          </p:spPr>
        </p:sp>
      </p:grpSp>
      <p:sp>
        <p:nvSpPr>
          <p:cNvPr name="TextBox 16" id="16"/>
          <p:cNvSpPr txBox="true"/>
          <p:nvPr/>
        </p:nvSpPr>
        <p:spPr>
          <a:xfrm rot="0">
            <a:off x="9285685" y="3610124"/>
            <a:ext cx="3721299" cy="484137"/>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Architecture</a:t>
            </a:r>
          </a:p>
        </p:txBody>
      </p:sp>
      <p:sp>
        <p:nvSpPr>
          <p:cNvPr name="TextBox 17" id="17"/>
          <p:cNvSpPr txBox="true"/>
          <p:nvPr/>
        </p:nvSpPr>
        <p:spPr>
          <a:xfrm rot="0">
            <a:off x="9285685" y="4169122"/>
            <a:ext cx="8010079"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Technology &amp; Systems</a:t>
            </a:r>
          </a:p>
        </p:txBody>
      </p:sp>
      <p:sp>
        <p:nvSpPr>
          <p:cNvPr name="TextBox 18" id="18"/>
          <p:cNvSpPr txBox="true"/>
          <p:nvPr/>
        </p:nvSpPr>
        <p:spPr>
          <a:xfrm rot="0">
            <a:off x="992238" y="5128320"/>
            <a:ext cx="283518" cy="440085"/>
          </a:xfrm>
          <a:prstGeom prst="rect">
            <a:avLst/>
          </a:prstGeom>
        </p:spPr>
        <p:txBody>
          <a:bodyPr anchor="t" rtlCol="false" tIns="0" lIns="0" bIns="0" rIns="0">
            <a:spAutoFit/>
          </a:bodyPr>
          <a:lstStyle/>
          <a:p>
            <a:pPr algn="l">
              <a:lnSpc>
                <a:spcPts val="3562"/>
              </a:lnSpc>
            </a:pPr>
            <a:r>
              <a:rPr lang="en-US" sz="2187">
                <a:solidFill>
                  <a:srgbClr val="383838"/>
                </a:solidFill>
                <a:latin typeface="PT Serif"/>
                <a:ea typeface="PT Serif"/>
                <a:cs typeface="PT Serif"/>
                <a:sym typeface="PT Serif"/>
              </a:rPr>
              <a:t>03</a:t>
            </a:r>
          </a:p>
        </p:txBody>
      </p:sp>
      <p:grpSp>
        <p:nvGrpSpPr>
          <p:cNvPr name="Group 19" id="19"/>
          <p:cNvGrpSpPr/>
          <p:nvPr/>
        </p:nvGrpSpPr>
        <p:grpSpPr>
          <a:xfrm rot="0">
            <a:off x="992238" y="5657850"/>
            <a:ext cx="8009930" cy="38100"/>
            <a:chOff x="0" y="0"/>
            <a:chExt cx="10679907" cy="50800"/>
          </a:xfrm>
        </p:grpSpPr>
        <p:sp>
          <p:nvSpPr>
            <p:cNvPr name="Freeform 20" id="20"/>
            <p:cNvSpPr/>
            <p:nvPr/>
          </p:nvSpPr>
          <p:spPr>
            <a:xfrm flipH="false" flipV="false" rot="0">
              <a:off x="0" y="0"/>
              <a:ext cx="10679938" cy="50800"/>
            </a:xfrm>
            <a:custGeom>
              <a:avLst/>
              <a:gdLst/>
              <a:ahLst/>
              <a:cxnLst/>
              <a:rect r="r" b="b" t="t" l="l"/>
              <a:pathLst>
                <a:path h="50800" w="10679938">
                  <a:moveTo>
                    <a:pt x="0" y="0"/>
                  </a:moveTo>
                  <a:lnTo>
                    <a:pt x="10679938" y="0"/>
                  </a:lnTo>
                  <a:lnTo>
                    <a:pt x="10679938" y="50800"/>
                  </a:lnTo>
                  <a:lnTo>
                    <a:pt x="0" y="50800"/>
                  </a:lnTo>
                  <a:close/>
                </a:path>
              </a:pathLst>
            </a:custGeom>
            <a:solidFill>
              <a:srgbClr val="E04F00"/>
            </a:solidFill>
          </p:spPr>
        </p:sp>
      </p:grpSp>
      <p:sp>
        <p:nvSpPr>
          <p:cNvPr name="TextBox 21" id="21"/>
          <p:cNvSpPr txBox="true"/>
          <p:nvPr/>
        </p:nvSpPr>
        <p:spPr>
          <a:xfrm rot="0">
            <a:off x="992238" y="5856685"/>
            <a:ext cx="3721299" cy="484138"/>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Key Features</a:t>
            </a:r>
          </a:p>
        </p:txBody>
      </p:sp>
      <p:sp>
        <p:nvSpPr>
          <p:cNvPr name="TextBox 22" id="22"/>
          <p:cNvSpPr txBox="true"/>
          <p:nvPr/>
        </p:nvSpPr>
        <p:spPr>
          <a:xfrm rot="0">
            <a:off x="992238" y="6415682"/>
            <a:ext cx="8009930"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User-Centric Design</a:t>
            </a:r>
          </a:p>
        </p:txBody>
      </p:sp>
      <p:sp>
        <p:nvSpPr>
          <p:cNvPr name="TextBox 23" id="23"/>
          <p:cNvSpPr txBox="true"/>
          <p:nvPr/>
        </p:nvSpPr>
        <p:spPr>
          <a:xfrm rot="0">
            <a:off x="9285685" y="5128320"/>
            <a:ext cx="283518" cy="440085"/>
          </a:xfrm>
          <a:prstGeom prst="rect">
            <a:avLst/>
          </a:prstGeom>
        </p:spPr>
        <p:txBody>
          <a:bodyPr anchor="t" rtlCol="false" tIns="0" lIns="0" bIns="0" rIns="0">
            <a:spAutoFit/>
          </a:bodyPr>
          <a:lstStyle/>
          <a:p>
            <a:pPr algn="l">
              <a:lnSpc>
                <a:spcPts val="3562"/>
              </a:lnSpc>
            </a:pPr>
            <a:r>
              <a:rPr lang="en-US" sz="2187">
                <a:solidFill>
                  <a:srgbClr val="383838"/>
                </a:solidFill>
                <a:latin typeface="PT Serif"/>
                <a:ea typeface="PT Serif"/>
                <a:cs typeface="PT Serif"/>
                <a:sym typeface="PT Serif"/>
              </a:rPr>
              <a:t>04</a:t>
            </a:r>
          </a:p>
        </p:txBody>
      </p:sp>
      <p:grpSp>
        <p:nvGrpSpPr>
          <p:cNvPr name="Group 24" id="24"/>
          <p:cNvGrpSpPr/>
          <p:nvPr/>
        </p:nvGrpSpPr>
        <p:grpSpPr>
          <a:xfrm rot="0">
            <a:off x="9285685" y="5657850"/>
            <a:ext cx="8010079" cy="38100"/>
            <a:chOff x="0" y="0"/>
            <a:chExt cx="10680105" cy="50800"/>
          </a:xfrm>
        </p:grpSpPr>
        <p:sp>
          <p:nvSpPr>
            <p:cNvPr name="Freeform 25" id="25"/>
            <p:cNvSpPr/>
            <p:nvPr/>
          </p:nvSpPr>
          <p:spPr>
            <a:xfrm flipH="false" flipV="false" rot="0">
              <a:off x="0" y="0"/>
              <a:ext cx="10680065" cy="50800"/>
            </a:xfrm>
            <a:custGeom>
              <a:avLst/>
              <a:gdLst/>
              <a:ahLst/>
              <a:cxnLst/>
              <a:rect r="r" b="b" t="t" l="l"/>
              <a:pathLst>
                <a:path h="50800" w="10680065">
                  <a:moveTo>
                    <a:pt x="0" y="0"/>
                  </a:moveTo>
                  <a:lnTo>
                    <a:pt x="10680065" y="0"/>
                  </a:lnTo>
                  <a:lnTo>
                    <a:pt x="10680065" y="50800"/>
                  </a:lnTo>
                  <a:lnTo>
                    <a:pt x="0" y="50800"/>
                  </a:lnTo>
                  <a:close/>
                </a:path>
              </a:pathLst>
            </a:custGeom>
            <a:solidFill>
              <a:srgbClr val="E04F00"/>
            </a:solidFill>
          </p:spPr>
        </p:sp>
      </p:grpSp>
      <p:sp>
        <p:nvSpPr>
          <p:cNvPr name="TextBox 26" id="26"/>
          <p:cNvSpPr txBox="true"/>
          <p:nvPr/>
        </p:nvSpPr>
        <p:spPr>
          <a:xfrm rot="0">
            <a:off x="9285685" y="5856685"/>
            <a:ext cx="3721299" cy="484138"/>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AI at Core</a:t>
            </a:r>
          </a:p>
        </p:txBody>
      </p:sp>
      <p:sp>
        <p:nvSpPr>
          <p:cNvPr name="TextBox 27" id="27"/>
          <p:cNvSpPr txBox="true"/>
          <p:nvPr/>
        </p:nvSpPr>
        <p:spPr>
          <a:xfrm rot="0">
            <a:off x="9285685" y="6415682"/>
            <a:ext cx="8010079"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Predictive Insights</a:t>
            </a:r>
          </a:p>
        </p:txBody>
      </p:sp>
      <p:sp>
        <p:nvSpPr>
          <p:cNvPr name="TextBox 28" id="28"/>
          <p:cNvSpPr txBox="true"/>
          <p:nvPr/>
        </p:nvSpPr>
        <p:spPr>
          <a:xfrm rot="0">
            <a:off x="992238" y="7374880"/>
            <a:ext cx="283518" cy="440085"/>
          </a:xfrm>
          <a:prstGeom prst="rect">
            <a:avLst/>
          </a:prstGeom>
        </p:spPr>
        <p:txBody>
          <a:bodyPr anchor="t" rtlCol="false" tIns="0" lIns="0" bIns="0" rIns="0">
            <a:spAutoFit/>
          </a:bodyPr>
          <a:lstStyle/>
          <a:p>
            <a:pPr algn="l">
              <a:lnSpc>
                <a:spcPts val="3562"/>
              </a:lnSpc>
            </a:pPr>
            <a:r>
              <a:rPr lang="en-US" sz="2187">
                <a:solidFill>
                  <a:srgbClr val="383838"/>
                </a:solidFill>
                <a:latin typeface="PT Serif"/>
                <a:ea typeface="PT Serif"/>
                <a:cs typeface="PT Serif"/>
                <a:sym typeface="PT Serif"/>
              </a:rPr>
              <a:t>05</a:t>
            </a:r>
          </a:p>
        </p:txBody>
      </p:sp>
      <p:grpSp>
        <p:nvGrpSpPr>
          <p:cNvPr name="Group 29" id="29"/>
          <p:cNvGrpSpPr/>
          <p:nvPr/>
        </p:nvGrpSpPr>
        <p:grpSpPr>
          <a:xfrm rot="0">
            <a:off x="992238" y="7904410"/>
            <a:ext cx="8009930" cy="38100"/>
            <a:chOff x="0" y="0"/>
            <a:chExt cx="10679907" cy="50800"/>
          </a:xfrm>
        </p:grpSpPr>
        <p:sp>
          <p:nvSpPr>
            <p:cNvPr name="Freeform 30" id="30"/>
            <p:cNvSpPr/>
            <p:nvPr/>
          </p:nvSpPr>
          <p:spPr>
            <a:xfrm flipH="false" flipV="false" rot="0">
              <a:off x="0" y="0"/>
              <a:ext cx="10679938" cy="50800"/>
            </a:xfrm>
            <a:custGeom>
              <a:avLst/>
              <a:gdLst/>
              <a:ahLst/>
              <a:cxnLst/>
              <a:rect r="r" b="b" t="t" l="l"/>
              <a:pathLst>
                <a:path h="50800" w="10679938">
                  <a:moveTo>
                    <a:pt x="0" y="0"/>
                  </a:moveTo>
                  <a:lnTo>
                    <a:pt x="10679938" y="0"/>
                  </a:lnTo>
                  <a:lnTo>
                    <a:pt x="10679938" y="50800"/>
                  </a:lnTo>
                  <a:lnTo>
                    <a:pt x="0" y="50800"/>
                  </a:lnTo>
                  <a:close/>
                </a:path>
              </a:pathLst>
            </a:custGeom>
            <a:solidFill>
              <a:srgbClr val="E04F00"/>
            </a:solidFill>
          </p:spPr>
        </p:sp>
      </p:grpSp>
      <p:sp>
        <p:nvSpPr>
          <p:cNvPr name="TextBox 31" id="31"/>
          <p:cNvSpPr txBox="true"/>
          <p:nvPr/>
        </p:nvSpPr>
        <p:spPr>
          <a:xfrm rot="0">
            <a:off x="992238" y="8103245"/>
            <a:ext cx="3721299" cy="484138"/>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Impact</a:t>
            </a:r>
          </a:p>
        </p:txBody>
      </p:sp>
      <p:sp>
        <p:nvSpPr>
          <p:cNvPr name="TextBox 32" id="32"/>
          <p:cNvSpPr txBox="true"/>
          <p:nvPr/>
        </p:nvSpPr>
        <p:spPr>
          <a:xfrm rot="0">
            <a:off x="992238" y="8662244"/>
            <a:ext cx="8009930"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Future Growth</a:t>
            </a:r>
          </a:p>
        </p:txBody>
      </p:sp>
      <p:sp>
        <p:nvSpPr>
          <p:cNvPr name="TextBox 33" id="33"/>
          <p:cNvSpPr txBox="true"/>
          <p:nvPr/>
        </p:nvSpPr>
        <p:spPr>
          <a:xfrm rot="0">
            <a:off x="9285685" y="7374880"/>
            <a:ext cx="283518" cy="440085"/>
          </a:xfrm>
          <a:prstGeom prst="rect">
            <a:avLst/>
          </a:prstGeom>
        </p:spPr>
        <p:txBody>
          <a:bodyPr anchor="t" rtlCol="false" tIns="0" lIns="0" bIns="0" rIns="0">
            <a:spAutoFit/>
          </a:bodyPr>
          <a:lstStyle/>
          <a:p>
            <a:pPr algn="l">
              <a:lnSpc>
                <a:spcPts val="3562"/>
              </a:lnSpc>
            </a:pPr>
            <a:r>
              <a:rPr lang="en-US" sz="2187">
                <a:solidFill>
                  <a:srgbClr val="383838"/>
                </a:solidFill>
                <a:latin typeface="PT Serif"/>
                <a:ea typeface="PT Serif"/>
                <a:cs typeface="PT Serif"/>
                <a:sym typeface="PT Serif"/>
              </a:rPr>
              <a:t>06</a:t>
            </a:r>
          </a:p>
        </p:txBody>
      </p:sp>
      <p:grpSp>
        <p:nvGrpSpPr>
          <p:cNvPr name="Group 34" id="34"/>
          <p:cNvGrpSpPr/>
          <p:nvPr/>
        </p:nvGrpSpPr>
        <p:grpSpPr>
          <a:xfrm rot="0">
            <a:off x="9285685" y="7904410"/>
            <a:ext cx="8010079" cy="38100"/>
            <a:chOff x="0" y="0"/>
            <a:chExt cx="10680105" cy="50800"/>
          </a:xfrm>
        </p:grpSpPr>
        <p:sp>
          <p:nvSpPr>
            <p:cNvPr name="Freeform 35" id="35"/>
            <p:cNvSpPr/>
            <p:nvPr/>
          </p:nvSpPr>
          <p:spPr>
            <a:xfrm flipH="false" flipV="false" rot="0">
              <a:off x="0" y="0"/>
              <a:ext cx="10680065" cy="50800"/>
            </a:xfrm>
            <a:custGeom>
              <a:avLst/>
              <a:gdLst/>
              <a:ahLst/>
              <a:cxnLst/>
              <a:rect r="r" b="b" t="t" l="l"/>
              <a:pathLst>
                <a:path h="50800" w="10680065">
                  <a:moveTo>
                    <a:pt x="0" y="0"/>
                  </a:moveTo>
                  <a:lnTo>
                    <a:pt x="10680065" y="0"/>
                  </a:lnTo>
                  <a:lnTo>
                    <a:pt x="10680065" y="50800"/>
                  </a:lnTo>
                  <a:lnTo>
                    <a:pt x="0" y="50800"/>
                  </a:lnTo>
                  <a:close/>
                </a:path>
              </a:pathLst>
            </a:custGeom>
            <a:solidFill>
              <a:srgbClr val="E04F00"/>
            </a:solidFill>
          </p:spPr>
        </p:sp>
      </p:grpSp>
      <p:sp>
        <p:nvSpPr>
          <p:cNvPr name="TextBox 36" id="36"/>
          <p:cNvSpPr txBox="true"/>
          <p:nvPr/>
        </p:nvSpPr>
        <p:spPr>
          <a:xfrm rot="0">
            <a:off x="9285685" y="8103245"/>
            <a:ext cx="3721299" cy="484138"/>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Conclusion</a:t>
            </a:r>
          </a:p>
        </p:txBody>
      </p:sp>
      <p:sp>
        <p:nvSpPr>
          <p:cNvPr name="TextBox 37" id="37"/>
          <p:cNvSpPr txBox="true"/>
          <p:nvPr/>
        </p:nvSpPr>
        <p:spPr>
          <a:xfrm rot="0">
            <a:off x="9285685" y="8662244"/>
            <a:ext cx="8010079" cy="548879"/>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Driving Engagement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777627" y="601415"/>
            <a:ext cx="2916436" cy="374154"/>
          </a:xfrm>
          <a:prstGeom prst="rect">
            <a:avLst/>
          </a:prstGeom>
        </p:spPr>
        <p:txBody>
          <a:bodyPr anchor="t" rtlCol="false" tIns="0" lIns="0" bIns="0" rIns="0">
            <a:spAutoFit/>
          </a:bodyPr>
          <a:lstStyle/>
          <a:p>
            <a:pPr algn="l">
              <a:lnSpc>
                <a:spcPts val="2812"/>
              </a:lnSpc>
            </a:pPr>
            <a:r>
              <a:rPr lang="en-US" sz="2249">
                <a:solidFill>
                  <a:srgbClr val="020202"/>
                </a:solidFill>
                <a:latin typeface="PT Serif"/>
                <a:ea typeface="PT Serif"/>
                <a:cs typeface="PT Serif"/>
                <a:sym typeface="PT Serif"/>
              </a:rPr>
              <a:t>CampusSync AI</a:t>
            </a:r>
          </a:p>
        </p:txBody>
      </p:sp>
      <p:sp>
        <p:nvSpPr>
          <p:cNvPr name="TextBox 7" id="7"/>
          <p:cNvSpPr txBox="true"/>
          <p:nvPr/>
        </p:nvSpPr>
        <p:spPr>
          <a:xfrm rot="0">
            <a:off x="777627" y="1188244"/>
            <a:ext cx="6578650" cy="738485"/>
          </a:xfrm>
          <a:prstGeom prst="rect">
            <a:avLst/>
          </a:prstGeom>
        </p:spPr>
        <p:txBody>
          <a:bodyPr anchor="t" rtlCol="false" tIns="0" lIns="0" bIns="0" rIns="0">
            <a:spAutoFit/>
          </a:bodyPr>
          <a:lstStyle/>
          <a:p>
            <a:pPr algn="l">
              <a:lnSpc>
                <a:spcPts val="5687"/>
              </a:lnSpc>
            </a:pPr>
            <a:r>
              <a:rPr lang="en-US" sz="4562">
                <a:solidFill>
                  <a:srgbClr val="020202"/>
                </a:solidFill>
                <a:latin typeface="PT Serif"/>
                <a:ea typeface="PT Serif"/>
                <a:cs typeface="PT Serif"/>
                <a:sym typeface="PT Serif"/>
              </a:rPr>
              <a:t>Architectural Foundation</a:t>
            </a:r>
          </a:p>
        </p:txBody>
      </p:sp>
      <p:sp>
        <p:nvSpPr>
          <p:cNvPr name="TextBox 8" id="8"/>
          <p:cNvSpPr txBox="true"/>
          <p:nvPr/>
        </p:nvSpPr>
        <p:spPr>
          <a:xfrm rot="0">
            <a:off x="777627" y="2393156"/>
            <a:ext cx="8095358" cy="1132880"/>
          </a:xfrm>
          <a:prstGeom prst="rect">
            <a:avLst/>
          </a:prstGeom>
        </p:spPr>
        <p:txBody>
          <a:bodyPr anchor="t" rtlCol="false" tIns="0" lIns="0" bIns="0" rIns="0">
            <a:spAutoFit/>
          </a:bodyPr>
          <a:lstStyle/>
          <a:p>
            <a:pPr algn="l">
              <a:lnSpc>
                <a:spcPts val="2749"/>
              </a:lnSpc>
            </a:pPr>
            <a:r>
              <a:rPr lang="en-US" sz="1687">
                <a:solidFill>
                  <a:srgbClr val="383838"/>
                </a:solidFill>
                <a:latin typeface="DM Sans"/>
                <a:ea typeface="DM Sans"/>
                <a:cs typeface="DM Sans"/>
                <a:sym typeface="DM Sans"/>
              </a:rPr>
              <a:t>CampusSync AI is built on a robust and scalable architecture, designed to handle diverse campus needs while leveraging cutting-edge AI capabilities. Our hybrid approach ensures both flexibility and performance.</a:t>
            </a:r>
          </a:p>
        </p:txBody>
      </p:sp>
      <p:sp>
        <p:nvSpPr>
          <p:cNvPr name="TextBox 9" id="9"/>
          <p:cNvSpPr txBox="true"/>
          <p:nvPr/>
        </p:nvSpPr>
        <p:spPr>
          <a:xfrm rot="0">
            <a:off x="777627" y="3659237"/>
            <a:ext cx="8095358" cy="422076"/>
          </a:xfrm>
          <a:prstGeom prst="rect">
            <a:avLst/>
          </a:prstGeom>
        </p:spPr>
        <p:txBody>
          <a:bodyPr anchor="t" rtlCol="false" tIns="0" lIns="0" bIns="0" rIns="0">
            <a:spAutoFit/>
          </a:bodyPr>
          <a:lstStyle/>
          <a:p>
            <a:pPr algn="l" marL="254496" indent="-127248" lvl="1">
              <a:lnSpc>
                <a:spcPts val="2749"/>
              </a:lnSpc>
              <a:buFont typeface="Arial"/>
              <a:buChar char="•"/>
            </a:pPr>
            <a:r>
              <a:rPr lang="en-US" b="true" sz="1687">
                <a:solidFill>
                  <a:srgbClr val="383838"/>
                </a:solidFill>
                <a:latin typeface="DM Sans Bold"/>
                <a:ea typeface="DM Sans Bold"/>
                <a:cs typeface="DM Sans Bold"/>
                <a:sym typeface="DM Sans Bold"/>
              </a:rPr>
              <a:t>Backend:</a:t>
            </a:r>
            <a:r>
              <a:rPr lang="en-US" sz="1687">
                <a:solidFill>
                  <a:srgbClr val="383838"/>
                </a:solidFill>
                <a:latin typeface="DM Sans"/>
                <a:ea typeface="DM Sans"/>
                <a:cs typeface="DM Sans"/>
                <a:sym typeface="DM Sans"/>
              </a:rPr>
              <a:t> Django — </a:t>
            </a:r>
            <a:r>
              <a:rPr lang="en-US" sz="1687">
                <a:solidFill>
                  <a:srgbClr val="E04F00"/>
                </a:solidFill>
                <a:latin typeface="DM Sans"/>
                <a:ea typeface="DM Sans"/>
                <a:cs typeface="DM Sans"/>
                <a:sym typeface="DM Sans"/>
              </a:rPr>
              <a:t>Robust &amp; Secure</a:t>
            </a:r>
          </a:p>
        </p:txBody>
      </p:sp>
      <p:sp>
        <p:nvSpPr>
          <p:cNvPr name="TextBox 10" id="10"/>
          <p:cNvSpPr txBox="true"/>
          <p:nvPr/>
        </p:nvSpPr>
        <p:spPr>
          <a:xfrm rot="0">
            <a:off x="777627" y="4092327"/>
            <a:ext cx="8095358" cy="422076"/>
          </a:xfrm>
          <a:prstGeom prst="rect">
            <a:avLst/>
          </a:prstGeom>
        </p:spPr>
        <p:txBody>
          <a:bodyPr anchor="t" rtlCol="false" tIns="0" lIns="0" bIns="0" rIns="0">
            <a:spAutoFit/>
          </a:bodyPr>
          <a:lstStyle/>
          <a:p>
            <a:pPr algn="l" marL="254496" indent="-127248" lvl="1">
              <a:lnSpc>
                <a:spcPts val="2749"/>
              </a:lnSpc>
              <a:buFont typeface="Arial"/>
              <a:buChar char="•"/>
            </a:pPr>
            <a:r>
              <a:rPr lang="en-US" b="true" sz="1687">
                <a:solidFill>
                  <a:srgbClr val="383838"/>
                </a:solidFill>
                <a:latin typeface="DM Sans Bold"/>
                <a:ea typeface="DM Sans Bold"/>
                <a:cs typeface="DM Sans Bold"/>
                <a:sym typeface="DM Sans Bold"/>
              </a:rPr>
              <a:t>Frontend:</a:t>
            </a:r>
            <a:r>
              <a:rPr lang="en-US" sz="1687">
                <a:solidFill>
                  <a:srgbClr val="383838"/>
                </a:solidFill>
                <a:latin typeface="DM Sans"/>
                <a:ea typeface="DM Sans"/>
                <a:cs typeface="DM Sans"/>
                <a:sym typeface="DM Sans"/>
              </a:rPr>
              <a:t> React — </a:t>
            </a:r>
            <a:r>
              <a:rPr lang="en-US" sz="1687">
                <a:solidFill>
                  <a:srgbClr val="E04F00"/>
                </a:solidFill>
                <a:latin typeface="DM Sans"/>
                <a:ea typeface="DM Sans"/>
                <a:cs typeface="DM Sans"/>
                <a:sym typeface="DM Sans"/>
              </a:rPr>
              <a:t>Dynamic &amp; Responsive</a:t>
            </a:r>
          </a:p>
        </p:txBody>
      </p:sp>
      <p:sp>
        <p:nvSpPr>
          <p:cNvPr name="TextBox 11" id="11"/>
          <p:cNvSpPr txBox="true"/>
          <p:nvPr/>
        </p:nvSpPr>
        <p:spPr>
          <a:xfrm rot="0">
            <a:off x="777627" y="4525416"/>
            <a:ext cx="8095358" cy="422076"/>
          </a:xfrm>
          <a:prstGeom prst="rect">
            <a:avLst/>
          </a:prstGeom>
        </p:spPr>
        <p:txBody>
          <a:bodyPr anchor="t" rtlCol="false" tIns="0" lIns="0" bIns="0" rIns="0">
            <a:spAutoFit/>
          </a:bodyPr>
          <a:lstStyle/>
          <a:p>
            <a:pPr algn="l" marL="254496" indent="-127248" lvl="1">
              <a:lnSpc>
                <a:spcPts val="2749"/>
              </a:lnSpc>
              <a:buFont typeface="Arial"/>
              <a:buChar char="•"/>
            </a:pPr>
            <a:r>
              <a:rPr lang="en-US" b="true" sz="1687">
                <a:solidFill>
                  <a:srgbClr val="383838"/>
                </a:solidFill>
                <a:latin typeface="DM Sans Bold"/>
                <a:ea typeface="DM Sans Bold"/>
                <a:cs typeface="DM Sans Bold"/>
                <a:sym typeface="DM Sans Bold"/>
              </a:rPr>
              <a:t>ML Models:</a:t>
            </a:r>
            <a:r>
              <a:rPr lang="en-US" sz="1687">
                <a:solidFill>
                  <a:srgbClr val="383838"/>
                </a:solidFill>
                <a:latin typeface="DM Sans"/>
                <a:ea typeface="DM Sans"/>
                <a:cs typeface="DM Sans"/>
                <a:sym typeface="DM Sans"/>
              </a:rPr>
              <a:t> Python for predictive analytics.</a:t>
            </a:r>
          </a:p>
        </p:txBody>
      </p:sp>
      <p:grpSp>
        <p:nvGrpSpPr>
          <p:cNvPr name="Group 12" id="12"/>
          <p:cNvGrpSpPr/>
          <p:nvPr/>
        </p:nvGrpSpPr>
        <p:grpSpPr>
          <a:xfrm rot="0">
            <a:off x="10192643" y="0"/>
            <a:ext cx="8095358" cy="10287000"/>
            <a:chOff x="0" y="0"/>
            <a:chExt cx="10793810" cy="13716000"/>
          </a:xfrm>
        </p:grpSpPr>
        <p:sp>
          <p:nvSpPr>
            <p:cNvPr name="Freeform 13" id="13" descr="preencoded.png"/>
            <p:cNvSpPr/>
            <p:nvPr/>
          </p:nvSpPr>
          <p:spPr>
            <a:xfrm flipH="false" flipV="false" rot="0">
              <a:off x="0" y="0"/>
              <a:ext cx="10793857" cy="13716000"/>
            </a:xfrm>
            <a:custGeom>
              <a:avLst/>
              <a:gdLst/>
              <a:ahLst/>
              <a:cxnLst/>
              <a:rect r="r" b="b" t="t" l="l"/>
              <a:pathLst>
                <a:path h="13716000" w="10793857">
                  <a:moveTo>
                    <a:pt x="0" y="0"/>
                  </a:moveTo>
                  <a:lnTo>
                    <a:pt x="10793857" y="0"/>
                  </a:lnTo>
                  <a:lnTo>
                    <a:pt x="10793857" y="13716000"/>
                  </a:lnTo>
                  <a:lnTo>
                    <a:pt x="0" y="13716000"/>
                  </a:lnTo>
                  <a:lnTo>
                    <a:pt x="0" y="0"/>
                  </a:lnTo>
                  <a:close/>
                </a:path>
              </a:pathLst>
            </a:custGeom>
            <a:blipFill>
              <a:blip r:embed="rId2"/>
              <a:stretch>
                <a:fillRect l="-13536" t="0" r="-13535"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924669" y="715864"/>
            <a:ext cx="3467695" cy="452438"/>
          </a:xfrm>
          <a:prstGeom prst="rect">
            <a:avLst/>
          </a:prstGeom>
        </p:spPr>
        <p:txBody>
          <a:bodyPr anchor="t" rtlCol="false" tIns="0" lIns="0" bIns="0" rIns="0">
            <a:spAutoFit/>
          </a:bodyPr>
          <a:lstStyle/>
          <a:p>
            <a:pPr algn="l">
              <a:lnSpc>
                <a:spcPts val="3374"/>
              </a:lnSpc>
            </a:pPr>
            <a:r>
              <a:rPr lang="en-US" sz="2687">
                <a:solidFill>
                  <a:srgbClr val="020202"/>
                </a:solidFill>
                <a:latin typeface="PT Serif"/>
                <a:ea typeface="PT Serif"/>
                <a:cs typeface="PT Serif"/>
                <a:sym typeface="PT Serif"/>
              </a:rPr>
              <a:t>CampusSync AI</a:t>
            </a:r>
          </a:p>
        </p:txBody>
      </p:sp>
      <p:sp>
        <p:nvSpPr>
          <p:cNvPr name="TextBox 7" id="7"/>
          <p:cNvSpPr txBox="true"/>
          <p:nvPr/>
        </p:nvSpPr>
        <p:spPr>
          <a:xfrm rot="0">
            <a:off x="924669" y="1403896"/>
            <a:ext cx="12512279" cy="895499"/>
          </a:xfrm>
          <a:prstGeom prst="rect">
            <a:avLst/>
          </a:prstGeom>
        </p:spPr>
        <p:txBody>
          <a:bodyPr anchor="t" rtlCol="false" tIns="0" lIns="0" bIns="0" rIns="0">
            <a:spAutoFit/>
          </a:bodyPr>
          <a:lstStyle/>
          <a:p>
            <a:pPr algn="l">
              <a:lnSpc>
                <a:spcPts val="6812"/>
              </a:lnSpc>
            </a:pPr>
            <a:r>
              <a:rPr lang="en-US" sz="5437">
                <a:solidFill>
                  <a:srgbClr val="020202"/>
                </a:solidFill>
                <a:latin typeface="PT Serif"/>
                <a:ea typeface="PT Serif"/>
                <a:cs typeface="PT Serif"/>
                <a:sym typeface="PT Serif"/>
              </a:rPr>
              <a:t>Core Features for Enhanced Engagement</a:t>
            </a:r>
          </a:p>
        </p:txBody>
      </p:sp>
      <p:grpSp>
        <p:nvGrpSpPr>
          <p:cNvPr name="Group 8" id="8"/>
          <p:cNvGrpSpPr/>
          <p:nvPr/>
        </p:nvGrpSpPr>
        <p:grpSpPr>
          <a:xfrm rot="0">
            <a:off x="924669" y="3091755"/>
            <a:ext cx="8087171" cy="2899916"/>
            <a:chOff x="0" y="0"/>
            <a:chExt cx="10782895" cy="3866555"/>
          </a:xfrm>
        </p:grpSpPr>
        <p:sp>
          <p:nvSpPr>
            <p:cNvPr name="Freeform 9" id="9"/>
            <p:cNvSpPr/>
            <p:nvPr/>
          </p:nvSpPr>
          <p:spPr>
            <a:xfrm flipH="false" flipV="false" rot="0">
              <a:off x="0" y="0"/>
              <a:ext cx="10782936" cy="3866515"/>
            </a:xfrm>
            <a:custGeom>
              <a:avLst/>
              <a:gdLst/>
              <a:ahLst/>
              <a:cxnLst/>
              <a:rect r="r" b="b" t="t" l="l"/>
              <a:pathLst>
                <a:path h="3866515" w="10782936">
                  <a:moveTo>
                    <a:pt x="0" y="182880"/>
                  </a:moveTo>
                  <a:cubicBezTo>
                    <a:pt x="0" y="81915"/>
                    <a:pt x="81915" y="0"/>
                    <a:pt x="182880" y="0"/>
                  </a:cubicBezTo>
                  <a:lnTo>
                    <a:pt x="10600055" y="0"/>
                  </a:lnTo>
                  <a:cubicBezTo>
                    <a:pt x="10701020" y="0"/>
                    <a:pt x="10782936" y="81915"/>
                    <a:pt x="10782936" y="182880"/>
                  </a:cubicBezTo>
                  <a:lnTo>
                    <a:pt x="10782936" y="3683635"/>
                  </a:lnTo>
                  <a:cubicBezTo>
                    <a:pt x="10782936" y="3784600"/>
                    <a:pt x="10701020" y="3866515"/>
                    <a:pt x="10600055" y="3866515"/>
                  </a:cubicBezTo>
                  <a:lnTo>
                    <a:pt x="182880" y="3866515"/>
                  </a:lnTo>
                  <a:cubicBezTo>
                    <a:pt x="81915" y="3866515"/>
                    <a:pt x="0" y="3784600"/>
                    <a:pt x="0" y="3683635"/>
                  </a:cubicBezTo>
                  <a:close/>
                </a:path>
              </a:pathLst>
            </a:custGeom>
            <a:solidFill>
              <a:srgbClr val="FFFFFF"/>
            </a:solidFill>
          </p:spPr>
        </p:sp>
      </p:grpSp>
      <p:grpSp>
        <p:nvGrpSpPr>
          <p:cNvPr name="Group 10" id="10"/>
          <p:cNvGrpSpPr/>
          <p:nvPr/>
        </p:nvGrpSpPr>
        <p:grpSpPr>
          <a:xfrm rot="0">
            <a:off x="924669" y="3063180"/>
            <a:ext cx="8087171" cy="114300"/>
            <a:chOff x="0" y="0"/>
            <a:chExt cx="10782895" cy="152400"/>
          </a:xfrm>
        </p:grpSpPr>
        <p:sp>
          <p:nvSpPr>
            <p:cNvPr name="Freeform 11" id="11"/>
            <p:cNvSpPr/>
            <p:nvPr/>
          </p:nvSpPr>
          <p:spPr>
            <a:xfrm flipH="false" flipV="false" rot="0">
              <a:off x="0" y="0"/>
              <a:ext cx="10782935" cy="152400"/>
            </a:xfrm>
            <a:custGeom>
              <a:avLst/>
              <a:gdLst/>
              <a:ahLst/>
              <a:cxnLst/>
              <a:rect r="r" b="b" t="t" l="l"/>
              <a:pathLst>
                <a:path h="152400" w="10782935">
                  <a:moveTo>
                    <a:pt x="0" y="52832"/>
                  </a:moveTo>
                  <a:cubicBezTo>
                    <a:pt x="0" y="23622"/>
                    <a:pt x="23622" y="0"/>
                    <a:pt x="52832" y="0"/>
                  </a:cubicBezTo>
                  <a:lnTo>
                    <a:pt x="10730103" y="0"/>
                  </a:lnTo>
                  <a:cubicBezTo>
                    <a:pt x="10759313" y="0"/>
                    <a:pt x="10782935" y="23622"/>
                    <a:pt x="10782935" y="52832"/>
                  </a:cubicBezTo>
                  <a:lnTo>
                    <a:pt x="10782935" y="99568"/>
                  </a:lnTo>
                  <a:cubicBezTo>
                    <a:pt x="10782935" y="128778"/>
                    <a:pt x="10759313" y="152400"/>
                    <a:pt x="10730103" y="152400"/>
                  </a:cubicBezTo>
                  <a:lnTo>
                    <a:pt x="52832" y="152400"/>
                  </a:lnTo>
                  <a:cubicBezTo>
                    <a:pt x="23622" y="152400"/>
                    <a:pt x="0" y="128778"/>
                    <a:pt x="0" y="99568"/>
                  </a:cubicBezTo>
                  <a:close/>
                </a:path>
              </a:pathLst>
            </a:custGeom>
            <a:solidFill>
              <a:srgbClr val="E04F00"/>
            </a:solidFill>
          </p:spPr>
        </p:sp>
      </p:grpSp>
      <p:grpSp>
        <p:nvGrpSpPr>
          <p:cNvPr name="Group 12" id="12"/>
          <p:cNvGrpSpPr/>
          <p:nvPr/>
        </p:nvGrpSpPr>
        <p:grpSpPr>
          <a:xfrm rot="0">
            <a:off x="4571925" y="2695575"/>
            <a:ext cx="792510" cy="792510"/>
            <a:chOff x="0" y="0"/>
            <a:chExt cx="1056680" cy="1056680"/>
          </a:xfrm>
        </p:grpSpPr>
        <p:sp>
          <p:nvSpPr>
            <p:cNvPr name="Freeform 13" id="13"/>
            <p:cNvSpPr/>
            <p:nvPr/>
          </p:nvSpPr>
          <p:spPr>
            <a:xfrm flipH="false" flipV="false" rot="0">
              <a:off x="0" y="0"/>
              <a:ext cx="1056640" cy="1056640"/>
            </a:xfrm>
            <a:custGeom>
              <a:avLst/>
              <a:gdLst/>
              <a:ahLst/>
              <a:cxnLst/>
              <a:rect r="r" b="b" t="t" l="l"/>
              <a:pathLst>
                <a:path h="1056640" w="1056640">
                  <a:moveTo>
                    <a:pt x="0" y="528320"/>
                  </a:moveTo>
                  <a:cubicBezTo>
                    <a:pt x="0" y="236601"/>
                    <a:pt x="236601" y="0"/>
                    <a:pt x="528320" y="0"/>
                  </a:cubicBezTo>
                  <a:cubicBezTo>
                    <a:pt x="820039" y="0"/>
                    <a:pt x="1056640" y="236601"/>
                    <a:pt x="1056640" y="528320"/>
                  </a:cubicBezTo>
                  <a:cubicBezTo>
                    <a:pt x="1056640" y="820039"/>
                    <a:pt x="820166" y="1056640"/>
                    <a:pt x="528320" y="1056640"/>
                  </a:cubicBezTo>
                  <a:cubicBezTo>
                    <a:pt x="236474" y="1056640"/>
                    <a:pt x="0" y="820166"/>
                    <a:pt x="0" y="528320"/>
                  </a:cubicBezTo>
                  <a:close/>
                </a:path>
              </a:pathLst>
            </a:custGeom>
            <a:solidFill>
              <a:srgbClr val="E04F00"/>
            </a:solidFill>
          </p:spPr>
        </p:sp>
      </p:grpSp>
      <p:grpSp>
        <p:nvGrpSpPr>
          <p:cNvPr name="Group 14" id="14"/>
          <p:cNvGrpSpPr/>
          <p:nvPr/>
        </p:nvGrpSpPr>
        <p:grpSpPr>
          <a:xfrm rot="0">
            <a:off x="4809604" y="2893665"/>
            <a:ext cx="317004" cy="396180"/>
            <a:chOff x="0" y="0"/>
            <a:chExt cx="422672" cy="528240"/>
          </a:xfrm>
        </p:grpSpPr>
        <p:sp>
          <p:nvSpPr>
            <p:cNvPr name="Freeform 15" id="15" descr="preencoded.png"/>
            <p:cNvSpPr/>
            <p:nvPr/>
          </p:nvSpPr>
          <p:spPr>
            <a:xfrm flipH="false" flipV="false" rot="0">
              <a:off x="0" y="0"/>
              <a:ext cx="422656" cy="528193"/>
            </a:xfrm>
            <a:custGeom>
              <a:avLst/>
              <a:gdLst/>
              <a:ahLst/>
              <a:cxnLst/>
              <a:rect r="r" b="b" t="t" l="l"/>
              <a:pathLst>
                <a:path h="528193" w="422656">
                  <a:moveTo>
                    <a:pt x="0" y="0"/>
                  </a:moveTo>
                  <a:lnTo>
                    <a:pt x="422656" y="0"/>
                  </a:lnTo>
                  <a:lnTo>
                    <a:pt x="422656" y="528193"/>
                  </a:lnTo>
                  <a:lnTo>
                    <a:pt x="0" y="528193"/>
                  </a:lnTo>
                  <a:lnTo>
                    <a:pt x="0" y="0"/>
                  </a:lnTo>
                  <a:close/>
                </a:path>
              </a:pathLst>
            </a:custGeom>
            <a:blipFill>
              <a:blip r:embed="rId2"/>
              <a:stretch>
                <a:fillRect l="0" t="-918" r="-3" b="-927"/>
              </a:stretch>
            </a:blipFill>
          </p:spPr>
        </p:sp>
      </p:grpSp>
      <p:sp>
        <p:nvSpPr>
          <p:cNvPr name="TextBox 16" id="16"/>
          <p:cNvSpPr txBox="true"/>
          <p:nvPr/>
        </p:nvSpPr>
        <p:spPr>
          <a:xfrm rot="0">
            <a:off x="1217414" y="3733205"/>
            <a:ext cx="5750124" cy="539204"/>
          </a:xfrm>
          <a:prstGeom prst="rect">
            <a:avLst/>
          </a:prstGeom>
        </p:spPr>
        <p:txBody>
          <a:bodyPr anchor="t" rtlCol="false" tIns="0" lIns="0" bIns="0" rIns="0">
            <a:spAutoFit/>
          </a:bodyPr>
          <a:lstStyle/>
          <a:p>
            <a:pPr algn="l">
              <a:lnSpc>
                <a:spcPts val="4062"/>
              </a:lnSpc>
            </a:pPr>
            <a:r>
              <a:rPr lang="en-US" sz="3250">
                <a:solidFill>
                  <a:srgbClr val="383838"/>
                </a:solidFill>
                <a:latin typeface="PT Serif"/>
                <a:ea typeface="PT Serif"/>
                <a:cs typeface="PT Serif"/>
                <a:sym typeface="PT Serif"/>
              </a:rPr>
              <a:t>Event Creation &amp; Management</a:t>
            </a:r>
          </a:p>
        </p:txBody>
      </p:sp>
      <p:sp>
        <p:nvSpPr>
          <p:cNvPr name="TextBox 17" id="17"/>
          <p:cNvSpPr txBox="true"/>
          <p:nvPr/>
        </p:nvSpPr>
        <p:spPr>
          <a:xfrm rot="0">
            <a:off x="1217414" y="4345186"/>
            <a:ext cx="7501681" cy="1353741"/>
          </a:xfrm>
          <a:prstGeom prst="rect">
            <a:avLst/>
          </a:prstGeom>
        </p:spPr>
        <p:txBody>
          <a:bodyPr anchor="t" rtlCol="false" tIns="0" lIns="0" bIns="0" rIns="0">
            <a:spAutoFit/>
          </a:bodyPr>
          <a:lstStyle/>
          <a:p>
            <a:pPr algn="l">
              <a:lnSpc>
                <a:spcPts val="3312"/>
              </a:lnSpc>
            </a:pPr>
            <a:r>
              <a:rPr lang="en-US" sz="2062">
                <a:solidFill>
                  <a:srgbClr val="383838"/>
                </a:solidFill>
                <a:latin typeface="DM Sans"/>
                <a:ea typeface="DM Sans"/>
                <a:cs typeface="DM Sans"/>
                <a:sym typeface="DM Sans"/>
              </a:rPr>
              <a:t>Intuitive tools for organizers to effortlessly plan, schedule, and promote events, from small study groups to large campus festivals.</a:t>
            </a:r>
          </a:p>
        </p:txBody>
      </p:sp>
      <p:grpSp>
        <p:nvGrpSpPr>
          <p:cNvPr name="Group 18" id="18"/>
          <p:cNvGrpSpPr/>
          <p:nvPr/>
        </p:nvGrpSpPr>
        <p:grpSpPr>
          <a:xfrm rot="0">
            <a:off x="9276010" y="3091755"/>
            <a:ext cx="8087320" cy="2899916"/>
            <a:chOff x="0" y="0"/>
            <a:chExt cx="10783093" cy="3866555"/>
          </a:xfrm>
        </p:grpSpPr>
        <p:sp>
          <p:nvSpPr>
            <p:cNvPr name="Freeform 19" id="19"/>
            <p:cNvSpPr/>
            <p:nvPr/>
          </p:nvSpPr>
          <p:spPr>
            <a:xfrm flipH="false" flipV="false" rot="0">
              <a:off x="0" y="0"/>
              <a:ext cx="10783062" cy="3866515"/>
            </a:xfrm>
            <a:custGeom>
              <a:avLst/>
              <a:gdLst/>
              <a:ahLst/>
              <a:cxnLst/>
              <a:rect r="r" b="b" t="t" l="l"/>
              <a:pathLst>
                <a:path h="3866515" w="10783062">
                  <a:moveTo>
                    <a:pt x="0" y="182880"/>
                  </a:moveTo>
                  <a:cubicBezTo>
                    <a:pt x="0" y="81915"/>
                    <a:pt x="81915" y="0"/>
                    <a:pt x="182880" y="0"/>
                  </a:cubicBezTo>
                  <a:lnTo>
                    <a:pt x="10600182" y="0"/>
                  </a:lnTo>
                  <a:cubicBezTo>
                    <a:pt x="10701147" y="0"/>
                    <a:pt x="10783062" y="81915"/>
                    <a:pt x="10783062" y="182880"/>
                  </a:cubicBezTo>
                  <a:lnTo>
                    <a:pt x="10783062" y="3683635"/>
                  </a:lnTo>
                  <a:cubicBezTo>
                    <a:pt x="10783062" y="3784600"/>
                    <a:pt x="10701147" y="3866515"/>
                    <a:pt x="10600182" y="3866515"/>
                  </a:cubicBezTo>
                  <a:lnTo>
                    <a:pt x="182880" y="3866515"/>
                  </a:lnTo>
                  <a:cubicBezTo>
                    <a:pt x="81915" y="3866515"/>
                    <a:pt x="0" y="3784600"/>
                    <a:pt x="0" y="3683635"/>
                  </a:cubicBezTo>
                  <a:close/>
                </a:path>
              </a:pathLst>
            </a:custGeom>
            <a:solidFill>
              <a:srgbClr val="FFFFFF"/>
            </a:solidFill>
          </p:spPr>
        </p:sp>
      </p:grpSp>
      <p:grpSp>
        <p:nvGrpSpPr>
          <p:cNvPr name="Group 20" id="20"/>
          <p:cNvGrpSpPr/>
          <p:nvPr/>
        </p:nvGrpSpPr>
        <p:grpSpPr>
          <a:xfrm rot="0">
            <a:off x="9276010" y="3063180"/>
            <a:ext cx="8087320" cy="114300"/>
            <a:chOff x="0" y="0"/>
            <a:chExt cx="10783093" cy="152400"/>
          </a:xfrm>
        </p:grpSpPr>
        <p:sp>
          <p:nvSpPr>
            <p:cNvPr name="Freeform 21" id="21"/>
            <p:cNvSpPr/>
            <p:nvPr/>
          </p:nvSpPr>
          <p:spPr>
            <a:xfrm flipH="false" flipV="false" rot="0">
              <a:off x="0" y="0"/>
              <a:ext cx="10783062" cy="152400"/>
            </a:xfrm>
            <a:custGeom>
              <a:avLst/>
              <a:gdLst/>
              <a:ahLst/>
              <a:cxnLst/>
              <a:rect r="r" b="b" t="t" l="l"/>
              <a:pathLst>
                <a:path h="152400" w="10783062">
                  <a:moveTo>
                    <a:pt x="0" y="52832"/>
                  </a:moveTo>
                  <a:cubicBezTo>
                    <a:pt x="0" y="23622"/>
                    <a:pt x="23622" y="0"/>
                    <a:pt x="52832" y="0"/>
                  </a:cubicBezTo>
                  <a:lnTo>
                    <a:pt x="10730230" y="0"/>
                  </a:lnTo>
                  <a:cubicBezTo>
                    <a:pt x="10759440" y="0"/>
                    <a:pt x="10783062" y="23622"/>
                    <a:pt x="10783062" y="52832"/>
                  </a:cubicBezTo>
                  <a:lnTo>
                    <a:pt x="10783062" y="99568"/>
                  </a:lnTo>
                  <a:cubicBezTo>
                    <a:pt x="10783062" y="128778"/>
                    <a:pt x="10759440" y="152400"/>
                    <a:pt x="10730230" y="152400"/>
                  </a:cubicBezTo>
                  <a:lnTo>
                    <a:pt x="52832" y="152400"/>
                  </a:lnTo>
                  <a:cubicBezTo>
                    <a:pt x="23622" y="152400"/>
                    <a:pt x="0" y="128778"/>
                    <a:pt x="0" y="99568"/>
                  </a:cubicBezTo>
                  <a:close/>
                </a:path>
              </a:pathLst>
            </a:custGeom>
            <a:solidFill>
              <a:srgbClr val="E04F00"/>
            </a:solidFill>
          </p:spPr>
        </p:sp>
      </p:grpSp>
      <p:grpSp>
        <p:nvGrpSpPr>
          <p:cNvPr name="Group 22" id="22"/>
          <p:cNvGrpSpPr/>
          <p:nvPr/>
        </p:nvGrpSpPr>
        <p:grpSpPr>
          <a:xfrm rot="0">
            <a:off x="12923416" y="2695575"/>
            <a:ext cx="792510" cy="792510"/>
            <a:chOff x="0" y="0"/>
            <a:chExt cx="1056680" cy="1056680"/>
          </a:xfrm>
        </p:grpSpPr>
        <p:sp>
          <p:nvSpPr>
            <p:cNvPr name="Freeform 23" id="23"/>
            <p:cNvSpPr/>
            <p:nvPr/>
          </p:nvSpPr>
          <p:spPr>
            <a:xfrm flipH="false" flipV="false" rot="0">
              <a:off x="0" y="0"/>
              <a:ext cx="1056640" cy="1056640"/>
            </a:xfrm>
            <a:custGeom>
              <a:avLst/>
              <a:gdLst/>
              <a:ahLst/>
              <a:cxnLst/>
              <a:rect r="r" b="b" t="t" l="l"/>
              <a:pathLst>
                <a:path h="1056640" w="1056640">
                  <a:moveTo>
                    <a:pt x="0" y="528320"/>
                  </a:moveTo>
                  <a:cubicBezTo>
                    <a:pt x="0" y="236601"/>
                    <a:pt x="236601" y="0"/>
                    <a:pt x="528320" y="0"/>
                  </a:cubicBezTo>
                  <a:cubicBezTo>
                    <a:pt x="820039" y="0"/>
                    <a:pt x="1056640" y="236601"/>
                    <a:pt x="1056640" y="528320"/>
                  </a:cubicBezTo>
                  <a:cubicBezTo>
                    <a:pt x="1056640" y="820039"/>
                    <a:pt x="820166" y="1056640"/>
                    <a:pt x="528320" y="1056640"/>
                  </a:cubicBezTo>
                  <a:cubicBezTo>
                    <a:pt x="236474" y="1056640"/>
                    <a:pt x="0" y="820166"/>
                    <a:pt x="0" y="528320"/>
                  </a:cubicBezTo>
                  <a:close/>
                </a:path>
              </a:pathLst>
            </a:custGeom>
            <a:solidFill>
              <a:srgbClr val="E04F00"/>
            </a:solidFill>
          </p:spPr>
        </p:sp>
      </p:grpSp>
      <p:grpSp>
        <p:nvGrpSpPr>
          <p:cNvPr name="Group 24" id="24"/>
          <p:cNvGrpSpPr/>
          <p:nvPr/>
        </p:nvGrpSpPr>
        <p:grpSpPr>
          <a:xfrm rot="0">
            <a:off x="13161094" y="2893665"/>
            <a:ext cx="317004" cy="396180"/>
            <a:chOff x="0" y="0"/>
            <a:chExt cx="422672" cy="528240"/>
          </a:xfrm>
        </p:grpSpPr>
        <p:sp>
          <p:nvSpPr>
            <p:cNvPr name="Freeform 25" id="25" descr="preencoded.png"/>
            <p:cNvSpPr/>
            <p:nvPr/>
          </p:nvSpPr>
          <p:spPr>
            <a:xfrm flipH="false" flipV="false" rot="0">
              <a:off x="0" y="0"/>
              <a:ext cx="422656" cy="528193"/>
            </a:xfrm>
            <a:custGeom>
              <a:avLst/>
              <a:gdLst/>
              <a:ahLst/>
              <a:cxnLst/>
              <a:rect r="r" b="b" t="t" l="l"/>
              <a:pathLst>
                <a:path h="528193" w="422656">
                  <a:moveTo>
                    <a:pt x="0" y="0"/>
                  </a:moveTo>
                  <a:lnTo>
                    <a:pt x="422656" y="0"/>
                  </a:lnTo>
                  <a:lnTo>
                    <a:pt x="422656" y="528193"/>
                  </a:lnTo>
                  <a:lnTo>
                    <a:pt x="0" y="528193"/>
                  </a:lnTo>
                  <a:lnTo>
                    <a:pt x="0" y="0"/>
                  </a:lnTo>
                  <a:close/>
                </a:path>
              </a:pathLst>
            </a:custGeom>
            <a:blipFill>
              <a:blip r:embed="rId3"/>
              <a:stretch>
                <a:fillRect l="0" t="-918" r="-3" b="-927"/>
              </a:stretch>
            </a:blipFill>
          </p:spPr>
        </p:sp>
      </p:grpSp>
      <p:sp>
        <p:nvSpPr>
          <p:cNvPr name="TextBox 26" id="26"/>
          <p:cNvSpPr txBox="true"/>
          <p:nvPr/>
        </p:nvSpPr>
        <p:spPr>
          <a:xfrm rot="0">
            <a:off x="9568755" y="3733205"/>
            <a:ext cx="4161235" cy="539204"/>
          </a:xfrm>
          <a:prstGeom prst="rect">
            <a:avLst/>
          </a:prstGeom>
        </p:spPr>
        <p:txBody>
          <a:bodyPr anchor="t" rtlCol="false" tIns="0" lIns="0" bIns="0" rIns="0">
            <a:spAutoFit/>
          </a:bodyPr>
          <a:lstStyle/>
          <a:p>
            <a:pPr algn="l">
              <a:lnSpc>
                <a:spcPts val="4062"/>
              </a:lnSpc>
            </a:pPr>
            <a:r>
              <a:rPr lang="en-US" sz="3250">
                <a:solidFill>
                  <a:srgbClr val="383838"/>
                </a:solidFill>
                <a:latin typeface="PT Serif"/>
                <a:ea typeface="PT Serif"/>
                <a:cs typeface="PT Serif"/>
                <a:sym typeface="PT Serif"/>
              </a:rPr>
              <a:t>Seamless Registration</a:t>
            </a:r>
          </a:p>
        </p:txBody>
      </p:sp>
      <p:sp>
        <p:nvSpPr>
          <p:cNvPr name="TextBox 27" id="27"/>
          <p:cNvSpPr txBox="true"/>
          <p:nvPr/>
        </p:nvSpPr>
        <p:spPr>
          <a:xfrm rot="0">
            <a:off x="9568755" y="4345186"/>
            <a:ext cx="7501830" cy="1353741"/>
          </a:xfrm>
          <a:prstGeom prst="rect">
            <a:avLst/>
          </a:prstGeom>
        </p:spPr>
        <p:txBody>
          <a:bodyPr anchor="t" rtlCol="false" tIns="0" lIns="0" bIns="0" rIns="0">
            <a:spAutoFit/>
          </a:bodyPr>
          <a:lstStyle/>
          <a:p>
            <a:pPr algn="l">
              <a:lnSpc>
                <a:spcPts val="3312"/>
              </a:lnSpc>
            </a:pPr>
            <a:r>
              <a:rPr lang="en-US" sz="2062">
                <a:solidFill>
                  <a:srgbClr val="383838"/>
                </a:solidFill>
                <a:latin typeface="DM Sans"/>
                <a:ea typeface="DM Sans"/>
                <a:cs typeface="DM Sans"/>
                <a:sym typeface="DM Sans"/>
              </a:rPr>
              <a:t>Streamlined student sign-up processes, integrated with campus IDs for easy attendance tracking and communication.</a:t>
            </a:r>
          </a:p>
        </p:txBody>
      </p:sp>
      <p:grpSp>
        <p:nvGrpSpPr>
          <p:cNvPr name="Group 28" id="28"/>
          <p:cNvGrpSpPr/>
          <p:nvPr/>
        </p:nvGrpSpPr>
        <p:grpSpPr>
          <a:xfrm rot="0">
            <a:off x="924669" y="6652021"/>
            <a:ext cx="8087171" cy="2899916"/>
            <a:chOff x="0" y="0"/>
            <a:chExt cx="10782895" cy="3866555"/>
          </a:xfrm>
        </p:grpSpPr>
        <p:sp>
          <p:nvSpPr>
            <p:cNvPr name="Freeform 29" id="29"/>
            <p:cNvSpPr/>
            <p:nvPr/>
          </p:nvSpPr>
          <p:spPr>
            <a:xfrm flipH="false" flipV="false" rot="0">
              <a:off x="0" y="0"/>
              <a:ext cx="10782936" cy="3866515"/>
            </a:xfrm>
            <a:custGeom>
              <a:avLst/>
              <a:gdLst/>
              <a:ahLst/>
              <a:cxnLst/>
              <a:rect r="r" b="b" t="t" l="l"/>
              <a:pathLst>
                <a:path h="3866515" w="10782936">
                  <a:moveTo>
                    <a:pt x="0" y="182880"/>
                  </a:moveTo>
                  <a:cubicBezTo>
                    <a:pt x="0" y="81915"/>
                    <a:pt x="81915" y="0"/>
                    <a:pt x="182880" y="0"/>
                  </a:cubicBezTo>
                  <a:lnTo>
                    <a:pt x="10600055" y="0"/>
                  </a:lnTo>
                  <a:cubicBezTo>
                    <a:pt x="10701020" y="0"/>
                    <a:pt x="10782936" y="81915"/>
                    <a:pt x="10782936" y="182880"/>
                  </a:cubicBezTo>
                  <a:lnTo>
                    <a:pt x="10782936" y="3683635"/>
                  </a:lnTo>
                  <a:cubicBezTo>
                    <a:pt x="10782936" y="3784600"/>
                    <a:pt x="10701020" y="3866515"/>
                    <a:pt x="10600055" y="3866515"/>
                  </a:cubicBezTo>
                  <a:lnTo>
                    <a:pt x="182880" y="3866515"/>
                  </a:lnTo>
                  <a:cubicBezTo>
                    <a:pt x="81915" y="3866515"/>
                    <a:pt x="0" y="3784600"/>
                    <a:pt x="0" y="3683635"/>
                  </a:cubicBezTo>
                  <a:close/>
                </a:path>
              </a:pathLst>
            </a:custGeom>
            <a:solidFill>
              <a:srgbClr val="FFFFFF"/>
            </a:solidFill>
          </p:spPr>
        </p:sp>
      </p:grpSp>
      <p:grpSp>
        <p:nvGrpSpPr>
          <p:cNvPr name="Group 30" id="30"/>
          <p:cNvGrpSpPr/>
          <p:nvPr/>
        </p:nvGrpSpPr>
        <p:grpSpPr>
          <a:xfrm rot="0">
            <a:off x="924669" y="6623447"/>
            <a:ext cx="8087171" cy="114300"/>
            <a:chOff x="0" y="0"/>
            <a:chExt cx="10782895" cy="152400"/>
          </a:xfrm>
        </p:grpSpPr>
        <p:sp>
          <p:nvSpPr>
            <p:cNvPr name="Freeform 31" id="31"/>
            <p:cNvSpPr/>
            <p:nvPr/>
          </p:nvSpPr>
          <p:spPr>
            <a:xfrm flipH="false" flipV="false" rot="0">
              <a:off x="0" y="0"/>
              <a:ext cx="10782935" cy="152400"/>
            </a:xfrm>
            <a:custGeom>
              <a:avLst/>
              <a:gdLst/>
              <a:ahLst/>
              <a:cxnLst/>
              <a:rect r="r" b="b" t="t" l="l"/>
              <a:pathLst>
                <a:path h="152400" w="10782935">
                  <a:moveTo>
                    <a:pt x="0" y="52832"/>
                  </a:moveTo>
                  <a:cubicBezTo>
                    <a:pt x="0" y="23622"/>
                    <a:pt x="23622" y="0"/>
                    <a:pt x="52832" y="0"/>
                  </a:cubicBezTo>
                  <a:lnTo>
                    <a:pt x="10730103" y="0"/>
                  </a:lnTo>
                  <a:cubicBezTo>
                    <a:pt x="10759313" y="0"/>
                    <a:pt x="10782935" y="23622"/>
                    <a:pt x="10782935" y="52832"/>
                  </a:cubicBezTo>
                  <a:lnTo>
                    <a:pt x="10782935" y="99568"/>
                  </a:lnTo>
                  <a:cubicBezTo>
                    <a:pt x="10782935" y="128778"/>
                    <a:pt x="10759313" y="152400"/>
                    <a:pt x="10730103" y="152400"/>
                  </a:cubicBezTo>
                  <a:lnTo>
                    <a:pt x="52832" y="152400"/>
                  </a:lnTo>
                  <a:cubicBezTo>
                    <a:pt x="23622" y="152400"/>
                    <a:pt x="0" y="128778"/>
                    <a:pt x="0" y="99568"/>
                  </a:cubicBezTo>
                  <a:close/>
                </a:path>
              </a:pathLst>
            </a:custGeom>
            <a:solidFill>
              <a:srgbClr val="E04F00"/>
            </a:solidFill>
          </p:spPr>
        </p:sp>
      </p:grpSp>
      <p:grpSp>
        <p:nvGrpSpPr>
          <p:cNvPr name="Group 32" id="32"/>
          <p:cNvGrpSpPr/>
          <p:nvPr/>
        </p:nvGrpSpPr>
        <p:grpSpPr>
          <a:xfrm rot="0">
            <a:off x="4571925" y="6255841"/>
            <a:ext cx="792510" cy="792510"/>
            <a:chOff x="0" y="0"/>
            <a:chExt cx="1056680" cy="1056680"/>
          </a:xfrm>
        </p:grpSpPr>
        <p:sp>
          <p:nvSpPr>
            <p:cNvPr name="Freeform 33" id="33"/>
            <p:cNvSpPr/>
            <p:nvPr/>
          </p:nvSpPr>
          <p:spPr>
            <a:xfrm flipH="false" flipV="false" rot="0">
              <a:off x="0" y="0"/>
              <a:ext cx="1056640" cy="1056640"/>
            </a:xfrm>
            <a:custGeom>
              <a:avLst/>
              <a:gdLst/>
              <a:ahLst/>
              <a:cxnLst/>
              <a:rect r="r" b="b" t="t" l="l"/>
              <a:pathLst>
                <a:path h="1056640" w="1056640">
                  <a:moveTo>
                    <a:pt x="0" y="528320"/>
                  </a:moveTo>
                  <a:cubicBezTo>
                    <a:pt x="0" y="236601"/>
                    <a:pt x="236601" y="0"/>
                    <a:pt x="528320" y="0"/>
                  </a:cubicBezTo>
                  <a:cubicBezTo>
                    <a:pt x="820039" y="0"/>
                    <a:pt x="1056640" y="236601"/>
                    <a:pt x="1056640" y="528320"/>
                  </a:cubicBezTo>
                  <a:cubicBezTo>
                    <a:pt x="1056640" y="820039"/>
                    <a:pt x="820166" y="1056640"/>
                    <a:pt x="528320" y="1056640"/>
                  </a:cubicBezTo>
                  <a:cubicBezTo>
                    <a:pt x="236474" y="1056640"/>
                    <a:pt x="0" y="820166"/>
                    <a:pt x="0" y="528320"/>
                  </a:cubicBezTo>
                  <a:close/>
                </a:path>
              </a:pathLst>
            </a:custGeom>
            <a:solidFill>
              <a:srgbClr val="E04F00"/>
            </a:solidFill>
          </p:spPr>
        </p:sp>
      </p:grpSp>
      <p:grpSp>
        <p:nvGrpSpPr>
          <p:cNvPr name="Group 34" id="34"/>
          <p:cNvGrpSpPr/>
          <p:nvPr/>
        </p:nvGrpSpPr>
        <p:grpSpPr>
          <a:xfrm rot="0">
            <a:off x="4809604" y="6453931"/>
            <a:ext cx="317004" cy="396180"/>
            <a:chOff x="0" y="0"/>
            <a:chExt cx="422672" cy="528240"/>
          </a:xfrm>
        </p:grpSpPr>
        <p:sp>
          <p:nvSpPr>
            <p:cNvPr name="Freeform 35" id="35" descr="preencoded.png"/>
            <p:cNvSpPr/>
            <p:nvPr/>
          </p:nvSpPr>
          <p:spPr>
            <a:xfrm flipH="false" flipV="false" rot="0">
              <a:off x="0" y="0"/>
              <a:ext cx="422656" cy="528193"/>
            </a:xfrm>
            <a:custGeom>
              <a:avLst/>
              <a:gdLst/>
              <a:ahLst/>
              <a:cxnLst/>
              <a:rect r="r" b="b" t="t" l="l"/>
              <a:pathLst>
                <a:path h="528193" w="422656">
                  <a:moveTo>
                    <a:pt x="0" y="0"/>
                  </a:moveTo>
                  <a:lnTo>
                    <a:pt x="422656" y="0"/>
                  </a:lnTo>
                  <a:lnTo>
                    <a:pt x="422656" y="528193"/>
                  </a:lnTo>
                  <a:lnTo>
                    <a:pt x="0" y="528193"/>
                  </a:lnTo>
                  <a:lnTo>
                    <a:pt x="0" y="0"/>
                  </a:lnTo>
                  <a:close/>
                </a:path>
              </a:pathLst>
            </a:custGeom>
            <a:blipFill>
              <a:blip r:embed="rId4"/>
              <a:stretch>
                <a:fillRect l="0" t="-918" r="-3" b="-927"/>
              </a:stretch>
            </a:blipFill>
          </p:spPr>
        </p:sp>
      </p:grpSp>
      <p:sp>
        <p:nvSpPr>
          <p:cNvPr name="TextBox 36" id="36"/>
          <p:cNvSpPr txBox="true"/>
          <p:nvPr/>
        </p:nvSpPr>
        <p:spPr>
          <a:xfrm rot="0">
            <a:off x="1217414" y="7293471"/>
            <a:ext cx="6006256" cy="539204"/>
          </a:xfrm>
          <a:prstGeom prst="rect">
            <a:avLst/>
          </a:prstGeom>
        </p:spPr>
        <p:txBody>
          <a:bodyPr anchor="t" rtlCol="false" tIns="0" lIns="0" bIns="0" rIns="0">
            <a:spAutoFit/>
          </a:bodyPr>
          <a:lstStyle/>
          <a:p>
            <a:pPr algn="l">
              <a:lnSpc>
                <a:spcPts val="4062"/>
              </a:lnSpc>
            </a:pPr>
            <a:r>
              <a:rPr lang="en-US" sz="3250">
                <a:solidFill>
                  <a:srgbClr val="383838"/>
                </a:solidFill>
                <a:latin typeface="PT Serif"/>
                <a:ea typeface="PT Serif"/>
                <a:cs typeface="PT Serif"/>
                <a:sym typeface="PT Serif"/>
              </a:rPr>
              <a:t>Personalized Student Dashboard</a:t>
            </a:r>
          </a:p>
        </p:txBody>
      </p:sp>
      <p:sp>
        <p:nvSpPr>
          <p:cNvPr name="TextBox 37" id="37"/>
          <p:cNvSpPr txBox="true"/>
          <p:nvPr/>
        </p:nvSpPr>
        <p:spPr>
          <a:xfrm rot="0">
            <a:off x="1217414" y="7905452"/>
            <a:ext cx="7501681" cy="1353741"/>
          </a:xfrm>
          <a:prstGeom prst="rect">
            <a:avLst/>
          </a:prstGeom>
        </p:spPr>
        <p:txBody>
          <a:bodyPr anchor="t" rtlCol="false" tIns="0" lIns="0" bIns="0" rIns="0">
            <a:spAutoFit/>
          </a:bodyPr>
          <a:lstStyle/>
          <a:p>
            <a:pPr algn="l">
              <a:lnSpc>
                <a:spcPts val="3312"/>
              </a:lnSpc>
            </a:pPr>
            <a:r>
              <a:rPr lang="en-US" sz="2062">
                <a:solidFill>
                  <a:srgbClr val="383838"/>
                </a:solidFill>
                <a:latin typeface="DM Sans"/>
                <a:ea typeface="DM Sans"/>
                <a:cs typeface="DM Sans"/>
                <a:sym typeface="DM Sans"/>
              </a:rPr>
              <a:t>A centralized hub for students to view their registered events, receive tailored recommendations, and manage their campus activities.</a:t>
            </a:r>
          </a:p>
        </p:txBody>
      </p:sp>
      <p:grpSp>
        <p:nvGrpSpPr>
          <p:cNvPr name="Group 38" id="38"/>
          <p:cNvGrpSpPr/>
          <p:nvPr/>
        </p:nvGrpSpPr>
        <p:grpSpPr>
          <a:xfrm rot="0">
            <a:off x="9276010" y="6652021"/>
            <a:ext cx="8087320" cy="2899916"/>
            <a:chOff x="0" y="0"/>
            <a:chExt cx="10783093" cy="3866555"/>
          </a:xfrm>
        </p:grpSpPr>
        <p:sp>
          <p:nvSpPr>
            <p:cNvPr name="Freeform 39" id="39"/>
            <p:cNvSpPr/>
            <p:nvPr/>
          </p:nvSpPr>
          <p:spPr>
            <a:xfrm flipH="false" flipV="false" rot="0">
              <a:off x="0" y="0"/>
              <a:ext cx="10783062" cy="3866515"/>
            </a:xfrm>
            <a:custGeom>
              <a:avLst/>
              <a:gdLst/>
              <a:ahLst/>
              <a:cxnLst/>
              <a:rect r="r" b="b" t="t" l="l"/>
              <a:pathLst>
                <a:path h="3866515" w="10783062">
                  <a:moveTo>
                    <a:pt x="0" y="182880"/>
                  </a:moveTo>
                  <a:cubicBezTo>
                    <a:pt x="0" y="81915"/>
                    <a:pt x="81915" y="0"/>
                    <a:pt x="182880" y="0"/>
                  </a:cubicBezTo>
                  <a:lnTo>
                    <a:pt x="10600182" y="0"/>
                  </a:lnTo>
                  <a:cubicBezTo>
                    <a:pt x="10701147" y="0"/>
                    <a:pt x="10783062" y="81915"/>
                    <a:pt x="10783062" y="182880"/>
                  </a:cubicBezTo>
                  <a:lnTo>
                    <a:pt x="10783062" y="3683635"/>
                  </a:lnTo>
                  <a:cubicBezTo>
                    <a:pt x="10783062" y="3784600"/>
                    <a:pt x="10701147" y="3866515"/>
                    <a:pt x="10600182" y="3866515"/>
                  </a:cubicBezTo>
                  <a:lnTo>
                    <a:pt x="182880" y="3866515"/>
                  </a:lnTo>
                  <a:cubicBezTo>
                    <a:pt x="81915" y="3866515"/>
                    <a:pt x="0" y="3784600"/>
                    <a:pt x="0" y="3683635"/>
                  </a:cubicBezTo>
                  <a:close/>
                </a:path>
              </a:pathLst>
            </a:custGeom>
            <a:solidFill>
              <a:srgbClr val="FFFFFF"/>
            </a:solidFill>
          </p:spPr>
        </p:sp>
      </p:grpSp>
      <p:grpSp>
        <p:nvGrpSpPr>
          <p:cNvPr name="Group 40" id="40"/>
          <p:cNvGrpSpPr/>
          <p:nvPr/>
        </p:nvGrpSpPr>
        <p:grpSpPr>
          <a:xfrm rot="0">
            <a:off x="9276010" y="6623447"/>
            <a:ext cx="8087320" cy="114300"/>
            <a:chOff x="0" y="0"/>
            <a:chExt cx="10783093" cy="152400"/>
          </a:xfrm>
        </p:grpSpPr>
        <p:sp>
          <p:nvSpPr>
            <p:cNvPr name="Freeform 41" id="41"/>
            <p:cNvSpPr/>
            <p:nvPr/>
          </p:nvSpPr>
          <p:spPr>
            <a:xfrm flipH="false" flipV="false" rot="0">
              <a:off x="0" y="0"/>
              <a:ext cx="10783062" cy="152400"/>
            </a:xfrm>
            <a:custGeom>
              <a:avLst/>
              <a:gdLst/>
              <a:ahLst/>
              <a:cxnLst/>
              <a:rect r="r" b="b" t="t" l="l"/>
              <a:pathLst>
                <a:path h="152400" w="10783062">
                  <a:moveTo>
                    <a:pt x="0" y="52832"/>
                  </a:moveTo>
                  <a:cubicBezTo>
                    <a:pt x="0" y="23622"/>
                    <a:pt x="23622" y="0"/>
                    <a:pt x="52832" y="0"/>
                  </a:cubicBezTo>
                  <a:lnTo>
                    <a:pt x="10730230" y="0"/>
                  </a:lnTo>
                  <a:cubicBezTo>
                    <a:pt x="10759440" y="0"/>
                    <a:pt x="10783062" y="23622"/>
                    <a:pt x="10783062" y="52832"/>
                  </a:cubicBezTo>
                  <a:lnTo>
                    <a:pt x="10783062" y="99568"/>
                  </a:lnTo>
                  <a:cubicBezTo>
                    <a:pt x="10783062" y="128778"/>
                    <a:pt x="10759440" y="152400"/>
                    <a:pt x="10730230" y="152400"/>
                  </a:cubicBezTo>
                  <a:lnTo>
                    <a:pt x="52832" y="152400"/>
                  </a:lnTo>
                  <a:cubicBezTo>
                    <a:pt x="23622" y="152400"/>
                    <a:pt x="0" y="128778"/>
                    <a:pt x="0" y="99568"/>
                  </a:cubicBezTo>
                  <a:close/>
                </a:path>
              </a:pathLst>
            </a:custGeom>
            <a:solidFill>
              <a:srgbClr val="E04F00"/>
            </a:solidFill>
          </p:spPr>
        </p:sp>
      </p:grpSp>
      <p:grpSp>
        <p:nvGrpSpPr>
          <p:cNvPr name="Group 42" id="42"/>
          <p:cNvGrpSpPr/>
          <p:nvPr/>
        </p:nvGrpSpPr>
        <p:grpSpPr>
          <a:xfrm rot="0">
            <a:off x="12923416" y="6255841"/>
            <a:ext cx="792510" cy="792510"/>
            <a:chOff x="0" y="0"/>
            <a:chExt cx="1056680" cy="1056680"/>
          </a:xfrm>
        </p:grpSpPr>
        <p:sp>
          <p:nvSpPr>
            <p:cNvPr name="Freeform 43" id="43"/>
            <p:cNvSpPr/>
            <p:nvPr/>
          </p:nvSpPr>
          <p:spPr>
            <a:xfrm flipH="false" flipV="false" rot="0">
              <a:off x="0" y="0"/>
              <a:ext cx="1056640" cy="1056640"/>
            </a:xfrm>
            <a:custGeom>
              <a:avLst/>
              <a:gdLst/>
              <a:ahLst/>
              <a:cxnLst/>
              <a:rect r="r" b="b" t="t" l="l"/>
              <a:pathLst>
                <a:path h="1056640" w="1056640">
                  <a:moveTo>
                    <a:pt x="0" y="528320"/>
                  </a:moveTo>
                  <a:cubicBezTo>
                    <a:pt x="0" y="236601"/>
                    <a:pt x="236601" y="0"/>
                    <a:pt x="528320" y="0"/>
                  </a:cubicBezTo>
                  <a:cubicBezTo>
                    <a:pt x="820039" y="0"/>
                    <a:pt x="1056640" y="236601"/>
                    <a:pt x="1056640" y="528320"/>
                  </a:cubicBezTo>
                  <a:cubicBezTo>
                    <a:pt x="1056640" y="820039"/>
                    <a:pt x="820166" y="1056640"/>
                    <a:pt x="528320" y="1056640"/>
                  </a:cubicBezTo>
                  <a:cubicBezTo>
                    <a:pt x="236474" y="1056640"/>
                    <a:pt x="0" y="820166"/>
                    <a:pt x="0" y="528320"/>
                  </a:cubicBezTo>
                  <a:close/>
                </a:path>
              </a:pathLst>
            </a:custGeom>
            <a:solidFill>
              <a:srgbClr val="E04F00"/>
            </a:solidFill>
          </p:spPr>
        </p:sp>
      </p:grpSp>
      <p:grpSp>
        <p:nvGrpSpPr>
          <p:cNvPr name="Group 44" id="44"/>
          <p:cNvGrpSpPr/>
          <p:nvPr/>
        </p:nvGrpSpPr>
        <p:grpSpPr>
          <a:xfrm rot="0">
            <a:off x="13161094" y="6453931"/>
            <a:ext cx="317004" cy="396180"/>
            <a:chOff x="0" y="0"/>
            <a:chExt cx="422672" cy="528240"/>
          </a:xfrm>
        </p:grpSpPr>
        <p:sp>
          <p:nvSpPr>
            <p:cNvPr name="Freeform 45" id="45" descr="preencoded.png"/>
            <p:cNvSpPr/>
            <p:nvPr/>
          </p:nvSpPr>
          <p:spPr>
            <a:xfrm flipH="false" flipV="false" rot="0">
              <a:off x="0" y="0"/>
              <a:ext cx="422656" cy="528193"/>
            </a:xfrm>
            <a:custGeom>
              <a:avLst/>
              <a:gdLst/>
              <a:ahLst/>
              <a:cxnLst/>
              <a:rect r="r" b="b" t="t" l="l"/>
              <a:pathLst>
                <a:path h="528193" w="422656">
                  <a:moveTo>
                    <a:pt x="0" y="0"/>
                  </a:moveTo>
                  <a:lnTo>
                    <a:pt x="422656" y="0"/>
                  </a:lnTo>
                  <a:lnTo>
                    <a:pt x="422656" y="528193"/>
                  </a:lnTo>
                  <a:lnTo>
                    <a:pt x="0" y="528193"/>
                  </a:lnTo>
                  <a:lnTo>
                    <a:pt x="0" y="0"/>
                  </a:lnTo>
                  <a:close/>
                </a:path>
              </a:pathLst>
            </a:custGeom>
            <a:blipFill>
              <a:blip r:embed="rId5"/>
              <a:stretch>
                <a:fillRect l="0" t="-918" r="-3" b="-927"/>
              </a:stretch>
            </a:blipFill>
          </p:spPr>
        </p:sp>
      </p:grpSp>
      <p:sp>
        <p:nvSpPr>
          <p:cNvPr name="TextBox 46" id="46"/>
          <p:cNvSpPr txBox="true"/>
          <p:nvPr/>
        </p:nvSpPr>
        <p:spPr>
          <a:xfrm rot="0">
            <a:off x="9568755" y="7293471"/>
            <a:ext cx="5382369" cy="539204"/>
          </a:xfrm>
          <a:prstGeom prst="rect">
            <a:avLst/>
          </a:prstGeom>
        </p:spPr>
        <p:txBody>
          <a:bodyPr anchor="t" rtlCol="false" tIns="0" lIns="0" bIns="0" rIns="0">
            <a:spAutoFit/>
          </a:bodyPr>
          <a:lstStyle/>
          <a:p>
            <a:pPr algn="l">
              <a:lnSpc>
                <a:spcPts val="4062"/>
              </a:lnSpc>
            </a:pPr>
            <a:r>
              <a:rPr lang="en-US" sz="3250">
                <a:solidFill>
                  <a:srgbClr val="383838"/>
                </a:solidFill>
                <a:latin typeface="PT Serif"/>
                <a:ea typeface="PT Serif"/>
                <a:cs typeface="PT Serif"/>
                <a:sym typeface="PT Serif"/>
              </a:rPr>
              <a:t>AI-Driven Recommendations</a:t>
            </a:r>
          </a:p>
        </p:txBody>
      </p:sp>
      <p:sp>
        <p:nvSpPr>
          <p:cNvPr name="TextBox 47" id="47"/>
          <p:cNvSpPr txBox="true"/>
          <p:nvPr/>
        </p:nvSpPr>
        <p:spPr>
          <a:xfrm rot="0">
            <a:off x="9568755" y="7905452"/>
            <a:ext cx="7501830" cy="1353741"/>
          </a:xfrm>
          <a:prstGeom prst="rect">
            <a:avLst/>
          </a:prstGeom>
        </p:spPr>
        <p:txBody>
          <a:bodyPr anchor="t" rtlCol="false" tIns="0" lIns="0" bIns="0" rIns="0">
            <a:spAutoFit/>
          </a:bodyPr>
          <a:lstStyle/>
          <a:p>
            <a:pPr algn="l">
              <a:lnSpc>
                <a:spcPts val="3312"/>
              </a:lnSpc>
            </a:pPr>
            <a:r>
              <a:rPr lang="en-US" sz="2062">
                <a:solidFill>
                  <a:srgbClr val="383838"/>
                </a:solidFill>
                <a:latin typeface="DM Sans"/>
                <a:ea typeface="DM Sans"/>
                <a:cs typeface="DM Sans"/>
                <a:sym typeface="DM Sans"/>
              </a:rPr>
              <a:t>Leveraging machine learning to suggest relevant events and connect students with peers based on shared interests, fostering community.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2"/>
              <a:stretch>
                <a:fillRect l="0" t="0" r="0" b="0"/>
              </a:stretch>
            </a:blipFill>
          </p:spPr>
        </p:sp>
      </p:grpSp>
      <p:sp>
        <p:nvSpPr>
          <p:cNvPr name="TextBox 8" id="8"/>
          <p:cNvSpPr txBox="true"/>
          <p:nvPr/>
        </p:nvSpPr>
        <p:spPr>
          <a:xfrm rot="0">
            <a:off x="7779246" y="920949"/>
            <a:ext cx="3454747" cy="450800"/>
          </a:xfrm>
          <a:prstGeom prst="rect">
            <a:avLst/>
          </a:prstGeom>
        </p:spPr>
        <p:txBody>
          <a:bodyPr anchor="t" rtlCol="false" tIns="0" lIns="0" bIns="0" rIns="0">
            <a:spAutoFit/>
          </a:bodyPr>
          <a:lstStyle/>
          <a:p>
            <a:pPr algn="l">
              <a:lnSpc>
                <a:spcPts val="3374"/>
              </a:lnSpc>
            </a:pPr>
            <a:r>
              <a:rPr lang="en-US" sz="2687">
                <a:solidFill>
                  <a:srgbClr val="020202"/>
                </a:solidFill>
                <a:latin typeface="PT Serif"/>
                <a:ea typeface="PT Serif"/>
                <a:cs typeface="PT Serif"/>
                <a:sym typeface="PT Serif"/>
              </a:rPr>
              <a:t>CampusSync AI</a:t>
            </a:r>
          </a:p>
        </p:txBody>
      </p:sp>
      <p:sp>
        <p:nvSpPr>
          <p:cNvPr name="TextBox 9" id="9"/>
          <p:cNvSpPr txBox="true"/>
          <p:nvPr/>
        </p:nvSpPr>
        <p:spPr>
          <a:xfrm rot="0">
            <a:off x="7779246" y="1615827"/>
            <a:ext cx="9587508" cy="1746349"/>
          </a:xfrm>
          <a:prstGeom prst="rect">
            <a:avLst/>
          </a:prstGeom>
        </p:spPr>
        <p:txBody>
          <a:bodyPr anchor="t" rtlCol="false" tIns="0" lIns="0" bIns="0" rIns="0">
            <a:spAutoFit/>
          </a:bodyPr>
          <a:lstStyle/>
          <a:p>
            <a:pPr algn="l">
              <a:lnSpc>
                <a:spcPts val="6749"/>
              </a:lnSpc>
            </a:pPr>
            <a:r>
              <a:rPr lang="en-US" sz="5437">
                <a:solidFill>
                  <a:srgbClr val="020202"/>
                </a:solidFill>
                <a:latin typeface="PT Serif"/>
                <a:ea typeface="PT Serif"/>
                <a:cs typeface="PT Serif"/>
                <a:sym typeface="PT Serif"/>
              </a:rPr>
              <a:t>Intelligent Prediction &amp; Connection</a:t>
            </a:r>
          </a:p>
        </p:txBody>
      </p:sp>
      <p:sp>
        <p:nvSpPr>
          <p:cNvPr name="TextBox 10" id="10"/>
          <p:cNvSpPr txBox="true"/>
          <p:nvPr/>
        </p:nvSpPr>
        <p:spPr>
          <a:xfrm rot="0">
            <a:off x="7779246" y="4000946"/>
            <a:ext cx="4472731" cy="1055489"/>
          </a:xfrm>
          <a:prstGeom prst="rect">
            <a:avLst/>
          </a:prstGeom>
        </p:spPr>
        <p:txBody>
          <a:bodyPr anchor="t" rtlCol="false" tIns="0" lIns="0" bIns="0" rIns="0">
            <a:spAutoFit/>
          </a:bodyPr>
          <a:lstStyle/>
          <a:p>
            <a:pPr algn="l">
              <a:lnSpc>
                <a:spcPts val="4062"/>
              </a:lnSpc>
            </a:pPr>
            <a:r>
              <a:rPr lang="en-US" sz="3250">
                <a:solidFill>
                  <a:srgbClr val="020202"/>
                </a:solidFill>
                <a:latin typeface="PT Serif"/>
                <a:ea typeface="PT Serif"/>
                <a:cs typeface="PT Serif"/>
                <a:sym typeface="PT Serif"/>
              </a:rPr>
              <a:t>Predicting Event Success</a:t>
            </a:r>
          </a:p>
        </p:txBody>
      </p:sp>
      <p:sp>
        <p:nvSpPr>
          <p:cNvPr name="TextBox 11" id="11"/>
          <p:cNvSpPr txBox="true"/>
          <p:nvPr/>
        </p:nvSpPr>
        <p:spPr>
          <a:xfrm rot="0">
            <a:off x="7779246" y="5233839"/>
            <a:ext cx="4472731" cy="3455194"/>
          </a:xfrm>
          <a:prstGeom prst="rect">
            <a:avLst/>
          </a:prstGeom>
        </p:spPr>
        <p:txBody>
          <a:bodyPr anchor="t" rtlCol="false" tIns="0" lIns="0" bIns="0" rIns="0">
            <a:spAutoFit/>
          </a:bodyPr>
          <a:lstStyle/>
          <a:p>
            <a:pPr algn="l">
              <a:lnSpc>
                <a:spcPts val="3312"/>
              </a:lnSpc>
            </a:pPr>
            <a:r>
              <a:rPr lang="en-US" sz="2062">
                <a:solidFill>
                  <a:srgbClr val="383838"/>
                </a:solidFill>
                <a:latin typeface="DM Sans"/>
                <a:ea typeface="DM Sans"/>
                <a:cs typeface="DM Sans"/>
                <a:sym typeface="DM Sans"/>
              </a:rPr>
              <a:t>Our AI analyzes historical data,  and event characteristics to provide organizers with predictive insights into potential turnout and engagement, allowing for strategic adjustments and resource allocation. This maximizes the impact of campus initiatives.</a:t>
            </a:r>
          </a:p>
        </p:txBody>
      </p:sp>
      <p:sp>
        <p:nvSpPr>
          <p:cNvPr name="TextBox 12" id="12"/>
          <p:cNvSpPr txBox="true"/>
          <p:nvPr/>
        </p:nvSpPr>
        <p:spPr>
          <a:xfrm rot="0">
            <a:off x="12903548" y="4000946"/>
            <a:ext cx="4472731" cy="1055489"/>
          </a:xfrm>
          <a:prstGeom prst="rect">
            <a:avLst/>
          </a:prstGeom>
        </p:spPr>
        <p:txBody>
          <a:bodyPr anchor="t" rtlCol="false" tIns="0" lIns="0" bIns="0" rIns="0">
            <a:spAutoFit/>
          </a:bodyPr>
          <a:lstStyle/>
          <a:p>
            <a:pPr algn="l">
              <a:lnSpc>
                <a:spcPts val="4062"/>
              </a:lnSpc>
            </a:pPr>
            <a:r>
              <a:rPr lang="en-US" sz="3250">
                <a:solidFill>
                  <a:srgbClr val="020202"/>
                </a:solidFill>
                <a:latin typeface="PT Serif"/>
                <a:ea typeface="PT Serif"/>
                <a:cs typeface="PT Serif"/>
                <a:sym typeface="PT Serif"/>
              </a:rPr>
              <a:t>Student Similarity Engine</a:t>
            </a:r>
          </a:p>
        </p:txBody>
      </p:sp>
      <p:sp>
        <p:nvSpPr>
          <p:cNvPr name="TextBox 13" id="13"/>
          <p:cNvSpPr txBox="true"/>
          <p:nvPr/>
        </p:nvSpPr>
        <p:spPr>
          <a:xfrm rot="0">
            <a:off x="12903548" y="5233839"/>
            <a:ext cx="4472731" cy="3876377"/>
          </a:xfrm>
          <a:prstGeom prst="rect">
            <a:avLst/>
          </a:prstGeom>
        </p:spPr>
        <p:txBody>
          <a:bodyPr anchor="t" rtlCol="false" tIns="0" lIns="0" bIns="0" rIns="0">
            <a:spAutoFit/>
          </a:bodyPr>
          <a:lstStyle/>
          <a:p>
            <a:pPr algn="l">
              <a:lnSpc>
                <a:spcPts val="3312"/>
              </a:lnSpc>
            </a:pPr>
            <a:r>
              <a:rPr lang="en-US" sz="2062">
                <a:solidFill>
                  <a:srgbClr val="383838"/>
                </a:solidFill>
                <a:latin typeface="DM Sans"/>
                <a:ea typeface="DM Sans"/>
                <a:cs typeface="DM Sans"/>
                <a:sym typeface="DM Sans"/>
              </a:rPr>
              <a:t>For students, CampusSync AI goes beyond basic recommendations. By understanding event preferences and interaction patterns, the system intelligently identifies and suggests other students with similar interests, facilitating organic connections and enhancing social integration on campus.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AF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992238" y="1548259"/>
            <a:ext cx="3721299" cy="484137"/>
          </a:xfrm>
          <a:prstGeom prst="rect">
            <a:avLst/>
          </a:prstGeom>
        </p:spPr>
        <p:txBody>
          <a:bodyPr anchor="t" rtlCol="false" tIns="0" lIns="0" bIns="0" rIns="0">
            <a:spAutoFit/>
          </a:bodyPr>
          <a:lstStyle/>
          <a:p>
            <a:pPr algn="l">
              <a:lnSpc>
                <a:spcPts val="3625"/>
              </a:lnSpc>
            </a:pPr>
            <a:r>
              <a:rPr lang="en-US" sz="2874">
                <a:solidFill>
                  <a:srgbClr val="020202"/>
                </a:solidFill>
                <a:latin typeface="PT Serif"/>
                <a:ea typeface="PT Serif"/>
                <a:cs typeface="PT Serif"/>
                <a:sym typeface="PT Serif"/>
              </a:rPr>
              <a:t>CampusSync AI</a:t>
            </a:r>
          </a:p>
        </p:txBody>
      </p:sp>
      <p:sp>
        <p:nvSpPr>
          <p:cNvPr name="TextBox 7" id="7"/>
          <p:cNvSpPr txBox="true"/>
          <p:nvPr/>
        </p:nvSpPr>
        <p:spPr>
          <a:xfrm rot="0">
            <a:off x="992238" y="2277815"/>
            <a:ext cx="8724305" cy="968425"/>
          </a:xfrm>
          <a:prstGeom prst="rect">
            <a:avLst/>
          </a:prstGeom>
        </p:spPr>
        <p:txBody>
          <a:bodyPr anchor="t" rtlCol="false" tIns="0" lIns="0" bIns="0" rIns="0">
            <a:spAutoFit/>
          </a:bodyPr>
          <a:lstStyle/>
          <a:p>
            <a:pPr algn="l">
              <a:lnSpc>
                <a:spcPts val="7312"/>
              </a:lnSpc>
            </a:pPr>
            <a:r>
              <a:rPr lang="en-US" sz="5812">
                <a:solidFill>
                  <a:srgbClr val="020202"/>
                </a:solidFill>
                <a:latin typeface="PT Serif"/>
                <a:ea typeface="PT Serif"/>
                <a:cs typeface="PT Serif"/>
                <a:sym typeface="PT Serif"/>
              </a:rPr>
              <a:t>Impact &amp; Future Potential</a:t>
            </a:r>
          </a:p>
        </p:txBody>
      </p:sp>
      <p:grpSp>
        <p:nvGrpSpPr>
          <p:cNvPr name="Group 8" id="8"/>
          <p:cNvGrpSpPr/>
          <p:nvPr/>
        </p:nvGrpSpPr>
        <p:grpSpPr>
          <a:xfrm rot="0">
            <a:off x="992238" y="3671441"/>
            <a:ext cx="5245447" cy="4162276"/>
            <a:chOff x="0" y="0"/>
            <a:chExt cx="6993930" cy="5549702"/>
          </a:xfrm>
        </p:grpSpPr>
        <p:sp>
          <p:nvSpPr>
            <p:cNvPr name="Freeform 9" id="9"/>
            <p:cNvSpPr/>
            <p:nvPr/>
          </p:nvSpPr>
          <p:spPr>
            <a:xfrm flipH="false" flipV="false" rot="0">
              <a:off x="0" y="0"/>
              <a:ext cx="6994017" cy="5549773"/>
            </a:xfrm>
            <a:custGeom>
              <a:avLst/>
              <a:gdLst/>
              <a:ahLst/>
              <a:cxnLst/>
              <a:rect r="r" b="b" t="t" l="l"/>
              <a:pathLst>
                <a:path h="5549773" w="6994017">
                  <a:moveTo>
                    <a:pt x="0" y="56769"/>
                  </a:moveTo>
                  <a:cubicBezTo>
                    <a:pt x="0" y="25400"/>
                    <a:pt x="25400" y="0"/>
                    <a:pt x="56769" y="0"/>
                  </a:cubicBezTo>
                  <a:lnTo>
                    <a:pt x="6937248" y="0"/>
                  </a:lnTo>
                  <a:cubicBezTo>
                    <a:pt x="6968617" y="0"/>
                    <a:pt x="6994017" y="25400"/>
                    <a:pt x="6994017" y="56769"/>
                  </a:cubicBezTo>
                  <a:lnTo>
                    <a:pt x="6994017" y="5493004"/>
                  </a:lnTo>
                  <a:cubicBezTo>
                    <a:pt x="6994017" y="5524373"/>
                    <a:pt x="6968617" y="5549773"/>
                    <a:pt x="6937248" y="5549773"/>
                  </a:cubicBezTo>
                  <a:lnTo>
                    <a:pt x="56769" y="5549773"/>
                  </a:lnTo>
                  <a:cubicBezTo>
                    <a:pt x="25400" y="5549773"/>
                    <a:pt x="0" y="5524373"/>
                    <a:pt x="0" y="5493004"/>
                  </a:cubicBezTo>
                  <a:close/>
                </a:path>
              </a:pathLst>
            </a:custGeom>
            <a:solidFill>
              <a:srgbClr val="F2EEEE"/>
            </a:solidFill>
          </p:spPr>
        </p:sp>
      </p:grpSp>
      <p:grpSp>
        <p:nvGrpSpPr>
          <p:cNvPr name="Group 10" id="10"/>
          <p:cNvGrpSpPr/>
          <p:nvPr/>
        </p:nvGrpSpPr>
        <p:grpSpPr>
          <a:xfrm rot="0">
            <a:off x="1275755" y="3954959"/>
            <a:ext cx="850552" cy="850552"/>
            <a:chOff x="0" y="0"/>
            <a:chExt cx="1134070" cy="1134070"/>
          </a:xfrm>
        </p:grpSpPr>
        <p:sp>
          <p:nvSpPr>
            <p:cNvPr name="Freeform 11" id="11"/>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E04F00"/>
            </a:solidFill>
          </p:spPr>
        </p:sp>
      </p:grpSp>
      <p:grpSp>
        <p:nvGrpSpPr>
          <p:cNvPr name="Group 12" id="12"/>
          <p:cNvGrpSpPr/>
          <p:nvPr/>
        </p:nvGrpSpPr>
        <p:grpSpPr>
          <a:xfrm rot="0">
            <a:off x="1509712" y="4140994"/>
            <a:ext cx="382637" cy="478334"/>
            <a:chOff x="0" y="0"/>
            <a:chExt cx="510183" cy="637778"/>
          </a:xfrm>
        </p:grpSpPr>
        <p:sp>
          <p:nvSpPr>
            <p:cNvPr name="Freeform 13" id="13" descr="preencoded.png"/>
            <p:cNvSpPr/>
            <p:nvPr/>
          </p:nvSpPr>
          <p:spPr>
            <a:xfrm flipH="false" flipV="false" rot="0">
              <a:off x="0" y="0"/>
              <a:ext cx="510159" cy="637794"/>
            </a:xfrm>
            <a:custGeom>
              <a:avLst/>
              <a:gdLst/>
              <a:ahLst/>
              <a:cxnLst/>
              <a:rect r="r" b="b" t="t" l="l"/>
              <a:pathLst>
                <a:path h="637794" w="510159">
                  <a:moveTo>
                    <a:pt x="0" y="0"/>
                  </a:moveTo>
                  <a:lnTo>
                    <a:pt x="510159" y="0"/>
                  </a:lnTo>
                  <a:lnTo>
                    <a:pt x="510159" y="637794"/>
                  </a:lnTo>
                  <a:lnTo>
                    <a:pt x="0" y="637794"/>
                  </a:lnTo>
                  <a:lnTo>
                    <a:pt x="0" y="0"/>
                  </a:lnTo>
                  <a:close/>
                </a:path>
              </a:pathLst>
            </a:custGeom>
            <a:blipFill>
              <a:blip r:embed="rId2"/>
              <a:stretch>
                <a:fillRect l="-3" t="0" r="-8" b="2"/>
              </a:stretch>
            </a:blipFill>
          </p:spPr>
        </p:sp>
      </p:grpSp>
      <p:sp>
        <p:nvSpPr>
          <p:cNvPr name="TextBox 14" id="14"/>
          <p:cNvSpPr txBox="true"/>
          <p:nvPr/>
        </p:nvSpPr>
        <p:spPr>
          <a:xfrm rot="0">
            <a:off x="1275755" y="5069979"/>
            <a:ext cx="3732311" cy="484138"/>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Enhanced Student Life</a:t>
            </a:r>
          </a:p>
        </p:txBody>
      </p:sp>
      <p:sp>
        <p:nvSpPr>
          <p:cNvPr name="TextBox 15" id="15"/>
          <p:cNvSpPr txBox="true"/>
          <p:nvPr/>
        </p:nvSpPr>
        <p:spPr>
          <a:xfrm rot="0">
            <a:off x="1275755" y="5628977"/>
            <a:ext cx="4678412" cy="1456135"/>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Increased engagement, stronger community bonds, and personalized campus experiences.</a:t>
            </a:r>
          </a:p>
        </p:txBody>
      </p:sp>
      <p:grpSp>
        <p:nvGrpSpPr>
          <p:cNvPr name="Group 16" id="16"/>
          <p:cNvGrpSpPr/>
          <p:nvPr/>
        </p:nvGrpSpPr>
        <p:grpSpPr>
          <a:xfrm rot="0">
            <a:off x="6521202" y="3671441"/>
            <a:ext cx="5245447" cy="4162276"/>
            <a:chOff x="0" y="0"/>
            <a:chExt cx="6993930" cy="5549702"/>
          </a:xfrm>
        </p:grpSpPr>
        <p:sp>
          <p:nvSpPr>
            <p:cNvPr name="Freeform 17" id="17"/>
            <p:cNvSpPr/>
            <p:nvPr/>
          </p:nvSpPr>
          <p:spPr>
            <a:xfrm flipH="false" flipV="false" rot="0">
              <a:off x="0" y="0"/>
              <a:ext cx="6994017" cy="5549773"/>
            </a:xfrm>
            <a:custGeom>
              <a:avLst/>
              <a:gdLst/>
              <a:ahLst/>
              <a:cxnLst/>
              <a:rect r="r" b="b" t="t" l="l"/>
              <a:pathLst>
                <a:path h="5549773" w="6994017">
                  <a:moveTo>
                    <a:pt x="0" y="56769"/>
                  </a:moveTo>
                  <a:cubicBezTo>
                    <a:pt x="0" y="25400"/>
                    <a:pt x="25400" y="0"/>
                    <a:pt x="56769" y="0"/>
                  </a:cubicBezTo>
                  <a:lnTo>
                    <a:pt x="6937248" y="0"/>
                  </a:lnTo>
                  <a:cubicBezTo>
                    <a:pt x="6968617" y="0"/>
                    <a:pt x="6994017" y="25400"/>
                    <a:pt x="6994017" y="56769"/>
                  </a:cubicBezTo>
                  <a:lnTo>
                    <a:pt x="6994017" y="5493004"/>
                  </a:lnTo>
                  <a:cubicBezTo>
                    <a:pt x="6994017" y="5524373"/>
                    <a:pt x="6968617" y="5549773"/>
                    <a:pt x="6937248" y="5549773"/>
                  </a:cubicBezTo>
                  <a:lnTo>
                    <a:pt x="56769" y="5549773"/>
                  </a:lnTo>
                  <a:cubicBezTo>
                    <a:pt x="25400" y="5549773"/>
                    <a:pt x="0" y="5524373"/>
                    <a:pt x="0" y="5493004"/>
                  </a:cubicBezTo>
                  <a:close/>
                </a:path>
              </a:pathLst>
            </a:custGeom>
            <a:solidFill>
              <a:srgbClr val="F2EEEE"/>
            </a:solidFill>
          </p:spPr>
        </p:sp>
      </p:grpSp>
      <p:grpSp>
        <p:nvGrpSpPr>
          <p:cNvPr name="Group 18" id="18"/>
          <p:cNvGrpSpPr/>
          <p:nvPr/>
        </p:nvGrpSpPr>
        <p:grpSpPr>
          <a:xfrm rot="0">
            <a:off x="6804720" y="3954959"/>
            <a:ext cx="850552" cy="850552"/>
            <a:chOff x="0" y="0"/>
            <a:chExt cx="1134070" cy="1134070"/>
          </a:xfrm>
        </p:grpSpPr>
        <p:sp>
          <p:nvSpPr>
            <p:cNvPr name="Freeform 19" id="19"/>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E04F00"/>
            </a:solidFill>
          </p:spPr>
        </p:sp>
      </p:grpSp>
      <p:grpSp>
        <p:nvGrpSpPr>
          <p:cNvPr name="Group 20" id="20"/>
          <p:cNvGrpSpPr/>
          <p:nvPr/>
        </p:nvGrpSpPr>
        <p:grpSpPr>
          <a:xfrm rot="0">
            <a:off x="7038677" y="4140994"/>
            <a:ext cx="382637" cy="478334"/>
            <a:chOff x="0" y="0"/>
            <a:chExt cx="510183" cy="637778"/>
          </a:xfrm>
        </p:grpSpPr>
        <p:sp>
          <p:nvSpPr>
            <p:cNvPr name="Freeform 21" id="21" descr="preencoded.png"/>
            <p:cNvSpPr/>
            <p:nvPr/>
          </p:nvSpPr>
          <p:spPr>
            <a:xfrm flipH="false" flipV="false" rot="0">
              <a:off x="0" y="0"/>
              <a:ext cx="510159" cy="637794"/>
            </a:xfrm>
            <a:custGeom>
              <a:avLst/>
              <a:gdLst/>
              <a:ahLst/>
              <a:cxnLst/>
              <a:rect r="r" b="b" t="t" l="l"/>
              <a:pathLst>
                <a:path h="637794" w="510159">
                  <a:moveTo>
                    <a:pt x="0" y="0"/>
                  </a:moveTo>
                  <a:lnTo>
                    <a:pt x="510159" y="0"/>
                  </a:lnTo>
                  <a:lnTo>
                    <a:pt x="510159" y="637794"/>
                  </a:lnTo>
                  <a:lnTo>
                    <a:pt x="0" y="637794"/>
                  </a:lnTo>
                  <a:lnTo>
                    <a:pt x="0" y="0"/>
                  </a:lnTo>
                  <a:close/>
                </a:path>
              </a:pathLst>
            </a:custGeom>
            <a:blipFill>
              <a:blip r:embed="rId3"/>
              <a:stretch>
                <a:fillRect l="-3" t="0" r="-8" b="2"/>
              </a:stretch>
            </a:blipFill>
          </p:spPr>
        </p:sp>
      </p:grpSp>
      <p:sp>
        <p:nvSpPr>
          <p:cNvPr name="TextBox 22" id="22"/>
          <p:cNvSpPr txBox="true"/>
          <p:nvPr/>
        </p:nvSpPr>
        <p:spPr>
          <a:xfrm rot="0">
            <a:off x="6804720" y="5069979"/>
            <a:ext cx="3831580" cy="484138"/>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Empowered Organizers</a:t>
            </a:r>
          </a:p>
        </p:txBody>
      </p:sp>
      <p:sp>
        <p:nvSpPr>
          <p:cNvPr name="TextBox 23" id="23"/>
          <p:cNvSpPr txBox="true"/>
          <p:nvPr/>
        </p:nvSpPr>
        <p:spPr>
          <a:xfrm rot="0">
            <a:off x="6804720" y="5628977"/>
            <a:ext cx="4678412" cy="1456135"/>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Data-driven decisions, optimized event planning, and maximized reach for campus initiatives.</a:t>
            </a:r>
          </a:p>
        </p:txBody>
      </p:sp>
      <p:grpSp>
        <p:nvGrpSpPr>
          <p:cNvPr name="Group 24" id="24"/>
          <p:cNvGrpSpPr/>
          <p:nvPr/>
        </p:nvGrpSpPr>
        <p:grpSpPr>
          <a:xfrm rot="0">
            <a:off x="12050166" y="3671441"/>
            <a:ext cx="5245447" cy="4162276"/>
            <a:chOff x="0" y="0"/>
            <a:chExt cx="6993930" cy="5549702"/>
          </a:xfrm>
        </p:grpSpPr>
        <p:sp>
          <p:nvSpPr>
            <p:cNvPr name="Freeform 25" id="25"/>
            <p:cNvSpPr/>
            <p:nvPr/>
          </p:nvSpPr>
          <p:spPr>
            <a:xfrm flipH="false" flipV="false" rot="0">
              <a:off x="0" y="0"/>
              <a:ext cx="6994017" cy="5549773"/>
            </a:xfrm>
            <a:custGeom>
              <a:avLst/>
              <a:gdLst/>
              <a:ahLst/>
              <a:cxnLst/>
              <a:rect r="r" b="b" t="t" l="l"/>
              <a:pathLst>
                <a:path h="5549773" w="6994017">
                  <a:moveTo>
                    <a:pt x="0" y="56769"/>
                  </a:moveTo>
                  <a:cubicBezTo>
                    <a:pt x="0" y="25400"/>
                    <a:pt x="25400" y="0"/>
                    <a:pt x="56769" y="0"/>
                  </a:cubicBezTo>
                  <a:lnTo>
                    <a:pt x="6937248" y="0"/>
                  </a:lnTo>
                  <a:cubicBezTo>
                    <a:pt x="6968617" y="0"/>
                    <a:pt x="6994017" y="25400"/>
                    <a:pt x="6994017" y="56769"/>
                  </a:cubicBezTo>
                  <a:lnTo>
                    <a:pt x="6994017" y="5493004"/>
                  </a:lnTo>
                  <a:cubicBezTo>
                    <a:pt x="6994017" y="5524373"/>
                    <a:pt x="6968617" y="5549773"/>
                    <a:pt x="6937248" y="5549773"/>
                  </a:cubicBezTo>
                  <a:lnTo>
                    <a:pt x="56769" y="5549773"/>
                  </a:lnTo>
                  <a:cubicBezTo>
                    <a:pt x="25400" y="5549773"/>
                    <a:pt x="0" y="5524373"/>
                    <a:pt x="0" y="5493004"/>
                  </a:cubicBezTo>
                  <a:close/>
                </a:path>
              </a:pathLst>
            </a:custGeom>
            <a:solidFill>
              <a:srgbClr val="F2EEEE"/>
            </a:solidFill>
          </p:spPr>
        </p:sp>
      </p:grpSp>
      <p:grpSp>
        <p:nvGrpSpPr>
          <p:cNvPr name="Group 26" id="26"/>
          <p:cNvGrpSpPr/>
          <p:nvPr/>
        </p:nvGrpSpPr>
        <p:grpSpPr>
          <a:xfrm rot="0">
            <a:off x="12333685" y="3954959"/>
            <a:ext cx="850553" cy="850552"/>
            <a:chOff x="0" y="0"/>
            <a:chExt cx="1134070" cy="1134070"/>
          </a:xfrm>
        </p:grpSpPr>
        <p:sp>
          <p:nvSpPr>
            <p:cNvPr name="Freeform 27" id="27"/>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E04F00"/>
            </a:solidFill>
          </p:spPr>
        </p:sp>
      </p:grpSp>
      <p:grpSp>
        <p:nvGrpSpPr>
          <p:cNvPr name="Group 28" id="28"/>
          <p:cNvGrpSpPr/>
          <p:nvPr/>
        </p:nvGrpSpPr>
        <p:grpSpPr>
          <a:xfrm rot="0">
            <a:off x="12567642" y="4140994"/>
            <a:ext cx="382638" cy="478334"/>
            <a:chOff x="0" y="0"/>
            <a:chExt cx="510183" cy="637778"/>
          </a:xfrm>
        </p:grpSpPr>
        <p:sp>
          <p:nvSpPr>
            <p:cNvPr name="Freeform 29" id="29" descr="preencoded.png"/>
            <p:cNvSpPr/>
            <p:nvPr/>
          </p:nvSpPr>
          <p:spPr>
            <a:xfrm flipH="false" flipV="false" rot="0">
              <a:off x="0" y="0"/>
              <a:ext cx="510159" cy="637794"/>
            </a:xfrm>
            <a:custGeom>
              <a:avLst/>
              <a:gdLst/>
              <a:ahLst/>
              <a:cxnLst/>
              <a:rect r="r" b="b" t="t" l="l"/>
              <a:pathLst>
                <a:path h="637794" w="510159">
                  <a:moveTo>
                    <a:pt x="0" y="0"/>
                  </a:moveTo>
                  <a:lnTo>
                    <a:pt x="510159" y="0"/>
                  </a:lnTo>
                  <a:lnTo>
                    <a:pt x="510159" y="637794"/>
                  </a:lnTo>
                  <a:lnTo>
                    <a:pt x="0" y="637794"/>
                  </a:lnTo>
                  <a:lnTo>
                    <a:pt x="0" y="0"/>
                  </a:lnTo>
                  <a:close/>
                </a:path>
              </a:pathLst>
            </a:custGeom>
            <a:blipFill>
              <a:blip r:embed="rId4"/>
              <a:stretch>
                <a:fillRect l="-3" t="0" r="-8" b="2"/>
              </a:stretch>
            </a:blipFill>
          </p:spPr>
        </p:sp>
      </p:grpSp>
      <p:sp>
        <p:nvSpPr>
          <p:cNvPr name="TextBox 30" id="30"/>
          <p:cNvSpPr txBox="true"/>
          <p:nvPr/>
        </p:nvSpPr>
        <p:spPr>
          <a:xfrm rot="0">
            <a:off x="12333685" y="5069979"/>
            <a:ext cx="4678413" cy="949226"/>
          </a:xfrm>
          <a:prstGeom prst="rect">
            <a:avLst/>
          </a:prstGeom>
        </p:spPr>
        <p:txBody>
          <a:bodyPr anchor="t" rtlCol="false" tIns="0" lIns="0" bIns="0" rIns="0">
            <a:spAutoFit/>
          </a:bodyPr>
          <a:lstStyle/>
          <a:p>
            <a:pPr algn="l">
              <a:lnSpc>
                <a:spcPts val="3625"/>
              </a:lnSpc>
            </a:pPr>
            <a:r>
              <a:rPr lang="en-US" sz="2874">
                <a:solidFill>
                  <a:srgbClr val="383838"/>
                </a:solidFill>
                <a:latin typeface="PT Serif"/>
                <a:ea typeface="PT Serif"/>
                <a:cs typeface="PT Serif"/>
                <a:sym typeface="PT Serif"/>
              </a:rPr>
              <a:t>Optimized University Operations</a:t>
            </a:r>
          </a:p>
        </p:txBody>
      </p:sp>
      <p:sp>
        <p:nvSpPr>
          <p:cNvPr name="TextBox 31" id="31"/>
          <p:cNvSpPr txBox="true"/>
          <p:nvPr/>
        </p:nvSpPr>
        <p:spPr>
          <a:xfrm rot="0">
            <a:off x="12333685" y="6094065"/>
            <a:ext cx="4678413" cy="1456135"/>
          </a:xfrm>
          <a:prstGeom prst="rect">
            <a:avLst/>
          </a:prstGeom>
        </p:spPr>
        <p:txBody>
          <a:bodyPr anchor="t" rtlCol="false" tIns="0" lIns="0" bIns="0" rIns="0">
            <a:spAutoFit/>
          </a:bodyPr>
          <a:lstStyle/>
          <a:p>
            <a:pPr algn="l">
              <a:lnSpc>
                <a:spcPts val="3562"/>
              </a:lnSpc>
            </a:pPr>
            <a:r>
              <a:rPr lang="en-US" sz="2187">
                <a:solidFill>
                  <a:srgbClr val="383838"/>
                </a:solidFill>
                <a:latin typeface="DM Sans"/>
                <a:ea typeface="DM Sans"/>
                <a:cs typeface="DM Sans"/>
                <a:sym typeface="DM Sans"/>
              </a:rPr>
              <a:t>Improved resource allocation, better understanding of student needs, and a more vibrant campus.</a:t>
            </a:r>
          </a:p>
        </p:txBody>
      </p:sp>
      <p:sp>
        <p:nvSpPr>
          <p:cNvPr name="TextBox 32" id="32"/>
          <p:cNvSpPr txBox="true"/>
          <p:nvPr/>
        </p:nvSpPr>
        <p:spPr>
          <a:xfrm rot="0">
            <a:off x="992238" y="8047881"/>
            <a:ext cx="16303526" cy="671661"/>
          </a:xfrm>
          <a:prstGeom prst="rect">
            <a:avLst/>
          </a:prstGeom>
        </p:spPr>
        <p:txBody>
          <a:bodyPr anchor="t" rtlCol="false" tIns="0" lIns="0" bIns="0" rIns="0">
            <a:spAutoFit/>
          </a:bodyPr>
          <a:lstStyle/>
          <a:p>
            <a:pPr algn="ctr">
              <a:lnSpc>
                <a:spcPts val="4437"/>
              </a:lnSpc>
            </a:pPr>
            <a:r>
              <a:rPr lang="en-US" sz="2750">
                <a:solidFill>
                  <a:srgbClr val="383838"/>
                </a:solidFill>
                <a:latin typeface="DM Sans"/>
                <a:ea typeface="DM Sans"/>
                <a:cs typeface="DM Sans"/>
                <a:sym typeface="DM Sans"/>
              </a:rPr>
              <a:t>CampusSync AI: The future of intelligent campus engagement starts now.</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7314" y="4303690"/>
            <a:ext cx="16303526" cy="991036"/>
          </a:xfrm>
          <a:prstGeom prst="rect">
            <a:avLst/>
          </a:prstGeom>
        </p:spPr>
        <p:txBody>
          <a:bodyPr anchor="t" rtlCol="false" tIns="0" lIns="0" bIns="0" rIns="0">
            <a:spAutoFit/>
          </a:bodyPr>
          <a:lstStyle/>
          <a:p>
            <a:pPr algn="ctr">
              <a:lnSpc>
                <a:spcPts val="8471"/>
              </a:lnSpc>
            </a:pPr>
            <a:r>
              <a:rPr lang="en-US" sz="5249">
                <a:solidFill>
                  <a:srgbClr val="383838"/>
                </a:solidFill>
                <a:latin typeface="DM Sans"/>
                <a:ea typeface="DM Sans"/>
                <a:cs typeface="DM Sans"/>
                <a:sym typeface="DM San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DAGwlGkqxUM</dc:identifier>
  <dcterms:modified xsi:type="dcterms:W3CDTF">2011-08-01T06:04:30Z</dcterms:modified>
  <cp:revision>1</cp:revision>
  <dc:title>Thank You!</dc:title>
</cp:coreProperties>
</file>