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256" r:id="rId2"/>
    <p:sldId id="271" r:id="rId3"/>
    <p:sldId id="288" r:id="rId4"/>
    <p:sldId id="284" r:id="rId5"/>
    <p:sldId id="286" r:id="rId6"/>
    <p:sldId id="287" r:id="rId7"/>
    <p:sldId id="281" r:id="rId8"/>
    <p:sldId id="289" r:id="rId9"/>
    <p:sldId id="290" r:id="rId10"/>
    <p:sldId id="291" r:id="rId11"/>
    <p:sldId id="292" r:id="rId12"/>
    <p:sldId id="294" r:id="rId13"/>
    <p:sldId id="293" r:id="rId14"/>
    <p:sldId id="297" r:id="rId15"/>
    <p:sldId id="296" r:id="rId16"/>
    <p:sldId id="295" r:id="rId17"/>
    <p:sldId id="298" r:id="rId18"/>
    <p:sldId id="299" r:id="rId19"/>
    <p:sldId id="300" r:id="rId20"/>
    <p:sldId id="301" r:id="rId21"/>
    <p:sldId id="30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88"/>
            <p14:sldId id="284"/>
            <p14:sldId id="286"/>
            <p14:sldId id="287"/>
            <p14:sldId id="281"/>
            <p14:sldId id="289"/>
            <p14:sldId id="290"/>
            <p14:sldId id="291"/>
            <p14:sldId id="292"/>
            <p14:sldId id="294"/>
            <p14:sldId id="293"/>
            <p14:sldId id="297"/>
            <p14:sldId id="296"/>
            <p14:sldId id="295"/>
            <p14:sldId id="298"/>
            <p14:sldId id="299"/>
            <p14:sldId id="300"/>
            <p14:sldId id="301"/>
          </p14:sldIdLst>
        </p14:section>
        <p14:section name="Learn More" id="{2CC34DB2-6590-42C0-AD4B-A04C6060184E}">
          <p14:sldIdLst>
            <p14:sldId id="30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D24726"/>
    <a:srgbClr val="404040"/>
    <a:srgbClr val="FF9B45"/>
    <a:srgbClr val="DD462F"/>
    <a:srgbClr val="F8CFB6"/>
    <a:srgbClr val="F8CAB6"/>
    <a:srgbClr val="923922"/>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241" autoAdjust="0"/>
  </p:normalViewPr>
  <p:slideViewPr>
    <p:cSldViewPr snapToGrid="0">
      <p:cViewPr varScale="1">
        <p:scale>
          <a:sx n="112" d="100"/>
          <a:sy n="112" d="100"/>
        </p:scale>
        <p:origin x="54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12/6/2022</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2663686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12/6/2022</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12/6/2022</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dhakal2@illinoi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kasamdh/CourseProject/blob/main/StockMarketSentimentAnalysis.ipynb" TargetMode="External"/><Relationship Id="rId5" Type="http://schemas.openxmlformats.org/officeDocument/2006/relationships/hyperlink" Target="mailto:pshukl21@illinois.edu" TargetMode="External"/><Relationship Id="rId4" Type="http://schemas.openxmlformats.org/officeDocument/2006/relationships/hyperlink" Target="mailto:nmistry2@illinois.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post.com/software/tweetpredict"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lab.research.google.com/" TargetMode="External"/><Relationship Id="rId2" Type="http://schemas.openxmlformats.org/officeDocument/2006/relationships/hyperlink" Target="https://github.com/kasamdh/CourseProject/blob/main/StockMarketSentimentAnalysis.ipynb"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rgbClr val="F5F5F5"/>
                </a:solidFill>
              </a:rPr>
              <a:t>CS 410 – Final Presentation</a:t>
            </a:r>
            <a:br>
              <a:rPr lang="en-US" sz="4800" dirty="0">
                <a:solidFill>
                  <a:srgbClr val="F5F5F5"/>
                </a:solidFill>
              </a:rPr>
            </a:br>
            <a:r>
              <a:rPr lang="en-US" sz="3600" dirty="0">
                <a:solidFill>
                  <a:srgbClr val="F5F5F5"/>
                </a:solidFill>
              </a:rPr>
              <a:t>Stock Market Tweet Analysis</a:t>
            </a: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838200" y="2803020"/>
            <a:ext cx="9600156" cy="3213219"/>
          </a:xfrm>
        </p:spPr>
        <p:txBody>
          <a:bodyPr>
            <a:normAutofit fontScale="32500" lnSpcReduction="20000"/>
          </a:bodyPr>
          <a:lstStyle/>
          <a:p>
            <a:r>
              <a:rPr lang="en-US" sz="3600" dirty="0">
                <a:solidFill>
                  <a:srgbClr val="F5F5F5"/>
                </a:solidFill>
              </a:rPr>
              <a:t>Team: Eastern Center</a:t>
            </a:r>
          </a:p>
          <a:p>
            <a:pPr marL="800100" lvl="1" indent="-571500" algn="just"/>
            <a:r>
              <a:rPr lang="en-US" sz="3600" dirty="0">
                <a:solidFill>
                  <a:srgbClr val="F5F5F5"/>
                </a:solidFill>
              </a:rPr>
              <a:t>Kasam Dhakal (</a:t>
            </a:r>
            <a:r>
              <a:rPr lang="en-US" sz="3600" dirty="0">
                <a:solidFill>
                  <a:srgbClr val="F5F5F5"/>
                </a:solidFill>
                <a:hlinkClick r:id="rId3">
                  <a:extLst>
                    <a:ext uri="{A12FA001-AC4F-418D-AE19-62706E023703}">
                      <ahyp:hlinkClr xmlns:ahyp="http://schemas.microsoft.com/office/drawing/2018/hyperlinkcolor" val="tx"/>
                    </a:ext>
                  </a:extLst>
                </a:hlinkClick>
              </a:rPr>
              <a:t>kdhakal2@illinois.edu</a:t>
            </a:r>
            <a:r>
              <a:rPr lang="en-US" sz="3600" dirty="0">
                <a:solidFill>
                  <a:srgbClr val="F5F5F5"/>
                </a:solidFill>
              </a:rPr>
              <a:t>)</a:t>
            </a:r>
          </a:p>
          <a:p>
            <a:pPr marL="800100" lvl="1" indent="-571500"/>
            <a:r>
              <a:rPr lang="en-US" sz="3600" dirty="0">
                <a:solidFill>
                  <a:srgbClr val="F5F5F5"/>
                </a:solidFill>
              </a:rPr>
              <a:t> </a:t>
            </a:r>
            <a:r>
              <a:rPr lang="en-US" sz="3600" dirty="0" err="1">
                <a:solidFill>
                  <a:srgbClr val="F5F5F5"/>
                </a:solidFill>
              </a:rPr>
              <a:t>Nisarg</a:t>
            </a:r>
            <a:r>
              <a:rPr lang="en-US" sz="3600" dirty="0">
                <a:solidFill>
                  <a:srgbClr val="F5F5F5"/>
                </a:solidFill>
              </a:rPr>
              <a:t> Mistry (</a:t>
            </a:r>
            <a:r>
              <a:rPr lang="en-US" sz="3600" dirty="0">
                <a:solidFill>
                  <a:srgbClr val="F5F5F5"/>
                </a:solidFill>
                <a:hlinkClick r:id="rId4">
                  <a:extLst>
                    <a:ext uri="{A12FA001-AC4F-418D-AE19-62706E023703}">
                      <ahyp:hlinkClr xmlns:ahyp="http://schemas.microsoft.com/office/drawing/2018/hyperlinkcolor" val="tx"/>
                    </a:ext>
                  </a:extLst>
                </a:hlinkClick>
              </a:rPr>
              <a:t>nmistry2@illinois.edu</a:t>
            </a:r>
            <a:r>
              <a:rPr lang="en-US" sz="3600" dirty="0">
                <a:solidFill>
                  <a:srgbClr val="F5F5F5"/>
                </a:solidFill>
              </a:rPr>
              <a:t>)</a:t>
            </a:r>
          </a:p>
          <a:p>
            <a:pPr marL="800100" lvl="1" indent="-571500"/>
            <a:r>
              <a:rPr lang="en-US" sz="3600" dirty="0">
                <a:solidFill>
                  <a:srgbClr val="F5F5F5"/>
                </a:solidFill>
              </a:rPr>
              <a:t> </a:t>
            </a:r>
            <a:r>
              <a:rPr lang="en-US" sz="3600" dirty="0" err="1">
                <a:solidFill>
                  <a:srgbClr val="F5F5F5"/>
                </a:solidFill>
              </a:rPr>
              <a:t>Parth</a:t>
            </a:r>
            <a:r>
              <a:rPr lang="en-US" sz="3600" dirty="0">
                <a:solidFill>
                  <a:srgbClr val="F5F5F5"/>
                </a:solidFill>
              </a:rPr>
              <a:t> Shukla (</a:t>
            </a:r>
            <a:r>
              <a:rPr lang="en-US" sz="3600" dirty="0">
                <a:solidFill>
                  <a:srgbClr val="F5F5F5"/>
                </a:solidFill>
                <a:hlinkClick r:id="rId5">
                  <a:extLst>
                    <a:ext uri="{A12FA001-AC4F-418D-AE19-62706E023703}">
                      <ahyp:hlinkClr xmlns:ahyp="http://schemas.microsoft.com/office/drawing/2018/hyperlinkcolor" val="tx"/>
                    </a:ext>
                  </a:extLst>
                </a:hlinkClick>
              </a:rPr>
              <a:t>pshukl21@illinois.edu</a:t>
            </a:r>
            <a:r>
              <a:rPr lang="en-US" sz="3600" dirty="0">
                <a:solidFill>
                  <a:srgbClr val="F5F5F5"/>
                </a:solidFill>
              </a:rPr>
              <a:t> )</a:t>
            </a:r>
          </a:p>
          <a:p>
            <a:r>
              <a:rPr lang="en-US" sz="3600" dirty="0">
                <a:solidFill>
                  <a:srgbClr val="F5F5F5"/>
                </a:solidFill>
              </a:rPr>
              <a:t>Source Code:  </a:t>
            </a:r>
            <a:r>
              <a:rPr lang="en-US" sz="3600" dirty="0">
                <a:solidFill>
                  <a:srgbClr val="F5F5F5"/>
                </a:solidFill>
                <a:hlinkClick r:id="rId6"/>
              </a:rPr>
              <a:t>https://github.com/kasamdh/CourseProject/blob/main/StockMarketSentimentAnalysis.ipynb</a:t>
            </a:r>
            <a:endParaRPr lang="en-US" sz="3600" dirty="0">
              <a:solidFill>
                <a:srgbClr val="F5F5F5"/>
              </a:solidFill>
            </a:endParaRPr>
          </a:p>
          <a:p>
            <a:r>
              <a:rPr lang="en-US" sz="3600" dirty="0">
                <a:solidFill>
                  <a:srgbClr val="F5F5F5"/>
                </a:solidFill>
              </a:rPr>
              <a:t>Date: 12/05/2022</a:t>
            </a:r>
          </a:p>
          <a:p>
            <a:endParaRPr lang="en-US" sz="3600" dirty="0">
              <a:solidFill>
                <a:srgbClr val="F5F5F5"/>
              </a:solidFill>
            </a:endParaRPr>
          </a:p>
          <a:p>
            <a:endParaRPr lang="en-US" sz="2400" dirty="0">
              <a:solidFill>
                <a:srgbClr val="F5F5F5"/>
              </a:solidFill>
              <a:latin typeface="+mj-lt"/>
            </a:endParaRP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8" y="2085174"/>
            <a:ext cx="3324400" cy="43247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b="1" dirty="0"/>
              <a:t>Sentiment Analysis and Data Visualization</a:t>
            </a:r>
          </a:p>
          <a:p>
            <a:pPr marL="0" indent="0">
              <a:spcAft>
                <a:spcPts val="600"/>
              </a:spcAft>
              <a:buNone/>
              <a:defRPr/>
            </a:pPr>
            <a:r>
              <a:rPr lang="en-US" dirty="0"/>
              <a:t>Labeled data corpus for Sentiment </a:t>
            </a:r>
            <a:r>
              <a:rPr lang="en-US" dirty="0" err="1"/>
              <a:t>Analysis</a:t>
            </a:r>
            <a:r>
              <a:rPr lang="en-US" i="1" dirty="0" err="1"/>
              <a:t>SentimentIntensityAnalyzer</a:t>
            </a:r>
            <a:r>
              <a:rPr lang="en-US" dirty="0"/>
              <a:t>: library for classifying into groups of </a:t>
            </a:r>
            <a:r>
              <a:rPr lang="en-US" dirty="0" err="1"/>
              <a:t>sentimentsResults</a:t>
            </a:r>
            <a:r>
              <a:rPr lang="en-US" dirty="0"/>
              <a:t> exported in text files</a:t>
            </a:r>
          </a:p>
          <a:p>
            <a:r>
              <a:rPr lang="en-US" dirty="0"/>
              <a:t>Outputs:	</a:t>
            </a:r>
          </a:p>
          <a:p>
            <a:pPr lvl="1"/>
            <a:r>
              <a:rPr lang="en-US" dirty="0"/>
              <a:t>Probability of positive and negative</a:t>
            </a:r>
          </a:p>
          <a:p>
            <a:pPr lvl="1"/>
            <a:r>
              <a:rPr lang="en-US" dirty="0"/>
              <a:t>Compound values in a range of -1 to 1, where -1 represents negative for each tweet</a:t>
            </a:r>
          </a:p>
          <a:p>
            <a:r>
              <a:rPr lang="en-US" dirty="0"/>
              <a:t>The compound value is comparable to a single measure of polarity</a:t>
            </a:r>
          </a:p>
          <a:p>
            <a:pPr>
              <a:spcAft>
                <a:spcPts val="600"/>
              </a:spcAft>
              <a:defRPr/>
            </a:pP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Analysis </a:t>
            </a:r>
          </a:p>
        </p:txBody>
      </p:sp>
      <p:pic>
        <p:nvPicPr>
          <p:cNvPr id="4" name="Picture 3">
            <a:extLst>
              <a:ext uri="{FF2B5EF4-FFF2-40B4-BE49-F238E27FC236}">
                <a16:creationId xmlns:a16="http://schemas.microsoft.com/office/drawing/2014/main" id="{B44E9AD5-8980-DADB-7208-28677CFAFBAB}"/>
              </a:ext>
            </a:extLst>
          </p:cNvPr>
          <p:cNvPicPr>
            <a:picLocks noChangeAspect="1"/>
          </p:cNvPicPr>
          <p:nvPr/>
        </p:nvPicPr>
        <p:blipFill>
          <a:blip r:embed="rId2"/>
          <a:stretch>
            <a:fillRect/>
          </a:stretch>
        </p:blipFill>
        <p:spPr>
          <a:xfrm>
            <a:off x="3953466" y="1294712"/>
            <a:ext cx="7651723" cy="2226156"/>
          </a:xfrm>
          <a:prstGeom prst="rect">
            <a:avLst/>
          </a:prstGeom>
        </p:spPr>
      </p:pic>
      <p:pic>
        <p:nvPicPr>
          <p:cNvPr id="7" name="Picture 6">
            <a:extLst>
              <a:ext uri="{FF2B5EF4-FFF2-40B4-BE49-F238E27FC236}">
                <a16:creationId xmlns:a16="http://schemas.microsoft.com/office/drawing/2014/main" id="{10494BE7-EC6E-6CEB-567A-0A821EE1C4BE}"/>
              </a:ext>
            </a:extLst>
          </p:cNvPr>
          <p:cNvPicPr>
            <a:picLocks noChangeAspect="1"/>
          </p:cNvPicPr>
          <p:nvPr/>
        </p:nvPicPr>
        <p:blipFill>
          <a:blip r:embed="rId3"/>
          <a:stretch>
            <a:fillRect/>
          </a:stretch>
        </p:blipFill>
        <p:spPr>
          <a:xfrm>
            <a:off x="3953466" y="3520869"/>
            <a:ext cx="7574811" cy="2941844"/>
          </a:xfrm>
          <a:prstGeom prst="rect">
            <a:avLst/>
          </a:prstGeom>
        </p:spPr>
      </p:pic>
    </p:spTree>
    <p:extLst>
      <p:ext uri="{BB962C8B-B14F-4D97-AF65-F5344CB8AC3E}">
        <p14:creationId xmlns:p14="http://schemas.microsoft.com/office/powerpoint/2010/main" val="77391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8" y="2085174"/>
            <a:ext cx="3324400" cy="43247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b="1" i="0" dirty="0">
                <a:effectLst/>
                <a:latin typeface="-apple-system"/>
              </a:rPr>
              <a:t>Logistic Regression:</a:t>
            </a:r>
          </a:p>
          <a:p>
            <a:pPr algn="l"/>
            <a:r>
              <a:rPr lang="en-US" b="0" i="0" dirty="0">
                <a:effectLst/>
                <a:latin typeface="-apple-system"/>
              </a:rPr>
              <a:t>Logistic regression is a supervised learning classification algorithm used to predict the probability of a target variable. The nature of target or dependent variable is dichotomous, which means there would be only two possible classes.</a:t>
            </a:r>
          </a:p>
          <a:p>
            <a:pPr algn="l"/>
            <a:r>
              <a:rPr lang="en-US" b="0" i="0" dirty="0">
                <a:effectLst/>
                <a:latin typeface="-apple-system"/>
              </a:rPr>
              <a:t>In simple words, the dependent variable is binary in nature having data coded as either 1 (stands for success/yes) or 0 (stands for failure/no). Logistic regression model predicts P(Y=1) as a function of X.</a:t>
            </a:r>
          </a:p>
          <a:p>
            <a:pPr marL="0" indent="0">
              <a:spcAft>
                <a:spcPts val="600"/>
              </a:spcAft>
              <a:buNone/>
              <a:defRPr/>
            </a:pPr>
            <a:endParaRPr lang="en-US" b="1" i="0" dirty="0">
              <a:effectLst/>
              <a:latin typeface="-apple-system"/>
            </a:endParaRPr>
          </a:p>
          <a:p>
            <a:pPr marL="0" indent="0">
              <a:spcAft>
                <a:spcPts val="600"/>
              </a:spcAft>
              <a:buNone/>
              <a:defRPr/>
            </a:pPr>
            <a:endParaRPr lang="en-US" b="1" dirty="0"/>
          </a:p>
          <a:p>
            <a:pPr>
              <a:spcAft>
                <a:spcPts val="600"/>
              </a:spcAft>
              <a:defRPr/>
            </a:pP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Results</a:t>
            </a:r>
          </a:p>
        </p:txBody>
      </p:sp>
      <p:pic>
        <p:nvPicPr>
          <p:cNvPr id="5" name="Picture 4">
            <a:extLst>
              <a:ext uri="{FF2B5EF4-FFF2-40B4-BE49-F238E27FC236}">
                <a16:creationId xmlns:a16="http://schemas.microsoft.com/office/drawing/2014/main" id="{113D2268-2CBC-479F-BBBF-419167C92F53}"/>
              </a:ext>
            </a:extLst>
          </p:cNvPr>
          <p:cNvPicPr>
            <a:picLocks noChangeAspect="1"/>
          </p:cNvPicPr>
          <p:nvPr/>
        </p:nvPicPr>
        <p:blipFill>
          <a:blip r:embed="rId2"/>
          <a:stretch>
            <a:fillRect/>
          </a:stretch>
        </p:blipFill>
        <p:spPr>
          <a:xfrm>
            <a:off x="5067843" y="1298961"/>
            <a:ext cx="6557101" cy="5110983"/>
          </a:xfrm>
          <a:prstGeom prst="rect">
            <a:avLst/>
          </a:prstGeom>
        </p:spPr>
      </p:pic>
    </p:spTree>
    <p:extLst>
      <p:ext uri="{BB962C8B-B14F-4D97-AF65-F5344CB8AC3E}">
        <p14:creationId xmlns:p14="http://schemas.microsoft.com/office/powerpoint/2010/main" val="3978022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1831106"/>
            <a:ext cx="5965051" cy="45788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a:effectLst/>
                <a:latin typeface="-apple-system"/>
              </a:rPr>
              <a:t>Support Vector Machine: </a:t>
            </a:r>
            <a:r>
              <a:rPr lang="en-US" b="0" i="0" dirty="0">
                <a:effectLst/>
                <a:latin typeface="-apple-system"/>
              </a:rPr>
              <a:t>An SVM model is basically a representation of different classes in a hyperplane in multidimensional space. The hyperplane will be generated in an iterative manner by SVM so that the error can be minimized. The goal of SVM is to divide the datasets into classes to find a maximum marginal hyperplane (MMH).</a:t>
            </a:r>
          </a:p>
          <a:p>
            <a:pPr marL="0" indent="0" algn="l">
              <a:buNone/>
            </a:pPr>
            <a:r>
              <a:rPr lang="en-US" b="0" i="0" dirty="0">
                <a:effectLst/>
                <a:latin typeface="-apple-system"/>
              </a:rPr>
              <a:t>The followings are important concepts in SVM −</a:t>
            </a:r>
          </a:p>
          <a:p>
            <a:pPr algn="l">
              <a:buFont typeface="+mj-lt"/>
              <a:buAutoNum type="arabicPeriod"/>
            </a:pPr>
            <a:r>
              <a:rPr lang="en-US" b="1" i="0" dirty="0">
                <a:effectLst/>
                <a:latin typeface="-apple-system"/>
              </a:rPr>
              <a:t>Support Vectors</a:t>
            </a:r>
            <a:r>
              <a:rPr lang="en-US" b="0" i="0" dirty="0">
                <a:effectLst/>
                <a:latin typeface="-apple-system"/>
              </a:rPr>
              <a:t> − Datapoints that are closest to the hyperplane is called support vectors. Separating line will be defined with the help of these data points.</a:t>
            </a:r>
          </a:p>
          <a:p>
            <a:pPr algn="l">
              <a:buFont typeface="+mj-lt"/>
              <a:buAutoNum type="arabicPeriod"/>
            </a:pPr>
            <a:r>
              <a:rPr lang="en-US" b="1" i="0" dirty="0">
                <a:effectLst/>
                <a:latin typeface="-apple-system"/>
              </a:rPr>
              <a:t>Hyperplane</a:t>
            </a:r>
            <a:r>
              <a:rPr lang="en-US" b="0" i="0" dirty="0">
                <a:effectLst/>
                <a:latin typeface="-apple-system"/>
              </a:rPr>
              <a:t> − As we can see in the above diagram, it is a decision plane or space which is divided between a set of objects having different classes.</a:t>
            </a:r>
          </a:p>
          <a:p>
            <a:pPr algn="l">
              <a:buFont typeface="+mj-lt"/>
              <a:buAutoNum type="arabicPeriod"/>
            </a:pPr>
            <a:r>
              <a:rPr lang="en-US" b="1" i="0" dirty="0">
                <a:effectLst/>
                <a:latin typeface="-apple-system"/>
              </a:rPr>
              <a:t>Margin</a:t>
            </a:r>
            <a:r>
              <a:rPr lang="en-US" b="0" i="0" dirty="0">
                <a:effectLst/>
                <a:latin typeface="-apple-system"/>
              </a:rPr>
              <a:t> − It may be defined as the gap between two lines on the closet data points of different classes. It can be calculated as the perpendicular distance from the line to the support vectors. Large margin is considered as a good margin and small margin is considered as a bad margin.</a:t>
            </a:r>
          </a:p>
          <a:p>
            <a:pPr marL="0" indent="0" algn="l">
              <a:buNone/>
            </a:pPr>
            <a:r>
              <a:rPr lang="en-US" b="0" i="0" dirty="0">
                <a:effectLst/>
                <a:latin typeface="-apple-system"/>
              </a:rPr>
              <a:t>The main goal of SVM is to divide the datasets into classes to find a maximum marginal hyperplane (MMH)</a:t>
            </a:r>
            <a:endParaRPr lang="en-US" b="1" dirty="0"/>
          </a:p>
          <a:p>
            <a:pPr>
              <a:spcAft>
                <a:spcPts val="600"/>
              </a:spcAft>
              <a:defRPr/>
            </a:pP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Results</a:t>
            </a:r>
          </a:p>
        </p:txBody>
      </p:sp>
      <p:pic>
        <p:nvPicPr>
          <p:cNvPr id="6" name="Picture 5">
            <a:extLst>
              <a:ext uri="{FF2B5EF4-FFF2-40B4-BE49-F238E27FC236}">
                <a16:creationId xmlns:a16="http://schemas.microsoft.com/office/drawing/2014/main" id="{F1EB7396-ABAB-11D0-DA3F-B4CB7613D286}"/>
              </a:ext>
            </a:extLst>
          </p:cNvPr>
          <p:cNvPicPr>
            <a:picLocks noChangeAspect="1"/>
          </p:cNvPicPr>
          <p:nvPr/>
        </p:nvPicPr>
        <p:blipFill>
          <a:blip r:embed="rId2"/>
          <a:stretch>
            <a:fillRect/>
          </a:stretch>
        </p:blipFill>
        <p:spPr>
          <a:xfrm>
            <a:off x="6417892" y="1341690"/>
            <a:ext cx="5022165" cy="4948015"/>
          </a:xfrm>
          <a:prstGeom prst="rect">
            <a:avLst/>
          </a:prstGeom>
        </p:spPr>
      </p:pic>
    </p:spTree>
    <p:extLst>
      <p:ext uri="{BB962C8B-B14F-4D97-AF65-F5344CB8AC3E}">
        <p14:creationId xmlns:p14="http://schemas.microsoft.com/office/powerpoint/2010/main" val="28814231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8" y="2085174"/>
            <a:ext cx="3324400" cy="43247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a:effectLst/>
                <a:latin typeface="-apple-system"/>
              </a:rPr>
              <a:t>Decision Tree Classifier:</a:t>
            </a:r>
          </a:p>
          <a:p>
            <a:pPr marL="0" indent="0" algn="l">
              <a:buNone/>
            </a:pPr>
            <a:r>
              <a:rPr lang="en-US" b="0" i="0" dirty="0">
                <a:effectLst/>
                <a:latin typeface="-apple-system"/>
              </a:rPr>
              <a:t>Decision tree analysis is a predictive modelling tool that can be applied across many areas. Decision trees can be constructed by an algorithmic approach that can split the dataset in different ways based on different conditions. The two main entities of a tree are decision nodes, where the data is split and leaves, where we got outcome.</a:t>
            </a:r>
            <a:endParaRPr lang="en-US" b="1" i="0" dirty="0">
              <a:effectLst/>
              <a:latin typeface="-apple-system"/>
            </a:endParaRPr>
          </a:p>
          <a:p>
            <a:pPr marL="0" indent="0">
              <a:spcAft>
                <a:spcPts val="600"/>
              </a:spcAft>
              <a:buNone/>
              <a:defRPr/>
            </a:pPr>
            <a:endParaRPr lang="en-US" b="1" dirty="0"/>
          </a:p>
          <a:p>
            <a:pPr>
              <a:spcAft>
                <a:spcPts val="600"/>
              </a:spcAft>
              <a:defRPr/>
            </a:pP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Results</a:t>
            </a:r>
          </a:p>
        </p:txBody>
      </p:sp>
      <p:pic>
        <p:nvPicPr>
          <p:cNvPr id="4" name="Picture 3">
            <a:extLst>
              <a:ext uri="{FF2B5EF4-FFF2-40B4-BE49-F238E27FC236}">
                <a16:creationId xmlns:a16="http://schemas.microsoft.com/office/drawing/2014/main" id="{7630CE77-8297-F39E-8F3B-AE656E4C2A99}"/>
              </a:ext>
            </a:extLst>
          </p:cNvPr>
          <p:cNvPicPr>
            <a:picLocks noChangeAspect="1"/>
          </p:cNvPicPr>
          <p:nvPr/>
        </p:nvPicPr>
        <p:blipFill>
          <a:blip r:embed="rId2"/>
          <a:stretch>
            <a:fillRect/>
          </a:stretch>
        </p:blipFill>
        <p:spPr>
          <a:xfrm>
            <a:off x="4723062" y="1333586"/>
            <a:ext cx="6947730" cy="5221039"/>
          </a:xfrm>
          <a:prstGeom prst="rect">
            <a:avLst/>
          </a:prstGeom>
        </p:spPr>
      </p:pic>
    </p:spTree>
    <p:extLst>
      <p:ext uri="{BB962C8B-B14F-4D97-AF65-F5344CB8AC3E}">
        <p14:creationId xmlns:p14="http://schemas.microsoft.com/office/powerpoint/2010/main" val="21905520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8" y="2085174"/>
            <a:ext cx="3324400" cy="43247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a:effectLst/>
                <a:latin typeface="-apple-system"/>
              </a:rPr>
              <a:t>Naive Bayes Classifier</a:t>
            </a:r>
            <a:endParaRPr lang="en-US" b="1" dirty="0"/>
          </a:p>
          <a:p>
            <a:pPr algn="l"/>
            <a:r>
              <a:rPr lang="en-US" b="0" i="0" dirty="0">
                <a:effectLst/>
                <a:latin typeface="-apple-system"/>
              </a:rPr>
              <a:t>Naïve Bayes algorithms is a classification technique based on applying Bayes’ theorem with a strong assumption that all the predictors are independent to each other. In simple words, the assumption is that the presence of a feature in a class is independent to the presence of any other feature in the same class.</a:t>
            </a:r>
          </a:p>
          <a:p>
            <a:pPr algn="l"/>
            <a:r>
              <a:rPr lang="en-US" b="0" i="0" dirty="0">
                <a:effectLst/>
                <a:latin typeface="-apple-system"/>
              </a:rPr>
              <a:t>In Bayesian classification, the main interest is to find the posterior probabilities</a:t>
            </a:r>
          </a:p>
          <a:p>
            <a:pPr>
              <a:spcAft>
                <a:spcPts val="600"/>
              </a:spcAft>
              <a:defRPr/>
            </a:pP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Results</a:t>
            </a:r>
          </a:p>
        </p:txBody>
      </p:sp>
      <p:pic>
        <p:nvPicPr>
          <p:cNvPr id="4" name="Picture 3">
            <a:extLst>
              <a:ext uri="{FF2B5EF4-FFF2-40B4-BE49-F238E27FC236}">
                <a16:creationId xmlns:a16="http://schemas.microsoft.com/office/drawing/2014/main" id="{E31189A5-B07A-64AC-4A07-446D12C4E122}"/>
              </a:ext>
            </a:extLst>
          </p:cNvPr>
          <p:cNvPicPr>
            <a:picLocks noChangeAspect="1"/>
          </p:cNvPicPr>
          <p:nvPr/>
        </p:nvPicPr>
        <p:blipFill>
          <a:blip r:embed="rId2"/>
          <a:stretch>
            <a:fillRect/>
          </a:stretch>
        </p:blipFill>
        <p:spPr>
          <a:xfrm>
            <a:off x="3758992" y="1279710"/>
            <a:ext cx="7820559" cy="5240732"/>
          </a:xfrm>
          <a:prstGeom prst="rect">
            <a:avLst/>
          </a:prstGeom>
        </p:spPr>
      </p:pic>
    </p:spTree>
    <p:extLst>
      <p:ext uri="{BB962C8B-B14F-4D97-AF65-F5344CB8AC3E}">
        <p14:creationId xmlns:p14="http://schemas.microsoft.com/office/powerpoint/2010/main" val="21192148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8" y="2085174"/>
            <a:ext cx="3324400" cy="43247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a:effectLst/>
                <a:latin typeface="-apple-system"/>
              </a:rPr>
              <a:t>Stochastic Gradient Descent Classifier:</a:t>
            </a:r>
          </a:p>
          <a:p>
            <a:pPr marL="0" indent="0" algn="l">
              <a:buNone/>
            </a:pPr>
            <a:r>
              <a:rPr lang="en-US" b="0" i="0" dirty="0">
                <a:effectLst/>
                <a:latin typeface="-apple-system"/>
              </a:rPr>
              <a:t>This estimator implements regularized linear models with stochastic gradient descent (SGD) learning: the gradient of the loss is estimated each sample at a time and the model is updated along the way with a decreasing strength schedule (aka </a:t>
            </a:r>
            <a:r>
              <a:rPr lang="en-US" b="0" i="0">
                <a:effectLst/>
                <a:latin typeface="-apple-system"/>
              </a:rPr>
              <a:t>learning rate)</a:t>
            </a:r>
            <a:endParaRPr lang="en-US" b="1" i="0" dirty="0">
              <a:effectLst/>
              <a:latin typeface="-apple-system"/>
            </a:endParaRPr>
          </a:p>
          <a:p>
            <a:pPr marL="0" indent="0">
              <a:spcAft>
                <a:spcPts val="600"/>
              </a:spcAft>
              <a:buNone/>
              <a:defRPr/>
            </a:pPr>
            <a:endParaRPr lang="en-US" b="1" dirty="0"/>
          </a:p>
          <a:p>
            <a:pPr>
              <a:spcAft>
                <a:spcPts val="600"/>
              </a:spcAft>
              <a:defRPr/>
            </a:pP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Results</a:t>
            </a:r>
          </a:p>
        </p:txBody>
      </p:sp>
      <p:pic>
        <p:nvPicPr>
          <p:cNvPr id="4" name="Picture 3">
            <a:extLst>
              <a:ext uri="{FF2B5EF4-FFF2-40B4-BE49-F238E27FC236}">
                <a16:creationId xmlns:a16="http://schemas.microsoft.com/office/drawing/2014/main" id="{A331F20C-0BDA-314B-E962-AFB5DAF154F3}"/>
              </a:ext>
            </a:extLst>
          </p:cNvPr>
          <p:cNvPicPr>
            <a:picLocks noChangeAspect="1"/>
          </p:cNvPicPr>
          <p:nvPr/>
        </p:nvPicPr>
        <p:blipFill>
          <a:blip r:embed="rId2"/>
          <a:stretch>
            <a:fillRect/>
          </a:stretch>
        </p:blipFill>
        <p:spPr>
          <a:xfrm>
            <a:off x="3845608" y="1307307"/>
            <a:ext cx="7759581" cy="5102637"/>
          </a:xfrm>
          <a:prstGeom prst="rect">
            <a:avLst/>
          </a:prstGeom>
        </p:spPr>
      </p:pic>
    </p:spTree>
    <p:extLst>
      <p:ext uri="{BB962C8B-B14F-4D97-AF65-F5344CB8AC3E}">
        <p14:creationId xmlns:p14="http://schemas.microsoft.com/office/powerpoint/2010/main" val="47032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8" y="2085174"/>
            <a:ext cx="3324400" cy="43247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a:effectLst/>
                <a:latin typeface="-apple-system"/>
              </a:rPr>
              <a:t>K Nearest Neighbors Classifier:</a:t>
            </a:r>
          </a:p>
          <a:p>
            <a:pPr marL="0" indent="0" algn="l">
              <a:buNone/>
            </a:pPr>
            <a:r>
              <a:rPr lang="en-US" b="0" i="0" dirty="0">
                <a:effectLst/>
                <a:latin typeface="-apple-system"/>
              </a:rPr>
              <a:t>The k-nearest neighbors' algorithm, also known as KNN or k-NN, is a non-parametric, supervised learning classifier, which uses proximity to make classifications or predictions about the grouping of an individual data point. While it can be used for either regression or classification problems, it is typically used as a classification algorithm, working off the assumption that similar points can be found near one another.</a:t>
            </a:r>
            <a:endParaRPr lang="en-US" b="1" i="0" dirty="0">
              <a:effectLst/>
              <a:latin typeface="-apple-system"/>
            </a:endParaRPr>
          </a:p>
          <a:p>
            <a:pPr marL="0" indent="0">
              <a:spcAft>
                <a:spcPts val="600"/>
              </a:spcAft>
              <a:buNone/>
              <a:defRPr/>
            </a:pPr>
            <a:endParaRPr lang="en-US" b="1" dirty="0"/>
          </a:p>
          <a:p>
            <a:pPr>
              <a:spcAft>
                <a:spcPts val="600"/>
              </a:spcAft>
              <a:defRPr/>
            </a:pP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Results</a:t>
            </a:r>
          </a:p>
        </p:txBody>
      </p:sp>
      <p:pic>
        <p:nvPicPr>
          <p:cNvPr id="4" name="Picture 3">
            <a:extLst>
              <a:ext uri="{FF2B5EF4-FFF2-40B4-BE49-F238E27FC236}">
                <a16:creationId xmlns:a16="http://schemas.microsoft.com/office/drawing/2014/main" id="{0DE270D6-7000-36A1-981B-18B8BA6AA80D}"/>
              </a:ext>
            </a:extLst>
          </p:cNvPr>
          <p:cNvPicPr>
            <a:picLocks noChangeAspect="1"/>
          </p:cNvPicPr>
          <p:nvPr/>
        </p:nvPicPr>
        <p:blipFill>
          <a:blip r:embed="rId2"/>
          <a:stretch>
            <a:fillRect/>
          </a:stretch>
        </p:blipFill>
        <p:spPr>
          <a:xfrm>
            <a:off x="3959766" y="1226945"/>
            <a:ext cx="7645423" cy="5310588"/>
          </a:xfrm>
          <a:prstGeom prst="rect">
            <a:avLst/>
          </a:prstGeom>
        </p:spPr>
      </p:pic>
    </p:spTree>
    <p:extLst>
      <p:ext uri="{BB962C8B-B14F-4D97-AF65-F5344CB8AC3E}">
        <p14:creationId xmlns:p14="http://schemas.microsoft.com/office/powerpoint/2010/main" val="2732036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8" y="2085174"/>
            <a:ext cx="3324400" cy="43247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a:effectLst/>
                <a:latin typeface="-apple-system"/>
              </a:rPr>
              <a:t>Random Forest Classifier:</a:t>
            </a:r>
          </a:p>
          <a:p>
            <a:pPr marL="0" indent="0" algn="l">
              <a:buNone/>
            </a:pPr>
            <a:r>
              <a:rPr lang="en-US" b="0" i="0" dirty="0">
                <a:effectLst/>
                <a:latin typeface="-apple-system"/>
              </a:rPr>
              <a:t>Random forest is a supervised learning algorithm which is used for both classification as well as regression. But however, it is mainly used for classification problems. As we know that a forest is made up of trees and more trees means more robust forest. Similarly, random forest algorithm creates decision trees on data samples and then gets the prediction from each of them and finally selects the best solution by means of voting. It is an ensemble method which is better than a single decision tree because it reduces the over-fitting by averaging the result.</a:t>
            </a:r>
            <a:endParaRPr lang="en-US" b="1" i="0" dirty="0">
              <a:effectLst/>
              <a:latin typeface="-apple-system"/>
            </a:endParaRPr>
          </a:p>
          <a:p>
            <a:pPr marL="0" indent="0">
              <a:spcAft>
                <a:spcPts val="600"/>
              </a:spcAft>
              <a:buNone/>
              <a:defRPr/>
            </a:pPr>
            <a:endParaRPr lang="en-US" b="1" dirty="0"/>
          </a:p>
          <a:p>
            <a:pPr>
              <a:spcAft>
                <a:spcPts val="600"/>
              </a:spcAft>
              <a:defRPr/>
            </a:pP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Results</a:t>
            </a:r>
          </a:p>
        </p:txBody>
      </p:sp>
      <p:pic>
        <p:nvPicPr>
          <p:cNvPr id="4" name="Picture 3">
            <a:extLst>
              <a:ext uri="{FF2B5EF4-FFF2-40B4-BE49-F238E27FC236}">
                <a16:creationId xmlns:a16="http://schemas.microsoft.com/office/drawing/2014/main" id="{CF0828C6-AD8D-779B-BFFA-59C27940FFDF}"/>
              </a:ext>
            </a:extLst>
          </p:cNvPr>
          <p:cNvPicPr>
            <a:picLocks noChangeAspect="1"/>
          </p:cNvPicPr>
          <p:nvPr/>
        </p:nvPicPr>
        <p:blipFill>
          <a:blip r:embed="rId2"/>
          <a:stretch>
            <a:fillRect/>
          </a:stretch>
        </p:blipFill>
        <p:spPr>
          <a:xfrm>
            <a:off x="4147774" y="1346639"/>
            <a:ext cx="7454695" cy="5250714"/>
          </a:xfrm>
          <a:prstGeom prst="rect">
            <a:avLst/>
          </a:prstGeom>
        </p:spPr>
      </p:pic>
    </p:spTree>
    <p:extLst>
      <p:ext uri="{BB962C8B-B14F-4D97-AF65-F5344CB8AC3E}">
        <p14:creationId xmlns:p14="http://schemas.microsoft.com/office/powerpoint/2010/main" val="1186676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8" y="2085174"/>
            <a:ext cx="3324400" cy="43247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a:effectLst/>
                <a:latin typeface="-apple-system"/>
              </a:rPr>
              <a:t>Gradient Boosting Classifier:</a:t>
            </a:r>
          </a:p>
          <a:p>
            <a:pPr marL="0" indent="0" algn="l">
              <a:buNone/>
            </a:pPr>
            <a:r>
              <a:rPr lang="en-US" b="0" i="0" dirty="0">
                <a:effectLst/>
                <a:latin typeface="-apple-system"/>
              </a:rPr>
              <a:t>This algorithm builds an additive model in a forward stage-wise fashion; it allows for the optimization of arbitrary differentiable loss functions. In each stage </a:t>
            </a:r>
            <a:r>
              <a:rPr lang="en-US" b="0" i="0" dirty="0" err="1">
                <a:effectLst/>
                <a:latin typeface="-apple-system"/>
              </a:rPr>
              <a:t>n_classes</a:t>
            </a:r>
            <a:r>
              <a:rPr lang="en-US" b="0" i="0" dirty="0">
                <a:effectLst/>
                <a:latin typeface="-apple-system"/>
              </a:rPr>
              <a:t>_ regression trees are fit on the negative gradient of the loss function, e.g. binary or multiclass log loss. Binary classification is a special case where only a single regression tree is induced.</a:t>
            </a:r>
            <a:endParaRPr lang="en-US" b="1" i="0" dirty="0">
              <a:effectLst/>
              <a:latin typeface="-apple-system"/>
            </a:endParaRPr>
          </a:p>
          <a:p>
            <a:pPr marL="0" indent="0">
              <a:spcAft>
                <a:spcPts val="600"/>
              </a:spcAft>
              <a:buNone/>
              <a:defRPr/>
            </a:pPr>
            <a:endParaRPr lang="en-US" b="1" dirty="0"/>
          </a:p>
          <a:p>
            <a:pPr>
              <a:spcAft>
                <a:spcPts val="600"/>
              </a:spcAft>
              <a:defRPr/>
            </a:pP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Results</a:t>
            </a:r>
          </a:p>
        </p:txBody>
      </p:sp>
      <p:pic>
        <p:nvPicPr>
          <p:cNvPr id="4" name="Picture 3">
            <a:extLst>
              <a:ext uri="{FF2B5EF4-FFF2-40B4-BE49-F238E27FC236}">
                <a16:creationId xmlns:a16="http://schemas.microsoft.com/office/drawing/2014/main" id="{A93B7466-2EDD-070D-2338-423FDF80B305}"/>
              </a:ext>
            </a:extLst>
          </p:cNvPr>
          <p:cNvPicPr>
            <a:picLocks noChangeAspect="1"/>
          </p:cNvPicPr>
          <p:nvPr/>
        </p:nvPicPr>
        <p:blipFill>
          <a:blip r:embed="rId2"/>
          <a:stretch>
            <a:fillRect/>
          </a:stretch>
        </p:blipFill>
        <p:spPr>
          <a:xfrm>
            <a:off x="3723093" y="1250289"/>
            <a:ext cx="7839367" cy="5159655"/>
          </a:xfrm>
          <a:prstGeom prst="rect">
            <a:avLst/>
          </a:prstGeom>
        </p:spPr>
      </p:pic>
    </p:spTree>
    <p:extLst>
      <p:ext uri="{BB962C8B-B14F-4D97-AF65-F5344CB8AC3E}">
        <p14:creationId xmlns:p14="http://schemas.microsoft.com/office/powerpoint/2010/main" val="2684118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8" y="2085174"/>
            <a:ext cx="3324400" cy="43247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b="1" i="0" dirty="0" err="1">
                <a:effectLst/>
                <a:latin typeface="-apple-system"/>
              </a:rPr>
              <a:t>XGBoost</a:t>
            </a:r>
            <a:r>
              <a:rPr lang="en-US" b="1" i="0" dirty="0">
                <a:effectLst/>
                <a:latin typeface="-apple-system"/>
              </a:rPr>
              <a:t> Classifier:</a:t>
            </a:r>
          </a:p>
          <a:p>
            <a:pPr marL="0" indent="0" algn="l">
              <a:buNone/>
            </a:pPr>
            <a:r>
              <a:rPr lang="en-US" b="0" i="0" dirty="0" err="1">
                <a:effectLst/>
                <a:latin typeface="-apple-system"/>
              </a:rPr>
              <a:t>XGBoost</a:t>
            </a:r>
            <a:r>
              <a:rPr lang="en-US" b="0" i="0" dirty="0">
                <a:effectLst/>
                <a:latin typeface="-apple-system"/>
              </a:rPr>
              <a:t>, which stands for Extreme Gradient Boosting, is a scalable, distributed gradient-boosted decision tree (GBDT) machine learning library. It provides parallel tree boosting and is the leading machine learning library for regression, classification, and ranking problems.</a:t>
            </a:r>
            <a:endParaRPr lang="en-US" b="1" i="0" dirty="0">
              <a:effectLst/>
              <a:latin typeface="-apple-system"/>
            </a:endParaRPr>
          </a:p>
          <a:p>
            <a:pPr marL="0" indent="0">
              <a:spcAft>
                <a:spcPts val="600"/>
              </a:spcAft>
              <a:buNone/>
              <a:defRPr/>
            </a:pPr>
            <a:endParaRPr lang="en-US" b="1" dirty="0"/>
          </a:p>
          <a:p>
            <a:pPr>
              <a:spcAft>
                <a:spcPts val="600"/>
              </a:spcAft>
              <a:defRPr/>
            </a:pP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Results</a:t>
            </a:r>
          </a:p>
        </p:txBody>
      </p:sp>
      <p:pic>
        <p:nvPicPr>
          <p:cNvPr id="4" name="Picture 3">
            <a:extLst>
              <a:ext uri="{FF2B5EF4-FFF2-40B4-BE49-F238E27FC236}">
                <a16:creationId xmlns:a16="http://schemas.microsoft.com/office/drawing/2014/main" id="{8CF163FC-8BD6-5EB4-7E45-609A468E1039}"/>
              </a:ext>
            </a:extLst>
          </p:cNvPr>
          <p:cNvPicPr>
            <a:picLocks noChangeAspect="1"/>
          </p:cNvPicPr>
          <p:nvPr/>
        </p:nvPicPr>
        <p:blipFill>
          <a:blip r:embed="rId2"/>
          <a:stretch>
            <a:fillRect/>
          </a:stretch>
        </p:blipFill>
        <p:spPr>
          <a:xfrm>
            <a:off x="4066843" y="1273323"/>
            <a:ext cx="7603949" cy="5204389"/>
          </a:xfrm>
          <a:prstGeom prst="rect">
            <a:avLst/>
          </a:prstGeom>
        </p:spPr>
      </p:pic>
    </p:spTree>
    <p:extLst>
      <p:ext uri="{BB962C8B-B14F-4D97-AF65-F5344CB8AC3E}">
        <p14:creationId xmlns:p14="http://schemas.microsoft.com/office/powerpoint/2010/main" val="143746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6" y="1401989"/>
            <a:ext cx="10543957" cy="47863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spcAft>
                <a:spcPts val="600"/>
              </a:spcAft>
              <a:buFont typeface="+mj-lt"/>
              <a:buAutoNum type="arabicPeriod"/>
              <a:defRPr/>
            </a:pPr>
            <a:r>
              <a:rPr lang="en-US" sz="2200" dirty="0"/>
              <a:t>Overview</a:t>
            </a:r>
          </a:p>
          <a:p>
            <a:pPr marL="342900" indent="-342900">
              <a:spcAft>
                <a:spcPts val="600"/>
              </a:spcAft>
              <a:buFont typeface="+mj-lt"/>
              <a:buAutoNum type="arabicPeriod"/>
              <a:defRPr/>
            </a:pPr>
            <a:r>
              <a:rPr lang="en-US" sz="2200" dirty="0"/>
              <a:t>Tools, Systems, or Dataset </a:t>
            </a:r>
          </a:p>
          <a:p>
            <a:pPr marL="342900" indent="-342900">
              <a:spcAft>
                <a:spcPts val="600"/>
              </a:spcAft>
              <a:buFont typeface="+mj-lt"/>
              <a:buAutoNum type="arabicPeriod"/>
              <a:defRPr/>
            </a:pPr>
            <a:r>
              <a:rPr lang="en-US" sz="2200" dirty="0"/>
              <a:t>Instructions how to use software</a:t>
            </a:r>
          </a:p>
          <a:p>
            <a:pPr marL="342900" indent="-342900">
              <a:spcAft>
                <a:spcPts val="600"/>
              </a:spcAft>
              <a:buFont typeface="+mj-lt"/>
              <a:buAutoNum type="arabicPeriod"/>
              <a:defRPr/>
            </a:pPr>
            <a:r>
              <a:rPr lang="en-US" sz="2200" dirty="0"/>
              <a:t>Process flow diagram</a:t>
            </a:r>
          </a:p>
          <a:p>
            <a:pPr marL="342900" indent="-342900">
              <a:spcAft>
                <a:spcPts val="600"/>
              </a:spcAft>
              <a:buFont typeface="+mj-lt"/>
              <a:buAutoNum type="arabicPeriod"/>
              <a:defRPr/>
            </a:pPr>
            <a:r>
              <a:rPr lang="en-US" sz="2200" dirty="0"/>
              <a:t>Processing</a:t>
            </a:r>
          </a:p>
          <a:p>
            <a:pPr lvl="1">
              <a:spcAft>
                <a:spcPts val="600"/>
              </a:spcAft>
              <a:defRPr/>
            </a:pPr>
            <a:r>
              <a:rPr lang="en-US" sz="2200" dirty="0"/>
              <a:t>Data Collection,  Data Cleaning, Vectorization and TF-IDF Transformer</a:t>
            </a:r>
          </a:p>
          <a:p>
            <a:pPr marL="342900" indent="-342900">
              <a:spcAft>
                <a:spcPts val="600"/>
              </a:spcAft>
              <a:buFont typeface="+mj-lt"/>
              <a:buAutoNum type="arabicPeriod"/>
              <a:defRPr/>
            </a:pPr>
            <a:r>
              <a:rPr lang="en-US" sz="2200" dirty="0"/>
              <a:t>Analysis</a:t>
            </a:r>
          </a:p>
          <a:p>
            <a:pPr lvl="1">
              <a:spcAft>
                <a:spcPts val="600"/>
              </a:spcAft>
              <a:defRPr/>
            </a:pPr>
            <a:r>
              <a:rPr lang="en-US" sz="2200" dirty="0"/>
              <a:t>Sentiment Analysis and Data Visualization</a:t>
            </a:r>
          </a:p>
          <a:p>
            <a:pPr marL="342900" indent="-342900">
              <a:spcAft>
                <a:spcPts val="600"/>
              </a:spcAft>
              <a:buFont typeface="+mj-lt"/>
              <a:buAutoNum type="arabicPeriod"/>
              <a:defRPr/>
            </a:pPr>
            <a:r>
              <a:rPr lang="en-US" sz="2200" dirty="0"/>
              <a:t>Results</a:t>
            </a:r>
          </a:p>
          <a:p>
            <a:pPr lvl="1"/>
            <a:r>
              <a:rPr lang="en-US" sz="2200" i="0" dirty="0">
                <a:effectLst/>
              </a:rPr>
              <a:t>Logistic Regression, Support Vector Machine, Decision Tree Classifier, Naïve Bayes Classifier</a:t>
            </a:r>
            <a:r>
              <a:rPr lang="en-US" sz="2200" i="0" dirty="0">
                <a:solidFill>
                  <a:srgbClr val="000000"/>
                </a:solidFill>
                <a:effectLst/>
              </a:rPr>
              <a:t>, </a:t>
            </a:r>
            <a:r>
              <a:rPr lang="en-US" sz="2200" i="0" dirty="0">
                <a:effectLst/>
              </a:rPr>
              <a:t>Stochastic Gradient Descent Classifier, K Nearest Neighbors Classifier, Random Forest Classifier, Gradient Boosting Classifier, </a:t>
            </a:r>
            <a:r>
              <a:rPr lang="en-US" sz="2200" i="0" dirty="0" err="1">
                <a:effectLst/>
              </a:rPr>
              <a:t>XGBoost</a:t>
            </a:r>
            <a:r>
              <a:rPr lang="en-US" sz="2200" i="0" dirty="0">
                <a:effectLst/>
              </a:rPr>
              <a:t> Classifier.</a:t>
            </a:r>
          </a:p>
          <a:p>
            <a:endParaRPr lang="en-US" sz="1400" i="0" dirty="0">
              <a:solidFill>
                <a:srgbClr val="000000"/>
              </a:solidFill>
              <a:effectLst/>
            </a:endParaRPr>
          </a:p>
          <a:p>
            <a:pPr marL="0" indent="0">
              <a:buNone/>
            </a:pPr>
            <a:endParaRPr lang="en-US" sz="2000" b="1" i="0" dirty="0">
              <a:effectLst/>
              <a:latin typeface="-apple-system"/>
            </a:endParaRPr>
          </a:p>
          <a:p>
            <a:endParaRPr lang="en-US" sz="1400" b="1" i="0" dirty="0">
              <a:effectLst/>
            </a:endParaRPr>
          </a:p>
          <a:p>
            <a:pPr lvl="1">
              <a:spcAft>
                <a:spcPts val="600"/>
              </a:spcAft>
              <a:defRPr/>
            </a:pPr>
            <a:endParaRPr lang="en-US" sz="1400" b="1" dirty="0"/>
          </a:p>
          <a:p>
            <a:pPr>
              <a:spcAft>
                <a:spcPts val="600"/>
              </a:spcAft>
              <a:defRPr/>
            </a:pPr>
            <a:endParaRPr lang="en-US" sz="1400" b="1" dirty="0"/>
          </a:p>
          <a:p>
            <a:pPr>
              <a:spcAft>
                <a:spcPts val="600"/>
              </a:spcAft>
              <a:defRPr/>
            </a:pPr>
            <a:endParaRPr lang="en-US" sz="1400" b="1" dirty="0"/>
          </a:p>
          <a:p>
            <a:pPr>
              <a:spcAft>
                <a:spcPts val="600"/>
              </a:spcAft>
              <a:defRPr/>
            </a:pPr>
            <a:endParaRPr lang="en-US" sz="1400" b="1" dirty="0"/>
          </a:p>
          <a:p>
            <a:pPr>
              <a:spcAft>
                <a:spcPts val="600"/>
              </a:spcAft>
              <a:defRPr/>
            </a:pPr>
            <a:endParaRPr lang="en-US" sz="1400" b="1" dirty="0"/>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8" y="2085174"/>
            <a:ext cx="3324400" cy="43247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0">
                <a:effectLst/>
                <a:latin typeface="-apple-system"/>
              </a:rPr>
              <a:t>Classifier testing:</a:t>
            </a:r>
            <a:endParaRPr lang="en-US" b="1" i="0" dirty="0">
              <a:effectLst/>
              <a:latin typeface="-apple-system"/>
            </a:endParaRPr>
          </a:p>
          <a:p>
            <a:pPr algn="l"/>
            <a:r>
              <a:rPr lang="en-US" b="0" i="0" dirty="0">
                <a:solidFill>
                  <a:srgbClr val="000000"/>
                </a:solidFill>
                <a:effectLst/>
                <a:latin typeface="var(--jp-content-font-family)"/>
              </a:rPr>
              <a:t>Classifier on input</a:t>
            </a:r>
          </a:p>
          <a:p>
            <a:pPr algn="l"/>
            <a:r>
              <a:rPr lang="en-US" b="0" i="0" dirty="0">
                <a:solidFill>
                  <a:srgbClr val="000000"/>
                </a:solidFill>
                <a:effectLst/>
                <a:latin typeface="var(--jp-content-font-family)"/>
              </a:rPr>
              <a:t>Multinomial Naive Bayes Classifier</a:t>
            </a:r>
            <a:endParaRPr lang="en-US" b="1" i="0" dirty="0">
              <a:effectLst/>
              <a:latin typeface="-apple-system"/>
            </a:endParaRPr>
          </a:p>
          <a:p>
            <a:pPr marL="0" indent="0" algn="l">
              <a:buNone/>
            </a:pPr>
            <a:endParaRPr lang="en-US" b="1" i="0" dirty="0">
              <a:effectLst/>
              <a:latin typeface="-apple-system"/>
            </a:endParaRPr>
          </a:p>
          <a:p>
            <a:pPr marL="0" indent="0">
              <a:spcAft>
                <a:spcPts val="600"/>
              </a:spcAft>
              <a:buNone/>
              <a:defRPr/>
            </a:pPr>
            <a:endParaRPr lang="en-US" b="1" dirty="0"/>
          </a:p>
          <a:p>
            <a:pPr>
              <a:spcAft>
                <a:spcPts val="600"/>
              </a:spcAft>
              <a:defRPr/>
            </a:pP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Results</a:t>
            </a:r>
          </a:p>
        </p:txBody>
      </p:sp>
      <p:pic>
        <p:nvPicPr>
          <p:cNvPr id="4" name="Picture 3">
            <a:extLst>
              <a:ext uri="{FF2B5EF4-FFF2-40B4-BE49-F238E27FC236}">
                <a16:creationId xmlns:a16="http://schemas.microsoft.com/office/drawing/2014/main" id="{957397BB-2D53-E70E-2E02-5B76CB349581}"/>
              </a:ext>
            </a:extLst>
          </p:cNvPr>
          <p:cNvPicPr>
            <a:picLocks noChangeAspect="1"/>
          </p:cNvPicPr>
          <p:nvPr/>
        </p:nvPicPr>
        <p:blipFill>
          <a:blip r:embed="rId2"/>
          <a:stretch>
            <a:fillRect/>
          </a:stretch>
        </p:blipFill>
        <p:spPr>
          <a:xfrm>
            <a:off x="5571858" y="1230594"/>
            <a:ext cx="6004297" cy="5272756"/>
          </a:xfrm>
          <a:prstGeom prst="rect">
            <a:avLst/>
          </a:prstGeom>
        </p:spPr>
      </p:pic>
    </p:spTree>
    <p:extLst>
      <p:ext uri="{BB962C8B-B14F-4D97-AF65-F5344CB8AC3E}">
        <p14:creationId xmlns:p14="http://schemas.microsoft.com/office/powerpoint/2010/main" val="1795613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3"/>
            <a:ext cx="10515600" cy="4851915"/>
          </a:xfrm>
        </p:spPr>
        <p:txBody>
          <a:bodyPr anchor="ctr" anchorCtr="0">
            <a:normAutofit/>
          </a:bodyPr>
          <a:lstStyle/>
          <a:p>
            <a:pPr algn="ctr"/>
            <a:r>
              <a:rPr lang="en-US" sz="4800" dirty="0">
                <a:solidFill>
                  <a:srgbClr val="F5F5F5"/>
                </a:solidFill>
              </a:rPr>
              <a:t>THANK YOU</a:t>
            </a:r>
            <a:endParaRPr lang="en-US" sz="4800" dirty="0">
              <a:solidFill>
                <a:schemeClr val="bg1"/>
              </a:solidFill>
            </a:endParaRPr>
          </a:p>
        </p:txBody>
      </p:sp>
      <p:sp>
        <p:nvSpPr>
          <p:cNvPr id="3" name="Subtitle 2"/>
          <p:cNvSpPr>
            <a:spLocks noGrp="1"/>
          </p:cNvSpPr>
          <p:nvPr>
            <p:ph type="subTitle" idx="4294967295"/>
          </p:nvPr>
        </p:nvSpPr>
        <p:spPr>
          <a:xfrm>
            <a:off x="838200" y="951346"/>
            <a:ext cx="9600156" cy="5064894"/>
          </a:xfrm>
        </p:spPr>
        <p:txBody>
          <a:bodyPr>
            <a:normAutofit/>
          </a:bodyPr>
          <a:lstStyle/>
          <a:p>
            <a:pPr algn="ctr"/>
            <a:endParaRPr lang="en-US" sz="3600" dirty="0">
              <a:solidFill>
                <a:srgbClr val="F5F5F5"/>
              </a:solidFill>
            </a:endParaRPr>
          </a:p>
          <a:p>
            <a:pPr algn="ctr"/>
            <a:endParaRPr lang="en-US" sz="2400" dirty="0">
              <a:solidFill>
                <a:srgbClr val="F5F5F5"/>
              </a:solidFill>
              <a:latin typeface="+mj-lt"/>
            </a:endParaRPr>
          </a:p>
        </p:txBody>
      </p:sp>
    </p:spTree>
    <p:extLst>
      <p:ext uri="{BB962C8B-B14F-4D97-AF65-F5344CB8AC3E}">
        <p14:creationId xmlns:p14="http://schemas.microsoft.com/office/powerpoint/2010/main" val="2102997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2085173"/>
            <a:ext cx="4674636" cy="343540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defRPr/>
            </a:pPr>
            <a:r>
              <a:rPr lang="en-US" sz="1400" b="1" u="sng" dirty="0"/>
              <a:t>Goal:</a:t>
            </a:r>
          </a:p>
          <a:p>
            <a:pPr marL="0" indent="0">
              <a:spcAft>
                <a:spcPts val="600"/>
              </a:spcAft>
              <a:buNone/>
              <a:defRPr/>
            </a:pPr>
            <a:r>
              <a:rPr lang="en-US" dirty="0"/>
              <a:t>Capture sentiment analysis, collect Twitter sentiment towards the stock market.</a:t>
            </a:r>
          </a:p>
          <a:p>
            <a:pPr marL="0" indent="0">
              <a:spcAft>
                <a:spcPts val="600"/>
              </a:spcAft>
              <a:buNone/>
              <a:defRPr/>
            </a:pPr>
            <a:r>
              <a:rPr lang="en-US" sz="1400" b="1" u="sng" dirty="0"/>
              <a:t>GitHub:</a:t>
            </a:r>
          </a:p>
          <a:p>
            <a:pPr marL="0" indent="0">
              <a:spcAft>
                <a:spcPts val="600"/>
              </a:spcAft>
              <a:buNone/>
              <a:defRPr/>
            </a:pPr>
            <a:r>
              <a:rPr lang="en-US" dirty="0"/>
              <a:t>https://github.com/kasamdh/CourseProject/blob/main/StockMarketSentimentAnalysis.ipynb</a:t>
            </a:r>
          </a:p>
          <a:p>
            <a:pPr marL="0" indent="0">
              <a:spcAft>
                <a:spcPts val="600"/>
              </a:spcAft>
              <a:buNone/>
              <a:defRPr/>
            </a:pPr>
            <a:r>
              <a:rPr lang="en-US" sz="1400" b="1" u="sng" dirty="0"/>
              <a:t>Documentation and Final Report:</a:t>
            </a:r>
          </a:p>
          <a:p>
            <a:pPr marL="0" indent="0">
              <a:spcAft>
                <a:spcPts val="600"/>
              </a:spcAft>
              <a:buNone/>
              <a:defRPr/>
            </a:pPr>
            <a:r>
              <a:rPr lang="en-US" dirty="0"/>
              <a:t>https://github.com/kasamdh/CourseProject/blob/main/Final_Project_Documentation.pdf</a:t>
            </a:r>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20012"/>
            <a:ext cx="6097424" cy="369332"/>
          </a:xfrm>
          <a:prstGeom prst="rect">
            <a:avLst/>
          </a:prstGeom>
          <a:noFill/>
        </p:spPr>
        <p:txBody>
          <a:bodyPr wrap="square">
            <a:spAutoFit/>
          </a:bodyPr>
          <a:lstStyle/>
          <a:p>
            <a:r>
              <a:rPr lang="en-US" u="sng" dirty="0">
                <a:solidFill>
                  <a:srgbClr val="1F1F1F"/>
                </a:solidFill>
                <a:latin typeface="Source Sans Pro" panose="020B0503030403020204" pitchFamily="34" charset="0"/>
              </a:rPr>
              <a:t>Overview</a:t>
            </a:r>
            <a:endParaRPr lang="en-US" u="sng" dirty="0"/>
          </a:p>
        </p:txBody>
      </p:sp>
      <p:pic>
        <p:nvPicPr>
          <p:cNvPr id="2050" name="Picture 2" descr="Stock Prediction Using Twitter. Ever wondered if you could predict the… |  by Khan Saad Bin Hasan | Towards Data Science">
            <a:extLst>
              <a:ext uri="{FF2B5EF4-FFF2-40B4-BE49-F238E27FC236}">
                <a16:creationId xmlns:a16="http://schemas.microsoft.com/office/drawing/2014/main" id="{00F94BEE-88FE-FB29-223A-F415B3157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0487" y="1604678"/>
            <a:ext cx="6273217" cy="334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8574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2085174"/>
            <a:ext cx="4342107" cy="33110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dirty="0">
                <a:latin typeface="Segoe UI" panose="020B0502040204020203" pitchFamily="34" charset="0"/>
                <a:cs typeface="Segoe UI" panose="020B0502040204020203" pitchFamily="34" charset="0"/>
              </a:rPr>
              <a:t>Google Collab</a:t>
            </a:r>
          </a:p>
          <a:p>
            <a:pPr>
              <a:spcAft>
                <a:spcPts val="600"/>
              </a:spcAft>
              <a:defRPr/>
            </a:pPr>
            <a:r>
              <a:rPr lang="en-US" dirty="0"/>
              <a:t>http://www.tweepy.org/ - Python Library to access the Twitter API </a:t>
            </a:r>
          </a:p>
          <a:p>
            <a:pPr>
              <a:spcAft>
                <a:spcPts val="600"/>
              </a:spcAft>
              <a:defRPr/>
            </a:pPr>
            <a:r>
              <a:rPr lang="en-US" dirty="0"/>
              <a:t>http://www.nltk.org/ - Natural Language Toolkit</a:t>
            </a:r>
          </a:p>
          <a:p>
            <a:pPr>
              <a:spcAft>
                <a:spcPts val="600"/>
              </a:spcAft>
              <a:defRPr/>
            </a:pPr>
            <a:r>
              <a:rPr lang="en-US" dirty="0"/>
              <a:t> Twitter data from Kaggle: https://www.kaggle.com/datasets/utkarshxy/stockmarkettweets-lexicon-data for Sentiment Analysis.</a:t>
            </a:r>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Tools, Systems, or Dataset </a:t>
            </a:r>
          </a:p>
        </p:txBody>
      </p:sp>
      <p:pic>
        <p:nvPicPr>
          <p:cNvPr id="1030" name="Picture 6" descr="Sentiment Analysis of Twitter Data for Predicting Stock Market Movements |  Papers With Code">
            <a:extLst>
              <a:ext uri="{FF2B5EF4-FFF2-40B4-BE49-F238E27FC236}">
                <a16:creationId xmlns:a16="http://schemas.microsoft.com/office/drawing/2014/main" id="{943BF8B3-1B5E-50B0-57DF-4C7AF6FC49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348" y="1498909"/>
            <a:ext cx="5870204" cy="34264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9787A4E-46AF-31DC-2799-C662CD43842A}"/>
              </a:ext>
            </a:extLst>
          </p:cNvPr>
          <p:cNvSpPr txBox="1"/>
          <p:nvPr/>
        </p:nvSpPr>
        <p:spPr>
          <a:xfrm>
            <a:off x="5444428" y="4817607"/>
            <a:ext cx="3625553" cy="215444"/>
          </a:xfrm>
          <a:prstGeom prst="rect">
            <a:avLst/>
          </a:prstGeom>
          <a:noFill/>
        </p:spPr>
        <p:txBody>
          <a:bodyPr wrap="square">
            <a:spAutoFit/>
          </a:bodyPr>
          <a:lstStyle/>
          <a:p>
            <a:r>
              <a:rPr lang="en-US" sz="800" b="0" i="1" u="sng" dirty="0">
                <a:solidFill>
                  <a:srgbClr val="24292F"/>
                </a:solidFill>
                <a:effectLst/>
                <a:latin typeface="-apple-system"/>
                <a:hlinkClick r:id="rId3"/>
              </a:rPr>
              <a:t>https://devpost.com/software/tweetpredict</a:t>
            </a:r>
            <a:endParaRPr lang="en-US" sz="800" dirty="0"/>
          </a:p>
        </p:txBody>
      </p:sp>
    </p:spTree>
    <p:extLst>
      <p:ext uri="{BB962C8B-B14F-4D97-AF65-F5344CB8AC3E}">
        <p14:creationId xmlns:p14="http://schemas.microsoft.com/office/powerpoint/2010/main" val="2291408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2085173"/>
            <a:ext cx="5922322" cy="420453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sz="1100" dirty="0"/>
              <a:t>For this project we have used </a:t>
            </a:r>
            <a:r>
              <a:rPr lang="en-US" sz="1100" b="1" dirty="0"/>
              <a:t>Google Collab</a:t>
            </a:r>
          </a:p>
          <a:p>
            <a:pPr lvl="1">
              <a:lnSpc>
                <a:spcPct val="100000"/>
              </a:lnSpc>
              <a:spcAft>
                <a:spcPts val="600"/>
              </a:spcAft>
              <a:buFont typeface="+mj-lt"/>
              <a:buAutoNum type="arabicPeriod"/>
              <a:defRPr/>
            </a:pPr>
            <a:r>
              <a:rPr lang="en-US" sz="1100" dirty="0"/>
              <a:t>Login to the google account. Create a new account if you don’t have already.</a:t>
            </a:r>
          </a:p>
          <a:p>
            <a:pPr lvl="1">
              <a:lnSpc>
                <a:spcPct val="100000"/>
              </a:lnSpc>
              <a:spcAft>
                <a:spcPts val="600"/>
              </a:spcAft>
              <a:buFont typeface="+mj-lt"/>
              <a:buAutoNum type="arabicPeriod"/>
              <a:defRPr/>
            </a:pPr>
            <a:r>
              <a:rPr lang="en-US" sz="1100" dirty="0"/>
              <a:t>Download the source code from GitHub.</a:t>
            </a:r>
            <a:endParaRPr lang="en-US" sz="1100" dirty="0">
              <a:latin typeface="Segoe UI" panose="020B0502040204020203" pitchFamily="34" charset="0"/>
              <a:cs typeface="Segoe UI" panose="020B0502040204020203" pitchFamily="34" charset="0"/>
            </a:endParaRPr>
          </a:p>
          <a:p>
            <a:pPr marL="457200" lvl="1" indent="0">
              <a:lnSpc>
                <a:spcPct val="100000"/>
              </a:lnSpc>
              <a:spcAft>
                <a:spcPts val="600"/>
              </a:spcAft>
              <a:buNone/>
              <a:defRPr/>
            </a:pPr>
            <a:r>
              <a:rPr lang="en-US" sz="1100" u="sng" dirty="0">
                <a:hlinkClick r:id="rId2"/>
              </a:rPr>
              <a:t>https://github.com/kasamdh/CourseProject/blob/main/StockMarketSentimentAnalysis.ipynb</a:t>
            </a:r>
            <a:endParaRPr lang="en-US" sz="1100" u="sng" dirty="0"/>
          </a:p>
          <a:p>
            <a:pPr marL="457200" lvl="1" indent="0">
              <a:lnSpc>
                <a:spcPct val="100000"/>
              </a:lnSpc>
              <a:spcAft>
                <a:spcPts val="600"/>
              </a:spcAft>
              <a:buNone/>
              <a:defRPr/>
            </a:pPr>
            <a:r>
              <a:rPr lang="en-US" sz="1100" dirty="0"/>
              <a:t>3. Upload the source code to Collab (</a:t>
            </a:r>
            <a:r>
              <a:rPr lang="en-US" sz="1100" dirty="0">
                <a:hlinkClick r:id="rId3"/>
              </a:rPr>
              <a:t>http://colab.research.google.com/</a:t>
            </a:r>
            <a:r>
              <a:rPr lang="en-US" sz="1100" dirty="0"/>
              <a:t>)</a:t>
            </a:r>
          </a:p>
          <a:p>
            <a:pPr marL="914400" lvl="2" indent="0">
              <a:lnSpc>
                <a:spcPct val="100000"/>
              </a:lnSpc>
              <a:spcAft>
                <a:spcPts val="600"/>
              </a:spcAft>
              <a:buNone/>
              <a:defRPr/>
            </a:pPr>
            <a:r>
              <a:rPr lang="en-US" sz="1100" b="1" dirty="0"/>
              <a:t>Steps: </a:t>
            </a:r>
            <a:r>
              <a:rPr lang="en-US" sz="1100" dirty="0"/>
              <a:t>From</a:t>
            </a:r>
            <a:r>
              <a:rPr lang="en-US" sz="1100" b="1" dirty="0"/>
              <a:t> </a:t>
            </a:r>
            <a:r>
              <a:rPr lang="en-US" sz="1100" dirty="0">
                <a:hlinkClick r:id="rId3"/>
              </a:rPr>
              <a:t>http://colab.research.google.com/</a:t>
            </a:r>
            <a:endParaRPr lang="en-US" sz="1100" dirty="0"/>
          </a:p>
          <a:p>
            <a:pPr marL="1371600" lvl="3" indent="0">
              <a:lnSpc>
                <a:spcPct val="100000"/>
              </a:lnSpc>
              <a:spcAft>
                <a:spcPts val="600"/>
              </a:spcAft>
              <a:buNone/>
              <a:defRPr/>
            </a:pPr>
            <a:r>
              <a:rPr lang="en-US" sz="1100" dirty="0"/>
              <a:t>Select: File -&gt;Upload Notebook-&gt;Upload-&gt;Choose File</a:t>
            </a:r>
          </a:p>
          <a:p>
            <a:pPr marL="1371600" lvl="3" indent="0">
              <a:lnSpc>
                <a:spcPct val="100000"/>
              </a:lnSpc>
              <a:spcAft>
                <a:spcPts val="600"/>
              </a:spcAft>
              <a:buNone/>
              <a:defRPr/>
            </a:pPr>
            <a:endParaRPr lang="en-US" sz="1100" dirty="0"/>
          </a:p>
          <a:p>
            <a:pPr marL="1371600" lvl="3" indent="0">
              <a:lnSpc>
                <a:spcPct val="100000"/>
              </a:lnSpc>
              <a:spcAft>
                <a:spcPts val="600"/>
              </a:spcAft>
              <a:buNone/>
              <a:defRPr/>
            </a:pPr>
            <a:endParaRPr lang="en-US" sz="1100" dirty="0"/>
          </a:p>
          <a:p>
            <a:pPr marL="457200" lvl="1" indent="0">
              <a:lnSpc>
                <a:spcPct val="100000"/>
              </a:lnSpc>
              <a:spcAft>
                <a:spcPts val="600"/>
              </a:spcAft>
              <a:buNone/>
              <a:defRPr/>
            </a:pPr>
            <a:endParaRPr lang="en-US" sz="1100" dirty="0"/>
          </a:p>
          <a:p>
            <a:pPr marL="457200" lvl="1" indent="0">
              <a:spcAft>
                <a:spcPts val="600"/>
              </a:spcAft>
              <a:buNone/>
              <a:defRPr/>
            </a:pPr>
            <a:endParaRPr lang="en-US" sz="1100"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34798"/>
            <a:ext cx="6097424" cy="369332"/>
          </a:xfrm>
          <a:prstGeom prst="rect">
            <a:avLst/>
          </a:prstGeom>
          <a:noFill/>
        </p:spPr>
        <p:txBody>
          <a:bodyPr wrap="square">
            <a:spAutoFit/>
          </a:bodyPr>
          <a:lstStyle/>
          <a:p>
            <a:r>
              <a:rPr lang="en-US" u="sng" dirty="0">
                <a:solidFill>
                  <a:srgbClr val="1F1F1F"/>
                </a:solidFill>
                <a:latin typeface="Source Sans Pro" panose="020B0503030403020204" pitchFamily="34" charset="0"/>
              </a:rPr>
              <a:t>I</a:t>
            </a:r>
            <a:r>
              <a:rPr lang="en-US" b="0" i="0" u="sng" dirty="0">
                <a:solidFill>
                  <a:srgbClr val="1F1F1F"/>
                </a:solidFill>
                <a:effectLst/>
                <a:latin typeface="Source Sans Pro" panose="020B0503030403020204" pitchFamily="34" charset="0"/>
              </a:rPr>
              <a:t>nstructions on how to install the software</a:t>
            </a:r>
            <a:endParaRPr lang="en-US" u="sng" dirty="0"/>
          </a:p>
        </p:txBody>
      </p:sp>
      <p:pic>
        <p:nvPicPr>
          <p:cNvPr id="1034" name="Picture 10" descr="Structure your code better in Google Colab with Text and Code Cells | by  Mitesh Parmar | Medium">
            <a:extLst>
              <a:ext uri="{FF2B5EF4-FFF2-40B4-BE49-F238E27FC236}">
                <a16:creationId xmlns:a16="http://schemas.microsoft.com/office/drawing/2014/main" id="{04B649BC-D9B1-E0C3-24DF-21417D8E77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4254" y="1504058"/>
            <a:ext cx="4516539" cy="42045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18E95D3-7C5C-D1DD-A687-20FB35DBB14B}"/>
              </a:ext>
            </a:extLst>
          </p:cNvPr>
          <p:cNvPicPr>
            <a:picLocks noChangeAspect="1"/>
          </p:cNvPicPr>
          <p:nvPr/>
        </p:nvPicPr>
        <p:blipFill>
          <a:blip r:embed="rId5"/>
          <a:stretch>
            <a:fillRect/>
          </a:stretch>
        </p:blipFill>
        <p:spPr>
          <a:xfrm>
            <a:off x="756966" y="5088025"/>
            <a:ext cx="5625905" cy="735971"/>
          </a:xfrm>
          <a:prstGeom prst="rect">
            <a:avLst/>
          </a:prstGeom>
        </p:spPr>
      </p:pic>
    </p:spTree>
    <p:extLst>
      <p:ext uri="{BB962C8B-B14F-4D97-AF65-F5344CB8AC3E}">
        <p14:creationId xmlns:p14="http://schemas.microsoft.com/office/powerpoint/2010/main" val="2740183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81113" y="1771321"/>
            <a:ext cx="5862415" cy="38689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1371600" lvl="3" indent="0">
              <a:lnSpc>
                <a:spcPct val="100000"/>
              </a:lnSpc>
              <a:spcAft>
                <a:spcPts val="600"/>
              </a:spcAft>
              <a:buNone/>
              <a:defRPr/>
            </a:pPr>
            <a:endParaRPr lang="en-US" sz="1100" dirty="0"/>
          </a:p>
          <a:p>
            <a:pPr marL="457200" lvl="1" indent="0">
              <a:lnSpc>
                <a:spcPct val="100000"/>
              </a:lnSpc>
              <a:spcAft>
                <a:spcPts val="600"/>
              </a:spcAft>
              <a:buNone/>
              <a:defRPr/>
            </a:pPr>
            <a:r>
              <a:rPr lang="en-US" sz="1100" dirty="0"/>
              <a:t>4. Dataset Connection to Connect to Google Drive: </a:t>
            </a:r>
          </a:p>
          <a:p>
            <a:pPr marL="457200" lvl="1" indent="0">
              <a:lnSpc>
                <a:spcPct val="100000"/>
              </a:lnSpc>
              <a:spcAft>
                <a:spcPts val="600"/>
              </a:spcAft>
              <a:buNone/>
              <a:defRPr/>
            </a:pPr>
            <a:r>
              <a:rPr lang="en-US" sz="1100" dirty="0"/>
              <a:t>	(https://github.com/kasamdh/CourseProject/blob/main/stock_data.csv)</a:t>
            </a:r>
          </a:p>
          <a:p>
            <a:pPr marL="457200" lvl="1" indent="0">
              <a:lnSpc>
                <a:spcPct val="100000"/>
              </a:lnSpc>
              <a:spcAft>
                <a:spcPts val="600"/>
              </a:spcAft>
              <a:buNone/>
              <a:defRPr/>
            </a:pPr>
            <a:r>
              <a:rPr lang="en-US" sz="1100" b="1" dirty="0"/>
              <a:t>	Steps: </a:t>
            </a:r>
            <a:r>
              <a:rPr lang="en-US" sz="1100" dirty="0"/>
              <a:t>Download the </a:t>
            </a:r>
            <a:r>
              <a:rPr lang="en-US" sz="1100" b="1" dirty="0"/>
              <a:t>stock_data.csv </a:t>
            </a:r>
            <a:r>
              <a:rPr lang="en-US" sz="1100" dirty="0"/>
              <a:t>from GitHub and upload data set to the 		Google Drive.</a:t>
            </a:r>
          </a:p>
          <a:p>
            <a:pPr marL="457200" lvl="1" indent="0">
              <a:lnSpc>
                <a:spcPct val="100000"/>
              </a:lnSpc>
              <a:spcAft>
                <a:spcPts val="600"/>
              </a:spcAft>
              <a:buNone/>
              <a:defRPr/>
            </a:pPr>
            <a:r>
              <a:rPr lang="en-US" sz="1100" dirty="0"/>
              <a:t>	File path : Copy the file path from the Google Drive and replace it to 	</a:t>
            </a:r>
            <a:r>
              <a:rPr lang="en-US" sz="1100" b="1" dirty="0"/>
              <a:t>DATA+DIR = </a:t>
            </a:r>
            <a:r>
              <a:rPr lang="en-US" sz="1100" b="1" dirty="0" err="1"/>
              <a:t>mypath</a:t>
            </a:r>
            <a:r>
              <a:rPr lang="en-US" sz="1100" b="1" dirty="0"/>
              <a:t> + “ ” </a:t>
            </a:r>
            <a:r>
              <a:rPr lang="en-US" sz="1100" dirty="0"/>
              <a:t>in the </a:t>
            </a:r>
            <a:r>
              <a:rPr lang="en-US" sz="1100" b="1" dirty="0" err="1"/>
              <a:t>Initilized</a:t>
            </a:r>
            <a:r>
              <a:rPr lang="en-US" sz="1100" b="1" dirty="0"/>
              <a:t> relevant data URI’s </a:t>
            </a:r>
            <a:r>
              <a:rPr lang="en-US" sz="1100" dirty="0"/>
              <a:t>section in 	Google Collab</a:t>
            </a:r>
          </a:p>
          <a:p>
            <a:pPr marL="457200" lvl="1" indent="0">
              <a:lnSpc>
                <a:spcPct val="100000"/>
              </a:lnSpc>
              <a:spcAft>
                <a:spcPts val="600"/>
              </a:spcAft>
              <a:buNone/>
              <a:defRPr/>
            </a:pPr>
            <a:endParaRPr lang="en-US" sz="1100" dirty="0"/>
          </a:p>
          <a:p>
            <a:pPr marL="457200" lvl="1" indent="0">
              <a:lnSpc>
                <a:spcPct val="100000"/>
              </a:lnSpc>
              <a:spcAft>
                <a:spcPts val="600"/>
              </a:spcAft>
              <a:buNone/>
              <a:defRPr/>
            </a:pPr>
            <a:endParaRPr lang="en-US" sz="1100" dirty="0"/>
          </a:p>
          <a:p>
            <a:pPr marL="457200" lvl="1" indent="0">
              <a:lnSpc>
                <a:spcPct val="100000"/>
              </a:lnSpc>
              <a:spcAft>
                <a:spcPts val="600"/>
              </a:spcAft>
              <a:buNone/>
              <a:defRPr/>
            </a:pPr>
            <a:endParaRPr lang="en-US" sz="1100" dirty="0"/>
          </a:p>
          <a:p>
            <a:pPr marL="457200" lvl="1" indent="0">
              <a:spcAft>
                <a:spcPts val="600"/>
              </a:spcAft>
              <a:buNone/>
              <a:defRPr/>
            </a:pPr>
            <a:endParaRPr lang="en-US" sz="1100"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01989"/>
            <a:ext cx="6097424" cy="369332"/>
          </a:xfrm>
          <a:prstGeom prst="rect">
            <a:avLst/>
          </a:prstGeom>
          <a:noFill/>
        </p:spPr>
        <p:txBody>
          <a:bodyPr wrap="square">
            <a:spAutoFit/>
          </a:bodyPr>
          <a:lstStyle/>
          <a:p>
            <a:r>
              <a:rPr lang="en-US" u="sng" dirty="0">
                <a:solidFill>
                  <a:srgbClr val="1F1F1F"/>
                </a:solidFill>
                <a:latin typeface="Source Sans Pro" panose="020B0503030403020204" pitchFamily="34" charset="0"/>
              </a:rPr>
              <a:t>I</a:t>
            </a:r>
            <a:r>
              <a:rPr lang="en-US" b="0" i="0" u="sng" dirty="0">
                <a:solidFill>
                  <a:srgbClr val="1F1F1F"/>
                </a:solidFill>
                <a:effectLst/>
                <a:latin typeface="Source Sans Pro" panose="020B0503030403020204" pitchFamily="34" charset="0"/>
              </a:rPr>
              <a:t>nstructions on how to install the software (</a:t>
            </a:r>
            <a:r>
              <a:rPr lang="en-US" b="0" i="0" u="sng" dirty="0" err="1">
                <a:solidFill>
                  <a:srgbClr val="1F1F1F"/>
                </a:solidFill>
                <a:effectLst/>
                <a:latin typeface="Source Sans Pro" panose="020B0503030403020204" pitchFamily="34" charset="0"/>
              </a:rPr>
              <a:t>Contd</a:t>
            </a:r>
            <a:r>
              <a:rPr lang="en-US" b="0" i="0" u="sng" dirty="0">
                <a:solidFill>
                  <a:srgbClr val="1F1F1F"/>
                </a:solidFill>
                <a:effectLst/>
                <a:latin typeface="Source Sans Pro" panose="020B0503030403020204" pitchFamily="34" charset="0"/>
              </a:rPr>
              <a:t>…..)</a:t>
            </a:r>
            <a:endParaRPr lang="en-US" u="sng" dirty="0"/>
          </a:p>
        </p:txBody>
      </p:sp>
      <p:pic>
        <p:nvPicPr>
          <p:cNvPr id="4" name="Picture 3">
            <a:extLst>
              <a:ext uri="{FF2B5EF4-FFF2-40B4-BE49-F238E27FC236}">
                <a16:creationId xmlns:a16="http://schemas.microsoft.com/office/drawing/2014/main" id="{8D62074E-B74C-50B3-E44C-16857C4FEFA0}"/>
              </a:ext>
            </a:extLst>
          </p:cNvPr>
          <p:cNvPicPr>
            <a:picLocks noChangeAspect="1"/>
          </p:cNvPicPr>
          <p:nvPr/>
        </p:nvPicPr>
        <p:blipFill>
          <a:blip r:embed="rId2"/>
          <a:stretch>
            <a:fillRect/>
          </a:stretch>
        </p:blipFill>
        <p:spPr>
          <a:xfrm>
            <a:off x="1575154" y="4217588"/>
            <a:ext cx="2991267" cy="1238423"/>
          </a:xfrm>
          <a:prstGeom prst="rect">
            <a:avLst/>
          </a:prstGeom>
        </p:spPr>
      </p:pic>
      <p:pic>
        <p:nvPicPr>
          <p:cNvPr id="3078" name="Picture 6" descr="How to connect Google Colab to your local computer with Jupyter Notebook -  Ruslan Magana Vsevolodovna">
            <a:extLst>
              <a:ext uri="{FF2B5EF4-FFF2-40B4-BE49-F238E27FC236}">
                <a16:creationId xmlns:a16="http://schemas.microsoft.com/office/drawing/2014/main" id="{78ABE568-EFF8-7FE1-E1E4-A555FE660A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8631" y="1494548"/>
            <a:ext cx="4992256" cy="3868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1124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7" name="TextBox 6">
            <a:extLst>
              <a:ext uri="{FF2B5EF4-FFF2-40B4-BE49-F238E27FC236}">
                <a16:creationId xmlns:a16="http://schemas.microsoft.com/office/drawing/2014/main" id="{F6A7B401-776C-0F50-288C-573EB0E33395}"/>
              </a:ext>
            </a:extLst>
          </p:cNvPr>
          <p:cNvSpPr txBox="1"/>
          <p:nvPr/>
        </p:nvSpPr>
        <p:spPr>
          <a:xfrm>
            <a:off x="521207" y="1434798"/>
            <a:ext cx="6097424" cy="369332"/>
          </a:xfrm>
          <a:prstGeom prst="rect">
            <a:avLst/>
          </a:prstGeom>
          <a:noFill/>
        </p:spPr>
        <p:txBody>
          <a:bodyPr wrap="square">
            <a:spAutoFit/>
          </a:bodyPr>
          <a:lstStyle/>
          <a:p>
            <a:r>
              <a:rPr lang="en-US" u="sng" dirty="0">
                <a:solidFill>
                  <a:srgbClr val="1F1F1F"/>
                </a:solidFill>
                <a:latin typeface="Source Sans Pro" panose="020B0503030403020204" pitchFamily="34" charset="0"/>
              </a:rPr>
              <a:t>Process flow diagram</a:t>
            </a:r>
            <a:endParaRPr lang="en-US" u="sng" dirty="0"/>
          </a:p>
        </p:txBody>
      </p:sp>
      <p:pic>
        <p:nvPicPr>
          <p:cNvPr id="26" name="Picture 25">
            <a:extLst>
              <a:ext uri="{FF2B5EF4-FFF2-40B4-BE49-F238E27FC236}">
                <a16:creationId xmlns:a16="http://schemas.microsoft.com/office/drawing/2014/main" id="{E757D4C6-04A1-AF39-A099-41036D0768E5}"/>
              </a:ext>
            </a:extLst>
          </p:cNvPr>
          <p:cNvPicPr>
            <a:picLocks noChangeAspect="1"/>
          </p:cNvPicPr>
          <p:nvPr/>
        </p:nvPicPr>
        <p:blipFill>
          <a:blip r:embed="rId2"/>
          <a:stretch>
            <a:fillRect/>
          </a:stretch>
        </p:blipFill>
        <p:spPr>
          <a:xfrm>
            <a:off x="1562456" y="1804130"/>
            <a:ext cx="9067088" cy="4895774"/>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7" y="2085174"/>
            <a:ext cx="4342107" cy="3311052"/>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b="1" dirty="0"/>
              <a:t>Data Collection:</a:t>
            </a:r>
          </a:p>
          <a:p>
            <a:pPr marL="457200" lvl="1" indent="0">
              <a:spcAft>
                <a:spcPts val="600"/>
              </a:spcAft>
              <a:buNone/>
              <a:defRPr/>
            </a:pPr>
            <a:r>
              <a:rPr lang="en-US" dirty="0"/>
              <a:t>Tweet data from https://www.kaggle.com/datasets/utkarshxy/stockmarkettweets-lexicon-data for Sentiment Analysis.</a:t>
            </a:r>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Processing </a:t>
            </a:r>
          </a:p>
        </p:txBody>
      </p:sp>
      <p:pic>
        <p:nvPicPr>
          <p:cNvPr id="4" name="Picture 3">
            <a:extLst>
              <a:ext uri="{FF2B5EF4-FFF2-40B4-BE49-F238E27FC236}">
                <a16:creationId xmlns:a16="http://schemas.microsoft.com/office/drawing/2014/main" id="{78A6A19E-FADD-7D4F-8D2D-CC57DC06CEB0}"/>
              </a:ext>
            </a:extLst>
          </p:cNvPr>
          <p:cNvPicPr>
            <a:picLocks noChangeAspect="1"/>
          </p:cNvPicPr>
          <p:nvPr/>
        </p:nvPicPr>
        <p:blipFill>
          <a:blip r:embed="rId2"/>
          <a:stretch>
            <a:fillRect/>
          </a:stretch>
        </p:blipFill>
        <p:spPr>
          <a:xfrm>
            <a:off x="4974409" y="1298960"/>
            <a:ext cx="6605142" cy="5110984"/>
          </a:xfrm>
          <a:prstGeom prst="rect">
            <a:avLst/>
          </a:prstGeom>
        </p:spPr>
      </p:pic>
    </p:spTree>
    <p:extLst>
      <p:ext uri="{BB962C8B-B14F-4D97-AF65-F5344CB8AC3E}">
        <p14:creationId xmlns:p14="http://schemas.microsoft.com/office/powerpoint/2010/main" val="4265438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t>Stock Market Tweet Analysis</a:t>
            </a:r>
            <a:endParaRPr lang="en-US"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21208" y="2085174"/>
            <a:ext cx="3324400" cy="432477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defRPr/>
            </a:pPr>
            <a:r>
              <a:rPr lang="en-US" b="1" dirty="0"/>
              <a:t>Data Cleaning: </a:t>
            </a:r>
            <a:r>
              <a:rPr lang="en-US" dirty="0"/>
              <a:t>Import </a:t>
            </a:r>
            <a:r>
              <a:rPr lang="en-US" dirty="0" err="1"/>
              <a:t>Stopwords</a:t>
            </a:r>
            <a:r>
              <a:rPr lang="en-US" dirty="0"/>
              <a:t> corpus for cleaning the tweets, split data into train, test.</a:t>
            </a:r>
            <a:endParaRPr lang="en-US" b="1" dirty="0"/>
          </a:p>
          <a:p>
            <a:pPr>
              <a:spcAft>
                <a:spcPts val="600"/>
              </a:spcAft>
              <a:defRPr/>
            </a:pPr>
            <a:r>
              <a:rPr lang="en-US" b="1" dirty="0"/>
              <a:t>Vectorization: </a:t>
            </a:r>
            <a:r>
              <a:rPr lang="en-US" dirty="0"/>
              <a:t>There are set of techniques use for extracting meaningful information from text corpus. Which is word vectorization. A word in a vector in the text corpus. </a:t>
            </a:r>
            <a:endParaRPr lang="en-US" b="1" dirty="0"/>
          </a:p>
          <a:p>
            <a:pPr>
              <a:spcAft>
                <a:spcPts val="600"/>
              </a:spcAft>
              <a:defRPr/>
            </a:pPr>
            <a:r>
              <a:rPr lang="en-US" b="1" dirty="0"/>
              <a:t>TF-IDF Transformer: </a:t>
            </a:r>
            <a:r>
              <a:rPr lang="en-US" dirty="0"/>
              <a:t>The vectorization method widely used in text mining to reflect the importance of a term to a document in the corpus.</a:t>
            </a:r>
            <a:endParaRPr lang="en-US" b="1" dirty="0"/>
          </a:p>
        </p:txBody>
      </p:sp>
      <p:sp>
        <p:nvSpPr>
          <p:cNvPr id="3" name="TextBox 2">
            <a:extLst>
              <a:ext uri="{FF2B5EF4-FFF2-40B4-BE49-F238E27FC236}">
                <a16:creationId xmlns:a16="http://schemas.microsoft.com/office/drawing/2014/main" id="{8342D924-866E-57F5-FFC7-63E2938BF636}"/>
              </a:ext>
            </a:extLst>
          </p:cNvPr>
          <p:cNvSpPr txBox="1"/>
          <p:nvPr/>
        </p:nvSpPr>
        <p:spPr>
          <a:xfrm>
            <a:off x="521207" y="1461774"/>
            <a:ext cx="6097424" cy="369332"/>
          </a:xfrm>
          <a:prstGeom prst="rect">
            <a:avLst/>
          </a:prstGeom>
          <a:noFill/>
        </p:spPr>
        <p:txBody>
          <a:bodyPr wrap="square">
            <a:spAutoFit/>
          </a:bodyPr>
          <a:lstStyle/>
          <a:p>
            <a:r>
              <a:rPr lang="en-US" u="sng" dirty="0"/>
              <a:t>Processing </a:t>
            </a:r>
          </a:p>
        </p:txBody>
      </p:sp>
      <p:pic>
        <p:nvPicPr>
          <p:cNvPr id="5" name="Picture 4">
            <a:extLst>
              <a:ext uri="{FF2B5EF4-FFF2-40B4-BE49-F238E27FC236}">
                <a16:creationId xmlns:a16="http://schemas.microsoft.com/office/drawing/2014/main" id="{2FC26A91-C1EA-3DB0-8F7E-97E5AF9569FC}"/>
              </a:ext>
            </a:extLst>
          </p:cNvPr>
          <p:cNvPicPr>
            <a:picLocks noChangeAspect="1"/>
          </p:cNvPicPr>
          <p:nvPr/>
        </p:nvPicPr>
        <p:blipFill>
          <a:blip r:embed="rId2"/>
          <a:stretch>
            <a:fillRect/>
          </a:stretch>
        </p:blipFill>
        <p:spPr>
          <a:xfrm>
            <a:off x="4005216" y="1461774"/>
            <a:ext cx="7665576" cy="4948170"/>
          </a:xfrm>
          <a:prstGeom prst="rect">
            <a:avLst/>
          </a:prstGeom>
        </p:spPr>
      </p:pic>
    </p:spTree>
    <p:extLst>
      <p:ext uri="{BB962C8B-B14F-4D97-AF65-F5344CB8AC3E}">
        <p14:creationId xmlns:p14="http://schemas.microsoft.com/office/powerpoint/2010/main" val="3877123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fixed.potx" id="{9A9BE078-57A7-48B2-9D33-8EFC365D262A}" vid="{66905093-CF97-471D-A25F-2AFDA5521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{5633E562-2405-400B-B9B2-F6CAD210B54D}tf10001108_win32</Template>
  <TotalTime>972</TotalTime>
  <Words>1512</Words>
  <Application>Microsoft Office PowerPoint</Application>
  <PresentationFormat>Widescreen</PresentationFormat>
  <Paragraphs>130</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-apple-system</vt:lpstr>
      <vt:lpstr>Arial</vt:lpstr>
      <vt:lpstr>Calibri</vt:lpstr>
      <vt:lpstr>Segoe UI</vt:lpstr>
      <vt:lpstr>Segoe UI Light</vt:lpstr>
      <vt:lpstr>Source Sans Pro</vt:lpstr>
      <vt:lpstr>var(--jp-content-font-family)</vt:lpstr>
      <vt:lpstr>WelcomeDoc</vt:lpstr>
      <vt:lpstr>CS 410 – Final Presentation Stock Market Tweet Analysis </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Stock Market Tweet Analysis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410 – Final Presentation </dc:title>
  <dc:creator>Dhakal, Kasam</dc:creator>
  <cp:keywords/>
  <cp:lastModifiedBy>Dhakal, Kasam</cp:lastModifiedBy>
  <cp:revision>55</cp:revision>
  <dcterms:created xsi:type="dcterms:W3CDTF">2022-12-05T19:44:10Z</dcterms:created>
  <dcterms:modified xsi:type="dcterms:W3CDTF">2022-12-07T03:48:33Z</dcterms:modified>
  <cp:version/>
</cp:coreProperties>
</file>