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29"/>
  </p:notesMasterIdLst>
  <p:handoutMasterIdLst>
    <p:handoutMasterId r:id="rId30"/>
  </p:handoutMasterIdLst>
  <p:sldIdLst>
    <p:sldId id="289" r:id="rId5"/>
    <p:sldId id="288" r:id="rId6"/>
    <p:sldId id="276" r:id="rId7"/>
    <p:sldId id="302" r:id="rId8"/>
    <p:sldId id="267" r:id="rId9"/>
    <p:sldId id="261" r:id="rId10"/>
    <p:sldId id="283" r:id="rId11"/>
    <p:sldId id="290" r:id="rId12"/>
    <p:sldId id="291" r:id="rId13"/>
    <p:sldId id="301" r:id="rId14"/>
    <p:sldId id="303" r:id="rId15"/>
    <p:sldId id="304" r:id="rId16"/>
    <p:sldId id="306" r:id="rId17"/>
    <p:sldId id="307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262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0" autoAdjust="0"/>
    <p:restoredTop sz="87320" autoAdjust="0"/>
  </p:normalViewPr>
  <p:slideViewPr>
    <p:cSldViewPr snapToGrid="0">
      <p:cViewPr varScale="1">
        <p:scale>
          <a:sx n="72" d="100"/>
          <a:sy n="72" d="100"/>
        </p:scale>
        <p:origin x="874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handoutMaster" Target="handoutMasters/handoutMaster1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E79E9-ED53-F69A-E678-12079F9C17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BA73EA1-7E83-9466-7F9D-85C1A76565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11BEA-AFCC-4955-274E-41A07B20B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CBF38-3D1B-01A7-BB3F-66B5A4E012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972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BC0B3-1B68-7235-552A-9344959A9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76F1F-33C4-B31D-87BB-12BA0B68AC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D30A7D-0B53-65E0-93B0-052A5DF08D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6BF38-1D69-F11B-0D13-A31350DA1A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0425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2/4/2025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90" r:id="rId17"/>
    <p:sldLayoutId id="2147483691" r:id="rId1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468" y="486137"/>
            <a:ext cx="5427584" cy="1311771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US" dirty="0"/>
              <a:t>Airbnb_sprint 2</a:t>
            </a:r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ABDCC73-1247-A7C4-0A88-F3A35B39932F}"/>
              </a:ext>
            </a:extLst>
          </p:cNvPr>
          <p:cNvSpPr txBox="1"/>
          <p:nvPr/>
        </p:nvSpPr>
        <p:spPr>
          <a:xfrm>
            <a:off x="857468" y="2632690"/>
            <a:ext cx="4921032" cy="13678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8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Group 6:</a:t>
            </a:r>
          </a:p>
          <a:p>
            <a:pPr>
              <a:lnSpc>
                <a:spcPts val="1425"/>
              </a:lnSpc>
            </a:pPr>
            <a:br>
              <a:rPr lang="en-US" sz="18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8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Rohit Totlani -  8914803</a:t>
            </a:r>
          </a:p>
          <a:p>
            <a:pPr>
              <a:lnSpc>
                <a:spcPts val="1425"/>
              </a:lnSpc>
            </a:pPr>
            <a:br>
              <a:rPr lang="en-US" sz="18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8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Pradeepti Kasam -  8965985</a:t>
            </a:r>
          </a:p>
          <a:p>
            <a:pPr>
              <a:lnSpc>
                <a:spcPts val="1425"/>
              </a:lnSpc>
            </a:pPr>
            <a:br>
              <a:rPr lang="en-US" sz="18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8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Mohammed Benkhial - 8928209</a:t>
            </a: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0A006-5085-11E1-C562-2DB2DF462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185195"/>
            <a:ext cx="10183200" cy="1505493"/>
          </a:xfrm>
        </p:spPr>
        <p:txBody>
          <a:bodyPr/>
          <a:lstStyle/>
          <a:p>
            <a:r>
              <a:rPr lang="en-US" dirty="0"/>
              <a:t>Missing Values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779B13-7329-6345-E0B0-7FCA29CBEE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8620" y="2022395"/>
            <a:ext cx="10183199" cy="4297680"/>
          </a:xfrm>
        </p:spPr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name    16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host_name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21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last_review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10052 </a:t>
            </a:r>
          </a:p>
          <a:p>
            <a:pPr marL="0" indent="0">
              <a:buNone/>
            </a:pPr>
            <a:r>
              <a:rPr lang="en-US" b="0" i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reviews_per_month</a:t>
            </a:r>
            <a:r>
              <a:rPr lang="en-US" b="0" i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10052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13768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F5EBC2-EE2B-E710-BF45-0BC8FB6B5C41}"/>
              </a:ext>
            </a:extLst>
          </p:cNvPr>
          <p:cNvSpPr txBox="1"/>
          <p:nvPr/>
        </p:nvSpPr>
        <p:spPr>
          <a:xfrm>
            <a:off x="1061883" y="816078"/>
            <a:ext cx="751359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Outlier Detection Using IQR Method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59EF9B-DBE7-A113-EDB3-7DC78C47108B}"/>
              </a:ext>
            </a:extLst>
          </p:cNvPr>
          <p:cNvSpPr txBox="1"/>
          <p:nvPr/>
        </p:nvSpPr>
        <p:spPr>
          <a:xfrm>
            <a:off x="1720645" y="2389239"/>
            <a:ext cx="423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Outliers Detected for Price 2972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5991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2C7523-8CF3-9A14-AA8C-2FFB76B6A64F}"/>
              </a:ext>
            </a:extLst>
          </p:cNvPr>
          <p:cNvSpPr txBox="1"/>
          <p:nvPr/>
        </p:nvSpPr>
        <p:spPr>
          <a:xfrm>
            <a:off x="1042219" y="737420"/>
            <a:ext cx="607249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Handling Outliers:</a:t>
            </a:r>
          </a:p>
          <a:p>
            <a:endParaRPr lang="en-US" sz="4400" b="1" dirty="0"/>
          </a:p>
          <a:p>
            <a:r>
              <a:rPr lang="en-US" sz="2400" dirty="0"/>
              <a:t>Capping the price with lower bound and upper bound</a:t>
            </a:r>
          </a:p>
        </p:txBody>
      </p:sp>
    </p:spTree>
    <p:extLst>
      <p:ext uri="{BB962C8B-B14F-4D97-AF65-F5344CB8AC3E}">
        <p14:creationId xmlns:p14="http://schemas.microsoft.com/office/powerpoint/2010/main" val="34823905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9F93A-5D32-FA92-E29E-D609A36D2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98FD5-0E4F-2994-B7EC-BC2AC9A3851E}"/>
              </a:ext>
            </a:extLst>
          </p:cNvPr>
          <p:cNvSpPr txBox="1"/>
          <p:nvPr/>
        </p:nvSpPr>
        <p:spPr>
          <a:xfrm>
            <a:off x="1042220" y="737420"/>
            <a:ext cx="10473192" cy="2929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Plot price distribution after handling outliers</a:t>
            </a:r>
            <a:endParaRPr lang="en-US" sz="20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B5C3F79-273F-2EDD-C650-3C99534DD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0092" y="1169474"/>
            <a:ext cx="9637448" cy="495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64660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655184-FF55-615A-A047-3554C6688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3117EA-9839-A5A8-5DD2-B852D8273942}"/>
              </a:ext>
            </a:extLst>
          </p:cNvPr>
          <p:cNvSpPr txBox="1"/>
          <p:nvPr/>
        </p:nvSpPr>
        <p:spPr>
          <a:xfrm>
            <a:off x="943897" y="737420"/>
            <a:ext cx="10473192" cy="3589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sz="4000" dirty="0">
                <a:latin typeface="Consolas" panose="020B0609020204030204" pitchFamily="49" charset="0"/>
              </a:rPr>
              <a:t>AI Models Used </a:t>
            </a:r>
            <a:endParaRPr lang="en-US" sz="4000" b="0" dirty="0">
              <a:effectLst/>
              <a:latin typeface="Consolas" panose="020B0609020204030204" pitchFamily="49" charset="0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69AB327-5B75-7DBC-28C1-25E59C5D54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100115"/>
              </p:ext>
            </p:extLst>
          </p:nvPr>
        </p:nvGraphicFramePr>
        <p:xfrm>
          <a:off x="2052083" y="1096364"/>
          <a:ext cx="6953694" cy="5024214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476847">
                  <a:extLst>
                    <a:ext uri="{9D8B030D-6E8A-4147-A177-3AD203B41FA5}">
                      <a16:colId xmlns:a16="http://schemas.microsoft.com/office/drawing/2014/main" val="817302474"/>
                    </a:ext>
                  </a:extLst>
                </a:gridCol>
                <a:gridCol w="3476847">
                  <a:extLst>
                    <a:ext uri="{9D8B030D-6E8A-4147-A177-3AD203B41FA5}">
                      <a16:colId xmlns:a16="http://schemas.microsoft.com/office/drawing/2014/main" val="3722427666"/>
                    </a:ext>
                  </a:extLst>
                </a:gridCol>
              </a:tblGrid>
              <a:tr h="837369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648095"/>
                  </a:ext>
                </a:extLst>
              </a:tr>
              <a:tr h="837369">
                <a:tc>
                  <a:txBody>
                    <a:bodyPr/>
                    <a:lstStyle/>
                    <a:p>
                      <a:r>
                        <a:rPr lang="en-US" dirty="0"/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0152398"/>
                  </a:ext>
                </a:extLst>
              </a:tr>
              <a:tr h="837369">
                <a:tc>
                  <a:txBody>
                    <a:bodyPr/>
                    <a:lstStyle/>
                    <a:p>
                      <a:r>
                        <a:rPr lang="en-US" dirty="0" err="1"/>
                        <a:t>Polnomial</a:t>
                      </a:r>
                      <a:r>
                        <a:rPr lang="en-US" dirty="0"/>
                        <a:t>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47.28%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3440239"/>
                  </a:ext>
                </a:extLst>
              </a:tr>
              <a:tr h="837369">
                <a:tc>
                  <a:txBody>
                    <a:bodyPr/>
                    <a:lstStyle/>
                    <a:p>
                      <a:r>
                        <a:rPr lang="en-US" dirty="0"/>
                        <a:t>Random Forest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46.59%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9052060"/>
                  </a:ext>
                </a:extLst>
              </a:tr>
              <a:tr h="837369">
                <a:tc>
                  <a:txBody>
                    <a:bodyPr/>
                    <a:lstStyle/>
                    <a:p>
                      <a:r>
                        <a:rPr lang="en-US" dirty="0" err="1"/>
                        <a:t>GridSearchCV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51.28%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334182"/>
                  </a:ext>
                </a:extLst>
              </a:tr>
              <a:tr h="837369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51.46%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554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228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8D731-402D-C61D-88E9-665431068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348" y="894735"/>
            <a:ext cx="7086038" cy="3097162"/>
          </a:xfrm>
        </p:spPr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Inspiration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1802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4C3E-7B7E-299B-AB2E-02498B270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755" y="185196"/>
            <a:ext cx="10183200" cy="699708"/>
          </a:xfrm>
        </p:spPr>
        <p:txBody>
          <a:bodyPr/>
          <a:lstStyle/>
          <a:p>
            <a:r>
              <a:rPr lang="en-US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What can we learn about different hosts and areas?</a:t>
            </a:r>
            <a:br>
              <a:rPr lang="en-US" sz="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1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290D0C8-4D20-2FE0-67B7-28FE45022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754" y="921802"/>
            <a:ext cx="7124571" cy="543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4470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774FF13-E289-C125-ED89-270666C4C3EC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1002890" y="852437"/>
            <a:ext cx="10117394" cy="34086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large property management companies operate more listings in Manhattan.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Several hosts have a significant number of listings in Brooklyn (purple), second only to Manhattan.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Airbnb activity is less concentrated in Queens, Staten Island, and Bronx.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highest number of listings belong to Sonder (NYC) and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Blueground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, which are well-known corporate Airbnb operators.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Investors may want to focus on Manhattan and Brooklyn, as they have the highest number of listings.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719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378F2-3A65-7145-0ECE-F5C30CC16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471" y="185195"/>
            <a:ext cx="11592231" cy="1505493"/>
          </a:xfrm>
        </p:spPr>
        <p:txBody>
          <a:bodyPr/>
          <a:lstStyle/>
          <a:p>
            <a:r>
              <a:rPr lang="en-US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What can we learn from predictions? (ex: </a:t>
            </a:r>
            <a:r>
              <a:rPr lang="en-US" sz="2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locations,prices</a:t>
            </a:r>
            <a:r>
              <a:rPr lang="en-US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, reviews, </a:t>
            </a:r>
            <a:r>
              <a:rPr lang="en-US" sz="2800" b="1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etc</a:t>
            </a:r>
            <a:r>
              <a:rPr lang="en-US" sz="2800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sz="2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1EA3DF-F5DF-5499-DCB9-F94042588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299" y="1690688"/>
            <a:ext cx="11348506" cy="4732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89176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D9F4D3-EA43-DB33-B91F-C34067DC02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7252" y="727587"/>
            <a:ext cx="10164567" cy="4021394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There is a clear upward trend, indicating that as actual prices increase, predicted prices also tend to increase.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spread of points suggests that predictions are not perfectly aligned with actual values.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model appears to underestimate high actual prices, as many high-priced listings (above $200) have predicted values significantly lower.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For low actual prices (under $50), some predicted prices seem to be higher than actual values, meaning the model is overestimating cheaper listings.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23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ctr">
            <a:normAutofit/>
          </a:bodyPr>
          <a:lstStyle/>
          <a:p>
            <a:r>
              <a:rPr lang="en-US" sz="3200" b="1" dirty="0"/>
              <a:t>Overview</a:t>
            </a:r>
            <a:endParaRPr lang="en-US" sz="2400" b="1" dirty="0"/>
          </a:p>
          <a:p>
            <a:r>
              <a:rPr lang="en-US" dirty="0"/>
              <a:t>Introduction</a:t>
            </a:r>
          </a:p>
          <a:p>
            <a:r>
              <a:rPr lang="en-US" dirty="0"/>
              <a:t>Distribution of Airbnb prices</a:t>
            </a:r>
          </a:p>
          <a:p>
            <a:r>
              <a:rPr lang="en-US" dirty="0"/>
              <a:t>Airbnb Listing availability</a:t>
            </a:r>
          </a:p>
          <a:p>
            <a:r>
              <a:rPr lang="en-US" dirty="0"/>
              <a:t>Listings per neighborhood</a:t>
            </a:r>
          </a:p>
          <a:p>
            <a:r>
              <a:rPr lang="en-US" dirty="0"/>
              <a:t>Listings per type of room</a:t>
            </a:r>
          </a:p>
          <a:p>
            <a:r>
              <a:rPr lang="en-US" dirty="0"/>
              <a:t>Top 10 hosts</a:t>
            </a: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EC9D9-DA32-E189-661B-64867A6C5C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458" y="185195"/>
            <a:ext cx="10517497" cy="1505493"/>
          </a:xfrm>
        </p:spPr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Which hosts are the busiest and why?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83066F-17FA-59AE-3D58-EDAC352727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7737" y="1570616"/>
            <a:ext cx="9513218" cy="439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88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1CE94-8CAF-AE4F-E1D9-BA4840AF2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6824" y="639097"/>
            <a:ext cx="10104995" cy="5680978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The most busiest hosts based on the number of listings they manage are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Sonder (NYC) – 327 listings</a:t>
            </a:r>
          </a:p>
          <a:p>
            <a:pPr>
              <a:lnSpc>
                <a:spcPts val="1425"/>
              </a:lnSpc>
            </a:pP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Blueground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 – 232 listings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Sonder &amp; </a:t>
            </a:r>
            <a:r>
              <a:rPr lang="en-US" b="0" dirty="0" err="1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Blueground</a:t>
            </a: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 These are professional property management companies specializing in short-term rentals.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Prime Locations: These hosts likely operate in high-demand areas such as Manhattan.</a:t>
            </a:r>
            <a:b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78897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37786-04A3-AF69-8C48-F64975FF8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296" y="185195"/>
            <a:ext cx="11179277" cy="2243373"/>
          </a:xfrm>
        </p:spPr>
        <p:txBody>
          <a:bodyPr/>
          <a:lstStyle/>
          <a:p>
            <a:r>
              <a:rPr lang="en-US" b="1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Is there any noticeable difference of traffic among different areas and what could be the reason for it?</a:t>
            </a:r>
            <a:b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5E7B5-BC28-ACFF-F7D1-249D661C26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381" y="1912255"/>
            <a:ext cx="9930579" cy="4435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0959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970091-296F-82C8-783A-AFE87B939D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3290" y="422787"/>
            <a:ext cx="10518529" cy="5897288"/>
          </a:xfrm>
        </p:spPr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Manhattan is a prime tourist hub with expensive accommodations, which might lead to fewer bookings per listing despite high foot traffic. Luxury stays often have fewer but more exclusive reviews.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Brooklyn is popular among younger travelers and digital nomads, leading to moderate but steady review counts.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Price Sensitivity: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Staten Island may attract budget-conscious travelers, resulting in longer stays and more reviews per booking. Its affordability compared to Manhattan could explain the higher review counts.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Queens has a mix of affordable listings and proximity to airports (JFK, LaGuardia), attracting transient visitors who leave quick reviews.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Bronx may have fewer listings overall, but those available might cater to niche markets or long-term stays, boosting review numbers.</a:t>
            </a:r>
          </a:p>
          <a:p>
            <a:pPr marL="0" indent="0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987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 fontScale="47500" lnSpcReduction="20000"/>
          </a:bodyPr>
          <a:lstStyle/>
          <a:p>
            <a:pPr>
              <a:lnSpc>
                <a:spcPts val="1425"/>
              </a:lnSpc>
            </a:pPr>
            <a:r>
              <a:rPr lang="en-US" sz="44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Group 6:</a:t>
            </a:r>
          </a:p>
          <a:p>
            <a:pPr>
              <a:lnSpc>
                <a:spcPts val="1425"/>
              </a:lnSpc>
            </a:pPr>
            <a:br>
              <a:rPr lang="en-US" sz="44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Rohit Totlani -  8914803</a:t>
            </a:r>
          </a:p>
          <a:p>
            <a:pPr>
              <a:lnSpc>
                <a:spcPts val="1425"/>
              </a:lnSpc>
            </a:pPr>
            <a:br>
              <a:rPr lang="en-US" sz="44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Pradeepti Kasam -  8965985</a:t>
            </a:r>
          </a:p>
          <a:p>
            <a:pPr>
              <a:lnSpc>
                <a:spcPts val="1425"/>
              </a:lnSpc>
            </a:pPr>
            <a:br>
              <a:rPr lang="en-US" sz="44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400" i="1" cap="all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Mohammed Benkhial - 8928209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Introduction</a:t>
            </a: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>
          <a:xfrm>
            <a:off x="-7620" y="4104925"/>
            <a:ext cx="12207240" cy="2121408"/>
          </a:xfrm>
        </p:spPr>
      </p:pic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5DC23D3-9457-5827-9460-399B96680FAF}"/>
              </a:ext>
            </a:extLst>
          </p:cNvPr>
          <p:cNvSpPr txBox="1"/>
          <p:nvPr/>
        </p:nvSpPr>
        <p:spPr>
          <a:xfrm>
            <a:off x="1071716" y="1248697"/>
            <a:ext cx="325441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/>
              <a:t>Airbnb Dataset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F8526B-5A23-8E51-E6D3-5DA56A769313}"/>
              </a:ext>
            </a:extLst>
          </p:cNvPr>
          <p:cNvSpPr txBox="1"/>
          <p:nvPr/>
        </p:nvSpPr>
        <p:spPr>
          <a:xfrm>
            <a:off x="1071716" y="2772697"/>
            <a:ext cx="44736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 dirty="0">
                <a:effectLst/>
                <a:latin typeface="Consolas" panose="020B0609020204030204" pitchFamily="49" charset="0"/>
              </a:rPr>
              <a:t>Number of rows: 48895 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0" i="0" dirty="0">
                <a:effectLst/>
                <a:latin typeface="Consolas" panose="020B0609020204030204" pitchFamily="49" charset="0"/>
              </a:rPr>
              <a:t>Number of columns: 16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6819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052B717E-679E-41A4-B95A-8F7DFAD3FA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3">
            <a:extLst>
              <a:ext uri="{FF2B5EF4-FFF2-40B4-BE49-F238E27FC236}">
                <a16:creationId xmlns:a16="http://schemas.microsoft.com/office/drawing/2014/main" id="{0B0EB278-F8C7-43AD-BCE2-A2F4D98C4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1"/>
            <a:ext cx="7960944" cy="6859759"/>
          </a:xfrm>
          <a:custGeom>
            <a:avLst/>
            <a:gdLst>
              <a:gd name="connsiteX0" fmla="*/ 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0 w 5803153"/>
              <a:gd name="connsiteY4" fmla="*/ 0 h 6857998"/>
              <a:gd name="connsiteX0" fmla="*/ 1016000 w 5803153"/>
              <a:gd name="connsiteY0" fmla="*/ 0 h 6857998"/>
              <a:gd name="connsiteX1" fmla="*/ 5803153 w 5803153"/>
              <a:gd name="connsiteY1" fmla="*/ 0 h 6857998"/>
              <a:gd name="connsiteX2" fmla="*/ 5803153 w 5803153"/>
              <a:gd name="connsiteY2" fmla="*/ 6857998 h 6857998"/>
              <a:gd name="connsiteX3" fmla="*/ 0 w 5803153"/>
              <a:gd name="connsiteY3" fmla="*/ 6857998 h 6857998"/>
              <a:gd name="connsiteX4" fmla="*/ 1016000 w 5803153"/>
              <a:gd name="connsiteY4" fmla="*/ 0 h 6857998"/>
              <a:gd name="connsiteX0" fmla="*/ 1338729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338729 w 6125882"/>
              <a:gd name="connsiteY4" fmla="*/ 0 h 6857998"/>
              <a:gd name="connsiteX0" fmla="*/ 1697317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1697317 w 6125882"/>
              <a:gd name="connsiteY4" fmla="*/ 0 h 6857998"/>
              <a:gd name="connsiteX0" fmla="*/ 2702091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2702091 w 6125882"/>
              <a:gd name="connsiteY4" fmla="*/ 0 h 6857998"/>
              <a:gd name="connsiteX0" fmla="*/ 3837993 w 6125882"/>
              <a:gd name="connsiteY0" fmla="*/ 0 h 6857998"/>
              <a:gd name="connsiteX1" fmla="*/ 6125882 w 6125882"/>
              <a:gd name="connsiteY1" fmla="*/ 0 h 6857998"/>
              <a:gd name="connsiteX2" fmla="*/ 6125882 w 6125882"/>
              <a:gd name="connsiteY2" fmla="*/ 6857998 h 6857998"/>
              <a:gd name="connsiteX3" fmla="*/ 0 w 6125882"/>
              <a:gd name="connsiteY3" fmla="*/ 6846045 h 6857998"/>
              <a:gd name="connsiteX4" fmla="*/ 3837993 w 6125882"/>
              <a:gd name="connsiteY4" fmla="*/ 0 h 6857998"/>
              <a:gd name="connsiteX0" fmla="*/ 3244301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244301 w 6125882"/>
              <a:gd name="connsiteY4" fmla="*/ 0 h 6868949"/>
              <a:gd name="connsiteX0" fmla="*/ 3010169 w 6125882"/>
              <a:gd name="connsiteY0" fmla="*/ 0 h 6868949"/>
              <a:gd name="connsiteX1" fmla="*/ 6125882 w 6125882"/>
              <a:gd name="connsiteY1" fmla="*/ 10951 h 6868949"/>
              <a:gd name="connsiteX2" fmla="*/ 6125882 w 6125882"/>
              <a:gd name="connsiteY2" fmla="*/ 6868949 h 6868949"/>
              <a:gd name="connsiteX3" fmla="*/ 0 w 6125882"/>
              <a:gd name="connsiteY3" fmla="*/ 6856996 h 6868949"/>
              <a:gd name="connsiteX4" fmla="*/ 3010169 w 6125882"/>
              <a:gd name="connsiteY4" fmla="*/ 0 h 6868949"/>
              <a:gd name="connsiteX0" fmla="*/ 2951635 w 6067348"/>
              <a:gd name="connsiteY0" fmla="*/ 0 h 6868949"/>
              <a:gd name="connsiteX1" fmla="*/ 6067348 w 6067348"/>
              <a:gd name="connsiteY1" fmla="*/ 10951 h 6868949"/>
              <a:gd name="connsiteX2" fmla="*/ 6067348 w 6067348"/>
              <a:gd name="connsiteY2" fmla="*/ 6868949 h 6868949"/>
              <a:gd name="connsiteX3" fmla="*/ 0 w 6067348"/>
              <a:gd name="connsiteY3" fmla="*/ 6867946 h 6868949"/>
              <a:gd name="connsiteX4" fmla="*/ 2951635 w 6067348"/>
              <a:gd name="connsiteY4" fmla="*/ 0 h 6868949"/>
              <a:gd name="connsiteX0" fmla="*/ 2762929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762929 w 6067348"/>
              <a:gd name="connsiteY4" fmla="*/ 0 h 6859759"/>
              <a:gd name="connsiteX0" fmla="*/ 2675315 w 6067348"/>
              <a:gd name="connsiteY0" fmla="*/ 0 h 6859759"/>
              <a:gd name="connsiteX1" fmla="*/ 6067348 w 6067348"/>
              <a:gd name="connsiteY1" fmla="*/ 1761 h 6859759"/>
              <a:gd name="connsiteX2" fmla="*/ 6067348 w 6067348"/>
              <a:gd name="connsiteY2" fmla="*/ 6859759 h 6859759"/>
              <a:gd name="connsiteX3" fmla="*/ 0 w 6067348"/>
              <a:gd name="connsiteY3" fmla="*/ 6858756 h 6859759"/>
              <a:gd name="connsiteX4" fmla="*/ 2675315 w 6067348"/>
              <a:gd name="connsiteY4" fmla="*/ 0 h 6859759"/>
              <a:gd name="connsiteX0" fmla="*/ 2446171 w 5838204"/>
              <a:gd name="connsiteY0" fmla="*/ 0 h 6859759"/>
              <a:gd name="connsiteX1" fmla="*/ 5838204 w 5838204"/>
              <a:gd name="connsiteY1" fmla="*/ 1761 h 6859759"/>
              <a:gd name="connsiteX2" fmla="*/ 5838204 w 5838204"/>
              <a:gd name="connsiteY2" fmla="*/ 6859759 h 6859759"/>
              <a:gd name="connsiteX3" fmla="*/ 0 w 5838204"/>
              <a:gd name="connsiteY3" fmla="*/ 6858756 h 6859759"/>
              <a:gd name="connsiteX4" fmla="*/ 2446171 w 5838204"/>
              <a:gd name="connsiteY4" fmla="*/ 0 h 6859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38204" h="6859759">
                <a:moveTo>
                  <a:pt x="2446171" y="0"/>
                </a:moveTo>
                <a:lnTo>
                  <a:pt x="5838204" y="1761"/>
                </a:lnTo>
                <a:lnTo>
                  <a:pt x="5838204" y="6859759"/>
                </a:lnTo>
                <a:lnTo>
                  <a:pt x="0" y="6858756"/>
                </a:lnTo>
                <a:lnTo>
                  <a:pt x="2446171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372684"/>
            <a:ext cx="4768938" cy="381866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 dirty="0"/>
              <a:t>Distribution of Airbnb prices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0A7A0AD-25ED-4137-AA04-A0E36CAA8E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1187" y="10631"/>
            <a:ext cx="876073" cy="68580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186F20B-6445-4368-B022-F9EABF1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9307961" y="640726"/>
            <a:ext cx="2884039" cy="6217274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9F97BBF-9EBF-4BEE-B39C-E6C666941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434086" y="0"/>
            <a:ext cx="2757914" cy="142520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graph with numbers and lines&#10;&#10;Description automatically generated">
            <a:extLst>
              <a:ext uri="{FF2B5EF4-FFF2-40B4-BE49-F238E27FC236}">
                <a16:creationId xmlns:a16="http://schemas.microsoft.com/office/drawing/2014/main" id="{C75CDFE1-ED87-0C6A-F41C-012D33F80D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965" y="1796055"/>
            <a:ext cx="8736458" cy="478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6" y="185195"/>
            <a:ext cx="7485283" cy="1505493"/>
          </a:xfrm>
          <a:noFill/>
        </p:spPr>
        <p:txBody>
          <a:bodyPr/>
          <a:lstStyle/>
          <a:p>
            <a:r>
              <a:rPr lang="en-US" dirty="0"/>
              <a:t>Airbnb Listing availability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262ACA-B30A-E780-9C0C-FFB1BEF33CD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3970338" y="2278942"/>
            <a:ext cx="6942137" cy="3784428"/>
          </a:xfr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1376680"/>
          </a:xfrm>
          <a:noFill/>
        </p:spPr>
        <p:txBody>
          <a:bodyPr>
            <a:noAutofit/>
          </a:bodyPr>
          <a:lstStyle/>
          <a:p>
            <a:r>
              <a:rPr lang="en-US" dirty="0"/>
              <a:t>Listings per neighborhood</a:t>
            </a: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CE40DD-6E81-73BD-4272-F253A8AED4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387" y="2087562"/>
            <a:ext cx="6753225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472406-9C47-C2A1-45B3-0DF7137C8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436E0F2-A64B-471E-93C0-8DFE08CC5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DC1E3AB1-2A8C-4607-9FAE-D8BDB280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26D66059-832F-40B6-A35F-F56C8F38A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A515E2ED-7EA9-448D-83FA-54C3DF972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20595356-EABD-4767-AC9D-EA21FF115E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28CD9F06-9628-469C-B788-A894E3E0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8550A431-0B61-421B-B4B7-24C0CFF0F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4" name="Rectangle 73">
            <a:extLst>
              <a:ext uri="{FF2B5EF4-FFF2-40B4-BE49-F238E27FC236}">
                <a16:creationId xmlns:a16="http://schemas.microsoft.com/office/drawing/2014/main" id="{EA3B6404-C37D-4FE3-8124-9FC5ECE56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64A9919-C77B-4DEE-B7F8-B9A289E9E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0"/>
            <a:ext cx="7289975" cy="1338943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F67B5ED5-2C08-4519-B88A-E933BAA84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4827850"/>
            <a:ext cx="12192000" cy="205405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57BE32-A37E-FC8F-461C-A848E571B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4143" y="5234529"/>
            <a:ext cx="10102920" cy="67541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000"/>
              <a:t>Listings per type of room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4BB9CE4F-048D-4320-B7EF-E5AEA4020C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60990" y="0"/>
            <a:ext cx="863010" cy="4850297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17DE3F0-E5A7-4C2D-927E-566380867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3632375"/>
            <a:ext cx="3875314" cy="11954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E9EA87C-793F-4321-A0BC-4DB860289D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763624" y="1392865"/>
            <a:ext cx="1428376" cy="3457432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DEE00FC4-5601-4185-8A23-E15BD4D7B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 flipV="1">
            <a:off x="10367404" y="0"/>
            <a:ext cx="1824596" cy="4338918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graph of different types of rooms&#10;&#10;Description automatically generated">
            <a:extLst>
              <a:ext uri="{FF2B5EF4-FFF2-40B4-BE49-F238E27FC236}">
                <a16:creationId xmlns:a16="http://schemas.microsoft.com/office/drawing/2014/main" id="{490B8AB1-8DCB-09E1-3CA4-FADDEEE5EA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8969" y="533399"/>
            <a:ext cx="6383131" cy="4244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56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AB8E1E-0F85-1A66-1924-18DED4B74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4BD8-D07C-62CF-954C-9F19E2F5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116" y="185195"/>
            <a:ext cx="7485283" cy="1505493"/>
          </a:xfrm>
          <a:noFill/>
        </p:spPr>
        <p:txBody>
          <a:bodyPr/>
          <a:lstStyle/>
          <a:p>
            <a:pPr algn="ctr"/>
            <a:r>
              <a:rPr lang="en-US" dirty="0"/>
              <a:t>Top 10 hosts with most listings</a:t>
            </a:r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C11FC917-C018-6CC4-FF5D-41894CF8DA6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D2B69E9-52FD-353E-E733-4B4B36EA1A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4157" y="1819275"/>
            <a:ext cx="8077200" cy="503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207880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{FDBA2672-D85C-4595-9B91-EEEC159EB0AA}tf22797433_win32</Template>
  <TotalTime>113</TotalTime>
  <Words>591</Words>
  <Application>Microsoft Office PowerPoint</Application>
  <PresentationFormat>Widescreen</PresentationFormat>
  <Paragraphs>87</Paragraphs>
  <Slides>24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Aptos</vt:lpstr>
      <vt:lpstr>Arial</vt:lpstr>
      <vt:lpstr>Calibri</vt:lpstr>
      <vt:lpstr>Consolas</vt:lpstr>
      <vt:lpstr>Univers Condensed Light</vt:lpstr>
      <vt:lpstr>Walbaum Display Light</vt:lpstr>
      <vt:lpstr>AngleLinesVTI</vt:lpstr>
      <vt:lpstr>Airbnb_sprint 2</vt:lpstr>
      <vt:lpstr>AGENDA</vt:lpstr>
      <vt:lpstr>Introduction</vt:lpstr>
      <vt:lpstr>PowerPoint Presentation</vt:lpstr>
      <vt:lpstr>Distribution of Airbnb prices</vt:lpstr>
      <vt:lpstr>Airbnb Listing availability</vt:lpstr>
      <vt:lpstr>Listings per neighborhood</vt:lpstr>
      <vt:lpstr>Listings per type of room</vt:lpstr>
      <vt:lpstr>Top 10 hosts with most listings</vt:lpstr>
      <vt:lpstr>Missing Values </vt:lpstr>
      <vt:lpstr>PowerPoint Presentation</vt:lpstr>
      <vt:lpstr>PowerPoint Presentation</vt:lpstr>
      <vt:lpstr>PowerPoint Presentation</vt:lpstr>
      <vt:lpstr>PowerPoint Presentation</vt:lpstr>
      <vt:lpstr>Inspiration </vt:lpstr>
      <vt:lpstr>What can we learn about different hosts and areas? </vt:lpstr>
      <vt:lpstr>PowerPoint Presentation</vt:lpstr>
      <vt:lpstr>What can we learn from predictions? (ex: locations,prices, reviews, etc) </vt:lpstr>
      <vt:lpstr>PowerPoint Presentation</vt:lpstr>
      <vt:lpstr>Which hosts are the busiest and why? </vt:lpstr>
      <vt:lpstr>PowerPoint Presentation</vt:lpstr>
      <vt:lpstr>Is there any noticeable difference of traffic among different areas and what could be the reason for it? 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mohamed benkhial</dc:creator>
  <cp:lastModifiedBy>Pradeepti Kasam</cp:lastModifiedBy>
  <cp:revision>4</cp:revision>
  <dcterms:created xsi:type="dcterms:W3CDTF">2025-02-04T20:18:58Z</dcterms:created>
  <dcterms:modified xsi:type="dcterms:W3CDTF">2025-02-04T22:49:14Z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