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89" r:id="rId5"/>
    <p:sldId id="291" r:id="rId6"/>
    <p:sldId id="286" r:id="rId7"/>
    <p:sldId id="273" r:id="rId8"/>
    <p:sldId id="292" r:id="rId9"/>
    <p:sldId id="270" r:id="rId10"/>
    <p:sldId id="293" r:id="rId11"/>
    <p:sldId id="268" r:id="rId12"/>
    <p:sldId id="28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13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5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0A2"/>
    <a:srgbClr val="40404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53856" autoAdjust="0"/>
  </p:normalViewPr>
  <p:slideViewPr>
    <p:cSldViewPr snapToGrid="0">
      <p:cViewPr varScale="1">
        <p:scale>
          <a:sx n="82" d="100"/>
          <a:sy n="82" d="100"/>
        </p:scale>
        <p:origin x="710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2F7A84F-E231-42BE-A9F8-B5131853C8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B813BC-9E49-4ABB-A3C3-CEE0885B027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EBDBEE-1FDA-4F57-947F-5759FA6ABC55}" type="datetimeFigureOut">
              <a:rPr lang="en-US" smtClean="0"/>
              <a:t>3/4/2025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ADFF29-9BE4-4CDF-A198-BBEE303F0EB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D4AFC6-5A97-4417-A16A-485E5801A6E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A8C659-3DDB-48CB-A056-6A658A161B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7677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16A9CD-5E57-4C86-B862-09CA519924BA}" type="datetimeFigureOut">
              <a:rPr lang="en-US" smtClean="0"/>
              <a:t>3/4/2025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A004F4-F240-48F9-8AE1-486585C7F0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881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853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0292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Loyalty Programs: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PC Optimum</a:t>
            </a:r>
            <a:r>
              <a:rPr lang="en-US" dirty="0"/>
              <a:t> rewards program offers points on purchases, which can be redeemed for discounts.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Personalized promotions based on shopping habits encourage repeat purchases.</a:t>
            </a:r>
          </a:p>
          <a:p>
            <a:r>
              <a:rPr lang="en-US" b="1" dirty="0"/>
              <a:t>Competitive Pricing &amp; Discounts: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No Frills offers a </a:t>
            </a:r>
            <a:r>
              <a:rPr lang="en-US" b="1" dirty="0"/>
              <a:t>"low-price guarantee"</a:t>
            </a:r>
            <a:r>
              <a:rPr lang="en-US" dirty="0"/>
              <a:t>, making it appealing to budget-conscious customers.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Weekly flyers and digital coupons drive in-store and online purchases.</a:t>
            </a:r>
          </a:p>
          <a:p>
            <a:r>
              <a:rPr lang="en-US" b="1" dirty="0"/>
              <a:t>E-commerce &amp; Digital Innovation: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PC Express</a:t>
            </a:r>
            <a:r>
              <a:rPr lang="en-US" dirty="0"/>
              <a:t> allows customers to order groceries online for pickup or delivery.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Loblaws Digital uses AI-powered recommendations to enhance the shopping experience.</a:t>
            </a:r>
          </a:p>
          <a:p>
            <a:r>
              <a:rPr lang="en-US" b="1" dirty="0"/>
              <a:t>Sustainability &amp; Corporate Responsibility: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Eco-friendly packaging, support for local farmers, and food waste reduction initiatives attract socially conscious shoppers.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0890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175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5381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3175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9800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744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7D165-49B0-44FF-A267-367F5A6EE3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39514"/>
            <a:ext cx="9144000" cy="2128049"/>
          </a:xfrm>
        </p:spPr>
        <p:txBody>
          <a:bodyPr anchor="b"/>
          <a:lstStyle>
            <a:lvl1pPr algn="ctr">
              <a:lnSpc>
                <a:spcPct val="125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B52800-74D6-4A78-AC9B-8E737A1A3B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21162"/>
            <a:ext cx="9144000" cy="882001"/>
          </a:xfrm>
          <a:solidFill>
            <a:schemeClr val="accent2">
              <a:alpha val="90000"/>
            </a:schemeClr>
          </a:solidFill>
        </p:spPr>
        <p:txBody>
          <a:bodyPr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500" b="1" i="1" kern="1200" spc="65" dirty="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91F7B-C4AF-4FC6-A6BE-657DEF6D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8ED5-AEFE-4443-9040-726EF6690995}" type="datetime1">
              <a:rPr lang="en-US" noProof="0" smtClean="0"/>
              <a:t>3/4/2025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D32F8-B0C7-4332-B0A5-BC19DD8C4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30946-D0C7-4F78-94B0-427DAA6D5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89509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Horisonta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>
            <a:extLst>
              <a:ext uri="{FF2B5EF4-FFF2-40B4-BE49-F238E27FC236}">
                <a16:creationId xmlns:a16="http://schemas.microsoft.com/office/drawing/2014/main" id="{E4FD2CFF-0F3D-42BB-BBFF-903727B32640}"/>
              </a:ext>
            </a:extLst>
          </p:cNvPr>
          <p:cNvSpPr/>
          <p:nvPr userDrawn="1"/>
        </p:nvSpPr>
        <p:spPr>
          <a:xfrm>
            <a:off x="0" y="1562188"/>
            <a:ext cx="11269980" cy="2359660"/>
          </a:xfrm>
          <a:custGeom>
            <a:avLst/>
            <a:gdLst/>
            <a:ahLst/>
            <a:cxnLst/>
            <a:rect l="l" t="t" r="r" b="b"/>
            <a:pathLst>
              <a:path w="11269980" h="2359660">
                <a:moveTo>
                  <a:pt x="0" y="2359152"/>
                </a:moveTo>
                <a:lnTo>
                  <a:pt x="11269980" y="2359152"/>
                </a:lnTo>
                <a:lnTo>
                  <a:pt x="11269980" y="0"/>
                </a:lnTo>
                <a:lnTo>
                  <a:pt x="0" y="0"/>
                </a:lnTo>
                <a:lnTo>
                  <a:pt x="0" y="2359152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0EB58-EF7E-435A-8B07-B5BCF3AF1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F76098-6FA1-470A-BEF4-E4B0AC75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47ABC-6745-43B6-8A64-6E191BD65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4133087"/>
            <a:ext cx="10431780" cy="204387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F57DE0-C032-4FCC-9006-09C2C328A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CD216-73DE-4B96-8E1B-BB64D86142BB}" type="datetime1">
              <a:rPr lang="en-US" noProof="0" smtClean="0"/>
              <a:t>3/4/2025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776CB-2819-4488-9012-A6EA22079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C1B0D46C-2987-401A-A0C4-CFB6F73E9D23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44296" y="1788579"/>
            <a:ext cx="10425684" cy="190687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89795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7202246-9B90-4CE1-AAF1-3328E51AE0A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43DF42B-5E6A-409A-A205-0B59AE5FBD98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8530301" y="1690689"/>
            <a:ext cx="3148965" cy="1922438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9C7A202D-9C81-48E9-AC0B-E4DDE20AE14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888689" y="1702826"/>
            <a:ext cx="3148965" cy="1922438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0EB58-EF7E-435A-8B07-B5BCF3AF1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F76098-6FA1-470A-BEF4-E4B0AC75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47ABC-6745-43B6-8A64-6E191BD65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37076" y="1702826"/>
            <a:ext cx="3148965" cy="1922438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F57DE0-C032-4FCC-9006-09C2C328A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CD216-73DE-4B96-8E1B-BB64D86142BB}" type="datetime1">
              <a:rPr lang="en-US" noProof="0" smtClean="0"/>
              <a:t>3/4/2025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776CB-2819-4488-9012-A6EA22079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70506441-775A-4D93-ADE3-695C86D6699F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8530301" y="3849456"/>
            <a:ext cx="3148965" cy="1922438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FA00A08C-FA2D-44B5-9451-63F193A3E7B3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4888689" y="3849456"/>
            <a:ext cx="3148965" cy="1922438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6A8F9540-8D26-4ADA-88E6-B9A742232C2D}"/>
              </a:ext>
            </a:extLst>
          </p:cNvPr>
          <p:cNvSpPr>
            <a:spLocks noGrp="1"/>
          </p:cNvSpPr>
          <p:nvPr>
            <p:ph sz="half" idx="18"/>
          </p:nvPr>
        </p:nvSpPr>
        <p:spPr>
          <a:xfrm>
            <a:off x="1337076" y="3849456"/>
            <a:ext cx="3148965" cy="1922438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3D7801BA-80A8-4F2C-90C8-155E6210A85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47634" y="1679576"/>
            <a:ext cx="376237" cy="376237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0" name="Picture Placeholder 28">
            <a:extLst>
              <a:ext uri="{FF2B5EF4-FFF2-40B4-BE49-F238E27FC236}">
                <a16:creationId xmlns:a16="http://schemas.microsoft.com/office/drawing/2014/main" id="{99C7ED62-8CE2-417B-9E03-DB47D419110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499246" y="1679576"/>
            <a:ext cx="376237" cy="376237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1" name="Picture Placeholder 28">
            <a:extLst>
              <a:ext uri="{FF2B5EF4-FFF2-40B4-BE49-F238E27FC236}">
                <a16:creationId xmlns:a16="http://schemas.microsoft.com/office/drawing/2014/main" id="{96383197-4013-4D5E-BF47-64BD2386A4D6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126282" y="1679576"/>
            <a:ext cx="376237" cy="376237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2" name="Picture Placeholder 28">
            <a:extLst>
              <a:ext uri="{FF2B5EF4-FFF2-40B4-BE49-F238E27FC236}">
                <a16:creationId xmlns:a16="http://schemas.microsoft.com/office/drawing/2014/main" id="{B2568099-B430-4F70-A248-1840860FFEE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947634" y="3792079"/>
            <a:ext cx="376237" cy="376237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3" name="Picture Placeholder 28">
            <a:extLst>
              <a:ext uri="{FF2B5EF4-FFF2-40B4-BE49-F238E27FC236}">
                <a16:creationId xmlns:a16="http://schemas.microsoft.com/office/drawing/2014/main" id="{82A0F640-3653-4074-BEAA-B09FF6E0B391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4499246" y="3792079"/>
            <a:ext cx="376237" cy="376237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4" name="Picture Placeholder 28">
            <a:extLst>
              <a:ext uri="{FF2B5EF4-FFF2-40B4-BE49-F238E27FC236}">
                <a16:creationId xmlns:a16="http://schemas.microsoft.com/office/drawing/2014/main" id="{1723BD4F-261F-418F-B763-09039D2CA7B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126282" y="3792079"/>
            <a:ext cx="376237" cy="376237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67104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is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B74348DE-EC54-4C62-948C-0B2BF90455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3115389"/>
            <a:ext cx="12188825" cy="3742611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2A53E879-94A1-4659-9069-ED0D6F03014D}"/>
              </a:ext>
            </a:extLst>
          </p:cNvPr>
          <p:cNvSpPr/>
          <p:nvPr userDrawn="1"/>
        </p:nvSpPr>
        <p:spPr>
          <a:xfrm>
            <a:off x="2400" y="1999821"/>
            <a:ext cx="12189600" cy="1115568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F43C73-1D0F-45F9-A7E4-E9D24EAFD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88E76-F6AB-4621-A9A6-20A81C5A3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859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313FB9-6D6C-4F61-9E7A-76E686D06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434047"/>
            <a:ext cx="5157787" cy="275561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93A737-E48B-4909-BE04-F55B581032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859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F9958C-DB5F-444E-ACE8-73F5E0CA67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434047"/>
            <a:ext cx="5183188" cy="275561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D097D1-3052-4C1F-B573-CA25FFF6C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CD8C-7FEF-4E71-8EB9-D3BA6E2E3E9E}" type="datetime1">
              <a:rPr lang="en-US" noProof="0" smtClean="0"/>
              <a:t>3/4/2025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607AC3-2220-4DDA-A22A-C404538FE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8DEB3-F122-4B42-9E12-F61189B87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753390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0EB58-EF7E-435A-8B07-B5BCF3AF1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F76098-6FA1-470A-BEF4-E4B0AC75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F57DE0-C032-4FCC-9006-09C2C328A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CD216-73DE-4B96-8E1B-BB64D86142BB}" type="datetime1">
              <a:rPr lang="en-US" noProof="0" smtClean="0"/>
              <a:t>3/4/2025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776CB-2819-4488-9012-A6EA22079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15EEB49-54F4-404C-9B31-AD488BFCB2E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2412" y="2219248"/>
            <a:ext cx="2414016" cy="2414016"/>
          </a:xfrm>
          <a:prstGeom prst="ellipse">
            <a:avLst/>
          </a:prstGeom>
          <a:noFill/>
          <a:ln w="387350">
            <a:noFill/>
          </a:ln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Picture Placeholder 11">
            <a:extLst>
              <a:ext uri="{FF2B5EF4-FFF2-40B4-BE49-F238E27FC236}">
                <a16:creationId xmlns:a16="http://schemas.microsoft.com/office/drawing/2014/main" id="{6B2DD458-866A-421E-9AD0-B0D9E119572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005572" y="2196083"/>
            <a:ext cx="2414016" cy="2414016"/>
          </a:xfrm>
          <a:prstGeom prst="ellipse">
            <a:avLst/>
          </a:prstGeom>
          <a:noFill/>
          <a:ln w="387350">
            <a:noFill/>
          </a:ln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11">
            <a:extLst>
              <a:ext uri="{FF2B5EF4-FFF2-40B4-BE49-F238E27FC236}">
                <a16:creationId xmlns:a16="http://schemas.microsoft.com/office/drawing/2014/main" id="{57A4D097-9603-42DC-888D-8039CE6ADC9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587240" y="2019165"/>
            <a:ext cx="3017520" cy="3017520"/>
          </a:xfrm>
          <a:prstGeom prst="ellipse">
            <a:avLst/>
          </a:prstGeom>
          <a:noFill/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B9B9E0BA-35AD-4D69-9A03-35F2509C2C2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612900" y="5033963"/>
            <a:ext cx="2700338" cy="73818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23">
            <a:extLst>
              <a:ext uri="{FF2B5EF4-FFF2-40B4-BE49-F238E27FC236}">
                <a16:creationId xmlns:a16="http://schemas.microsoft.com/office/drawing/2014/main" id="{B1CC61B3-695C-423D-8F0B-45674DC932B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45831" y="5236700"/>
            <a:ext cx="2700338" cy="73818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3">
            <a:extLst>
              <a:ext uri="{FF2B5EF4-FFF2-40B4-BE49-F238E27FC236}">
                <a16:creationId xmlns:a16="http://schemas.microsoft.com/office/drawing/2014/main" id="{B870F23E-35A1-4942-A685-641AA883066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878762" y="5033963"/>
            <a:ext cx="2700338" cy="73818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863B8202-88BB-4ED4-B936-9D9C0B4C8D1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9992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11141-A77D-4E0E-8CAF-4CD3B2799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EFDE0-5A54-402A-B0C3-6BC0BB739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825AD-4585-4E37-A076-3D0070C93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2561F-7E45-400C-8758-912CDFE9410A}" type="datetime1">
              <a:rPr lang="en-US" noProof="0" smtClean="0"/>
              <a:t>3/4/2025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064AD-EDC3-4B13-8CD6-49EB60099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0FD1E-16F6-49B1-A938-8CE601ED7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25465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FA988-92AD-48D7-890A-AA0540961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999FA-A189-41DB-9CFC-D1356C534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D83DC-20E7-4B71-9794-36FC33B1B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24BC7-4CDB-41D7-81AF-9CE8473FF4B8}" type="datetime1">
              <a:rPr lang="en-US" noProof="0" smtClean="0"/>
              <a:t>3/4/2025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7D103-1290-4592-B37C-19C9C9DBE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55B1B-4A5C-42C7-99A5-B8217736F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33201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0EB58-EF7E-435A-8B07-B5BCF3AF1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F76098-6FA1-470A-BEF4-E4B0AC75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47ABC-6745-43B6-8A64-6E191BD65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387105-2538-4216-9A7E-445FA092F9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F57DE0-C032-4FCC-9006-09C2C328A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CD216-73DE-4B96-8E1B-BB64D86142BB}" type="datetime1">
              <a:rPr lang="en-US" noProof="0" smtClean="0"/>
              <a:t>3/4/2025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776CB-2819-4488-9012-A6EA22079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25036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43C73-1D0F-45F9-A7E4-E9D24EAFD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88E76-F6AB-4621-A9A6-20A81C5A3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313FB9-6D6C-4F61-9E7A-76E686D06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93A737-E48B-4909-BE04-F55B581032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F9958C-DB5F-444E-ACE8-73F5E0CA67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D097D1-3052-4C1F-B573-CA25FFF6C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CD8C-7FEF-4E71-8EB9-D3BA6E2E3E9E}" type="datetime1">
              <a:rPr lang="en-US" noProof="0" smtClean="0"/>
              <a:t>3/4/2025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607AC3-2220-4DDA-A22A-C404538FE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8DEB3-F122-4B42-9E12-F61189B87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32769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89EF5-3FD9-4423-A9E8-B67B4E902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0D7191-31B4-440E-A4E9-F412FA558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4379E-9B58-41EA-B928-5B1C8436A60E}" type="datetime1">
              <a:rPr lang="en-US" noProof="0" smtClean="0"/>
              <a:t>3/4/2025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85CB6-0880-4BF0-8E98-291E70C71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4A5E74-F26F-4C7A-BED1-6EE66C0B3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91903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55C546-684A-45B9-8890-66DC55DF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0A371-51FE-4D99-BD87-6A650FCE519D}" type="datetime1">
              <a:rPr lang="en-US" noProof="0" smtClean="0"/>
              <a:t>3/4/2025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43EBDF-D696-42F7-B962-56F5FEE12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89D77E-1675-4F9D-9113-B274CB0E8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4602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E9C90-06AB-49B5-9970-F5791DE93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B0071-932D-4CA0-92FB-A6E75AC85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C8D9F5-8B70-4BDD-9CB5-BBF87CF553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9DE91-7A80-4682-9D32-2CD41DEFB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F8CFF-A1C0-4B6C-AA8D-BE72CB14468D}" type="datetime1">
              <a:rPr lang="en-US" noProof="0" smtClean="0"/>
              <a:t>3/4/2025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9E2482-2E7D-4868-95A7-4A55B40FE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4E84CF-C3E5-4475-84C7-21CBAC064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62625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0E0AA-5363-4861-AB6B-0E4D34D74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44B7CE-2038-4CCA-AA8A-D03DE5FD95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79774D-36EB-4201-B1AC-922DD2E06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D1E234-1CB2-41A0-B40D-7E7F160CB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D634D-0427-413D-A0D0-098959D06FEF}" type="datetime1">
              <a:rPr lang="en-US" noProof="0" smtClean="0"/>
              <a:t>3/4/2025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FD472E-6334-4051-B4D9-6361A819F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2384B9-6290-4070-B7D1-A105B27F0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67443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CEC732-0DE2-456B-92A1-84321C9BD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816A5B-B156-4DC3-B18E-14F3E59A6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0252E-67CD-4B33-849F-7B1449CF27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17490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591E0-5367-4F2F-9C30-2087D79A846D}" type="datetime1">
              <a:rPr lang="en-US" noProof="0" smtClean="0"/>
              <a:t>3/4/2025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20AD2-E3F8-48CB-8B72-B0945DF534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17490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A5F3BCF-F6FD-4DFF-B0B4-9892C9389344}"/>
              </a:ext>
            </a:extLst>
          </p:cNvPr>
          <p:cNvSpPr/>
          <p:nvPr userDrawn="1"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DEFFD-817B-43EC-86F0-34DEA2BA5E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68844" y="6174902"/>
            <a:ext cx="357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1">
                <a:solidFill>
                  <a:schemeClr val="tx2">
                    <a:alpha val="70000"/>
                  </a:schemeClr>
                </a:solidFill>
              </a:defRPr>
            </a:lvl1pPr>
          </a:lstStyle>
          <a:p>
            <a:fld id="{82EE24B5-652C-4DB5-B7C3-B5BBEC1280B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64101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rofessionals collaborating at a table over a laptop">
            <a:extLst>
              <a:ext uri="{FF2B5EF4-FFF2-40B4-BE49-F238E27FC236}">
                <a16:creationId xmlns:a16="http://schemas.microsoft.com/office/drawing/2014/main" id="{1E745F20-F130-4708-BD5A-1A4FF4BE4D0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89460" cy="6858000"/>
          </a:xfrm>
          <a:prstGeom prst="rect">
            <a:avLst/>
          </a:prstGeom>
        </p:spPr>
      </p:pic>
      <p:sp>
        <p:nvSpPr>
          <p:cNvPr id="4" name="object 3" descr="People with documents">
            <a:extLst>
              <a:ext uri="{FF2B5EF4-FFF2-40B4-BE49-F238E27FC236}">
                <a16:creationId xmlns:a16="http://schemas.microsoft.com/office/drawing/2014/main" id="{0CA2E80D-F3EC-4A5F-8E65-56FEA206EE0F}"/>
              </a:ext>
            </a:extLst>
          </p:cNvPr>
          <p:cNvSpPr/>
          <p:nvPr/>
        </p:nvSpPr>
        <p:spPr bwMode="ltGray">
          <a:xfrm>
            <a:off x="2540" y="0"/>
            <a:ext cx="1218946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B6C91D-4B22-49F1-9A0B-ABEB9E1F5A26}"/>
              </a:ext>
            </a:extLst>
          </p:cNvPr>
          <p:cNvSpPr>
            <a:spLocks noGrp="1"/>
          </p:cNvSpPr>
          <p:nvPr>
            <p:ph type="ctrTitle"/>
          </p:nvPr>
        </p:nvSpPr>
        <p:spPr bwMode="ltGray"/>
        <p:txBody>
          <a:bodyPr>
            <a:normAutofit fontScale="90000"/>
          </a:bodyPr>
          <a:lstStyle/>
          <a:p>
            <a:pPr>
              <a:lnSpc>
                <a:spcPct val="125000"/>
              </a:lnSpc>
            </a:pPr>
            <a:r>
              <a:rPr lang="en-US" sz="3600" dirty="0"/>
              <a:t>Customer Attrition Prediction &amp; Retention Strategies for</a:t>
            </a:r>
            <a:br>
              <a:rPr lang="en-US" sz="5000" dirty="0">
                <a:solidFill>
                  <a:schemeClr val="bg1"/>
                </a:solidFill>
              </a:rPr>
            </a:br>
            <a:r>
              <a:rPr lang="en-US" sz="5400" dirty="0"/>
              <a:t>Loblaws Digital</a:t>
            </a:r>
            <a:endParaRPr lang="en-US" sz="5000" dirty="0">
              <a:solidFill>
                <a:schemeClr val="bg1"/>
              </a:solidFill>
            </a:endParaRPr>
          </a:p>
        </p:txBody>
      </p:sp>
      <p:sp>
        <p:nvSpPr>
          <p:cNvPr id="6" name="object 7" descr="Beige rectangle">
            <a:extLst>
              <a:ext uri="{FF2B5EF4-FFF2-40B4-BE49-F238E27FC236}">
                <a16:creationId xmlns:a16="http://schemas.microsoft.com/office/drawing/2014/main" id="{B36975AA-C62E-46BE-9382-E2CF56FDF817}"/>
              </a:ext>
            </a:extLst>
          </p:cNvPr>
          <p:cNvSpPr/>
          <p:nvPr/>
        </p:nvSpPr>
        <p:spPr bwMode="white">
          <a:xfrm>
            <a:off x="4044000" y="3229869"/>
            <a:ext cx="4104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556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8AF702-A859-4D49-823E-455702872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D5D9271-B659-4A45-8868-BAEC4EF7D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752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Loblaws</a:t>
            </a:r>
          </a:p>
        </p:txBody>
      </p:sp>
      <p:sp>
        <p:nvSpPr>
          <p:cNvPr id="29" name="object 27" descr="Beige rectangle">
            <a:extLst>
              <a:ext uri="{FF2B5EF4-FFF2-40B4-BE49-F238E27FC236}">
                <a16:creationId xmlns:a16="http://schemas.microsoft.com/office/drawing/2014/main" id="{CE178D24-EC15-4677-8CE4-B6FAE887C7CE}"/>
              </a:ext>
            </a:extLst>
          </p:cNvPr>
          <p:cNvSpPr/>
          <p:nvPr/>
        </p:nvSpPr>
        <p:spPr>
          <a:xfrm>
            <a:off x="947015" y="1341198"/>
            <a:ext cx="2808000" cy="0"/>
          </a:xfrm>
          <a:custGeom>
            <a:avLst/>
            <a:gdLst/>
            <a:ahLst/>
            <a:cxnLst/>
            <a:rect l="l" t="t" r="r" b="b"/>
            <a:pathLst>
              <a:path w="2501265">
                <a:moveTo>
                  <a:pt x="0" y="0"/>
                </a:moveTo>
                <a:lnTo>
                  <a:pt x="2500883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3AA78A-4897-333D-E2E9-0500E876F5D3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44296" y="1788578"/>
            <a:ext cx="10148169" cy="423859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Loblaws is one of Canada’s largest grocery retailers, operating under </a:t>
            </a:r>
            <a:r>
              <a:rPr lang="en-US" b="1" dirty="0"/>
              <a:t>Loblaws Companies Limited</a:t>
            </a:r>
            <a:r>
              <a:rPr lang="en-US" dirty="0"/>
              <a:t>.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It owns multiple supermarket brands, including </a:t>
            </a:r>
            <a:r>
              <a:rPr lang="en-US" b="1" dirty="0"/>
              <a:t>Loblaws, No Frills, Real Canadian Superstore, Shoppers Drug Mart</a:t>
            </a:r>
            <a:r>
              <a:rPr lang="en-US" dirty="0"/>
              <a:t>, and more.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company provides groceries, pharmacy products, financial services, and online grocery shopping through </a:t>
            </a:r>
            <a:r>
              <a:rPr lang="en-US" b="1" dirty="0"/>
              <a:t>Loblaws Digital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12090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7" descr="Man talks by phone">
            <a:extLst>
              <a:ext uri="{FF2B5EF4-FFF2-40B4-BE49-F238E27FC236}">
                <a16:creationId xmlns:a16="http://schemas.microsoft.com/office/drawing/2014/main" id="{2894B736-0F24-454E-8A9D-717EB78697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" y="0"/>
            <a:ext cx="6991350" cy="6858000"/>
          </a:xfrm>
          <a:prstGeom prst="rect">
            <a:avLst/>
          </a:prstGeom>
        </p:spPr>
      </p:pic>
      <p:sp>
        <p:nvSpPr>
          <p:cNvPr id="5" name="object 3" descr="Beige rectangle">
            <a:extLst>
              <a:ext uri="{FF2B5EF4-FFF2-40B4-BE49-F238E27FC236}">
                <a16:creationId xmlns:a16="http://schemas.microsoft.com/office/drawing/2014/main" id="{DCF29767-6635-4A46-AB77-672CC90C6FBE}"/>
              </a:ext>
            </a:extLst>
          </p:cNvPr>
          <p:cNvSpPr/>
          <p:nvPr/>
        </p:nvSpPr>
        <p:spPr>
          <a:xfrm>
            <a:off x="8181340" y="1359001"/>
            <a:ext cx="4010660" cy="4194074"/>
          </a:xfrm>
          <a:custGeom>
            <a:avLst/>
            <a:gdLst/>
            <a:ahLst/>
            <a:cxnLst/>
            <a:rect l="l" t="t" r="r" b="b"/>
            <a:pathLst>
              <a:path w="4010659" h="333375">
                <a:moveTo>
                  <a:pt x="0" y="333006"/>
                </a:moveTo>
                <a:lnTo>
                  <a:pt x="4010367" y="333006"/>
                </a:lnTo>
                <a:lnTo>
                  <a:pt x="4010367" y="0"/>
                </a:lnTo>
                <a:lnTo>
                  <a:pt x="0" y="0"/>
                </a:lnTo>
                <a:lnTo>
                  <a:pt x="0" y="33300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6" name="object 6" descr="Blue rectangle">
            <a:extLst>
              <a:ext uri="{FF2B5EF4-FFF2-40B4-BE49-F238E27FC236}">
                <a16:creationId xmlns:a16="http://schemas.microsoft.com/office/drawing/2014/main" id="{9FABC344-E043-45BE-8588-06C658DBCE70}"/>
              </a:ext>
            </a:extLst>
          </p:cNvPr>
          <p:cNvSpPr/>
          <p:nvPr/>
        </p:nvSpPr>
        <p:spPr>
          <a:xfrm>
            <a:off x="5502275" y="0"/>
            <a:ext cx="6689725" cy="6858000"/>
          </a:xfrm>
          <a:custGeom>
            <a:avLst/>
            <a:gdLst/>
            <a:ahLst/>
            <a:cxnLst/>
            <a:rect l="l" t="t" r="r" b="b"/>
            <a:pathLst>
              <a:path w="6689725" h="3528060">
                <a:moveTo>
                  <a:pt x="0" y="3527996"/>
                </a:moveTo>
                <a:lnTo>
                  <a:pt x="6689648" y="3527996"/>
                </a:lnTo>
                <a:lnTo>
                  <a:pt x="6689648" y="0"/>
                </a:lnTo>
                <a:lnTo>
                  <a:pt x="0" y="0"/>
                </a:lnTo>
                <a:lnTo>
                  <a:pt x="0" y="352799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5C5720-51D4-4632-91CD-936B8AB96750}"/>
              </a:ext>
            </a:extLst>
          </p:cNvPr>
          <p:cNvSpPr>
            <a:spLocks noGrp="1"/>
          </p:cNvSpPr>
          <p:nvPr>
            <p:ph type="title"/>
          </p:nvPr>
        </p:nvSpPr>
        <p:spPr bwMode="white">
          <a:xfrm>
            <a:off x="5430415" y="462116"/>
            <a:ext cx="7968343" cy="718521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How Loblaws Gains Customers</a:t>
            </a:r>
            <a:endParaRPr lang="en-US" sz="36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D506CC-0185-443E-82C7-1600C21D6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3</a:t>
            </a:fld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7A818AB-B120-41D5-88A6-933AB9CAAE68}"/>
              </a:ext>
            </a:extLst>
          </p:cNvPr>
          <p:cNvSpPr txBox="1">
            <a:spLocks/>
          </p:cNvSpPr>
          <p:nvPr/>
        </p:nvSpPr>
        <p:spPr bwMode="white">
          <a:xfrm>
            <a:off x="5692877" y="1922105"/>
            <a:ext cx="5676965" cy="373224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/>
                </a:solidFill>
              </a:rPr>
              <a:t>  Loyalty Programs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000" i="1" spc="-25" dirty="0">
              <a:solidFill>
                <a:schemeClr val="bg1"/>
              </a:solidFill>
              <a:cs typeface="Arial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/>
                </a:solidFill>
              </a:rPr>
              <a:t>  Competitive Pricing &amp; Discounts</a:t>
            </a:r>
            <a:endParaRPr lang="en-US" sz="2000" i="1" spc="-25" dirty="0">
              <a:solidFill>
                <a:schemeClr val="bg1"/>
              </a:solidFill>
              <a:cs typeface="Arial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000" i="1" spc="-25" dirty="0">
              <a:solidFill>
                <a:schemeClr val="bg1"/>
              </a:solidFill>
              <a:cs typeface="Arial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/>
                </a:solidFill>
              </a:rPr>
              <a:t>  E-commerce &amp; Digital Innovation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000" i="1" spc="-25" dirty="0">
              <a:solidFill>
                <a:schemeClr val="bg1"/>
              </a:solidFill>
              <a:cs typeface="Arial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/>
                </a:solidFill>
              </a:rPr>
              <a:t>  Sustainability &amp; Corporate Responsibility</a:t>
            </a:r>
            <a:endParaRPr lang="en-US" sz="1800" i="1" spc="-25" dirty="0">
              <a:solidFill>
                <a:schemeClr val="bg1"/>
              </a:solidFill>
              <a:cs typeface="Arial"/>
            </a:endParaRPr>
          </a:p>
        </p:txBody>
      </p:sp>
      <p:sp>
        <p:nvSpPr>
          <p:cNvPr id="10" name="object 9" descr="Beige rectangle">
            <a:extLst>
              <a:ext uri="{FF2B5EF4-FFF2-40B4-BE49-F238E27FC236}">
                <a16:creationId xmlns:a16="http://schemas.microsoft.com/office/drawing/2014/main" id="{07EFE4D7-46C9-DFF5-36E7-173471A78B2D}"/>
              </a:ext>
            </a:extLst>
          </p:cNvPr>
          <p:cNvSpPr/>
          <p:nvPr/>
        </p:nvSpPr>
        <p:spPr bwMode="white">
          <a:xfrm>
            <a:off x="5869858" y="1359001"/>
            <a:ext cx="3414074" cy="1683423"/>
          </a:xfrm>
          <a:custGeom>
            <a:avLst/>
            <a:gdLst/>
            <a:ahLst/>
            <a:cxnLst/>
            <a:rect l="l" t="t" r="r" b="b"/>
            <a:pathLst>
              <a:path w="2642870">
                <a:moveTo>
                  <a:pt x="0" y="0"/>
                </a:moveTo>
                <a:lnTo>
                  <a:pt x="2642616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949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People discuss something">
            <a:extLst>
              <a:ext uri="{FF2B5EF4-FFF2-40B4-BE49-F238E27FC236}">
                <a16:creationId xmlns:a16="http://schemas.microsoft.com/office/drawing/2014/main" id="{AA6A75DC-BE31-480B-B034-B1DF7AFA509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115389"/>
            <a:ext cx="12192000" cy="3742611"/>
          </a:xfrm>
        </p:spPr>
      </p:pic>
      <p:sp>
        <p:nvSpPr>
          <p:cNvPr id="12" name="object 3" descr="Blue rectangle">
            <a:extLst>
              <a:ext uri="{FF2B5EF4-FFF2-40B4-BE49-F238E27FC236}">
                <a16:creationId xmlns:a16="http://schemas.microsoft.com/office/drawing/2014/main" id="{CDEEA71D-C3B3-45BB-A776-D17D92A58127}"/>
              </a:ext>
            </a:extLst>
          </p:cNvPr>
          <p:cNvSpPr/>
          <p:nvPr/>
        </p:nvSpPr>
        <p:spPr>
          <a:xfrm>
            <a:off x="2400" y="3105150"/>
            <a:ext cx="12189600" cy="375285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</p:spPr>
        <p:txBody>
          <a:bodyPr wrap="square" lIns="0" tIns="0" rIns="0" bIns="0" rtlCol="0"/>
          <a:lstStyle/>
          <a:p>
            <a:r>
              <a:rPr lang="en-US" b="1" dirty="0">
                <a:solidFill>
                  <a:schemeClr val="bg1"/>
                </a:solidFill>
              </a:rPr>
              <a:t>              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pPr algn="just"/>
            <a:r>
              <a:rPr lang="en-US" dirty="0">
                <a:solidFill>
                  <a:schemeClr val="bg1"/>
                </a:solidFill>
              </a:rPr>
              <a:t>             Churn rate, or customer attrition rate, measures the percentage of customers who stop using a service 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             over a specific period. It's a crucial metric for businesses to understand customer retention and predict future      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             growth.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             Why it Matters:</a:t>
            </a:r>
            <a:r>
              <a:rPr lang="en-US" dirty="0">
                <a:solidFill>
                  <a:schemeClr val="bg1"/>
                </a:solidFill>
              </a:rPr>
              <a:t> Retaining customers is more cost-effective than acquiring new ones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pPr algn="just"/>
            <a:r>
              <a:rPr lang="en-US" b="1" dirty="0">
                <a:solidFill>
                  <a:schemeClr val="bg1"/>
                </a:solidFill>
              </a:rPr>
              <a:t>           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Oval 12" descr="Beige oval">
            <a:extLst>
              <a:ext uri="{FF2B5EF4-FFF2-40B4-BE49-F238E27FC236}">
                <a16:creationId xmlns:a16="http://schemas.microsoft.com/office/drawing/2014/main" id="{F336552F-CA64-452F-9BD8-01334388BFF5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ADB42F-AE48-4323-897F-DB5A083BD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68" y="365125"/>
            <a:ext cx="10515600" cy="1325563"/>
          </a:xfrm>
        </p:spPr>
        <p:txBody>
          <a:bodyPr/>
          <a:lstStyle/>
          <a:p>
            <a:r>
              <a:rPr lang="en-US" dirty="0"/>
              <a:t>Business Problem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8F7FB6B-EAC9-40F7-9522-61A8D53EF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4</a:t>
            </a:fld>
            <a:endParaRPr lang="en-US" dirty="0"/>
          </a:p>
        </p:txBody>
      </p:sp>
      <p:sp>
        <p:nvSpPr>
          <p:cNvPr id="9" name="object 5" descr="Beige rectangle">
            <a:extLst>
              <a:ext uri="{FF2B5EF4-FFF2-40B4-BE49-F238E27FC236}">
                <a16:creationId xmlns:a16="http://schemas.microsoft.com/office/drawing/2014/main" id="{890F7762-BD37-4D33-9F80-1DA07B5E172E}"/>
              </a:ext>
            </a:extLst>
          </p:cNvPr>
          <p:cNvSpPr/>
          <p:nvPr/>
        </p:nvSpPr>
        <p:spPr>
          <a:xfrm>
            <a:off x="915637" y="1346384"/>
            <a:ext cx="3672000" cy="0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20" y="0"/>
                </a:lnTo>
              </a:path>
            </a:pathLst>
          </a:custGeom>
          <a:ln w="54864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9922BFD-8540-7CDA-4AB1-0D43404A0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6168" y="1985963"/>
            <a:ext cx="11159690" cy="823912"/>
          </a:xfrm>
        </p:spPr>
        <p:txBody>
          <a:bodyPr>
            <a:normAutofit/>
          </a:bodyPr>
          <a:lstStyle/>
          <a:p>
            <a:r>
              <a:rPr lang="en-US" dirty="0"/>
              <a:t>Predict which customers are at risk of churning and develop strategies to retain them.</a:t>
            </a:r>
          </a:p>
        </p:txBody>
      </p:sp>
    </p:spTree>
    <p:extLst>
      <p:ext uri="{BB962C8B-B14F-4D97-AF65-F5344CB8AC3E}">
        <p14:creationId xmlns:p14="http://schemas.microsoft.com/office/powerpoint/2010/main" val="3327019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Blue rectangle">
            <a:extLst>
              <a:ext uri="{FF2B5EF4-FFF2-40B4-BE49-F238E27FC236}">
                <a16:creationId xmlns:a16="http://schemas.microsoft.com/office/drawing/2014/main" id="{7D87B918-371C-4B31-9C7A-1D9A08C8A3BB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9" name="Oval 8" descr="Beige oval">
            <a:extLst>
              <a:ext uri="{FF2B5EF4-FFF2-40B4-BE49-F238E27FC236}">
                <a16:creationId xmlns:a16="http://schemas.microsoft.com/office/drawing/2014/main" id="{1191A09B-8CB4-416A-B1F9-ABC3B476DE1F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D00B79-44BB-4D5F-B51D-2270A854D77A}"/>
              </a:ext>
            </a:extLst>
          </p:cNvPr>
          <p:cNvSpPr>
            <a:spLocks noGrp="1"/>
          </p:cNvSpPr>
          <p:nvPr>
            <p:ph type="title"/>
          </p:nvPr>
        </p:nvSpPr>
        <p:spPr bwMode="white">
          <a:xfrm>
            <a:off x="838200" y="329956"/>
            <a:ext cx="10515600" cy="1554828"/>
          </a:xfrm>
        </p:spPr>
        <p:txBody>
          <a:bodyPr/>
          <a:lstStyle/>
          <a:p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>Understanding the data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F3C1EE-D9A0-406A-9A3A-75C82527E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5</a:t>
            </a:fld>
            <a:endParaRPr lang="en-US" dirty="0"/>
          </a:p>
        </p:txBody>
      </p:sp>
      <p:sp>
        <p:nvSpPr>
          <p:cNvPr id="11" name="object 5" descr="Beige rectangle">
            <a:extLst>
              <a:ext uri="{FF2B5EF4-FFF2-40B4-BE49-F238E27FC236}">
                <a16:creationId xmlns:a16="http://schemas.microsoft.com/office/drawing/2014/main" id="{B07BA1F9-2C19-4C07-B29B-18B9FBCC4755}"/>
              </a:ext>
            </a:extLst>
          </p:cNvPr>
          <p:cNvSpPr/>
          <p:nvPr/>
        </p:nvSpPr>
        <p:spPr bwMode="white">
          <a:xfrm>
            <a:off x="947607" y="1324564"/>
            <a:ext cx="4536000" cy="0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20" y="0"/>
                </a:lnTo>
              </a:path>
            </a:pathLst>
          </a:custGeom>
          <a:ln w="54864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CC2AF8C-A630-EF4D-E598-5144E2613715}"/>
              </a:ext>
            </a:extLst>
          </p:cNvPr>
          <p:cNvSpPr txBox="1"/>
          <p:nvPr/>
        </p:nvSpPr>
        <p:spPr>
          <a:xfrm>
            <a:off x="1390261" y="177281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BA8B0F3-F015-F7B3-9289-20D18D7BB5F5}"/>
              </a:ext>
            </a:extLst>
          </p:cNvPr>
          <p:cNvSpPr txBox="1"/>
          <p:nvPr/>
        </p:nvSpPr>
        <p:spPr>
          <a:xfrm>
            <a:off x="947607" y="1828804"/>
            <a:ext cx="1087835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Dataset Overview:</a:t>
            </a:r>
            <a:r>
              <a:rPr lang="en-US" dirty="0">
                <a:solidFill>
                  <a:schemeClr val="bg1"/>
                </a:solidFill>
              </a:rPr>
              <a:t> Customer demographics, purchase history,</a:t>
            </a:r>
            <a:r>
              <a:rPr lang="fr-FR" dirty="0">
                <a:solidFill>
                  <a:schemeClr val="bg1"/>
                </a:solidFill>
              </a:rPr>
              <a:t> engagement </a:t>
            </a:r>
            <a:r>
              <a:rPr lang="fr-FR" dirty="0" err="1">
                <a:solidFill>
                  <a:schemeClr val="bg1"/>
                </a:solidFill>
              </a:rPr>
              <a:t>metrics</a:t>
            </a:r>
            <a:r>
              <a:rPr lang="fr-FR" dirty="0">
                <a:solidFill>
                  <a:schemeClr val="bg1"/>
                </a:solidFill>
              </a:rPr>
              <a:t>, </a:t>
            </a:r>
            <a:r>
              <a:rPr lang="fr-FR" dirty="0" err="1">
                <a:solidFill>
                  <a:schemeClr val="bg1"/>
                </a:solidFill>
              </a:rPr>
              <a:t>loyalty</a:t>
            </a:r>
            <a:r>
              <a:rPr lang="fr-FR" dirty="0">
                <a:solidFill>
                  <a:schemeClr val="bg1"/>
                </a:solidFill>
              </a:rPr>
              <a:t> program participation, etc.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Exploratory Data Analysis (EDA):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Distribution of churn vs. non-churn customers.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Key trends and patterns in customer behavior.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Feature correlations &amp; impact on churn.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367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Placeholder 20" descr="Two person handshake">
            <a:extLst>
              <a:ext uri="{FF2B5EF4-FFF2-40B4-BE49-F238E27FC236}">
                <a16:creationId xmlns:a16="http://schemas.microsoft.com/office/drawing/2014/main" id="{42EF1974-141C-494C-A63E-216742273C6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2" name="object 3" descr="Blue rectangle">
            <a:extLst>
              <a:ext uri="{FF2B5EF4-FFF2-40B4-BE49-F238E27FC236}">
                <a16:creationId xmlns:a16="http://schemas.microsoft.com/office/drawing/2014/main" id="{2D225086-68BE-4168-8F17-9443ADD89675}"/>
              </a:ext>
            </a:extLst>
          </p:cNvPr>
          <p:cNvSpPr/>
          <p:nvPr/>
        </p:nvSpPr>
        <p:spPr>
          <a:xfrm>
            <a:off x="0" y="0"/>
            <a:ext cx="1218960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3" name="Oval 22" descr="Beige oval">
            <a:extLst>
              <a:ext uri="{FF2B5EF4-FFF2-40B4-BE49-F238E27FC236}">
                <a16:creationId xmlns:a16="http://schemas.microsoft.com/office/drawing/2014/main" id="{433945EE-A7C1-410E-BF29-F5CEA2F4F576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790A3AE-E658-426D-96CD-CB0614B74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BDEDF39-62EC-40AF-98F4-06A79F1F80F1}"/>
              </a:ext>
            </a:extLst>
          </p:cNvPr>
          <p:cNvSpPr>
            <a:spLocks noGrp="1"/>
          </p:cNvSpPr>
          <p:nvPr>
            <p:ph type="title"/>
          </p:nvPr>
        </p:nvSpPr>
        <p:spPr bwMode="ltGray">
          <a:xfrm>
            <a:off x="818028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Recommended Models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3DC0E4E-6822-467C-96E3-77C667B41D2B}"/>
              </a:ext>
            </a:extLst>
          </p:cNvPr>
          <p:cNvSpPr>
            <a:spLocks noGrp="1"/>
          </p:cNvSpPr>
          <p:nvPr>
            <p:ph sz="half" idx="1"/>
          </p:nvPr>
        </p:nvSpPr>
        <p:spPr bwMode="white">
          <a:xfrm>
            <a:off x="1337076" y="1702825"/>
            <a:ext cx="9206516" cy="3652946"/>
          </a:xfrm>
        </p:spPr>
        <p:txBody>
          <a:bodyPr>
            <a:noAutofit/>
          </a:bodyPr>
          <a:lstStyle/>
          <a:p>
            <a:endParaRPr lang="en-US" sz="2400" b="1" dirty="0">
              <a:solidFill>
                <a:schemeClr val="bg1"/>
              </a:solidFill>
            </a:endParaRPr>
          </a:p>
          <a:p>
            <a:r>
              <a:rPr lang="en-US" sz="2400" b="1" dirty="0" err="1">
                <a:solidFill>
                  <a:schemeClr val="bg1"/>
                </a:solidFill>
              </a:rPr>
              <a:t>XGBoost</a:t>
            </a:r>
            <a:r>
              <a:rPr lang="en-US" sz="2400" b="1" dirty="0">
                <a:solidFill>
                  <a:schemeClr val="bg1"/>
                </a:solidFill>
              </a:rPr>
              <a:t>/</a:t>
            </a:r>
            <a:r>
              <a:rPr lang="en-US" sz="2400" b="1" dirty="0" err="1">
                <a:solidFill>
                  <a:schemeClr val="bg1"/>
                </a:solidFill>
              </a:rPr>
              <a:t>LightGBM</a:t>
            </a:r>
            <a:r>
              <a:rPr lang="en-US" sz="2400" dirty="0">
                <a:solidFill>
                  <a:schemeClr val="bg1"/>
                </a:solidFill>
              </a:rPr>
              <a:t>: Because of their high accuracy, ability to handle imbalanced data, and interpretability.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b="1" dirty="0">
                <a:solidFill>
                  <a:schemeClr val="bg1"/>
                </a:solidFill>
              </a:rPr>
              <a:t>Random Forest as an alternative</a:t>
            </a:r>
            <a:r>
              <a:rPr lang="en-US" sz="2400" dirty="0">
                <a:solidFill>
                  <a:schemeClr val="bg1"/>
                </a:solidFill>
              </a:rPr>
              <a:t> due to feature importance insights and easy deployment.</a:t>
            </a:r>
          </a:p>
        </p:txBody>
      </p:sp>
      <p:sp>
        <p:nvSpPr>
          <p:cNvPr id="24" name="object 5" descr="Beige rectangle">
            <a:extLst>
              <a:ext uri="{FF2B5EF4-FFF2-40B4-BE49-F238E27FC236}">
                <a16:creationId xmlns:a16="http://schemas.microsoft.com/office/drawing/2014/main" id="{73ED10AC-D04B-401B-A6A1-6069912D1664}"/>
              </a:ext>
            </a:extLst>
          </p:cNvPr>
          <p:cNvSpPr/>
          <p:nvPr/>
        </p:nvSpPr>
        <p:spPr bwMode="ltGray">
          <a:xfrm>
            <a:off x="929705" y="1339121"/>
            <a:ext cx="4724646" cy="45719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20" y="0"/>
                </a:lnTo>
              </a:path>
            </a:pathLst>
          </a:custGeom>
          <a:ln w="54864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032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F387B2B-CCFD-BB0A-0839-22228096D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Actionable Retention Strategies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760E7BD-4FBB-78D2-ED1C-AD88815DA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7</a:t>
            </a:fld>
            <a:endParaRPr lang="en-US" noProof="0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AF2A9EEF-4D40-3D22-C09F-CB4594A871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9788" y="3221703"/>
            <a:ext cx="10347616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Personalized Promotions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Target high-risk customers with exclusive offers.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Enhanced Loyalty Programs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Reward frequent shoppers with cashback or points.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Customer Service Improvements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Address complaints quickly.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Predictive Interventions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Automated email/SMS reminders for inactive customers. </a:t>
            </a:r>
          </a:p>
        </p:txBody>
      </p:sp>
    </p:spTree>
    <p:extLst>
      <p:ext uri="{BB962C8B-B14F-4D97-AF65-F5344CB8AC3E}">
        <p14:creationId xmlns:p14="http://schemas.microsoft.com/office/powerpoint/2010/main" val="1245716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Placeholder 46" descr="People discuss something">
            <a:extLst>
              <a:ext uri="{FF2B5EF4-FFF2-40B4-BE49-F238E27FC236}">
                <a16:creationId xmlns:a16="http://schemas.microsoft.com/office/drawing/2014/main" id="{0FD54BB1-BA8F-46B1-AE35-C73B73A48218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50"/>
            <a:ext cx="12189599" cy="6856649"/>
          </a:xfrm>
        </p:spPr>
      </p:pic>
      <p:sp>
        <p:nvSpPr>
          <p:cNvPr id="35" name="object 3" descr="Blue rectangle">
            <a:extLst>
              <a:ext uri="{FF2B5EF4-FFF2-40B4-BE49-F238E27FC236}">
                <a16:creationId xmlns:a16="http://schemas.microsoft.com/office/drawing/2014/main" id="{9206F938-D64B-410D-BE2D-847D78F81E42}"/>
              </a:ext>
            </a:extLst>
          </p:cNvPr>
          <p:cNvSpPr/>
          <p:nvPr/>
        </p:nvSpPr>
        <p:spPr>
          <a:xfrm>
            <a:off x="-2401" y="-25909"/>
            <a:ext cx="1218840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48" name="Oval 47" descr="Beige oval">
            <a:extLst>
              <a:ext uri="{FF2B5EF4-FFF2-40B4-BE49-F238E27FC236}">
                <a16:creationId xmlns:a16="http://schemas.microsoft.com/office/drawing/2014/main" id="{7799BEE8-A94D-443E-9846-2D1F32C57944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CE755E-A3DE-48FA-953D-4B2CFF013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8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558CBCC-46BE-4654-9B01-07B35CF17C32}"/>
              </a:ext>
            </a:extLst>
          </p:cNvPr>
          <p:cNvSpPr>
            <a:spLocks noGrp="1"/>
          </p:cNvSpPr>
          <p:nvPr>
            <p:ph type="title"/>
          </p:nvPr>
        </p:nvSpPr>
        <p:spPr bwMode="ltGray"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Business Impact &amp; Next Steps</a:t>
            </a:r>
          </a:p>
        </p:txBody>
      </p:sp>
      <p:sp>
        <p:nvSpPr>
          <p:cNvPr id="49" name="object 6" descr="Beige rectangle">
            <a:extLst>
              <a:ext uri="{FF2B5EF4-FFF2-40B4-BE49-F238E27FC236}">
                <a16:creationId xmlns:a16="http://schemas.microsoft.com/office/drawing/2014/main" id="{E67B2D0F-2920-4165-BC82-05237362DABB}"/>
              </a:ext>
            </a:extLst>
          </p:cNvPr>
          <p:cNvSpPr/>
          <p:nvPr/>
        </p:nvSpPr>
        <p:spPr bwMode="ltGray">
          <a:xfrm>
            <a:off x="957251" y="1352776"/>
            <a:ext cx="2124000" cy="0"/>
          </a:xfrm>
          <a:custGeom>
            <a:avLst/>
            <a:gdLst/>
            <a:ahLst/>
            <a:cxnLst/>
            <a:rect l="l" t="t" r="r" b="b"/>
            <a:pathLst>
              <a:path w="1934210">
                <a:moveTo>
                  <a:pt x="0" y="0"/>
                </a:moveTo>
                <a:lnTo>
                  <a:pt x="1933600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4EC7EC8-4669-007B-5744-EB06F03B9BB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23154" y="2054463"/>
            <a:ext cx="10745689" cy="3717687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b="1" dirty="0"/>
              <a:t>Estimated Reduction in Churn:</a:t>
            </a:r>
            <a:r>
              <a:rPr lang="en-US" dirty="0"/>
              <a:t> Predictive model helps reduce attrition by X%.</a:t>
            </a:r>
          </a:p>
          <a:p>
            <a:pPr algn="l"/>
            <a:endParaRPr lang="en-US" dirty="0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b="1" dirty="0"/>
              <a:t>Actionable Recommendations:</a:t>
            </a:r>
            <a:r>
              <a:rPr lang="en-US" dirty="0"/>
              <a:t> Implement targeted marketing campaigns and track improvements.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904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6" descr="Girl with documents">
            <a:extLst>
              <a:ext uri="{FF2B5EF4-FFF2-40B4-BE49-F238E27FC236}">
                <a16:creationId xmlns:a16="http://schemas.microsoft.com/office/drawing/2014/main" id="{BD5BAEF8-04EE-4148-AB9D-25427A9268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" y="675"/>
            <a:ext cx="12189600" cy="6856650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5537408-2125-4CE5-92A7-F7E0FCBA31D0}"/>
              </a:ext>
            </a:extLst>
          </p:cNvPr>
          <p:cNvSpPr txBox="1">
            <a:spLocks/>
          </p:cNvSpPr>
          <p:nvPr/>
        </p:nvSpPr>
        <p:spPr>
          <a:xfrm>
            <a:off x="-1" y="1341439"/>
            <a:ext cx="6348413" cy="4140200"/>
          </a:xfrm>
          <a:prstGeom prst="rect">
            <a:avLst/>
          </a:prstGeom>
          <a:solidFill>
            <a:schemeClr val="accent2"/>
          </a:solidFill>
        </p:spPr>
        <p:txBody>
          <a:bodyPr lIns="1548000" tIns="216000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5000"/>
              </a:lnSpc>
              <a:buFont typeface="Arial" panose="020B0604020202020204" pitchFamily="34" charset="0"/>
              <a:buNone/>
            </a:pPr>
            <a:endParaRPr lang="en-US" sz="2500" b="1" dirty="0">
              <a:solidFill>
                <a:schemeClr val="bg2">
                  <a:alpha val="50000"/>
                </a:schemeClr>
              </a:solidFill>
            </a:endParaRPr>
          </a:p>
        </p:txBody>
      </p:sp>
      <p:sp>
        <p:nvSpPr>
          <p:cNvPr id="6" name="object 6" descr="Beige rectangle">
            <a:extLst>
              <a:ext uri="{FF2B5EF4-FFF2-40B4-BE49-F238E27FC236}">
                <a16:creationId xmlns:a16="http://schemas.microsoft.com/office/drawing/2014/main" id="{B0C70F64-F3E5-413B-AF4F-E15CE944B761}"/>
              </a:ext>
            </a:extLst>
          </p:cNvPr>
          <p:cNvSpPr/>
          <p:nvPr/>
        </p:nvSpPr>
        <p:spPr bwMode="ltGray">
          <a:xfrm>
            <a:off x="931203" y="2894901"/>
            <a:ext cx="4176000" cy="0"/>
          </a:xfrm>
          <a:custGeom>
            <a:avLst/>
            <a:gdLst/>
            <a:ahLst/>
            <a:cxnLst/>
            <a:rect l="l" t="t" r="r" b="b"/>
            <a:pathLst>
              <a:path w="4206240">
                <a:moveTo>
                  <a:pt x="0" y="0"/>
                </a:moveTo>
                <a:lnTo>
                  <a:pt x="4206240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D43A5E-77DF-44FD-800D-158434A3ABC6}"/>
              </a:ext>
            </a:extLst>
          </p:cNvPr>
          <p:cNvSpPr>
            <a:spLocks noGrp="1"/>
          </p:cNvSpPr>
          <p:nvPr>
            <p:ph type="title"/>
          </p:nvPr>
        </p:nvSpPr>
        <p:spPr bwMode="ltGray">
          <a:xfrm>
            <a:off x="838200" y="1701559"/>
            <a:ext cx="4859215" cy="1325563"/>
          </a:xfrm>
        </p:spPr>
        <p:txBody>
          <a:bodyPr>
            <a:normAutofit/>
          </a:bodyPr>
          <a:lstStyle/>
          <a:p>
            <a:r>
              <a:rPr lang="en-US" sz="5000" dirty="0">
                <a:solidFill>
                  <a:schemeClr val="bg1"/>
                </a:solidFill>
              </a:rPr>
              <a:t>THANK YOU!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1486951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0">
      <a:dk1>
        <a:sysClr val="windowText" lastClr="000000"/>
      </a:dk1>
      <a:lt1>
        <a:sysClr val="window" lastClr="FFFFFF"/>
      </a:lt1>
      <a:dk2>
        <a:srgbClr val="00292E"/>
      </a:dk2>
      <a:lt2>
        <a:srgbClr val="64B2C1"/>
      </a:lt2>
      <a:accent1>
        <a:srgbClr val="F0CDA1"/>
      </a:accent1>
      <a:accent2>
        <a:srgbClr val="107082"/>
      </a:accent2>
      <a:accent3>
        <a:srgbClr val="054854"/>
      </a:accent3>
      <a:accent4>
        <a:srgbClr val="00AEEF"/>
      </a:accent4>
      <a:accent5>
        <a:srgbClr val="F99927"/>
      </a:accent5>
      <a:accent6>
        <a:srgbClr val="EC7216"/>
      </a:accent6>
      <a:hlink>
        <a:srgbClr val="000000"/>
      </a:hlink>
      <a:folHlink>
        <a:srgbClr val="000000"/>
      </a:folHlink>
    </a:clrScheme>
    <a:fontScheme name="Custom 25">
      <a:majorFont>
        <a:latin typeface="Gill Sans MT"/>
        <a:ea typeface=""/>
        <a:cs typeface=""/>
      </a:majorFont>
      <a:minorFont>
        <a:latin typeface="Arial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M23188392_Professional services pitch deck_SL_V1.potx" id="{A16A60D7-542B-43C6-BB27-7BA8168B4019}" vid="{8C6CFC53-4DED-4518-8264-5814B6A371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71946EF-A3EA-4ECB-8D9A-56C36FFF407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FFDD087A-3273-4D74-8700-4C8E2BE507D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2DAF9E5-DED4-4A50-A81B-4CC218A03F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Professional services pitch deck</Template>
  <TotalTime>129</TotalTime>
  <Words>454</Words>
  <Application>Microsoft Office PowerPoint</Application>
  <PresentationFormat>Widescreen</PresentationFormat>
  <Paragraphs>84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Arial </vt:lpstr>
      <vt:lpstr>Calibri</vt:lpstr>
      <vt:lpstr>Gill Sans MT</vt:lpstr>
      <vt:lpstr>Wingdings</vt:lpstr>
      <vt:lpstr>Office Theme</vt:lpstr>
      <vt:lpstr>Customer Attrition Prediction &amp; Retention Strategies for Loblaws Digital</vt:lpstr>
      <vt:lpstr>Loblaws</vt:lpstr>
      <vt:lpstr>How Loblaws Gains Customers</vt:lpstr>
      <vt:lpstr>Business Problem</vt:lpstr>
      <vt:lpstr>Understanding the data </vt:lpstr>
      <vt:lpstr>Recommended Models</vt:lpstr>
      <vt:lpstr>Actionable Retention Strategies</vt:lpstr>
      <vt:lpstr>Business Impact &amp; Next Steps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Pradeepti Kasam</dc:creator>
  <cp:lastModifiedBy>Pradeepti Kasam</cp:lastModifiedBy>
  <cp:revision>16</cp:revision>
  <dcterms:created xsi:type="dcterms:W3CDTF">2025-03-04T01:13:24Z</dcterms:created>
  <dcterms:modified xsi:type="dcterms:W3CDTF">2025-03-04T17:57:44Z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