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0" r:id="rId6"/>
    <p:sldId id="312" r:id="rId7"/>
    <p:sldId id="298" r:id="rId8"/>
    <p:sldId id="262" r:id="rId9"/>
    <p:sldId id="261" r:id="rId10"/>
    <p:sldId id="304" r:id="rId11"/>
    <p:sldId id="264" r:id="rId12"/>
    <p:sldId id="265" r:id="rId13"/>
    <p:sldId id="305" r:id="rId14"/>
    <p:sldId id="285" r:id="rId15"/>
    <p:sldId id="31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" orient="horz" pos="1896" userDrawn="1">
          <p15:clr>
            <a:srgbClr val="A4A3A4"/>
          </p15:clr>
        </p15:guide>
        <p15:guide id="6" orient="horz" pos="3504" userDrawn="1">
          <p15:clr>
            <a:srgbClr val="A4A3A4"/>
          </p15:clr>
        </p15:guide>
        <p15:guide id="7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88A6"/>
    <a:srgbClr val="0909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4" autoAdjust="0"/>
    <p:restoredTop sz="93595" autoAdjust="0"/>
  </p:normalViewPr>
  <p:slideViewPr>
    <p:cSldViewPr snapToGrid="0">
      <p:cViewPr varScale="1">
        <p:scale>
          <a:sx n="77" d="100"/>
          <a:sy n="77" d="100"/>
        </p:scale>
        <p:origin x="907" y="62"/>
      </p:cViewPr>
      <p:guideLst>
        <p:guide orient="horz" pos="1896"/>
        <p:guide orient="horz" pos="3504"/>
        <p:guide pos="3840"/>
      </p:guideLst>
    </p:cSldViewPr>
  </p:slideViewPr>
  <p:outlineViewPr>
    <p:cViewPr>
      <p:scale>
        <a:sx n="33" d="100"/>
        <a:sy n="33" d="100"/>
      </p:scale>
      <p:origin x="0" y="-223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48" d="100"/>
          <a:sy n="48" d="100"/>
        </p:scale>
        <p:origin x="1836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6F6697-2891-4893-81BF-BC58BF94429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96E3B5-0CB9-4E5B-A7FC-09EA664D5518}">
      <dgm:prSet/>
      <dgm:spPr/>
      <dgm:t>
        <a:bodyPr/>
        <a:lstStyle/>
        <a:p>
          <a:r>
            <a:rPr lang="en-US"/>
            <a:t>U-Net is used due to its powerful </a:t>
          </a:r>
          <a:r>
            <a:rPr lang="en-US" b="1"/>
            <a:t>segmentation capabilities</a:t>
          </a:r>
          <a:r>
            <a:rPr lang="en-US"/>
            <a:t>. </a:t>
          </a:r>
        </a:p>
      </dgm:t>
    </dgm:pt>
    <dgm:pt modelId="{CFFA5AD8-5441-4A60-AFE3-CAB872793097}" type="parTrans" cxnId="{66B130AF-C55B-4932-959A-17F618A97A25}">
      <dgm:prSet/>
      <dgm:spPr/>
      <dgm:t>
        <a:bodyPr/>
        <a:lstStyle/>
        <a:p>
          <a:endParaRPr lang="en-US"/>
        </a:p>
      </dgm:t>
    </dgm:pt>
    <dgm:pt modelId="{B3E1D332-B920-48BE-AE4E-E9A5B4FAA384}" type="sibTrans" cxnId="{66B130AF-C55B-4932-959A-17F618A97A25}">
      <dgm:prSet/>
      <dgm:spPr/>
      <dgm:t>
        <a:bodyPr/>
        <a:lstStyle/>
        <a:p>
          <a:endParaRPr lang="en-US"/>
        </a:p>
      </dgm:t>
    </dgm:pt>
    <dgm:pt modelId="{0663B45B-3DE3-4B4C-BF48-4F62F9C51473}">
      <dgm:prSet/>
      <dgm:spPr/>
      <dgm:t>
        <a:bodyPr/>
        <a:lstStyle/>
        <a:p>
          <a:r>
            <a:rPr lang="en-US"/>
            <a:t>Its </a:t>
          </a:r>
          <a:r>
            <a:rPr lang="en-US" b="1"/>
            <a:t>encoder-decoder architecture</a:t>
          </a:r>
          <a:r>
            <a:rPr lang="en-US"/>
            <a:t> efficiently captures both </a:t>
          </a:r>
          <a:r>
            <a:rPr lang="en-US" b="1"/>
            <a:t>low-level and high-level features</a:t>
          </a:r>
          <a:r>
            <a:rPr lang="en-US"/>
            <a:t>, allowing precise localization of defects. </a:t>
          </a:r>
        </a:p>
      </dgm:t>
    </dgm:pt>
    <dgm:pt modelId="{0145BBD2-32F2-4B56-9549-8FC20E2D7E23}" type="parTrans" cxnId="{ED342696-DCB3-4405-A5CB-03AE88EB4DFF}">
      <dgm:prSet/>
      <dgm:spPr/>
      <dgm:t>
        <a:bodyPr/>
        <a:lstStyle/>
        <a:p>
          <a:endParaRPr lang="en-US"/>
        </a:p>
      </dgm:t>
    </dgm:pt>
    <dgm:pt modelId="{9037EC31-606D-4035-99AD-56C981023D6C}" type="sibTrans" cxnId="{ED342696-DCB3-4405-A5CB-03AE88EB4DFF}">
      <dgm:prSet/>
      <dgm:spPr/>
      <dgm:t>
        <a:bodyPr/>
        <a:lstStyle/>
        <a:p>
          <a:endParaRPr lang="en-US"/>
        </a:p>
      </dgm:t>
    </dgm:pt>
    <dgm:pt modelId="{7876B155-3F12-4150-AEC8-8D82A52CC8C2}">
      <dgm:prSet/>
      <dgm:spPr/>
      <dgm:t>
        <a:bodyPr/>
        <a:lstStyle/>
        <a:p>
          <a:r>
            <a:rPr lang="en-US"/>
            <a:t>The </a:t>
          </a:r>
          <a:r>
            <a:rPr lang="en-US" b="1"/>
            <a:t>skip connections</a:t>
          </a:r>
          <a:r>
            <a:rPr lang="en-US"/>
            <a:t> help retain fine details, making it ideal for detecting small and complex surface defects in steel images.</a:t>
          </a:r>
        </a:p>
      </dgm:t>
    </dgm:pt>
    <dgm:pt modelId="{F5D1A360-6C34-43B2-9A71-1304502977F9}" type="parTrans" cxnId="{AE3539D9-F245-4D11-BB1A-A4298EB9D584}">
      <dgm:prSet/>
      <dgm:spPr/>
      <dgm:t>
        <a:bodyPr/>
        <a:lstStyle/>
        <a:p>
          <a:endParaRPr lang="en-US"/>
        </a:p>
      </dgm:t>
    </dgm:pt>
    <dgm:pt modelId="{6D4E270F-B8AC-4E0E-A952-C2C664F7C00C}" type="sibTrans" cxnId="{AE3539D9-F245-4D11-BB1A-A4298EB9D584}">
      <dgm:prSet/>
      <dgm:spPr/>
      <dgm:t>
        <a:bodyPr/>
        <a:lstStyle/>
        <a:p>
          <a:endParaRPr lang="en-US"/>
        </a:p>
      </dgm:t>
    </dgm:pt>
    <dgm:pt modelId="{0E8F46E7-806A-4627-ACF2-2D7F84D09DDF}" type="pres">
      <dgm:prSet presAssocID="{1A6F6697-2891-4893-81BF-BC58BF944298}" presName="root" presStyleCnt="0">
        <dgm:presLayoutVars>
          <dgm:dir/>
          <dgm:resizeHandles val="exact"/>
        </dgm:presLayoutVars>
      </dgm:prSet>
      <dgm:spPr/>
    </dgm:pt>
    <dgm:pt modelId="{7E63A108-E7C7-4BA5-8048-36A11B160BB0}" type="pres">
      <dgm:prSet presAssocID="{6796E3B5-0CB9-4E5B-A7FC-09EA664D5518}" presName="compNode" presStyleCnt="0"/>
      <dgm:spPr/>
    </dgm:pt>
    <dgm:pt modelId="{C843FF1B-A176-44AD-AE38-7B14991BF1C4}" type="pres">
      <dgm:prSet presAssocID="{6796E3B5-0CB9-4E5B-A7FC-09EA664D5518}" presName="bgRect" presStyleLbl="bgShp" presStyleIdx="0" presStyleCnt="3"/>
      <dgm:spPr/>
    </dgm:pt>
    <dgm:pt modelId="{4B8ABCF0-AC0E-4AE1-83C5-6EE84CA86B1A}" type="pres">
      <dgm:prSet presAssocID="{6796E3B5-0CB9-4E5B-A7FC-09EA664D551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FCBC0EB4-28E8-4FD1-AE88-98D92FDDA81A}" type="pres">
      <dgm:prSet presAssocID="{6796E3B5-0CB9-4E5B-A7FC-09EA664D5518}" presName="spaceRect" presStyleCnt="0"/>
      <dgm:spPr/>
    </dgm:pt>
    <dgm:pt modelId="{A1B6F2BD-9183-42C4-AEC1-F76D91F64DA2}" type="pres">
      <dgm:prSet presAssocID="{6796E3B5-0CB9-4E5B-A7FC-09EA664D5518}" presName="parTx" presStyleLbl="revTx" presStyleIdx="0" presStyleCnt="3">
        <dgm:presLayoutVars>
          <dgm:chMax val="0"/>
          <dgm:chPref val="0"/>
        </dgm:presLayoutVars>
      </dgm:prSet>
      <dgm:spPr/>
    </dgm:pt>
    <dgm:pt modelId="{89B75A37-474F-494C-AEB8-045C208C61B3}" type="pres">
      <dgm:prSet presAssocID="{B3E1D332-B920-48BE-AE4E-E9A5B4FAA384}" presName="sibTrans" presStyleCnt="0"/>
      <dgm:spPr/>
    </dgm:pt>
    <dgm:pt modelId="{90CB7691-2A34-424B-B137-FAAFA5CC6B90}" type="pres">
      <dgm:prSet presAssocID="{0663B45B-3DE3-4B4C-BF48-4F62F9C51473}" presName="compNode" presStyleCnt="0"/>
      <dgm:spPr/>
    </dgm:pt>
    <dgm:pt modelId="{C05429D8-61A6-48A3-9049-7D325FEF0858}" type="pres">
      <dgm:prSet presAssocID="{0663B45B-3DE3-4B4C-BF48-4F62F9C51473}" presName="bgRect" presStyleLbl="bgShp" presStyleIdx="1" presStyleCnt="3"/>
      <dgm:spPr/>
    </dgm:pt>
    <dgm:pt modelId="{3AE5C982-AABD-42A5-B23D-9FE0CD043CAE}" type="pres">
      <dgm:prSet presAssocID="{0663B45B-3DE3-4B4C-BF48-4F62F9C5147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6418ADF-7E1B-4CCB-9049-EBB355B66163}" type="pres">
      <dgm:prSet presAssocID="{0663B45B-3DE3-4B4C-BF48-4F62F9C51473}" presName="spaceRect" presStyleCnt="0"/>
      <dgm:spPr/>
    </dgm:pt>
    <dgm:pt modelId="{056E68AC-614F-4DCB-8F0D-BF28AC67B924}" type="pres">
      <dgm:prSet presAssocID="{0663B45B-3DE3-4B4C-BF48-4F62F9C51473}" presName="parTx" presStyleLbl="revTx" presStyleIdx="1" presStyleCnt="3">
        <dgm:presLayoutVars>
          <dgm:chMax val="0"/>
          <dgm:chPref val="0"/>
        </dgm:presLayoutVars>
      </dgm:prSet>
      <dgm:spPr/>
    </dgm:pt>
    <dgm:pt modelId="{A30CAF3D-276A-41B8-9D28-D0DCC2A7113E}" type="pres">
      <dgm:prSet presAssocID="{9037EC31-606D-4035-99AD-56C981023D6C}" presName="sibTrans" presStyleCnt="0"/>
      <dgm:spPr/>
    </dgm:pt>
    <dgm:pt modelId="{468823A0-8396-4A29-989A-76B6F4D77AC5}" type="pres">
      <dgm:prSet presAssocID="{7876B155-3F12-4150-AEC8-8D82A52CC8C2}" presName="compNode" presStyleCnt="0"/>
      <dgm:spPr/>
    </dgm:pt>
    <dgm:pt modelId="{F5860934-3E1E-4FCC-8BFC-1F509AD8362F}" type="pres">
      <dgm:prSet presAssocID="{7876B155-3F12-4150-AEC8-8D82A52CC8C2}" presName="bgRect" presStyleLbl="bgShp" presStyleIdx="2" presStyleCnt="3"/>
      <dgm:spPr/>
    </dgm:pt>
    <dgm:pt modelId="{942C9282-F074-4B8A-9D94-6A4533082FE9}" type="pres">
      <dgm:prSet presAssocID="{7876B155-3F12-4150-AEC8-8D82A52CC8C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428DD6E3-46B9-467F-951F-A0ED1839DEBA}" type="pres">
      <dgm:prSet presAssocID="{7876B155-3F12-4150-AEC8-8D82A52CC8C2}" presName="spaceRect" presStyleCnt="0"/>
      <dgm:spPr/>
    </dgm:pt>
    <dgm:pt modelId="{A6178260-B278-4909-9237-2DF3912B8B56}" type="pres">
      <dgm:prSet presAssocID="{7876B155-3F12-4150-AEC8-8D82A52CC8C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656C917-9070-40B1-B86B-BCBDCECF20B2}" type="presOf" srcId="{6796E3B5-0CB9-4E5B-A7FC-09EA664D5518}" destId="{A1B6F2BD-9183-42C4-AEC1-F76D91F64DA2}" srcOrd="0" destOrd="0" presId="urn:microsoft.com/office/officeart/2018/2/layout/IconVerticalSolidList"/>
    <dgm:cxn modelId="{ED342696-DCB3-4405-A5CB-03AE88EB4DFF}" srcId="{1A6F6697-2891-4893-81BF-BC58BF944298}" destId="{0663B45B-3DE3-4B4C-BF48-4F62F9C51473}" srcOrd="1" destOrd="0" parTransId="{0145BBD2-32F2-4B56-9549-8FC20E2D7E23}" sibTransId="{9037EC31-606D-4035-99AD-56C981023D6C}"/>
    <dgm:cxn modelId="{867B3D9C-C95F-4394-83C5-8AF766619A0C}" type="presOf" srcId="{1A6F6697-2891-4893-81BF-BC58BF944298}" destId="{0E8F46E7-806A-4627-ACF2-2D7F84D09DDF}" srcOrd="0" destOrd="0" presId="urn:microsoft.com/office/officeart/2018/2/layout/IconVerticalSolidList"/>
    <dgm:cxn modelId="{0E52C19E-03FF-413B-A319-47D42A26340F}" type="presOf" srcId="{7876B155-3F12-4150-AEC8-8D82A52CC8C2}" destId="{A6178260-B278-4909-9237-2DF3912B8B56}" srcOrd="0" destOrd="0" presId="urn:microsoft.com/office/officeart/2018/2/layout/IconVerticalSolidList"/>
    <dgm:cxn modelId="{D7873C9F-9682-4E5F-AF33-3EBDD4B05EA9}" type="presOf" srcId="{0663B45B-3DE3-4B4C-BF48-4F62F9C51473}" destId="{056E68AC-614F-4DCB-8F0D-BF28AC67B924}" srcOrd="0" destOrd="0" presId="urn:microsoft.com/office/officeart/2018/2/layout/IconVerticalSolidList"/>
    <dgm:cxn modelId="{66B130AF-C55B-4932-959A-17F618A97A25}" srcId="{1A6F6697-2891-4893-81BF-BC58BF944298}" destId="{6796E3B5-0CB9-4E5B-A7FC-09EA664D5518}" srcOrd="0" destOrd="0" parTransId="{CFFA5AD8-5441-4A60-AFE3-CAB872793097}" sibTransId="{B3E1D332-B920-48BE-AE4E-E9A5B4FAA384}"/>
    <dgm:cxn modelId="{AE3539D9-F245-4D11-BB1A-A4298EB9D584}" srcId="{1A6F6697-2891-4893-81BF-BC58BF944298}" destId="{7876B155-3F12-4150-AEC8-8D82A52CC8C2}" srcOrd="2" destOrd="0" parTransId="{F5D1A360-6C34-43B2-9A71-1304502977F9}" sibTransId="{6D4E270F-B8AC-4E0E-A952-C2C664F7C00C}"/>
    <dgm:cxn modelId="{3A1D44BA-0290-4250-89B7-4B21255D3DA3}" type="presParOf" srcId="{0E8F46E7-806A-4627-ACF2-2D7F84D09DDF}" destId="{7E63A108-E7C7-4BA5-8048-36A11B160BB0}" srcOrd="0" destOrd="0" presId="urn:microsoft.com/office/officeart/2018/2/layout/IconVerticalSolidList"/>
    <dgm:cxn modelId="{8D561B5E-CAFD-45F0-B20A-89981117CA08}" type="presParOf" srcId="{7E63A108-E7C7-4BA5-8048-36A11B160BB0}" destId="{C843FF1B-A176-44AD-AE38-7B14991BF1C4}" srcOrd="0" destOrd="0" presId="urn:microsoft.com/office/officeart/2018/2/layout/IconVerticalSolidList"/>
    <dgm:cxn modelId="{4D130867-6135-49F0-9410-D3B8CC97FDDC}" type="presParOf" srcId="{7E63A108-E7C7-4BA5-8048-36A11B160BB0}" destId="{4B8ABCF0-AC0E-4AE1-83C5-6EE84CA86B1A}" srcOrd="1" destOrd="0" presId="urn:microsoft.com/office/officeart/2018/2/layout/IconVerticalSolidList"/>
    <dgm:cxn modelId="{13B2ECEF-19BE-481A-82DC-40D056DC1769}" type="presParOf" srcId="{7E63A108-E7C7-4BA5-8048-36A11B160BB0}" destId="{FCBC0EB4-28E8-4FD1-AE88-98D92FDDA81A}" srcOrd="2" destOrd="0" presId="urn:microsoft.com/office/officeart/2018/2/layout/IconVerticalSolidList"/>
    <dgm:cxn modelId="{CE4556D0-84BD-4E3C-8A53-1A8C4E259ED3}" type="presParOf" srcId="{7E63A108-E7C7-4BA5-8048-36A11B160BB0}" destId="{A1B6F2BD-9183-42C4-AEC1-F76D91F64DA2}" srcOrd="3" destOrd="0" presId="urn:microsoft.com/office/officeart/2018/2/layout/IconVerticalSolidList"/>
    <dgm:cxn modelId="{27022CF1-2815-4EAF-A8D7-D425E4EAE4D8}" type="presParOf" srcId="{0E8F46E7-806A-4627-ACF2-2D7F84D09DDF}" destId="{89B75A37-474F-494C-AEB8-045C208C61B3}" srcOrd="1" destOrd="0" presId="urn:microsoft.com/office/officeart/2018/2/layout/IconVerticalSolidList"/>
    <dgm:cxn modelId="{B19D2F9A-CB86-428E-9536-B1B0DBB44E1A}" type="presParOf" srcId="{0E8F46E7-806A-4627-ACF2-2D7F84D09DDF}" destId="{90CB7691-2A34-424B-B137-FAAFA5CC6B90}" srcOrd="2" destOrd="0" presId="urn:microsoft.com/office/officeart/2018/2/layout/IconVerticalSolidList"/>
    <dgm:cxn modelId="{3D539418-844E-4D61-809B-283DB10C41F7}" type="presParOf" srcId="{90CB7691-2A34-424B-B137-FAAFA5CC6B90}" destId="{C05429D8-61A6-48A3-9049-7D325FEF0858}" srcOrd="0" destOrd="0" presId="urn:microsoft.com/office/officeart/2018/2/layout/IconVerticalSolidList"/>
    <dgm:cxn modelId="{8E7CFF0E-5D32-46E6-9F0A-34BAFD73CC64}" type="presParOf" srcId="{90CB7691-2A34-424B-B137-FAAFA5CC6B90}" destId="{3AE5C982-AABD-42A5-B23D-9FE0CD043CAE}" srcOrd="1" destOrd="0" presId="urn:microsoft.com/office/officeart/2018/2/layout/IconVerticalSolidList"/>
    <dgm:cxn modelId="{E0493143-FB03-425F-81BC-41F0F27E0E7A}" type="presParOf" srcId="{90CB7691-2A34-424B-B137-FAAFA5CC6B90}" destId="{16418ADF-7E1B-4CCB-9049-EBB355B66163}" srcOrd="2" destOrd="0" presId="urn:microsoft.com/office/officeart/2018/2/layout/IconVerticalSolidList"/>
    <dgm:cxn modelId="{0BA654BA-6C6B-411C-B0AC-C158047A41DF}" type="presParOf" srcId="{90CB7691-2A34-424B-B137-FAAFA5CC6B90}" destId="{056E68AC-614F-4DCB-8F0D-BF28AC67B924}" srcOrd="3" destOrd="0" presId="urn:microsoft.com/office/officeart/2018/2/layout/IconVerticalSolidList"/>
    <dgm:cxn modelId="{5BAB011D-523D-4838-BCE9-5C85AC4670C1}" type="presParOf" srcId="{0E8F46E7-806A-4627-ACF2-2D7F84D09DDF}" destId="{A30CAF3D-276A-41B8-9D28-D0DCC2A7113E}" srcOrd="3" destOrd="0" presId="urn:microsoft.com/office/officeart/2018/2/layout/IconVerticalSolidList"/>
    <dgm:cxn modelId="{29F9D189-7530-4B31-A013-2D54719D6C94}" type="presParOf" srcId="{0E8F46E7-806A-4627-ACF2-2D7F84D09DDF}" destId="{468823A0-8396-4A29-989A-76B6F4D77AC5}" srcOrd="4" destOrd="0" presId="urn:microsoft.com/office/officeart/2018/2/layout/IconVerticalSolidList"/>
    <dgm:cxn modelId="{51D43A5B-55A0-444F-A38F-98D2BD4DFAD6}" type="presParOf" srcId="{468823A0-8396-4A29-989A-76B6F4D77AC5}" destId="{F5860934-3E1E-4FCC-8BFC-1F509AD8362F}" srcOrd="0" destOrd="0" presId="urn:microsoft.com/office/officeart/2018/2/layout/IconVerticalSolidList"/>
    <dgm:cxn modelId="{35EF753C-C075-4633-9927-7FF2E688581A}" type="presParOf" srcId="{468823A0-8396-4A29-989A-76B6F4D77AC5}" destId="{942C9282-F074-4B8A-9D94-6A4533082FE9}" srcOrd="1" destOrd="0" presId="urn:microsoft.com/office/officeart/2018/2/layout/IconVerticalSolidList"/>
    <dgm:cxn modelId="{E55A8878-60A3-426C-8EF2-C3081C4FE70B}" type="presParOf" srcId="{468823A0-8396-4A29-989A-76B6F4D77AC5}" destId="{428DD6E3-46B9-467F-951F-A0ED1839DEBA}" srcOrd="2" destOrd="0" presId="urn:microsoft.com/office/officeart/2018/2/layout/IconVerticalSolidList"/>
    <dgm:cxn modelId="{2809B24F-8B5D-4A67-A3ED-4FCD0F9FF9C8}" type="presParOf" srcId="{468823A0-8396-4A29-989A-76B6F4D77AC5}" destId="{A6178260-B278-4909-9237-2DF3912B8B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3FF1B-A176-44AD-AE38-7B14991BF1C4}">
      <dsp:nvSpPr>
        <dsp:cNvPr id="0" name=""/>
        <dsp:cNvSpPr/>
      </dsp:nvSpPr>
      <dsp:spPr>
        <a:xfrm>
          <a:off x="0" y="594"/>
          <a:ext cx="6172199" cy="13921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8ABCF0-AC0E-4AE1-83C5-6EE84CA86B1A}">
      <dsp:nvSpPr>
        <dsp:cNvPr id="0" name=""/>
        <dsp:cNvSpPr/>
      </dsp:nvSpPr>
      <dsp:spPr>
        <a:xfrm>
          <a:off x="421117" y="313822"/>
          <a:ext cx="765668" cy="7656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B6F2BD-9183-42C4-AEC1-F76D91F64DA2}">
      <dsp:nvSpPr>
        <dsp:cNvPr id="0" name=""/>
        <dsp:cNvSpPr/>
      </dsp:nvSpPr>
      <dsp:spPr>
        <a:xfrm>
          <a:off x="1607903" y="594"/>
          <a:ext cx="4564296" cy="139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33" tIns="147333" rIns="147333" bIns="1473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U-Net is used due to its powerful </a:t>
          </a:r>
          <a:r>
            <a:rPr lang="en-US" sz="1900" b="1" kern="1200"/>
            <a:t>segmentation capabilities</a:t>
          </a:r>
          <a:r>
            <a:rPr lang="en-US" sz="1900" kern="1200"/>
            <a:t>. </a:t>
          </a:r>
        </a:p>
      </dsp:txBody>
      <dsp:txXfrm>
        <a:off x="1607903" y="594"/>
        <a:ext cx="4564296" cy="1392124"/>
      </dsp:txXfrm>
    </dsp:sp>
    <dsp:sp modelId="{C05429D8-61A6-48A3-9049-7D325FEF0858}">
      <dsp:nvSpPr>
        <dsp:cNvPr id="0" name=""/>
        <dsp:cNvSpPr/>
      </dsp:nvSpPr>
      <dsp:spPr>
        <a:xfrm>
          <a:off x="0" y="1740750"/>
          <a:ext cx="6172199" cy="13921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5C982-AABD-42A5-B23D-9FE0CD043CAE}">
      <dsp:nvSpPr>
        <dsp:cNvPr id="0" name=""/>
        <dsp:cNvSpPr/>
      </dsp:nvSpPr>
      <dsp:spPr>
        <a:xfrm>
          <a:off x="421117" y="2053978"/>
          <a:ext cx="765668" cy="7656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6E68AC-614F-4DCB-8F0D-BF28AC67B924}">
      <dsp:nvSpPr>
        <dsp:cNvPr id="0" name=""/>
        <dsp:cNvSpPr/>
      </dsp:nvSpPr>
      <dsp:spPr>
        <a:xfrm>
          <a:off x="1607903" y="1740750"/>
          <a:ext cx="4564296" cy="139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33" tIns="147333" rIns="147333" bIns="1473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Its </a:t>
          </a:r>
          <a:r>
            <a:rPr lang="en-US" sz="1900" b="1" kern="1200"/>
            <a:t>encoder-decoder architecture</a:t>
          </a:r>
          <a:r>
            <a:rPr lang="en-US" sz="1900" kern="1200"/>
            <a:t> efficiently captures both </a:t>
          </a:r>
          <a:r>
            <a:rPr lang="en-US" sz="1900" b="1" kern="1200"/>
            <a:t>low-level and high-level features</a:t>
          </a:r>
          <a:r>
            <a:rPr lang="en-US" sz="1900" kern="1200"/>
            <a:t>, allowing precise localization of defects. </a:t>
          </a:r>
        </a:p>
      </dsp:txBody>
      <dsp:txXfrm>
        <a:off x="1607903" y="1740750"/>
        <a:ext cx="4564296" cy="1392124"/>
      </dsp:txXfrm>
    </dsp:sp>
    <dsp:sp modelId="{F5860934-3E1E-4FCC-8BFC-1F509AD8362F}">
      <dsp:nvSpPr>
        <dsp:cNvPr id="0" name=""/>
        <dsp:cNvSpPr/>
      </dsp:nvSpPr>
      <dsp:spPr>
        <a:xfrm>
          <a:off x="0" y="3480905"/>
          <a:ext cx="6172199" cy="13921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2C9282-F074-4B8A-9D94-6A4533082FE9}">
      <dsp:nvSpPr>
        <dsp:cNvPr id="0" name=""/>
        <dsp:cNvSpPr/>
      </dsp:nvSpPr>
      <dsp:spPr>
        <a:xfrm>
          <a:off x="421117" y="3794133"/>
          <a:ext cx="765668" cy="7656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78260-B278-4909-9237-2DF3912B8B56}">
      <dsp:nvSpPr>
        <dsp:cNvPr id="0" name=""/>
        <dsp:cNvSpPr/>
      </dsp:nvSpPr>
      <dsp:spPr>
        <a:xfrm>
          <a:off x="1607903" y="3480905"/>
          <a:ext cx="4564296" cy="1392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333" tIns="147333" rIns="147333" bIns="1473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</a:t>
          </a:r>
          <a:r>
            <a:rPr lang="en-US" sz="1900" b="1" kern="1200"/>
            <a:t>skip connections</a:t>
          </a:r>
          <a:r>
            <a:rPr lang="en-US" sz="1900" kern="1200"/>
            <a:t> help retain fine details, making it ideal for detecting small and complex surface defects in steel images.</a:t>
          </a:r>
        </a:p>
      </dsp:txBody>
      <dsp:txXfrm>
        <a:off x="1607903" y="3480905"/>
        <a:ext cx="4564296" cy="13921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3031A82-4A00-4794-A488-59AC186D7CF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C85656-A361-4B32-99B1-66591145F7D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4AEED-FF0D-4512-BD5F-9F077F06D9A7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AFD4F-E871-421C-96C6-CCFAA872CB3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E0EF6-A335-4727-9E75-458707395E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7C8AB8-F519-4C44-A217-B2548CA6E5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6409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AF9B45-E22A-4A9C-91D5-81685A72A6FA}" type="datetimeFigureOut">
              <a:rPr lang="en-US" smtClean="0"/>
              <a:t>2/18/2025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03549-A82F-409E-AD53-534267A0E10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64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199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154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530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303549-A82F-409E-AD53-534267A0E10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32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379641C-8260-44A4-9F71-E216C07A38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416742 h 6858000"/>
              <a:gd name="connsiteX5" fmla="*/ 9142476 w 12188952"/>
              <a:gd name="connsiteY5" fmla="*/ 4416742 h 6858000"/>
              <a:gd name="connsiteX6" fmla="*/ 9142476 w 12188952"/>
              <a:gd name="connsiteY6" fmla="*/ 4188142 h 6858000"/>
              <a:gd name="connsiteX7" fmla="*/ 0 w 12188952"/>
              <a:gd name="connsiteY7" fmla="*/ 41881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416742"/>
                </a:lnTo>
                <a:lnTo>
                  <a:pt x="9142476" y="4416742"/>
                </a:lnTo>
                <a:lnTo>
                  <a:pt x="9142476" y="4188142"/>
                </a:lnTo>
                <a:lnTo>
                  <a:pt x="0" y="418814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4636008"/>
            <a:ext cx="9144000" cy="1107959"/>
          </a:xfrm>
        </p:spPr>
        <p:txBody>
          <a:bodyPr anchor="b" anchorCtr="0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79D466B-640E-419A-8701-FA39B12DD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1248" y="5742432"/>
            <a:ext cx="7953375" cy="45720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659D50-D55F-4F3D-8F15-5B1F1F2B4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188142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CB2621B9-2641-4DA3-B7D6-D577C25CF2E9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30351 w 12188952"/>
              <a:gd name="connsiteY0" fmla="*/ 3231845 h 6858000"/>
              <a:gd name="connsiteX1" fmla="*/ 1030351 w 12188952"/>
              <a:gd name="connsiteY1" fmla="*/ 3460445 h 6858000"/>
              <a:gd name="connsiteX2" fmla="*/ 11122333 w 12188952"/>
              <a:gd name="connsiteY2" fmla="*/ 3460445 h 6858000"/>
              <a:gd name="connsiteX3" fmla="*/ 11122333 w 12188952"/>
              <a:gd name="connsiteY3" fmla="*/ 32318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30351" y="3231845"/>
                </a:moveTo>
                <a:lnTo>
                  <a:pt x="1030351" y="3460445"/>
                </a:lnTo>
                <a:lnTo>
                  <a:pt x="11122333" y="3460445"/>
                </a:lnTo>
                <a:lnTo>
                  <a:pt x="11122333" y="32318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69848" y="2121408"/>
            <a:ext cx="2560320" cy="914400"/>
          </a:xfrm>
          <a:prstGeom prst="rect">
            <a:avLst/>
          </a:prstGeom>
          <a:noFill/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00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00600" y="2121408"/>
            <a:ext cx="2560320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531351" y="2121408"/>
            <a:ext cx="2592505" cy="9144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000" dirty="0">
                <a:ln w="15875">
                  <a:solidFill>
                    <a:schemeClr val="bg1">
                      <a:lumMod val="85000"/>
                    </a:schemeClr>
                  </a:solidFill>
                </a:ln>
                <a:noFill/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69848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00600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531352" y="3730752"/>
            <a:ext cx="2560320" cy="118872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5807F6-AD25-4B86-8D5C-5DBE4B0D3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1875" y="3231845"/>
            <a:ext cx="1009198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46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Compet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A6EC474-5258-4E26-A871-01200EC785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2816352 w 12188952"/>
              <a:gd name="connsiteY0" fmla="*/ 1690688 h 6858000"/>
              <a:gd name="connsiteX1" fmla="*/ 2816352 w 12188952"/>
              <a:gd name="connsiteY1" fmla="*/ 5576888 h 6858000"/>
              <a:gd name="connsiteX2" fmla="*/ 3044952 w 12188952"/>
              <a:gd name="connsiteY2" fmla="*/ 5576888 h 6858000"/>
              <a:gd name="connsiteX3" fmla="*/ 3044952 w 12188952"/>
              <a:gd name="connsiteY3" fmla="*/ 1690688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2816352" y="1690688"/>
                </a:moveTo>
                <a:lnTo>
                  <a:pt x="2816352" y="5576888"/>
                </a:lnTo>
                <a:lnTo>
                  <a:pt x="3044952" y="5576888"/>
                </a:lnTo>
                <a:lnTo>
                  <a:pt x="3044952" y="169068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F54F31D-9C5E-4286-8D0E-6318D6D19D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48000" y="1690688"/>
            <a:ext cx="9144000" cy="3886200"/>
          </a:xfrm>
          <a:solidFill>
            <a:schemeClr val="bg1">
              <a:alpha val="93000"/>
            </a:schemeClr>
          </a:solidFill>
        </p:spPr>
        <p:txBody>
          <a:bodyPr lIns="411480" tIns="566928" rIns="4937760" bIns="3063240" anchor="b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83280" y="365125"/>
            <a:ext cx="7894320" cy="1325563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2488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629525" y="1919288"/>
            <a:ext cx="3657600" cy="640080"/>
          </a:xfrm>
        </p:spPr>
        <p:txBody>
          <a:bodyPr anchor="b">
            <a:norm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629525" y="2686050"/>
            <a:ext cx="3657600" cy="2743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D2B628-14C7-401D-8451-24C64BCF3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17876" y="1690688"/>
            <a:ext cx="228600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698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wt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121B4B07-1B80-41CF-89AC-82A7628C9D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468880 h 6858000"/>
              <a:gd name="connsiteX1" fmla="*/ 7789164 w 12188952"/>
              <a:gd name="connsiteY1" fmla="*/ 2697480 h 6858000"/>
              <a:gd name="connsiteX2" fmla="*/ 10715244 w 12188952"/>
              <a:gd name="connsiteY2" fmla="*/ 2697480 h 6858000"/>
              <a:gd name="connsiteX3" fmla="*/ 10715244 w 12188952"/>
              <a:gd name="connsiteY3" fmla="*/ 2468880 h 6858000"/>
              <a:gd name="connsiteX4" fmla="*/ 4634484 w 12188952"/>
              <a:gd name="connsiteY4" fmla="*/ 2468880 h 6858000"/>
              <a:gd name="connsiteX5" fmla="*/ 4634484 w 12188952"/>
              <a:gd name="connsiteY5" fmla="*/ 2697480 h 6858000"/>
              <a:gd name="connsiteX6" fmla="*/ 7560564 w 12188952"/>
              <a:gd name="connsiteY6" fmla="*/ 2697480 h 6858000"/>
              <a:gd name="connsiteX7" fmla="*/ 7560564 w 12188952"/>
              <a:gd name="connsiteY7" fmla="*/ 2468880 h 6858000"/>
              <a:gd name="connsiteX8" fmla="*/ 1443228 w 12188952"/>
              <a:gd name="connsiteY8" fmla="*/ 2468880 h 6858000"/>
              <a:gd name="connsiteX9" fmla="*/ 1443228 w 12188952"/>
              <a:gd name="connsiteY9" fmla="*/ 2697480 h 6858000"/>
              <a:gd name="connsiteX10" fmla="*/ 4369308 w 12188952"/>
              <a:gd name="connsiteY10" fmla="*/ 2697480 h 6858000"/>
              <a:gd name="connsiteX11" fmla="*/ 4369308 w 12188952"/>
              <a:gd name="connsiteY11" fmla="*/ 2468880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468880"/>
                </a:moveTo>
                <a:lnTo>
                  <a:pt x="7789164" y="2697480"/>
                </a:lnTo>
                <a:lnTo>
                  <a:pt x="10715244" y="2697480"/>
                </a:lnTo>
                <a:lnTo>
                  <a:pt x="10715244" y="2468880"/>
                </a:lnTo>
                <a:close/>
                <a:moveTo>
                  <a:pt x="4634484" y="2468880"/>
                </a:moveTo>
                <a:lnTo>
                  <a:pt x="4634484" y="2697480"/>
                </a:lnTo>
                <a:lnTo>
                  <a:pt x="7560564" y="2697480"/>
                </a:lnTo>
                <a:lnTo>
                  <a:pt x="7560564" y="2468880"/>
                </a:lnTo>
                <a:close/>
                <a:moveTo>
                  <a:pt x="1443228" y="2468880"/>
                </a:moveTo>
                <a:lnTo>
                  <a:pt x="1443228" y="2697480"/>
                </a:lnTo>
                <a:lnTo>
                  <a:pt x="4369308" y="2697480"/>
                </a:lnTo>
                <a:lnTo>
                  <a:pt x="4369308" y="2468880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840922-E552-4901-81AD-E458DA6BF7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066800" y="1525143"/>
            <a:ext cx="10058400" cy="548640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400">
                <a:latin typeface="+mj-lt"/>
              </a:defRPr>
            </a:lvl2pPr>
            <a:lvl3pPr marL="914400" indent="0" algn="ctr">
              <a:buNone/>
              <a:defRPr sz="2400">
                <a:latin typeface="+mj-lt"/>
              </a:defRPr>
            </a:lvl3pPr>
            <a:lvl4pPr marL="1371600" indent="0" algn="ctr">
              <a:buNone/>
              <a:defRPr sz="2400">
                <a:latin typeface="+mj-lt"/>
              </a:defRPr>
            </a:lvl4pPr>
            <a:lvl5pPr marL="1828800" indent="0" algn="ctr">
              <a:buNone/>
              <a:defRPr sz="24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Date Placeholder 6">
            <a:extLst>
              <a:ext uri="{FF2B5EF4-FFF2-40B4-BE49-F238E27FC236}">
                <a16:creationId xmlns:a16="http://schemas.microsoft.com/office/drawing/2014/main" id="{5DC05003-DC7F-4DC2-9902-F09425302D88}"/>
              </a:ext>
            </a:extLst>
          </p:cNvPr>
          <p:cNvSpPr>
            <a:spLocks noGrp="1"/>
          </p:cNvSpPr>
          <p:nvPr>
            <p:ph type="dt" sz="half" idx="4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7E5DD934-36C9-4200-9B07-20B7B5F9B9D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44752" y="2697480"/>
            <a:ext cx="2926080" cy="2504064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8" name="Text Placeholder 8">
            <a:extLst>
              <a:ext uri="{FF2B5EF4-FFF2-40B4-BE49-F238E27FC236}">
                <a16:creationId xmlns:a16="http://schemas.microsoft.com/office/drawing/2014/main" id="{6131369D-6688-434C-89C0-00892AA26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3600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255864CA-BF08-4C2C-88EB-589BDFBE27B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790688" y="2697587"/>
            <a:ext cx="2926080" cy="2505345"/>
          </a:xfrm>
          <a:solidFill>
            <a:schemeClr val="bg1">
              <a:alpha val="90000"/>
            </a:schemeClr>
          </a:solidFill>
        </p:spPr>
        <p:txBody>
          <a:bodyPr tIns="50292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0287FA-646A-4E57-8C1A-1931B75F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ED43C36-F674-49C6-8542-3721B150B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CF3302-2960-44AC-A88C-4C2817511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468880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584448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99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6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5487709A-3CB5-4242-9D31-5DAC5D0494A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9000" y="2130552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D81AA656-0DD9-4717-8FC2-4C8C03D063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09000" y="5184648"/>
            <a:ext cx="2011680" cy="2743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970652C9-A2DF-48D4-9530-B3F495F7A4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41248" y="3273552"/>
            <a:ext cx="2011680" cy="274320"/>
          </a:xfr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FBD279E7-C7DE-4501-9F36-BA9F05FFFF5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5168" y="3273552"/>
            <a:ext cx="2011680" cy="274320"/>
          </a:xfr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Quadrant 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4BA6D1-4FDE-40E9-9F24-4719889A55F7}"/>
              </a:ext>
            </a:extLst>
          </p:cNvPr>
          <p:cNvCxnSpPr>
            <a:cxnSpLocks/>
          </p:cNvCxnSpPr>
          <p:nvPr userDrawn="1"/>
        </p:nvCxnSpPr>
        <p:spPr>
          <a:xfrm>
            <a:off x="929640" y="3631616"/>
            <a:ext cx="10332720" cy="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A3B553-82A9-403C-B8D4-D8C8A4A395B7}"/>
              </a:ext>
            </a:extLst>
          </p:cNvPr>
          <p:cNvCxnSpPr>
            <a:cxnSpLocks/>
          </p:cNvCxnSpPr>
          <p:nvPr userDrawn="1"/>
        </p:nvCxnSpPr>
        <p:spPr>
          <a:xfrm>
            <a:off x="6096000" y="2473690"/>
            <a:ext cx="0" cy="2560320"/>
          </a:xfrm>
          <a:prstGeom prst="line">
            <a:avLst/>
          </a:prstGeom>
          <a:ln w="635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ate Placeholder 4">
            <a:extLst>
              <a:ext uri="{FF2B5EF4-FFF2-40B4-BE49-F238E27FC236}">
                <a16:creationId xmlns:a16="http://schemas.microsoft.com/office/drawing/2014/main" id="{25C7676A-1D83-4D31-9C74-59C46F15253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487901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3902"/>
            <a:ext cx="5157787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3902"/>
            <a:ext cx="5183188" cy="567697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DF6BB91-26DF-45B2-B1D3-508C39F349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613" y="1482296"/>
            <a:ext cx="8321040" cy="365125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j-lt"/>
              </a:defRPr>
            </a:lvl1pPr>
            <a:lvl2pPr marL="457200" indent="0">
              <a:buNone/>
              <a:defRPr sz="2000">
                <a:latin typeface="+mj-lt"/>
              </a:defRPr>
            </a:lvl2pPr>
            <a:lvl3pPr marL="914400" indent="0">
              <a:buNone/>
              <a:defRPr sz="2000">
                <a:latin typeface="+mj-lt"/>
              </a:defRPr>
            </a:lvl3pPr>
            <a:lvl4pPr marL="1371600" indent="0">
              <a:buNone/>
              <a:defRPr sz="2000">
                <a:latin typeface="+mj-lt"/>
              </a:defRPr>
            </a:lvl4pPr>
            <a:lvl5pPr marL="1828800" indent="0">
              <a:buNone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id="{51F6740D-79A8-4846-A90A-F1FF9BBDD00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422952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93E06E79-FBB7-4594-8FC7-631D174541D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5B6D7F47-7406-4B82-8180-F3AD59BC65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5B79AE07-3E86-4374-9F86-8B70E8158AB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C939686F-A239-4AFE-AF56-38497CCD74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A634BB4E-B10D-4761-A0B8-EBC734EC96D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24228"/>
            <a:ext cx="731520" cy="457200"/>
          </a:xfr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Year</a:t>
            </a:r>
            <a:endParaRPr lang="en-ZA" dirty="0"/>
          </a:p>
        </p:txBody>
      </p:sp>
      <p:sp>
        <p:nvSpPr>
          <p:cNvPr id="44" name="Text Placeholder 10">
            <a:extLst>
              <a:ext uri="{FF2B5EF4-FFF2-40B4-BE49-F238E27FC236}">
                <a16:creationId xmlns:a16="http://schemas.microsoft.com/office/drawing/2014/main" id="{869255BD-A63E-4BFC-9D2A-E5EABC1DCD8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31C27FFA-6FA2-4F90-9543-8AE7E5B90E4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DAA9F46A-F074-488E-91DA-AAC5D23406E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24F6FE0C-DA66-4BE4-B1CB-AE552497A035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E02CB3CF-9E17-4C7C-913F-21EFADB96CB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49" name="Text Placeholder 10">
            <a:extLst>
              <a:ext uri="{FF2B5EF4-FFF2-40B4-BE49-F238E27FC236}">
                <a16:creationId xmlns:a16="http://schemas.microsoft.com/office/drawing/2014/main" id="{D3AC456D-7AB5-4BB9-8F76-B607929996B1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C5E41A6A-28FF-4A75-BA52-2FA05EE92EC7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1" name="Text Placeholder 10">
            <a:extLst>
              <a:ext uri="{FF2B5EF4-FFF2-40B4-BE49-F238E27FC236}">
                <a16:creationId xmlns:a16="http://schemas.microsoft.com/office/drawing/2014/main" id="{7A1FCD8B-8332-4362-80BA-3DBB4442605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7039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F2B53D10-BB76-4138-AAB8-844DCD895B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A14739AB-36C4-4467-BA10-CEA1DF2894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024E2A82-D649-44D9-BAA0-65A603E113B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5" name="Text Placeholder 10">
            <a:extLst>
              <a:ext uri="{FF2B5EF4-FFF2-40B4-BE49-F238E27FC236}">
                <a16:creationId xmlns:a16="http://schemas.microsoft.com/office/drawing/2014/main" id="{5E9DBCF1-3DA9-4975-9B75-DEFC550B69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D04D2E9-E8EB-43F6-9734-AE8BEED8D89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DCAF80E4-457C-461E-9E59-6EA9934B8F5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8A2813EA-E62D-4E2E-A97F-38974F23C88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59" name="Text Placeholder 10">
            <a:extLst>
              <a:ext uri="{FF2B5EF4-FFF2-40B4-BE49-F238E27FC236}">
                <a16:creationId xmlns:a16="http://schemas.microsoft.com/office/drawing/2014/main" id="{0A4E7225-8A60-45A3-ACE7-2D6D1EA3306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FD6DF9FE-80AE-43C3-B35A-B0B773A636E5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725DE269-1E5D-4437-B997-CCFE8800082F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EAE25BBD-7B98-417B-B9FC-B2DF70FAFDC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3" name="Text Placeholder 10">
            <a:extLst>
              <a:ext uri="{FF2B5EF4-FFF2-40B4-BE49-F238E27FC236}">
                <a16:creationId xmlns:a16="http://schemas.microsoft.com/office/drawing/2014/main" id="{0A4DF189-5583-4731-8F70-2578793E0244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35745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MM</a:t>
            </a:r>
            <a:endParaRPr lang="en-ZA" dirty="0"/>
          </a:p>
        </p:txBody>
      </p:sp>
      <p:sp>
        <p:nvSpPr>
          <p:cNvPr id="65" name="Text Placeholder 3">
            <a:extLst>
              <a:ext uri="{FF2B5EF4-FFF2-40B4-BE49-F238E27FC236}">
                <a16:creationId xmlns:a16="http://schemas.microsoft.com/office/drawing/2014/main" id="{06405A2E-994F-49B5-ABCB-1CA1FCEB08C7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360987" y="2055840"/>
            <a:ext cx="1828800" cy="696885"/>
          </a:xfrm>
          <a:noFill/>
          <a:ln w="12700">
            <a:solidFill>
              <a:schemeClr val="accent3"/>
            </a:solidFill>
          </a:ln>
        </p:spPr>
        <p:txBody>
          <a:bodyPr tIns="36000" anchor="ctr" anchorCtr="1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Item Title</a:t>
            </a:r>
            <a:endParaRPr lang="en-ZA" dirty="0"/>
          </a:p>
        </p:txBody>
      </p:sp>
      <p:sp>
        <p:nvSpPr>
          <p:cNvPr id="67" name="Date Placeholder 4">
            <a:extLst>
              <a:ext uri="{FF2B5EF4-FFF2-40B4-BE49-F238E27FC236}">
                <a16:creationId xmlns:a16="http://schemas.microsoft.com/office/drawing/2014/main" id="{33000A7A-B075-4FF0-8FCA-89256A1A66C8}"/>
              </a:ext>
            </a:extLst>
          </p:cNvPr>
          <p:cNvSpPr>
            <a:spLocks noGrp="1"/>
          </p:cNvSpPr>
          <p:nvPr>
            <p:ph type="dt" sz="half" idx="61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AB03C7-C423-4EA2-AC0C-C153413E216C}"/>
              </a:ext>
            </a:extLst>
          </p:cNvPr>
          <p:cNvSpPr/>
          <p:nvPr userDrawn="1"/>
        </p:nvSpPr>
        <p:spPr>
          <a:xfrm>
            <a:off x="929640" y="3943857"/>
            <a:ext cx="1033272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1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7022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8A4789F7-47F3-492F-8AE6-209A1044F3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6"/>
            <a:ext cx="2103120" cy="2913793"/>
          </a:xfrm>
          <a:custGeom>
            <a:avLst/>
            <a:gdLst>
              <a:gd name="connsiteX0" fmla="*/ 0 w 2103120"/>
              <a:gd name="connsiteY0" fmla="*/ 0 h 2913793"/>
              <a:gd name="connsiteX1" fmla="*/ 2103120 w 2103120"/>
              <a:gd name="connsiteY1" fmla="*/ 0 h 2913793"/>
              <a:gd name="connsiteX2" fmla="*/ 2103120 w 2103120"/>
              <a:gd name="connsiteY2" fmla="*/ 2913793 h 2913793"/>
              <a:gd name="connsiteX3" fmla="*/ 0 w 2103120"/>
              <a:gd name="connsiteY3" fmla="*/ 2913793 h 2913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3120" h="2913793">
                <a:moveTo>
                  <a:pt x="0" y="0"/>
                </a:moveTo>
                <a:lnTo>
                  <a:pt x="2103120" y="0"/>
                </a:lnTo>
                <a:lnTo>
                  <a:pt x="2103120" y="2913793"/>
                </a:lnTo>
                <a:lnTo>
                  <a:pt x="0" y="291379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25A9EE92-C505-4777-B442-72C5A0BDCBF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2104 w 2103120"/>
              <a:gd name="connsiteY3" fmla="*/ 3017520 h 3017520"/>
              <a:gd name="connsiteX4" fmla="*/ 2102104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2104" y="3017520"/>
                </a:lnTo>
                <a:lnTo>
                  <a:pt x="2102104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B98E2731-9AE8-4D4E-969E-814287EE84A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3017520 h 3017520"/>
              <a:gd name="connsiteX3" fmla="*/ 2100725 w 2103120"/>
              <a:gd name="connsiteY3" fmla="*/ 3017520 h 3017520"/>
              <a:gd name="connsiteX4" fmla="*/ 2100725 w 2103120"/>
              <a:gd name="connsiteY4" fmla="*/ 2910625 h 3017520"/>
              <a:gd name="connsiteX5" fmla="*/ 0 w 2103120"/>
              <a:gd name="connsiteY5" fmla="*/ 2910625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3017520"/>
                </a:lnTo>
                <a:lnTo>
                  <a:pt x="2100725" y="3017520"/>
                </a:lnTo>
                <a:lnTo>
                  <a:pt x="2100725" y="2910625"/>
                </a:lnTo>
                <a:lnTo>
                  <a:pt x="0" y="291062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CF06764-EDD6-4592-AF7B-7BF92AF387F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3017520"/>
          </a:xfrm>
          <a:custGeom>
            <a:avLst/>
            <a:gdLst>
              <a:gd name="connsiteX0" fmla="*/ 0 w 2103120"/>
              <a:gd name="connsiteY0" fmla="*/ 0 h 3017520"/>
              <a:gd name="connsiteX1" fmla="*/ 2103120 w 2103120"/>
              <a:gd name="connsiteY1" fmla="*/ 0 h 3017520"/>
              <a:gd name="connsiteX2" fmla="*/ 2103120 w 2103120"/>
              <a:gd name="connsiteY2" fmla="*/ 2910625 h 3017520"/>
              <a:gd name="connsiteX3" fmla="*/ 2268 w 2103120"/>
              <a:gd name="connsiteY3" fmla="*/ 2910625 h 3017520"/>
              <a:gd name="connsiteX4" fmla="*/ 2268 w 2103120"/>
              <a:gd name="connsiteY4" fmla="*/ 3017520 h 3017520"/>
              <a:gd name="connsiteX5" fmla="*/ 0 w 2103120"/>
              <a:gd name="connsiteY5" fmla="*/ 3017520 h 3017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3017520">
                <a:moveTo>
                  <a:pt x="0" y="0"/>
                </a:moveTo>
                <a:lnTo>
                  <a:pt x="2103120" y="0"/>
                </a:lnTo>
                <a:lnTo>
                  <a:pt x="2103120" y="2910625"/>
                </a:lnTo>
                <a:lnTo>
                  <a:pt x="2268" y="2910625"/>
                </a:lnTo>
                <a:lnTo>
                  <a:pt x="2268" y="3017520"/>
                </a:lnTo>
                <a:lnTo>
                  <a:pt x="0" y="301752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5257800"/>
            <a:ext cx="2103120" cy="27432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5551170"/>
            <a:ext cx="2103120" cy="36576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FF9948-88DC-4F9B-ADAB-743B4534E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496166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4AB8730-C1E9-4C39-AD6B-791ECCB2A8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6744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D0B1428-A83E-4197-AB02-D6F4EE2027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725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BAF707-3808-4238-963B-95584798B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6748" y="4958500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D0D0D822-3E52-4D3E-BD04-0A87AF2312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440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64244 h 1371600"/>
              <a:gd name="connsiteX3" fmla="*/ 142 w 2103120"/>
              <a:gd name="connsiteY3" fmla="*/ 1264244 h 1371600"/>
              <a:gd name="connsiteX4" fmla="*/ 142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64244"/>
                </a:lnTo>
                <a:lnTo>
                  <a:pt x="142" y="1264244"/>
                </a:lnTo>
                <a:lnTo>
                  <a:pt x="142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1E566A4-E145-4128-B0EB-DEE6D486BE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135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B143611-92A8-4EFD-9C6A-0D18F4DE15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135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F1850C15-0C47-405D-A6CC-FC41802A67C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66776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683 w 2103120"/>
              <a:gd name="connsiteY3" fmla="*/ 1371600 h 1371600"/>
              <a:gd name="connsiteX4" fmla="*/ 2102683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683" y="1371600"/>
                </a:lnTo>
                <a:lnTo>
                  <a:pt x="2102683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0224436F-4BCF-481B-B0A9-C4AE888185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66744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E81F848-2A43-484F-8AB0-8E45A15079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66744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4BE5C88B-BE08-4186-BF4E-95E5811D187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42112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0867 w 2103120"/>
              <a:gd name="connsiteY3" fmla="*/ 1371600 h 1371600"/>
              <a:gd name="connsiteX4" fmla="*/ 21008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0867" y="1371600"/>
                </a:lnTo>
                <a:lnTo>
                  <a:pt x="21008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AB0DA7E8-8D66-4F86-86F2-604044642B8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19088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3DC8F7DC-7D79-452D-89D4-DC0155C9686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19088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CF3E2C3A-A072-436A-8C0E-682F06540C4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174480" y="2047875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1667 w 2103120"/>
              <a:gd name="connsiteY3" fmla="*/ 1371600 h 1371600"/>
              <a:gd name="connsiteX4" fmla="*/ 2101667 w 2103120"/>
              <a:gd name="connsiteY4" fmla="*/ 1266213 h 1371600"/>
              <a:gd name="connsiteX5" fmla="*/ 0 w 2103120"/>
              <a:gd name="connsiteY5" fmla="*/ 1266213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1667" y="1371600"/>
                </a:lnTo>
                <a:lnTo>
                  <a:pt x="2101667" y="1266213"/>
                </a:lnTo>
                <a:lnTo>
                  <a:pt x="0" y="126621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0810DF3C-ABDE-477A-AAF0-72B27ED1749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71432" y="3524652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BB0D63B-5F58-422A-A566-A7DE54E85F3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71432" y="3774234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20DAF781-CA6C-43D3-B553-E58DBF509A4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744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276026 h 1371600"/>
              <a:gd name="connsiteX3" fmla="*/ 624 w 2103120"/>
              <a:gd name="connsiteY3" fmla="*/ 1276026 h 1371600"/>
              <a:gd name="connsiteX4" fmla="*/ 624 w 2103120"/>
              <a:gd name="connsiteY4" fmla="*/ 1371600 h 1371600"/>
              <a:gd name="connsiteX5" fmla="*/ 0 w 2103120"/>
              <a:gd name="connsiteY5" fmla="*/ 137160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276026"/>
                </a:lnTo>
                <a:lnTo>
                  <a:pt x="624" y="1276026"/>
                </a:lnTo>
                <a:lnTo>
                  <a:pt x="624" y="1371600"/>
                </a:lnTo>
                <a:lnTo>
                  <a:pt x="0" y="13716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8">
            <a:extLst>
              <a:ext uri="{FF2B5EF4-FFF2-40B4-BE49-F238E27FC236}">
                <a16:creationId xmlns:a16="http://schemas.microsoft.com/office/drawing/2014/main" id="{E502DEDD-A955-4A8D-9A05-828A01CE551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40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76CEA8C-8899-44E0-9F47-106A711A4CC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40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4DE21878-7282-49DF-A1B3-B38F5A85F71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67080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102728 w 2103120"/>
              <a:gd name="connsiteY3" fmla="*/ 1371600 h 1371600"/>
              <a:gd name="connsiteX4" fmla="*/ 2102728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102728" y="1371600"/>
                </a:lnTo>
                <a:lnTo>
                  <a:pt x="2102728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3179BABC-F01C-4C09-BE82-C1C218CA476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9792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B1CE826-A5B2-4507-ADB0-BD2BFE4B8BB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669792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09624F3D-E589-4C68-B98A-566CCAAA98D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2416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8017 w 2103120"/>
              <a:gd name="connsiteY3" fmla="*/ 1371600 h 1371600"/>
              <a:gd name="connsiteX4" fmla="*/ 2098017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8017" y="1371600"/>
                </a:lnTo>
                <a:lnTo>
                  <a:pt x="2098017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8">
            <a:extLst>
              <a:ext uri="{FF2B5EF4-FFF2-40B4-BE49-F238E27FC236}">
                <a16:creationId xmlns:a16="http://schemas.microsoft.com/office/drawing/2014/main" id="{6F19331A-27CF-4270-B991-C2E97C6E6C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22136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C123301D-8AA0-4C65-B928-3902E4793B5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422136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09B16E22-2B7C-413C-9283-51DBE7DF0F62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77528" y="4261336"/>
            <a:ext cx="2103120" cy="1371600"/>
          </a:xfrm>
          <a:custGeom>
            <a:avLst/>
            <a:gdLst>
              <a:gd name="connsiteX0" fmla="*/ 0 w 2103120"/>
              <a:gd name="connsiteY0" fmla="*/ 0 h 1371600"/>
              <a:gd name="connsiteX1" fmla="*/ 2103120 w 2103120"/>
              <a:gd name="connsiteY1" fmla="*/ 0 h 1371600"/>
              <a:gd name="connsiteX2" fmla="*/ 2103120 w 2103120"/>
              <a:gd name="connsiteY2" fmla="*/ 1371600 h 1371600"/>
              <a:gd name="connsiteX3" fmla="*/ 2097024 w 2103120"/>
              <a:gd name="connsiteY3" fmla="*/ 1371600 h 1371600"/>
              <a:gd name="connsiteX4" fmla="*/ 2097024 w 2103120"/>
              <a:gd name="connsiteY4" fmla="*/ 1277995 h 1371600"/>
              <a:gd name="connsiteX5" fmla="*/ 0 w 2103120"/>
              <a:gd name="connsiteY5" fmla="*/ 1277995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3120" h="1371600">
                <a:moveTo>
                  <a:pt x="0" y="0"/>
                </a:moveTo>
                <a:lnTo>
                  <a:pt x="2103120" y="0"/>
                </a:lnTo>
                <a:lnTo>
                  <a:pt x="2103120" y="1371600"/>
                </a:lnTo>
                <a:lnTo>
                  <a:pt x="2097024" y="1371600"/>
                </a:lnTo>
                <a:lnTo>
                  <a:pt x="2097024" y="1277995"/>
                </a:lnTo>
                <a:lnTo>
                  <a:pt x="0" y="1277995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9E095B1F-8D49-4766-951D-A60C5BA5DB4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74480" y="573811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A3C30BF1-DCAF-4FF7-AE62-42A77BBB551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74480" y="6001343"/>
            <a:ext cx="2103120" cy="228600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4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3716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82880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4DA5CF-5D2A-43B4-85A8-340C8F7BBA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542" y="3312119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6B1FEE3-D401-47CB-80E6-52D6DF510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67323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D86A78-C607-45C6-8641-1AF4A5F07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886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84BFDA8-0351-4C99-8911-2034DAE3D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3027" y="3314088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896FDB4-943E-4915-BFB5-FBF28C1F0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8072" y="5537362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DE6F848-8616-4A39-B962-93F75C471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70416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06A04BD-9213-47EF-B5B0-2684E430D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065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69DE2A-F897-46B0-B840-A25978924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71432" y="5539331"/>
            <a:ext cx="2103120" cy="10972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421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7" y="365760"/>
            <a:ext cx="10515600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7ECF580-8E4E-43A8-957B-F86F1C61ADA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914400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58B05749-818D-4447-958A-FEF293220A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2736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7F20B9D5-25D9-47F8-A972-A75CCB164FD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2736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41B075AD-BF48-4749-9202-8150B210737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603626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95B953E6-3C98-4798-A4E9-1B1440A15A5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982077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65B3E813-F032-4E15-B3D8-B0B967E184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982077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3A1AE7A9-C278-4553-BA87-9A37448FE96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982077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1408D2FA-A2B1-4447-8C50-0F16D70CE9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291072" y="4333934"/>
            <a:ext cx="2286000" cy="54864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68834F1C-0151-4D96-9804-08CAEEDB349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291072" y="5235467"/>
            <a:ext cx="2286000" cy="7315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DB26BE5E-69FC-43BF-BD74-25B62546B252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6292852" y="2004810"/>
            <a:ext cx="2286000" cy="21717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9" name="Text Placeholder 12">
            <a:extLst>
              <a:ext uri="{FF2B5EF4-FFF2-40B4-BE49-F238E27FC236}">
                <a16:creationId xmlns:a16="http://schemas.microsoft.com/office/drawing/2014/main" id="{E9D71C6C-8090-42D9-AA7D-9D858A08982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14400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ADBCB0A2-01FA-4A56-9187-2141478D277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02736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1" name="Text Placeholder 12">
            <a:extLst>
              <a:ext uri="{FF2B5EF4-FFF2-40B4-BE49-F238E27FC236}">
                <a16:creationId xmlns:a16="http://schemas.microsoft.com/office/drawing/2014/main" id="{A8DA037D-3115-4D06-B62B-8B2361C1B73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982077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E21E27-DF2A-4809-8004-DBD3CB8C9D7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91072" y="4912335"/>
            <a:ext cx="2286000" cy="274320"/>
          </a:xfrm>
        </p:spPr>
        <p:txBody>
          <a:bodyPr>
            <a:noAutofit/>
          </a:bodyPr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2866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D0D8038A-5827-4846-97D5-0DEF7A92C9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578608"/>
            <a:ext cx="4297680" cy="914400"/>
          </a:xfrm>
        </p:spPr>
        <p:txBody>
          <a:bodyPr anchor="b" anchorCtr="0"/>
          <a:lstStyle/>
          <a:p>
            <a:r>
              <a:rPr lang="en-US" dirty="0"/>
              <a:t>CLICK TO EDIT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3721608"/>
            <a:ext cx="4297680" cy="228600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1400"/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A951D3-FDD2-4A48-9F77-7EB69F3AA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D24C9D2-B921-4FAF-8173-CF9B37D4F8F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71372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5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6448595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F1B0119-8B53-4329-89FD-7688250A1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81369"/>
            <a:ext cx="11274552" cy="2743200"/>
          </a:xfrm>
          <a:custGeom>
            <a:avLst/>
            <a:gdLst>
              <a:gd name="connsiteX0" fmla="*/ 0 w 11274552"/>
              <a:gd name="connsiteY0" fmla="*/ 0 h 2743200"/>
              <a:gd name="connsiteX1" fmla="*/ 11274552 w 11274552"/>
              <a:gd name="connsiteY1" fmla="*/ 0 h 2743200"/>
              <a:gd name="connsiteX2" fmla="*/ 11274552 w 11274552"/>
              <a:gd name="connsiteY2" fmla="*/ 2743200 h 2743200"/>
              <a:gd name="connsiteX3" fmla="*/ 5730217 w 11274552"/>
              <a:gd name="connsiteY3" fmla="*/ 2743200 h 2743200"/>
              <a:gd name="connsiteX4" fmla="*/ 5730217 w 11274552"/>
              <a:gd name="connsiteY4" fmla="*/ 1118831 h 2743200"/>
              <a:gd name="connsiteX5" fmla="*/ 5522399 w 11274552"/>
              <a:gd name="connsiteY5" fmla="*/ 1118831 h 2743200"/>
              <a:gd name="connsiteX6" fmla="*/ 5522399 w 11274552"/>
              <a:gd name="connsiteY6" fmla="*/ 2743200 h 2743200"/>
              <a:gd name="connsiteX7" fmla="*/ 0 w 11274552"/>
              <a:gd name="connsiteY7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4552" h="2743200">
                <a:moveTo>
                  <a:pt x="0" y="0"/>
                </a:moveTo>
                <a:lnTo>
                  <a:pt x="11274552" y="0"/>
                </a:lnTo>
                <a:lnTo>
                  <a:pt x="11274552" y="2743200"/>
                </a:lnTo>
                <a:lnTo>
                  <a:pt x="5730217" y="2743200"/>
                </a:lnTo>
                <a:lnTo>
                  <a:pt x="5730217" y="1118831"/>
                </a:lnTo>
                <a:lnTo>
                  <a:pt x="5522399" y="1118831"/>
                </a:lnTo>
                <a:lnTo>
                  <a:pt x="5522399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3592386"/>
            <a:ext cx="4572000" cy="132556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9391" y="3546349"/>
            <a:ext cx="5248656" cy="192024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C8E637-78B0-4855-A6B1-C2DE56F36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981123" y="1600200"/>
            <a:ext cx="207818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89A89CDF-EE53-4D5A-BA2F-B21F454E10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03164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66790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ED48F4-DBCF-44E9-BDD6-E6E63CAB735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3423562 h 6858000"/>
              <a:gd name="connsiteX3" fmla="*/ 7502172 w 12188952"/>
              <a:gd name="connsiteY3" fmla="*/ 3423562 h 6858000"/>
              <a:gd name="connsiteX4" fmla="*/ 7502172 w 12188952"/>
              <a:gd name="connsiteY4" fmla="*/ 3652162 h 6858000"/>
              <a:gd name="connsiteX5" fmla="*/ 12188952 w 12188952"/>
              <a:gd name="connsiteY5" fmla="*/ 3652162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3423562"/>
                </a:lnTo>
                <a:lnTo>
                  <a:pt x="7502172" y="3423562"/>
                </a:lnTo>
                <a:lnTo>
                  <a:pt x="7502172" y="3652162"/>
                </a:lnTo>
                <a:lnTo>
                  <a:pt x="12188952" y="3652162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7D5655F-601C-49CF-925B-4467144804D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467603" y="4681728"/>
            <a:ext cx="3838731" cy="16459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600"/>
            </a:lvl2pPr>
            <a:lvl3pPr marL="914400" indent="0">
              <a:lnSpc>
                <a:spcPct val="100000"/>
              </a:lnSpc>
              <a:buNone/>
              <a:defRPr sz="1600"/>
            </a:lvl3pPr>
            <a:lvl4pPr marL="1371600" indent="0">
              <a:lnSpc>
                <a:spcPct val="100000"/>
              </a:lnSpc>
              <a:buNone/>
              <a:defRPr sz="1600"/>
            </a:lvl4pPr>
            <a:lvl5pPr marL="1828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4EE02-E082-4906-9F26-21DA131B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03696" y="3423562"/>
            <a:ext cx="46867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9F40A-2F72-4059-80C0-FD3038B0C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5854" y="3941064"/>
            <a:ext cx="3840480" cy="640080"/>
          </a:xfrm>
        </p:spPr>
        <p:txBody>
          <a:bodyPr anchor="t"/>
          <a:lstStyle>
            <a:lvl1pPr>
              <a:spcBef>
                <a:spcPts val="1000"/>
              </a:spcBef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65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6A9CEDC6-C07A-4AA6-A03A-799447ACA9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10025044 w 12188952"/>
              <a:gd name="connsiteY0" fmla="*/ 1464945 h 6858000"/>
              <a:gd name="connsiteX1" fmla="*/ 10025044 w 12188952"/>
              <a:gd name="connsiteY1" fmla="*/ 6219825 h 6858000"/>
              <a:gd name="connsiteX2" fmla="*/ 10253644 w 12188952"/>
              <a:gd name="connsiteY2" fmla="*/ 6219825 h 6858000"/>
              <a:gd name="connsiteX3" fmla="*/ 10253644 w 12188952"/>
              <a:gd name="connsiteY3" fmla="*/ 1464945 h 6858000"/>
              <a:gd name="connsiteX4" fmla="*/ 0 w 12188952"/>
              <a:gd name="connsiteY4" fmla="*/ 0 h 6858000"/>
              <a:gd name="connsiteX5" fmla="*/ 12188952 w 12188952"/>
              <a:gd name="connsiteY5" fmla="*/ 0 h 6858000"/>
              <a:gd name="connsiteX6" fmla="*/ 12188952 w 12188952"/>
              <a:gd name="connsiteY6" fmla="*/ 6858000 h 6858000"/>
              <a:gd name="connsiteX7" fmla="*/ 0 w 1218895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10025044" y="1464945"/>
                </a:moveTo>
                <a:lnTo>
                  <a:pt x="10025044" y="6219825"/>
                </a:lnTo>
                <a:lnTo>
                  <a:pt x="10253644" y="6219825"/>
                </a:lnTo>
                <a:lnTo>
                  <a:pt x="10253644" y="1464945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7109C03-4D2D-4A2D-AC74-49353ED38B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0" y="1465263"/>
            <a:ext cx="10026650" cy="4754562"/>
          </a:xfrm>
          <a:solidFill>
            <a:schemeClr val="bg1">
              <a:alpha val="93000"/>
            </a:schemeClr>
          </a:solidFill>
        </p:spPr>
        <p:txBody>
          <a:bodyPr lIns="1005840" tIns="502920"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65125"/>
            <a:ext cx="8562475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9EDE4DA5-D561-434E-9452-95025C316A4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0734040" y="-68580"/>
            <a:ext cx="1737360" cy="6858000"/>
          </a:xfrm>
        </p:spPr>
        <p:txBody>
          <a:bodyPr vert="vert270" anchor="t">
            <a:noAutofit/>
          </a:bodyPr>
          <a:lstStyle>
            <a:lvl1pPr marL="0" indent="0">
              <a:spcBef>
                <a:spcPts val="0"/>
              </a:spcBef>
              <a:buNone/>
              <a:defRPr sz="13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Problem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8936FC-DF00-4C6C-A5FA-13B0BFCC3E58}"/>
              </a:ext>
            </a:extLst>
          </p:cNvPr>
          <p:cNvSpPr/>
          <p:nvPr userDrawn="1"/>
        </p:nvSpPr>
        <p:spPr>
          <a:xfrm>
            <a:off x="10026568" y="1464945"/>
            <a:ext cx="228600" cy="47548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274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525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14399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DD18F8A-C2BE-429D-BB7C-9390EEEE52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90801" y="1916113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FDC9EA4-0AAA-467C-9B89-6966F6E4BB0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90675" y="2242336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31ECD896-8F8E-404E-BBAD-FBFCBBE3DFE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90801" y="3218688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6BEE435C-8719-41E1-838A-87FB6B0BA23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90675" y="3545967"/>
            <a:ext cx="3886200" cy="9144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DAC0554-380F-4627-9E3C-FCDA9EE3B9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14525" y="4709160"/>
            <a:ext cx="388620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32C9479E-1665-465C-9B07-8AC7E3F4B63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399" y="5036439"/>
            <a:ext cx="3886200" cy="737604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288361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F067F4C-584F-4D26-A9F4-7E8E3F09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59926" y="1569034"/>
            <a:ext cx="7193874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6C968367-11F9-40B5-B54F-1555B837CAB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630" y="548640"/>
            <a:ext cx="4389120" cy="576072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5363" y="365125"/>
            <a:ext cx="5103007" cy="132556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8C38614-0243-4ABA-A367-8875F339D6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3182" y="209397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25BE32D-3FC4-4B1B-808E-E2897BC2F70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53056" y="2422684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413E5A31-C8FF-4B6C-AE00-99F8578963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53307" y="3227832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99346137-3239-4162-9799-29D8E0B44CA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53181" y="3559290"/>
            <a:ext cx="5120640" cy="45720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005E970C-F216-4C13-B637-2CD29EB1F73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49167" y="4059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FD54B08D-52AA-478D-9A22-40F57CEFF5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149041" y="4388168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8434772-1E65-4475-A328-95A7B244579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49292" y="5202936"/>
            <a:ext cx="5120640" cy="32004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accent1"/>
                </a:solidFill>
                <a:latin typeface="+mj-lt"/>
              </a:defRPr>
            </a:lvl2pPr>
            <a:lvl3pPr marL="914400" indent="0">
              <a:buNone/>
              <a:defRPr sz="2000">
                <a:solidFill>
                  <a:schemeClr val="accent1"/>
                </a:solidFill>
                <a:latin typeface="+mj-lt"/>
              </a:defRPr>
            </a:lvl3pPr>
            <a:lvl4pPr marL="1371600" indent="0">
              <a:buNone/>
              <a:defRPr sz="2000">
                <a:solidFill>
                  <a:schemeClr val="accent1"/>
                </a:solidFill>
                <a:latin typeface="+mj-lt"/>
              </a:defRPr>
            </a:lvl4pPr>
            <a:lvl5pPr marL="1828800" indent="0">
              <a:buNone/>
              <a:defRPr sz="2000">
                <a:solidFill>
                  <a:schemeClr val="accent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16497897-EF41-49AE-B577-23E1843D2DE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49166" y="5535502"/>
            <a:ext cx="5120640" cy="640080"/>
          </a:xfrm>
        </p:spPr>
        <p:txBody>
          <a:bodyPr>
            <a:norm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307442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2412796-7042-4809-B0D2-CA19D0001B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2560590 h 6858000"/>
              <a:gd name="connsiteX5" fmla="*/ 4876038 w 12188952"/>
              <a:gd name="connsiteY5" fmla="*/ 2560590 h 6858000"/>
              <a:gd name="connsiteX6" fmla="*/ 4876038 w 12188952"/>
              <a:gd name="connsiteY6" fmla="*/ 2331990 h 6858000"/>
              <a:gd name="connsiteX7" fmla="*/ 0 w 12188952"/>
              <a:gd name="connsiteY7" fmla="*/ 23319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2560590"/>
                </a:lnTo>
                <a:lnTo>
                  <a:pt x="4876038" y="2560590"/>
                </a:lnTo>
                <a:lnTo>
                  <a:pt x="4876038" y="2331990"/>
                </a:lnTo>
                <a:lnTo>
                  <a:pt x="0" y="233199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858957"/>
            <a:ext cx="4032504" cy="1325563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DD0C4E2-C56D-415A-A93E-7E5A3DD9BBE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638800" y="1173329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3466F58-8094-496E-8FA6-A2A07D706EC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638800" y="1522412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35CDA3A0-B53D-4D18-9792-E99DB7DFDFC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638800" y="2743993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FEDD6309-46B2-4D7D-A1E2-8F04609BF7B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638800" y="3074026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DF7E20CD-913D-437E-9659-9C125387ECA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86038" y="1182807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DB390311-D71A-47E1-A6A4-FC51999254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6038" y="1531890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A6F112C5-2301-4903-8FFC-3D13F2BD7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686038" y="2753471"/>
            <a:ext cx="2743200" cy="365760"/>
          </a:xfrm>
        </p:spPr>
        <p:txBody>
          <a:bodyPr>
            <a:noAutofit/>
          </a:bodyPr>
          <a:lstStyle>
            <a:lvl1pPr marL="0" indent="0">
              <a:buNone/>
              <a:defRPr sz="1800" cap="all" baseline="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800">
                <a:latin typeface="+mj-lt"/>
              </a:defRPr>
            </a:lvl2pPr>
            <a:lvl3pPr marL="914400" indent="0">
              <a:buNone/>
              <a:defRPr sz="1800">
                <a:latin typeface="+mj-lt"/>
              </a:defRPr>
            </a:lvl3pPr>
            <a:lvl4pPr marL="1371600" indent="0">
              <a:buNone/>
              <a:defRPr sz="1800">
                <a:latin typeface="+mj-lt"/>
              </a:defRPr>
            </a:lvl4pPr>
            <a:lvl5pPr marL="1828800" indent="0">
              <a:buNone/>
              <a:defRPr sz="1800">
                <a:latin typeface="+mj-lt"/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867721ED-86DF-4220-A638-CB65E0B5B12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686038" y="3083504"/>
            <a:ext cx="2743200" cy="914400"/>
          </a:xfrm>
        </p:spPr>
        <p:txBody>
          <a:bodyPr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20BB15-729F-4427-9DF3-6861F01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331990"/>
            <a:ext cx="4877562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ct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7E32A88-04B9-4879-A7DA-64134B3784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28600" y="0"/>
            <a:ext cx="11961876" cy="6858000"/>
          </a:xfrm>
          <a:custGeom>
            <a:avLst/>
            <a:gdLst>
              <a:gd name="connsiteX0" fmla="*/ 0 w 11961876"/>
              <a:gd name="connsiteY0" fmla="*/ 0 h 6858000"/>
              <a:gd name="connsiteX1" fmla="*/ 11961876 w 11961876"/>
              <a:gd name="connsiteY1" fmla="*/ 0 h 6858000"/>
              <a:gd name="connsiteX2" fmla="*/ 11961876 w 11961876"/>
              <a:gd name="connsiteY2" fmla="*/ 6858000 h 6858000"/>
              <a:gd name="connsiteX3" fmla="*/ 0 w 1196187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61876" h="6858000">
                <a:moveTo>
                  <a:pt x="0" y="0"/>
                </a:moveTo>
                <a:lnTo>
                  <a:pt x="11961876" y="0"/>
                </a:lnTo>
                <a:lnTo>
                  <a:pt x="119618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760"/>
            <a:ext cx="6400800" cy="1325563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1" y="2000292"/>
            <a:ext cx="3162299" cy="3409907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FA2B6-6061-4DC2-8233-A48FB7AA8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4A219D8E-BB95-4BDA-98A2-097D1BFA74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39512" y="5513832"/>
            <a:ext cx="6958584" cy="1371600"/>
          </a:xfrm>
        </p:spPr>
        <p:txBody>
          <a:bodyPr vert="horz" bIns="0"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000" cap="all" baseline="0">
                <a:solidFill>
                  <a:schemeClr val="bg1">
                    <a:lumMod val="95000"/>
                  </a:schemeClr>
                </a:solidFill>
                <a:latin typeface="Source Sans Pro ExtraLight" panose="020B0303030403020204" pitchFamily="34" charset="0"/>
                <a:ea typeface="Source Sans Pro ExtraLight" panose="020B0303030403020204" pitchFamily="34" charset="0"/>
              </a:defRPr>
            </a:lvl1pPr>
          </a:lstStyle>
          <a:p>
            <a:pPr lvl="0"/>
            <a:r>
              <a:rPr lang="en-US" dirty="0"/>
              <a:t>Benefits</a:t>
            </a:r>
          </a:p>
        </p:txBody>
      </p:sp>
    </p:spTree>
    <p:extLst>
      <p:ext uri="{BB962C8B-B14F-4D97-AF65-F5344CB8AC3E}">
        <p14:creationId xmlns:p14="http://schemas.microsoft.com/office/powerpoint/2010/main" val="227848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5A412B8-4256-47AC-A275-1AC354C4C6E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0 w 12188952"/>
              <a:gd name="connsiteY0" fmla="*/ 0 h 6858000"/>
              <a:gd name="connsiteX1" fmla="*/ 12188952 w 12188952"/>
              <a:gd name="connsiteY1" fmla="*/ 0 h 6858000"/>
              <a:gd name="connsiteX2" fmla="*/ 12188952 w 12188952"/>
              <a:gd name="connsiteY2" fmla="*/ 6858000 h 6858000"/>
              <a:gd name="connsiteX3" fmla="*/ 0 w 12188952"/>
              <a:gd name="connsiteY3" fmla="*/ 6858000 h 6858000"/>
              <a:gd name="connsiteX4" fmla="*/ 0 w 12188952"/>
              <a:gd name="connsiteY4" fmla="*/ 4926523 h 6858000"/>
              <a:gd name="connsiteX5" fmla="*/ 9142476 w 12188952"/>
              <a:gd name="connsiteY5" fmla="*/ 4926523 h 6858000"/>
              <a:gd name="connsiteX6" fmla="*/ 9142476 w 12188952"/>
              <a:gd name="connsiteY6" fmla="*/ 4697923 h 6858000"/>
              <a:gd name="connsiteX7" fmla="*/ 0 w 12188952"/>
              <a:gd name="connsiteY7" fmla="*/ 46979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88952" h="6858000"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lnTo>
                  <a:pt x="0" y="4926523"/>
                </a:lnTo>
                <a:lnTo>
                  <a:pt x="9142476" y="4926523"/>
                </a:lnTo>
                <a:lnTo>
                  <a:pt x="9142476" y="4697923"/>
                </a:lnTo>
                <a:lnTo>
                  <a:pt x="0" y="4697923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5084064"/>
            <a:ext cx="8311896" cy="1049254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BCBD4E-87D0-4BA6-A1B4-3DC9452A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97923"/>
            <a:ext cx="914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Mo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B695704B-E527-4A3C-9B8B-CDEB8724F0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6858000"/>
          </a:xfrm>
          <a:custGeom>
            <a:avLst/>
            <a:gdLst>
              <a:gd name="connsiteX0" fmla="*/ 7789164 w 12188952"/>
              <a:gd name="connsiteY0" fmla="*/ 2258568 h 6858000"/>
              <a:gd name="connsiteX1" fmla="*/ 7789164 w 12188952"/>
              <a:gd name="connsiteY1" fmla="*/ 2487168 h 6858000"/>
              <a:gd name="connsiteX2" fmla="*/ 10715244 w 12188952"/>
              <a:gd name="connsiteY2" fmla="*/ 2487168 h 6858000"/>
              <a:gd name="connsiteX3" fmla="*/ 10715244 w 12188952"/>
              <a:gd name="connsiteY3" fmla="*/ 2258568 h 6858000"/>
              <a:gd name="connsiteX4" fmla="*/ 4634484 w 12188952"/>
              <a:gd name="connsiteY4" fmla="*/ 2258568 h 6858000"/>
              <a:gd name="connsiteX5" fmla="*/ 4634484 w 12188952"/>
              <a:gd name="connsiteY5" fmla="*/ 2487168 h 6858000"/>
              <a:gd name="connsiteX6" fmla="*/ 7560564 w 12188952"/>
              <a:gd name="connsiteY6" fmla="*/ 2487168 h 6858000"/>
              <a:gd name="connsiteX7" fmla="*/ 7560564 w 12188952"/>
              <a:gd name="connsiteY7" fmla="*/ 2258568 h 6858000"/>
              <a:gd name="connsiteX8" fmla="*/ 1443228 w 12188952"/>
              <a:gd name="connsiteY8" fmla="*/ 2258568 h 6858000"/>
              <a:gd name="connsiteX9" fmla="*/ 1443228 w 12188952"/>
              <a:gd name="connsiteY9" fmla="*/ 2487168 h 6858000"/>
              <a:gd name="connsiteX10" fmla="*/ 4369308 w 12188952"/>
              <a:gd name="connsiteY10" fmla="*/ 2487168 h 6858000"/>
              <a:gd name="connsiteX11" fmla="*/ 4369308 w 12188952"/>
              <a:gd name="connsiteY11" fmla="*/ 2258568 h 6858000"/>
              <a:gd name="connsiteX12" fmla="*/ 0 w 12188952"/>
              <a:gd name="connsiteY12" fmla="*/ 0 h 6858000"/>
              <a:gd name="connsiteX13" fmla="*/ 12188952 w 12188952"/>
              <a:gd name="connsiteY13" fmla="*/ 0 h 6858000"/>
              <a:gd name="connsiteX14" fmla="*/ 12188952 w 12188952"/>
              <a:gd name="connsiteY14" fmla="*/ 6858000 h 6858000"/>
              <a:gd name="connsiteX15" fmla="*/ 0 w 12188952"/>
              <a:gd name="connsiteY1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188952" h="6858000">
                <a:moveTo>
                  <a:pt x="7789164" y="2258568"/>
                </a:moveTo>
                <a:lnTo>
                  <a:pt x="7789164" y="2487168"/>
                </a:lnTo>
                <a:lnTo>
                  <a:pt x="10715244" y="2487168"/>
                </a:lnTo>
                <a:lnTo>
                  <a:pt x="10715244" y="2258568"/>
                </a:lnTo>
                <a:close/>
                <a:moveTo>
                  <a:pt x="4634484" y="2258568"/>
                </a:moveTo>
                <a:lnTo>
                  <a:pt x="4634484" y="2487168"/>
                </a:lnTo>
                <a:lnTo>
                  <a:pt x="7560564" y="2487168"/>
                </a:lnTo>
                <a:lnTo>
                  <a:pt x="7560564" y="2258568"/>
                </a:lnTo>
                <a:close/>
                <a:moveTo>
                  <a:pt x="1443228" y="2258568"/>
                </a:moveTo>
                <a:lnTo>
                  <a:pt x="1443228" y="2487168"/>
                </a:lnTo>
                <a:lnTo>
                  <a:pt x="4369308" y="2487168"/>
                </a:lnTo>
                <a:lnTo>
                  <a:pt x="4369308" y="2258568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44752" y="2487165"/>
            <a:ext cx="2926080" cy="2714379"/>
          </a:xfrm>
          <a:solidFill>
            <a:schemeClr val="bg1">
              <a:alpha val="85000"/>
            </a:schemeClr>
          </a:solidFill>
        </p:spPr>
        <p:txBody>
          <a:bodyPr tIns="429768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2</a:t>
            </a:r>
            <a:endParaRPr lang="en-ZA" dirty="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73352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3600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3</a:t>
            </a:r>
            <a:endParaRPr lang="en-ZA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73775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90688" y="2487165"/>
            <a:ext cx="2926080" cy="2715768"/>
          </a:xfrm>
          <a:solidFill>
            <a:schemeClr val="bg1">
              <a:alpha val="85000"/>
            </a:schemeClr>
          </a:solidFill>
        </p:spPr>
        <p:txBody>
          <a:bodyPr tIns="429768"/>
          <a:lstStyle>
            <a:lvl1pPr marL="0" indent="0" algn="ctr">
              <a:buFont typeface="Arial" panose="020B0604020202020204" pitchFamily="34" charset="0"/>
              <a:buNone/>
              <a:defRPr sz="1800" cap="all" baseline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Bullet 4</a:t>
            </a:r>
            <a:endParaRPr lang="en-ZA" dirty="0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19288" y="3374136"/>
            <a:ext cx="2468880" cy="1371600"/>
          </a:xfrm>
        </p:spPr>
        <p:txBody>
          <a:bodyPr/>
          <a:lstStyle>
            <a:lvl1pPr marL="0" indent="0" algn="ctr">
              <a:lnSpc>
                <a:spcPts val="22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Bullet Description</a:t>
            </a:r>
            <a:endParaRPr lang="en-ZA" dirty="0"/>
          </a:p>
        </p:txBody>
      </p:sp>
      <p:sp>
        <p:nvSpPr>
          <p:cNvPr id="16" name="Date Placeholder 4">
            <a:extLst>
              <a:ext uri="{FF2B5EF4-FFF2-40B4-BE49-F238E27FC236}">
                <a16:creationId xmlns:a16="http://schemas.microsoft.com/office/drawing/2014/main" id="{C0256D1E-8A29-4C0A-8641-E823E877CF86}"/>
              </a:ext>
            </a:extLst>
          </p:cNvPr>
          <p:cNvSpPr>
            <a:spLocks noGrp="1"/>
          </p:cNvSpPr>
          <p:nvPr>
            <p:ph type="dt" sz="half" idx="39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0B45ED-DCCD-4701-9ACC-9C83B74D1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44752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508955-3B0C-44CA-B1F9-AD0E70CDB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600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612ACAA-EEDE-4C74-AF6C-6A7D06F7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90688" y="2258568"/>
            <a:ext cx="292608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28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10">
            <a:extLst>
              <a:ext uri="{FF2B5EF4-FFF2-40B4-BE49-F238E27FC236}">
                <a16:creationId xmlns:a16="http://schemas.microsoft.com/office/drawing/2014/main" id="{27AEA2E6-E265-44DE-9F3F-657ECFF5D13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1524" y="0"/>
            <a:ext cx="12188952" cy="68580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7569F-733B-494F-B7CB-23180520907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0" y="2258568"/>
            <a:ext cx="12190476" cy="2743200"/>
          </a:xfrm>
          <a:solidFill>
            <a:schemeClr val="accent2">
              <a:alpha val="9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Z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ZA" dirty="0"/>
              <a:t>Pitch deck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B51A1E-902D-48AF-9020-955120F399B6}" type="slidenum">
              <a:rPr lang="en-ZA" smtClean="0"/>
              <a:pPr/>
              <a:t>‹#›</a:t>
            </a:fld>
            <a:endParaRPr lang="en-ZA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67130" y="2752344"/>
            <a:ext cx="2560320" cy="603504"/>
          </a:xfrm>
          <a:prstGeom prst="rect">
            <a:avLst/>
          </a:prstGeom>
          <a:noFill/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1</a:t>
            </a:r>
            <a:endParaRPr lang="en-ZA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E9F4FE1-F54C-4B3C-9CED-6C3058B0035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15840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2</a:t>
            </a:r>
            <a:endParaRPr lang="en-ZA" dirty="0"/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6328AB3-6C8E-4BB6-9C01-852150BDFE1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67194" y="2752344"/>
            <a:ext cx="2560320" cy="603504"/>
          </a:xfrm>
          <a:prstGeom prst="rect">
            <a:avLst/>
          </a:prstGeom>
          <a:noFill/>
        </p:spPr>
        <p:txBody>
          <a:bodyPr vert="horz" lIns="0" tIns="0" rIns="0" bIns="0" rtlCol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3600" dirty="0">
                <a:solidFill>
                  <a:schemeClr val="accent2">
                    <a:lumMod val="20000"/>
                    <a:lumOff val="80000"/>
                  </a:schemeClr>
                </a:solidFill>
                <a:latin typeface="+mj-lt"/>
              </a:defRPr>
            </a:lvl1pPr>
          </a:lstStyle>
          <a:p>
            <a:pPr marL="266700" lvl="0" indent="-266700" algn="ctr"/>
            <a:r>
              <a:rPr lang="en-US" dirty="0"/>
              <a:t>3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369B8-B3F7-44DF-975B-57630CED624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76713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199533E-4480-4EF0-855E-F0FC142777B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5840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8E1CB88-990B-431E-A733-AF73E309054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867194" y="3502152"/>
            <a:ext cx="2560320" cy="1371600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bg1"/>
                </a:solidFill>
                <a:latin typeface="+mj-lt"/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  <a:latin typeface="+mj-lt"/>
              </a:defRPr>
            </a:lvl3pPr>
            <a:lvl4pPr marL="1371600" indent="0">
              <a:buNone/>
              <a:defRPr sz="1800">
                <a:solidFill>
                  <a:schemeClr val="bg1"/>
                </a:solidFill>
                <a:latin typeface="+mj-lt"/>
              </a:defRPr>
            </a:lvl4pPr>
            <a:lvl5pPr marL="1828800" indent="0">
              <a:buNone/>
              <a:defRPr sz="18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15" name="Date Placeholder 4">
            <a:extLst>
              <a:ext uri="{FF2B5EF4-FFF2-40B4-BE49-F238E27FC236}">
                <a16:creationId xmlns:a16="http://schemas.microsoft.com/office/drawing/2014/main" id="{DCF4F2F5-E92C-4ECF-9FDE-3E0CE4FBFCA8}"/>
              </a:ext>
            </a:extLst>
          </p:cNvPr>
          <p:cNvSpPr>
            <a:spLocks noGrp="1"/>
          </p:cNvSpPr>
          <p:nvPr>
            <p:ph type="dt" sz="half" idx="38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</p:spTree>
    <p:extLst>
      <p:ext uri="{BB962C8B-B14F-4D97-AF65-F5344CB8AC3E}">
        <p14:creationId xmlns:p14="http://schemas.microsoft.com/office/powerpoint/2010/main" val="28764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7/14/20XX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Pitch deck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85" r:id="rId4"/>
    <p:sldLayoutId id="2147483650" r:id="rId5"/>
    <p:sldLayoutId id="2147483669" r:id="rId6"/>
    <p:sldLayoutId id="2147483651" r:id="rId7"/>
    <p:sldLayoutId id="2147483671" r:id="rId8"/>
    <p:sldLayoutId id="2147483683" r:id="rId9"/>
    <p:sldLayoutId id="2147483687" r:id="rId10"/>
    <p:sldLayoutId id="2147483672" r:id="rId11"/>
    <p:sldLayoutId id="2147483680" r:id="rId12"/>
    <p:sldLayoutId id="2147483678" r:id="rId13"/>
    <p:sldLayoutId id="2147483653" r:id="rId14"/>
    <p:sldLayoutId id="2147483677" r:id="rId15"/>
    <p:sldLayoutId id="2147483673" r:id="rId16"/>
    <p:sldLayoutId id="2147483654" r:id="rId17"/>
    <p:sldLayoutId id="2147483674" r:id="rId18"/>
    <p:sldLayoutId id="2147483675" r:id="rId19"/>
    <p:sldLayoutId id="2147483676" r:id="rId20"/>
    <p:sldLayoutId id="2147483668" r:id="rId21"/>
    <p:sldLayoutId id="2147483652" r:id="rId22"/>
    <p:sldLayoutId id="2147483656" r:id="rId23"/>
    <p:sldLayoutId id="2147483657" r:id="rId2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36" userDrawn="1">
          <p15:clr>
            <a:srgbClr val="5ACBF0"/>
          </p15:clr>
        </p15:guide>
        <p15:guide id="2" pos="2568" userDrawn="1">
          <p15:clr>
            <a:srgbClr val="5ACBF0"/>
          </p15:clr>
        </p15:guide>
        <p15:guide id="3" pos="5760" userDrawn="1">
          <p15:clr>
            <a:srgbClr val="F26B43"/>
          </p15:clr>
        </p15:guide>
        <p15:guide id="4" pos="192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576" userDrawn="1">
          <p15:clr>
            <a:srgbClr val="000000"/>
          </p15:clr>
        </p15:guide>
        <p15:guide id="7" pos="7104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www.kaggle.com/c/severstal-steel-defect-detection/overview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bridge and cables">
            <a:extLst>
              <a:ext uri="{FF2B5EF4-FFF2-40B4-BE49-F238E27FC236}">
                <a16:creationId xmlns:a16="http://schemas.microsoft.com/office/drawing/2014/main" id="{96D6DE01-D902-4482-9C44-25411826C9A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"/>
          <a:stretch/>
        </p:blipFill>
        <p:spPr>
          <a:xfrm>
            <a:off x="1524" y="10"/>
            <a:ext cx="12188952" cy="6857990"/>
          </a:xfrm>
          <a:noFill/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C522CE7-8601-4799-A188-72F4C128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1" y="858957"/>
            <a:ext cx="4828991" cy="1325563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sz="3700" b="1"/>
              <a:t>Severstal</a:t>
            </a:r>
            <a:br>
              <a:rPr lang="en-US" sz="3700" b="1"/>
            </a:br>
            <a:r>
              <a:rPr lang="en-US" sz="3700" b="1"/>
              <a:t>Steel Defect Detection</a:t>
            </a:r>
            <a:endParaRPr lang="en-US" sz="3700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25F03F3A-A6BA-8EE6-EF75-1F25AE471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000" b="1" dirty="0"/>
              <a:t>Severstal : Steel Defect Detection</a:t>
            </a:r>
            <a:endParaRPr lang="en-US" dirty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6F2F46E-BBA8-DB28-F038-C1178771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95A575-4944-44FE-8343-886F3F628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760" y="3475036"/>
            <a:ext cx="3033720" cy="2026604"/>
          </a:xfrm>
        </p:spPr>
        <p:txBody>
          <a:bodyPr>
            <a:normAutofit/>
          </a:bodyPr>
          <a:lstStyle/>
          <a:p>
            <a:r>
              <a:rPr lang="en-US" dirty="0"/>
              <a:t>Group 6</a:t>
            </a:r>
            <a:endParaRPr lang="ar-LY" dirty="0"/>
          </a:p>
          <a:p>
            <a:pPr>
              <a:lnSpc>
                <a:spcPct val="150000"/>
              </a:lnSpc>
            </a:pPr>
            <a:r>
              <a:rPr lang="en-US" sz="1200" dirty="0"/>
              <a:t>Mohammed Benkhial -8928209</a:t>
            </a:r>
            <a:endParaRPr lang="ar-LY" sz="1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/>
              <a:t>Rohit Totlani - 8914803</a:t>
            </a:r>
            <a:br>
              <a:rPr lang="en-US" sz="1200" dirty="0"/>
            </a:br>
            <a:r>
              <a:rPr lang="en-US" sz="1200" dirty="0"/>
              <a:t>Pradeepti Kasam - 8965985</a:t>
            </a:r>
          </a:p>
          <a:p>
            <a:pPr>
              <a:lnSpc>
                <a:spcPts val="1425"/>
              </a:lnSpc>
              <a:spcBef>
                <a:spcPts val="0"/>
              </a:spcBef>
            </a:pP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photo of a man in a meeting&#10;">
            <a:extLst>
              <a:ext uri="{FF2B5EF4-FFF2-40B4-BE49-F238E27FC236}">
                <a16:creationId xmlns:a16="http://schemas.microsoft.com/office/drawing/2014/main" id="{31EB3F7E-46D2-4030-923F-5B334198CAE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8600" y="0"/>
            <a:ext cx="11961813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760"/>
            <a:ext cx="7071362" cy="1325563"/>
          </a:xfrm>
        </p:spPr>
        <p:txBody>
          <a:bodyPr/>
          <a:lstStyle/>
          <a:p>
            <a:r>
              <a:rPr lang="en-US" b="1" dirty="0"/>
              <a:t>How Can we effectively implement A/B testing ?</a:t>
            </a:r>
            <a:r>
              <a:rPr lang="ar-LY" b="1" dirty="0"/>
              <a:t> 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500" y="1815643"/>
            <a:ext cx="4565421" cy="490583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/>
            <a:r>
              <a:rPr lang="en-US" sz="1600" b="1" dirty="0"/>
              <a:t>Control Group</a:t>
            </a:r>
            <a:r>
              <a:rPr lang="en-US" sz="1400" dirty="0"/>
              <a:t>:</a:t>
            </a:r>
          </a:p>
          <a:p>
            <a:pPr algn="ctr"/>
            <a:r>
              <a:rPr lang="en-US" sz="1300" b="1" dirty="0"/>
              <a:t>Method</a:t>
            </a:r>
            <a:r>
              <a:rPr lang="en-US" sz="1300" dirty="0"/>
              <a:t>: Traditional manual defect detection performed by human inspectors.</a:t>
            </a:r>
          </a:p>
          <a:p>
            <a:pPr algn="ctr"/>
            <a:r>
              <a:rPr lang="en-US" sz="1300" b="1" dirty="0"/>
              <a:t>Role</a:t>
            </a:r>
            <a:r>
              <a:rPr lang="en-US" sz="1300" dirty="0"/>
              <a:t>: Acts as the baseline or current standard of quality control.</a:t>
            </a:r>
          </a:p>
          <a:p>
            <a:pPr algn="ctr"/>
            <a:r>
              <a:rPr lang="en-US" sz="1600" b="1" dirty="0"/>
              <a:t>Treatment Group</a:t>
            </a:r>
            <a:r>
              <a:rPr lang="en-US" sz="1400" dirty="0"/>
              <a:t>:</a:t>
            </a:r>
          </a:p>
          <a:p>
            <a:pPr algn="ctr"/>
            <a:r>
              <a:rPr lang="en-US" sz="1300" b="1" dirty="0"/>
              <a:t>Method</a:t>
            </a:r>
            <a:r>
              <a:rPr lang="en-US" sz="1300" dirty="0"/>
              <a:t>: Automated defect detection using the AI model (DefectDetectionNet).</a:t>
            </a:r>
          </a:p>
          <a:p>
            <a:pPr algn="ctr"/>
            <a:r>
              <a:rPr lang="en-US" sz="1300" b="1" dirty="0"/>
              <a:t>Role</a:t>
            </a:r>
            <a:r>
              <a:rPr lang="en-US" sz="1300" dirty="0"/>
              <a:t>: Represents the new approach being evaluated for improved accuracy and efficiency.</a:t>
            </a:r>
          </a:p>
          <a:p>
            <a:pPr algn="ctr"/>
            <a:r>
              <a:rPr lang="en-US" sz="1600" b="1" dirty="0"/>
              <a:t>Comparison</a:t>
            </a:r>
            <a:r>
              <a:rPr lang="en-US" sz="1400" dirty="0"/>
              <a:t>:</a:t>
            </a:r>
          </a:p>
          <a:p>
            <a:pPr algn="ctr"/>
            <a:r>
              <a:rPr lang="en-US" sz="1300" b="1" dirty="0"/>
              <a:t>Metrics</a:t>
            </a:r>
            <a:r>
              <a:rPr lang="en-US" sz="1300" dirty="0"/>
              <a:t>: Detection accuracy, speed, cost-effectiveness (false positives/negatives).</a:t>
            </a:r>
          </a:p>
          <a:p>
            <a:pPr algn="ctr"/>
            <a:r>
              <a:rPr lang="en-US" sz="1300" b="1" dirty="0"/>
              <a:t>Process</a:t>
            </a:r>
            <a:r>
              <a:rPr lang="en-US" sz="1300" dirty="0"/>
              <a:t>: Both groups inspect the same steel sheets; performance is measured using common metrics and statistically compared to determine significant improvement by the AI model.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00243C5-63A8-41FD-AC5F-B82F3BE27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A26E79-BB71-489A-B65B-6FB9A7942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2286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79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image of bar graph">
            <a:extLst>
              <a:ext uri="{FF2B5EF4-FFF2-40B4-BE49-F238E27FC236}">
                <a16:creationId xmlns:a16="http://schemas.microsoft.com/office/drawing/2014/main" id="{6A057D43-F8BF-4DAD-A7AD-845A6D5B5A5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8" y="0"/>
            <a:ext cx="12188952" cy="685800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7876" y="365125"/>
            <a:ext cx="9374124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Where can Severstal integrate the model 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57525" y="1919288"/>
            <a:ext cx="9144000" cy="3657600"/>
          </a:xfrm>
        </p:spPr>
        <p:txBody>
          <a:bodyPr/>
          <a:lstStyle/>
          <a:p>
            <a:r>
              <a:rPr lang="en-US" dirty="0"/>
              <a:t>Deployment Location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4671EBE-B721-4278-A276-75F44D556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09200" y="2559368"/>
            <a:ext cx="3657600" cy="142113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Integrated directly into the production line’s quality control system.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629525" y="1919288"/>
            <a:ext cx="3657600" cy="640080"/>
          </a:xfrm>
        </p:spPr>
        <p:txBody>
          <a:bodyPr/>
          <a:lstStyle/>
          <a:p>
            <a:r>
              <a:rPr lang="en-US" dirty="0"/>
              <a:t>Implementation Steps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72E633-D3D4-4B6D-909F-937FED844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696200" y="2559368"/>
            <a:ext cx="3657600" cy="2733053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Image Capture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300" dirty="0"/>
              <a:t>High-resolution cameras collect images of steel sheets in real-time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AI Inference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300" dirty="0"/>
              <a:t>Captured images are fed into the DefectDetectionNet model.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300" dirty="0"/>
              <a:t>The model processes and identifies defect regions using segmentation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13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Real-Time Feedback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300" dirty="0"/>
              <a:t>Detected defects trigger alerts for immediate action.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1300" dirty="0"/>
              <a:t>Data is logged for further process optimization and quality analysis. 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D55AB81-8A4D-4B4A-8B0F-A7407C69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B04A6B-B6E9-40E3-BFCB-8C1C17E0D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17876" y="1690688"/>
            <a:ext cx="228600" cy="388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293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photo of Wall street sign&#10;">
            <a:extLst>
              <a:ext uri="{FF2B5EF4-FFF2-40B4-BE49-F238E27FC236}">
                <a16:creationId xmlns:a16="http://schemas.microsoft.com/office/drawing/2014/main" id="{7EA54CDC-A10B-4928-83AD-8A873A126AF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8" name="Title 27">
            <a:extLst>
              <a:ext uri="{FF2B5EF4-FFF2-40B4-BE49-F238E27FC236}">
                <a16:creationId xmlns:a16="http://schemas.microsoft.com/office/drawing/2014/main" id="{0648DE95-334E-46CE-B3A6-AEEB61BA1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52" name="Slide Number Placeholder 51">
            <a:extLst>
              <a:ext uri="{FF2B5EF4-FFF2-40B4-BE49-F238E27FC236}">
                <a16:creationId xmlns:a16="http://schemas.microsoft.com/office/drawing/2014/main" id="{FFBA0FCD-5060-4B39-B311-BE2FE37C8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0D2D0E99-BA93-F3F6-CCC2-A3EA1081A62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467600" y="4681538"/>
            <a:ext cx="3838575" cy="1646237"/>
          </a:xfrm>
        </p:spPr>
        <p:txBody>
          <a:bodyPr>
            <a:normAutofit/>
          </a:bodyPr>
          <a:lstStyle/>
          <a:p>
            <a:r>
              <a:rPr lang="en-US" dirty="0"/>
              <a:t>Group 6</a:t>
            </a:r>
            <a:endParaRPr lang="ar-LY" dirty="0"/>
          </a:p>
          <a:p>
            <a:pPr>
              <a:lnSpc>
                <a:spcPct val="150000"/>
              </a:lnSpc>
            </a:pPr>
            <a:r>
              <a:rPr lang="en-US" sz="1200" dirty="0"/>
              <a:t>Mohammed Benkhial -8928209</a:t>
            </a:r>
            <a:endParaRPr lang="ar-LY" sz="12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200" dirty="0"/>
              <a:t>Rohit Totlani - 8914803</a:t>
            </a:r>
            <a:br>
              <a:rPr lang="en-US" sz="1200" dirty="0"/>
            </a:br>
            <a:r>
              <a:rPr lang="en-US" sz="1200" dirty="0"/>
              <a:t>Pradeepti Kasam - 8965985</a:t>
            </a:r>
          </a:p>
          <a:p>
            <a:pPr>
              <a:lnSpc>
                <a:spcPts val="1425"/>
              </a:lnSpc>
              <a:spcBef>
                <a:spcPts val="0"/>
              </a:spcBef>
            </a:pPr>
            <a:br>
              <a:rPr lang="en-US" sz="14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81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Placeholder 46" descr="image of bar graphs&#10;">
            <a:extLst>
              <a:ext uri="{FF2B5EF4-FFF2-40B4-BE49-F238E27FC236}">
                <a16:creationId xmlns:a16="http://schemas.microsoft.com/office/drawing/2014/main" id="{8DF0B24C-C423-4BE7-9103-806E661E19C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79" name="Text Placeholder 78">
            <a:extLst>
              <a:ext uri="{FF2B5EF4-FFF2-40B4-BE49-F238E27FC236}">
                <a16:creationId xmlns:a16="http://schemas.microsoft.com/office/drawing/2014/main" id="{A7DD34AA-E48A-47B4-BD20-EA3CBB161ED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b="1" dirty="0"/>
              <a:t>Link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AD4C9E1-F442-4E77-AD43-98B4169C160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673352" y="3584448"/>
            <a:ext cx="2468880" cy="1371600"/>
          </a:xfrm>
        </p:spPr>
        <p:txBody>
          <a:bodyPr>
            <a:normAutofit/>
          </a:bodyPr>
          <a:lstStyle/>
          <a:p>
            <a:pPr algn="l"/>
            <a:r>
              <a:rPr lang="en-US" sz="1600" dirty="0">
                <a:hlinkClick r:id="rId4"/>
              </a:rPr>
              <a:t>https://www.kaggle.com/c/severstal-steel-defect-detection/overview</a:t>
            </a:r>
            <a:endParaRPr lang="en-US" sz="16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C314248-E087-48C3-891A-BF11C1EE1F0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636008" y="2697479"/>
            <a:ext cx="2926080" cy="2505453"/>
          </a:xfrm>
        </p:spPr>
        <p:txBody>
          <a:bodyPr/>
          <a:lstStyle/>
          <a:p>
            <a:r>
              <a:rPr lang="en-US" dirty="0"/>
              <a:t>Dataset CONTENTS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1BDCA60-2625-4B36-96B1-2B050A7C734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790688" y="2697587"/>
            <a:ext cx="2926080" cy="2505345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6255A71-CEF2-4F63-A0C4-DC367B5621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019288" y="3584448"/>
            <a:ext cx="2468880" cy="1490472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dirty="0"/>
              <a:t>indicating the location and </a:t>
            </a:r>
            <a:r>
              <a:rPr lang="en-US" altLang="en-US" dirty="0"/>
              <a:t>Class</a:t>
            </a:r>
            <a:r>
              <a:rPr lang="en-US" dirty="0"/>
              <a:t> of four different surface defects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/>
              <a:t>Class 1: Pitted surface defect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/>
              <a:t>Class 2: Crazing defect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/>
              <a:t>Class 3: Scratches defect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/>
              <a:t>Class 4: Patches defect 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8CA60395-A3D9-469E-B191-FCFC5F5EE0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2</a:t>
            </a:fld>
            <a:endParaRPr lang="en-ZA" dirty="0"/>
          </a:p>
        </p:txBody>
      </p:sp>
      <p:sp>
        <p:nvSpPr>
          <p:cNvPr id="8" name="Text Placeholder 26">
            <a:extLst>
              <a:ext uri="{FF2B5EF4-FFF2-40B4-BE49-F238E27FC236}">
                <a16:creationId xmlns:a16="http://schemas.microsoft.com/office/drawing/2014/main" id="{41BFB145-C146-D498-FB9D-B332CB7E8687}"/>
              </a:ext>
            </a:extLst>
          </p:cNvPr>
          <p:cNvSpPr txBox="1">
            <a:spLocks/>
          </p:cNvSpPr>
          <p:nvPr/>
        </p:nvSpPr>
        <p:spPr>
          <a:xfrm>
            <a:off x="1444752" y="1655068"/>
            <a:ext cx="9272016" cy="63093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base">
              <a:lnSpc>
                <a:spcPts val="3300"/>
              </a:lnSpc>
              <a:spcAft>
                <a:spcPts val="1200"/>
              </a:spcAft>
              <a:buNone/>
            </a:pPr>
            <a:r>
              <a:rPr lang="en-US" sz="1800" cap="all" dirty="0">
                <a:solidFill>
                  <a:schemeClr val="bg1"/>
                </a:solidFill>
                <a:latin typeface="+mj-lt"/>
              </a:rPr>
              <a:t>Severstal: Steel Defect Detection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0A0AE-7177-EFA6-AB90-FD4EB00117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845" y="3575942"/>
            <a:ext cx="2873829" cy="1625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6B236-B60F-0EAB-27A8-6042CF829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1D5E-5770-2D2F-3F95-F888C72F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Class Label Count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E88633-8042-DAE1-CC4C-E6A1C6D2F8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71148"/>
            <a:ext cx="5181600" cy="3860291"/>
          </a:xfrm>
          <a:prstGeom prst="rect">
            <a:avLst/>
          </a:prstGeom>
          <a:noFill/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1B6765-0474-858F-073F-40AC93395AD1}"/>
              </a:ext>
            </a:extLst>
          </p:cNvPr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Class 1, 2, 3,4 are the defect classes.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From the visualization its clear that class 3 is the most occurred defect.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90697BA-9824-CE89-D294-7C4D3FD8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25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black and white image of bar graphs">
            <a:extLst>
              <a:ext uri="{FF2B5EF4-FFF2-40B4-BE49-F238E27FC236}">
                <a16:creationId xmlns:a16="http://schemas.microsoft.com/office/drawing/2014/main" id="{328A991A-37FB-44FF-88EA-33E50292CB5C}"/>
              </a:ext>
            </a:extLst>
          </p:cNvPr>
          <p:cNvPicPr>
            <a:picLocks noGrp="1" noChangeAspect="1"/>
          </p:cNvPicPr>
          <p:nvPr>
            <p:ph type="pic" sz="quarter" idx="3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" y="0"/>
            <a:ext cx="12188952" cy="6858000"/>
          </a:xfrm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5FB75C3E-5885-49DD-8190-BB1E8C511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Model Used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FF04D30-F224-451C-9FFE-3930E78F7E5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3C7B196D-A4EB-4450-8C2E-D4F26C77F84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67130" y="2773680"/>
            <a:ext cx="2560320" cy="603504"/>
          </a:xfrm>
        </p:spPr>
        <p:txBody>
          <a:bodyPr anchor="ctr">
            <a:normAutofit fontScale="62500" lnSpcReduction="20000"/>
          </a:bodyPr>
          <a:lstStyle/>
          <a:p>
            <a:r>
              <a:rPr lang="en-US" b="1" dirty="0"/>
              <a:t>Techniques Used</a:t>
            </a:r>
            <a:endParaRPr lang="en-US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16852965-5187-4677-B878-4167E7B6925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812896" y="2801112"/>
            <a:ext cx="2560320" cy="524256"/>
          </a:xfrm>
        </p:spPr>
        <p:txBody>
          <a:bodyPr anchor="ctr"/>
          <a:lstStyle/>
          <a:p>
            <a:r>
              <a:rPr lang="en-US" sz="2300" b="1" dirty="0"/>
              <a:t>Encoder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A362839C-0A6B-4785-ACD4-42645537AF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864550" y="2761488"/>
            <a:ext cx="3322320" cy="603504"/>
          </a:xfrm>
        </p:spPr>
        <p:txBody>
          <a:bodyPr anchor="ctr"/>
          <a:lstStyle/>
          <a:p>
            <a:r>
              <a:rPr lang="en-US" sz="2300" b="1" dirty="0"/>
              <a:t>Decoder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463A9-91ED-406C-A142-DF9DBB5C018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767130" y="3502152"/>
            <a:ext cx="2560320" cy="137160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dirty="0"/>
              <a:t>U-Net–like Convolutional Neural Network (CNN)</a:t>
            </a:r>
          </a:p>
          <a:p>
            <a:pPr algn="l"/>
            <a:r>
              <a:rPr lang="en-US" dirty="0"/>
              <a:t>specifically designed for defect segmentation.</a:t>
            </a:r>
          </a:p>
          <a:p>
            <a:pPr algn="l"/>
            <a:r>
              <a:rPr lang="en-US" dirty="0"/>
              <a:t>Consists of an Encoder and a Decoder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FDC3A9B5-5598-4CD5-88DB-141F093C2F5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815840" y="3502152"/>
            <a:ext cx="2560320" cy="1371600"/>
          </a:xfrm>
        </p:spPr>
        <p:txBody>
          <a:bodyPr/>
          <a:lstStyle/>
          <a:p>
            <a:r>
              <a:rPr lang="en-US" dirty="0"/>
              <a:t>Series of convolutional and pooling layers to capture image features</a:t>
            </a:r>
            <a:endParaRPr lang="en-ZA" noProof="1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624C0B95-53C2-4500-8EAE-8B7F73AAE5B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245550" y="3502152"/>
            <a:ext cx="2560320" cy="1371600"/>
          </a:xfrm>
        </p:spPr>
        <p:txBody>
          <a:bodyPr/>
          <a:lstStyle/>
          <a:p>
            <a:r>
              <a:rPr lang="en-US" dirty="0"/>
              <a:t>Up sampling layers to generate precise segmentation masks.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C7452-8DFB-4E08-B517-7802CB671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19B51A1E-902D-48AF-9020-955120F399B6}" type="slidenum">
              <a:rPr lang="en-ZA" smtClean="0"/>
              <a:pPr/>
              <a:t>4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821816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C34A7E-9287-E35E-54EB-D9BCEF8381AE}"/>
              </a:ext>
            </a:extLst>
          </p:cNvPr>
          <p:cNvSpPr txBox="1"/>
          <p:nvPr/>
        </p:nvSpPr>
        <p:spPr>
          <a:xfrm>
            <a:off x="836612" y="853440"/>
            <a:ext cx="3932237" cy="553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1" kern="1200" dirty="0">
                <a:latin typeface="+mj-lt"/>
                <a:ea typeface="+mj-ea"/>
                <a:cs typeface="+mj-cs"/>
              </a:rPr>
              <a:t>U-Net Model </a:t>
            </a: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8B2FF871-CDAC-7166-AA50-90A51C535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B6BC374C-6874-99A7-F065-A1F5CC5153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783347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6" name="Picture 8" descr="Simplified graph of U-Net architecture for segmentation with ResNet34... |  Download Scientific Diagram">
            <a:extLst>
              <a:ext uri="{FF2B5EF4-FFF2-40B4-BE49-F238E27FC236}">
                <a16:creationId xmlns:a16="http://schemas.microsoft.com/office/drawing/2014/main" id="{82F274BE-2EE1-0E0F-018F-5502F6433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73" y="2182608"/>
            <a:ext cx="3608493" cy="3608493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97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A606E0-F93B-CCB8-F495-0514259B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27" y="1366893"/>
            <a:ext cx="5227773" cy="1501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519F5-A563-AC8E-7AC6-E11BCC555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899" y="1366893"/>
            <a:ext cx="5235394" cy="11507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58543F-C068-939E-CF89-E63BC56DFD4D}"/>
              </a:ext>
            </a:extLst>
          </p:cNvPr>
          <p:cNvSpPr txBox="1"/>
          <p:nvPr/>
        </p:nvSpPr>
        <p:spPr>
          <a:xfrm>
            <a:off x="432619" y="294968"/>
            <a:ext cx="394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image Before Masking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BCE898-8C62-5653-6B87-11933B6B61D1}"/>
              </a:ext>
            </a:extLst>
          </p:cNvPr>
          <p:cNvSpPr txBox="1"/>
          <p:nvPr/>
        </p:nvSpPr>
        <p:spPr>
          <a:xfrm>
            <a:off x="6348323" y="294968"/>
            <a:ext cx="4468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Sample image After Masking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A6FC36-D726-26CF-A01E-F5590F30E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680" y="3753596"/>
            <a:ext cx="5243014" cy="17375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36CFE0-3ABB-9073-B8D5-F0A902219F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0222" y="3460201"/>
            <a:ext cx="5296359" cy="17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63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photo of coins on a table&#10;">
            <a:extLst>
              <a:ext uri="{FF2B5EF4-FFF2-40B4-BE49-F238E27FC236}">
                <a16:creationId xmlns:a16="http://schemas.microsoft.com/office/drawing/2014/main" id="{A78432FC-7702-44D2-9799-5CC8D3D0C06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"/>
          <a:stretch/>
        </p:blipFill>
        <p:spPr>
          <a:xfrm>
            <a:off x="1524" y="10"/>
            <a:ext cx="12188952" cy="6857990"/>
          </a:xfr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1CFAB-A735-4A31-A51D-42FE1F5E9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8957"/>
            <a:ext cx="4032504" cy="1325563"/>
          </a:xfrm>
        </p:spPr>
        <p:txBody>
          <a:bodyPr anchor="ctr">
            <a:normAutofit/>
          </a:bodyPr>
          <a:lstStyle/>
          <a:p>
            <a:r>
              <a:rPr lang="en-US" sz="3700"/>
              <a:t>AI-Powered Defect Detection</a:t>
            </a:r>
          </a:p>
        </p:txBody>
      </p:sp>
      <p:sp>
        <p:nvSpPr>
          <p:cNvPr id="45" name="Slide Number Placeholder 44">
            <a:extLst>
              <a:ext uri="{FF2B5EF4-FFF2-40B4-BE49-F238E27FC236}">
                <a16:creationId xmlns:a16="http://schemas.microsoft.com/office/drawing/2014/main" id="{839DF259-1923-4D25-955A-2AFFAE8BD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8477383-390C-41CA-A296-5FBDFAD231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38800" y="2001640"/>
            <a:ext cx="2743200" cy="365760"/>
          </a:xfrm>
        </p:spPr>
        <p:txBody>
          <a:bodyPr>
            <a:normAutofit/>
          </a:bodyPr>
          <a:lstStyle/>
          <a:p>
            <a:r>
              <a:rPr lang="en-US" dirty="0"/>
              <a:t>Performance Metric</a:t>
            </a:r>
            <a:endParaRPr lang="en-ZA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6446DD38-A9AC-47C3-9018-7367CED92B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638800" y="2479151"/>
            <a:ext cx="2743200" cy="914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Average Metric Value: </a:t>
            </a:r>
            <a:r>
              <a:rPr lang="en-US" b="1" dirty="0"/>
              <a:t>0.9610</a:t>
            </a:r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E0EDB3B-C0A8-4C28-A8CE-248E9B2BF5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685657" y="2001640"/>
            <a:ext cx="3201162" cy="365760"/>
          </a:xfrm>
        </p:spPr>
        <p:txBody>
          <a:bodyPr>
            <a:normAutofit/>
          </a:bodyPr>
          <a:lstStyle/>
          <a:p>
            <a:r>
              <a:rPr lang="en-US" dirty="0"/>
              <a:t>Interpretation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C0B07462-809B-4573-9E92-EDEE7B8990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685657" y="2514600"/>
            <a:ext cx="2743200" cy="9144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The model achieves a high level of accuracy in detecting defects, ensuring reliable quality control.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849396F-F963-0102-5AAE-8E9A90673C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2971800"/>
            <a:ext cx="4371968" cy="314568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3507718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27A-C9A1-97BD-DB31-0A6DD0345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anchor="ctr">
            <a:normAutofit/>
          </a:bodyPr>
          <a:lstStyle/>
          <a:p>
            <a:pPr algn="ctr"/>
            <a:r>
              <a:rPr lang="en-US" sz="2600" b="1">
                <a:solidFill>
                  <a:srgbClr val="FFFFFF"/>
                </a:solidFill>
              </a:rPr>
              <a:t>Ground Truth vs. Model Prediction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6CBFAF-4E4E-878F-F93B-2957044E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297" y="961812"/>
            <a:ext cx="6552805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02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361A-DDF3-170A-D2F6-45DB9DDF0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64" y="1547446"/>
            <a:ext cx="5187643" cy="4272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700" b="1" dirty="0"/>
              <a:t>Conclusion :</a:t>
            </a:r>
            <a:br>
              <a:rPr lang="en-US" sz="3700" dirty="0"/>
            </a:br>
            <a:br>
              <a:rPr lang="en-US" sz="3700" dirty="0"/>
            </a:br>
            <a:endParaRPr lang="en-US" sz="37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060078-B6F9-F64A-87D4-E966CD3D8009}"/>
              </a:ext>
            </a:extLst>
          </p:cNvPr>
          <p:cNvSpPr txBox="1"/>
          <p:nvPr/>
        </p:nvSpPr>
        <p:spPr>
          <a:xfrm>
            <a:off x="221064" y="763676"/>
            <a:ext cx="5187643" cy="38887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 summary, the U-Net model effectively detects defects in steel sheets, achieving an accuracy of </a:t>
            </a:r>
            <a:r>
              <a:rPr lang="en-US" sz="2000" b="1" dirty="0"/>
              <a:t>96%.</a:t>
            </a:r>
            <a:endParaRPr lang="en-US" sz="2000" dirty="0"/>
          </a:p>
        </p:txBody>
      </p:sp>
      <p:pic>
        <p:nvPicPr>
          <p:cNvPr id="20" name="Picture 19" descr="Packages on conveyor belt">
            <a:extLst>
              <a:ext uri="{FF2B5EF4-FFF2-40B4-BE49-F238E27FC236}">
                <a16:creationId xmlns:a16="http://schemas.microsoft.com/office/drawing/2014/main" id="{CE8382A4-3DEE-EB3D-F0C1-FD45550E2E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3" r="3636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144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4873"/>
      </a:accent1>
      <a:accent2>
        <a:srgbClr val="03658C"/>
      </a:accent2>
      <a:accent3>
        <a:srgbClr val="0388A6"/>
      </a:accent3>
      <a:accent4>
        <a:srgbClr val="04ADBF"/>
      </a:accent4>
      <a:accent5>
        <a:srgbClr val="5B9BD5"/>
      </a:accent5>
      <a:accent6>
        <a:srgbClr val="04D9D9"/>
      </a:accent6>
      <a:hlink>
        <a:srgbClr val="0563C1"/>
      </a:hlink>
      <a:folHlink>
        <a:srgbClr val="954F72"/>
      </a:folHlink>
    </a:clrScheme>
    <a:fontScheme name="Custom 118">
      <a:majorFont>
        <a:latin typeface="Selawik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 pitch deck_Win32_JB_v2.potx" id="{20737546-06B0-4BD7-AC56-F403EF86C0E3}" vid="{1EA85B44-1A53-4BBB-B1B2-A9A21AB62E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C5A798-286F-493A-A004-3C6C2A6B8B9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4AF623-4A95-4652-AF18-74D461A966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AD7039-4680-4956-9542-B83D9E6314E4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Financial pitch deck</Template>
  <TotalTime>229</TotalTime>
  <Words>486</Words>
  <Application>Microsoft Office PowerPoint</Application>
  <PresentationFormat>Widescreen</PresentationFormat>
  <Paragraphs>86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Selawik Semibold</vt:lpstr>
      <vt:lpstr>Source Sans Pro</vt:lpstr>
      <vt:lpstr>Source Sans Pro ExtraLight</vt:lpstr>
      <vt:lpstr>Wingdings</vt:lpstr>
      <vt:lpstr>Office Theme</vt:lpstr>
      <vt:lpstr>Severstal Steel Defect Detection</vt:lpstr>
      <vt:lpstr>Dataset</vt:lpstr>
      <vt:lpstr>Class Label Count</vt:lpstr>
      <vt:lpstr>Model Used</vt:lpstr>
      <vt:lpstr>PowerPoint Presentation</vt:lpstr>
      <vt:lpstr>PowerPoint Presentation</vt:lpstr>
      <vt:lpstr>AI-Powered Defect Detection</vt:lpstr>
      <vt:lpstr>Ground Truth vs. Model Prediction</vt:lpstr>
      <vt:lpstr>Conclusion :  </vt:lpstr>
      <vt:lpstr>How Can we effectively implement A/B testing ? </vt:lpstr>
      <vt:lpstr>Where can Severstal integrate the model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benkhial</dc:creator>
  <cp:lastModifiedBy>Pradeepti Kasam</cp:lastModifiedBy>
  <cp:revision>6</cp:revision>
  <dcterms:created xsi:type="dcterms:W3CDTF">2025-02-11T02:51:15Z</dcterms:created>
  <dcterms:modified xsi:type="dcterms:W3CDTF">2025-02-18T22:49:38Z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