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6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9207-A823-4231-A6C3-7B935CE4596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2B1D-9B60-4802-BC9B-D4C6D4C8B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92B1D-9B60-4802-BC9B-D4C6D4C8B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5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383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7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5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9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7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8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2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690558-6991-43AB-BE82-47317F1ED62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C6CAD8-4188-4862-A840-B0227BCA5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9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ifmia/supershop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BBCB4-DEA7-8607-685D-BC7D31978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688" y="-104756"/>
            <a:ext cx="129778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5C575-B5DD-D5D4-0C04-1818765F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699"/>
            <a:ext cx="7166485" cy="786574"/>
          </a:xfrm>
          <a:solidFill>
            <a:schemeClr val="bg1">
              <a:alpha val="88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SuperShop – ML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671ED-8AE0-7CF8-B76E-5B118228C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2906" y="5966670"/>
            <a:ext cx="8676222" cy="786574"/>
          </a:xfrm>
          <a:solidFill>
            <a:schemeClr val="bg1">
              <a:alpha val="88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CSCN8030 – Artificial Intelligence for Business Decisions and Transformation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9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22AC-8B27-C8BF-30F5-46C955B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Sales by Category</a:t>
            </a:r>
            <a:br>
              <a:rPr 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90D2C-6957-04F4-FA6D-F296065F7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595" y="1320903"/>
            <a:ext cx="6982161" cy="4059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FC13FF-82A5-65BD-C36C-99458EE3BCE5}"/>
              </a:ext>
            </a:extLst>
          </p:cNvPr>
          <p:cNvSpPr txBox="1"/>
          <p:nvPr/>
        </p:nvSpPr>
        <p:spPr>
          <a:xfrm>
            <a:off x="1895912" y="5746459"/>
            <a:ext cx="8506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sales are pretty evenly spread out across the three categories with Technology sales leading marginally.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0652-D4F2-E717-F6CA-835BB613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 Each Category Under Sub-Category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54C5C-F35C-A4E6-DBE6-BD15370C1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253" y="1580050"/>
            <a:ext cx="6800846" cy="4059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5F634A-794C-80E3-7046-C5A983BE1224}"/>
              </a:ext>
            </a:extLst>
          </p:cNvPr>
          <p:cNvSpPr txBox="1"/>
          <p:nvPr/>
        </p:nvSpPr>
        <p:spPr>
          <a:xfrm>
            <a:off x="2952925" y="5838738"/>
            <a:ext cx="8934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that phones and chairs are the most sold items.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5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A7D4-D56A-1646-877A-A1C81163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Region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1B3763-7374-1A5F-3440-559C33F2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870" y="2005019"/>
            <a:ext cx="6172735" cy="35131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9B91F-2EB1-CED2-C6D4-86871B921891}"/>
              </a:ext>
            </a:extLst>
          </p:cNvPr>
          <p:cNvSpPr txBox="1"/>
          <p:nvPr/>
        </p:nvSpPr>
        <p:spPr>
          <a:xfrm>
            <a:off x="2550253" y="5763236"/>
            <a:ext cx="80534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Sales: The West region has the highest sales, exceeding 700,000.</a:t>
            </a:r>
          </a:p>
          <a:p>
            <a:pPr marL="285750" indent="-285750">
              <a:lnSpc>
                <a:spcPts val="1425"/>
              </a:lnSpc>
              <a:buFontTx/>
              <a:buChar char="-"/>
            </a:pP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Sales: The South region has the lowest sales, around 400,000.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E05D-8B9A-D7F7-8430-9FCE62D8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Discount On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41207-827C-38AD-A343-F253813F8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052" y="1685595"/>
            <a:ext cx="7247248" cy="38331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6A01B-7786-DA21-84C2-618E89811E6C}"/>
              </a:ext>
            </a:extLst>
          </p:cNvPr>
          <p:cNvSpPr txBox="1"/>
          <p:nvPr/>
        </p:nvSpPr>
        <p:spPr>
          <a:xfrm>
            <a:off x="1954635" y="5679347"/>
            <a:ext cx="8707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a general downward trend in profit as the discount rate increases for all three product categories: Furniture, Office Supplies, and Technology. This suggests that offering higher discounts leads to lower overall profits.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2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D5D0-F027-A1AB-C530-DD2CABA0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324C-959A-AC7A-A61B-910C361B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Used time-series Forecasting Model to predict future sales: </a:t>
            </a:r>
          </a:p>
          <a:p>
            <a:r>
              <a:rPr lang="en-US" dirty="0"/>
              <a:t>ARIMA (Autoregressive Integrated Moving Average)</a:t>
            </a:r>
          </a:p>
          <a:p>
            <a:r>
              <a:rPr lang="en-US" dirty="0"/>
              <a:t>LSTM (Long Short Term Memory)</a:t>
            </a:r>
          </a:p>
        </p:txBody>
      </p:sp>
    </p:spTree>
    <p:extLst>
      <p:ext uri="{BB962C8B-B14F-4D97-AF65-F5344CB8AC3E}">
        <p14:creationId xmlns:p14="http://schemas.microsoft.com/office/powerpoint/2010/main" val="214345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48C-C2EE-CAA5-96E2-9290114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9D32C-33D1-FCB1-3E91-4CEFC7BFE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413" y="1544397"/>
            <a:ext cx="6095174" cy="4044461"/>
          </a:xfrm>
        </p:spPr>
      </p:pic>
    </p:spTree>
    <p:extLst>
      <p:ext uri="{BB962C8B-B14F-4D97-AF65-F5344CB8AC3E}">
        <p14:creationId xmlns:p14="http://schemas.microsoft.com/office/powerpoint/2010/main" val="134166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FA8A-8708-BA30-3168-F9209244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415B-AB35-6E83-3B5A-1DC36912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Metrics</a:t>
            </a:r>
          </a:p>
          <a:p>
            <a:endParaRPr lang="en-US" dirty="0"/>
          </a:p>
          <a:p>
            <a:r>
              <a:rPr lang="en-US" dirty="0"/>
              <a:t>RMSE –  5624.43</a:t>
            </a:r>
          </a:p>
          <a:p>
            <a:r>
              <a:rPr lang="en-US" dirty="0"/>
              <a:t>MAE –  5619.49</a:t>
            </a:r>
          </a:p>
          <a:p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R</a:t>
            </a:r>
            <a:r>
              <a:rPr lang="en-US" sz="1800" kern="100" baseline="300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2</a:t>
            </a:r>
            <a:r>
              <a:rPr lang="en-US" dirty="0"/>
              <a:t> Score – 0.87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An </a:t>
            </a: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R</a:t>
            </a:r>
            <a:r>
              <a:rPr lang="en-US" sz="1800" kern="100" baseline="300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2</a:t>
            </a:r>
            <a:r>
              <a:rPr lang="en-US" dirty="0"/>
              <a:t> of 0.87 suggests that your model captures the underlying patterns and trends effectively, though 13% of the variance remains unexplained.</a:t>
            </a:r>
          </a:p>
        </p:txBody>
      </p:sp>
    </p:spTree>
    <p:extLst>
      <p:ext uri="{BB962C8B-B14F-4D97-AF65-F5344CB8AC3E}">
        <p14:creationId xmlns:p14="http://schemas.microsoft.com/office/powerpoint/2010/main" val="242993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6E78-FF98-C643-7645-62494A75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F4284-6A05-5365-F881-E28A09680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19" y="1753537"/>
            <a:ext cx="8497036" cy="4016088"/>
          </a:xfrm>
        </p:spPr>
      </p:pic>
    </p:spTree>
    <p:extLst>
      <p:ext uri="{BB962C8B-B14F-4D97-AF65-F5344CB8AC3E}">
        <p14:creationId xmlns:p14="http://schemas.microsoft.com/office/powerpoint/2010/main" val="73825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3B48-4462-DB39-1807-CF1CAF69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62B6C-AFD2-DC17-86FF-F821DC44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b="1" dirty="0"/>
              <a:t>Metrics</a:t>
            </a:r>
          </a:p>
          <a:p>
            <a:endParaRPr lang="en-US" dirty="0"/>
          </a:p>
          <a:p>
            <a:r>
              <a:rPr lang="en-US" dirty="0"/>
              <a:t>RMSE –  8902.49</a:t>
            </a:r>
          </a:p>
          <a:p>
            <a:r>
              <a:rPr lang="en-US" dirty="0"/>
              <a:t>MAE –  7883.60</a:t>
            </a:r>
          </a:p>
          <a:p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R</a:t>
            </a:r>
            <a:r>
              <a:rPr lang="en-US" sz="1800" kern="100" baseline="30000" dirty="0">
                <a:effectLst/>
                <a:latin typeface="+mj-lt"/>
                <a:ea typeface="Calibri" panose="020F0502020204030204" pitchFamily="34" charset="0"/>
                <a:cs typeface="Cordia New" panose="020B0304020202020204" pitchFamily="34" charset="-34"/>
              </a:rPr>
              <a:t>2</a:t>
            </a:r>
            <a:r>
              <a:rPr lang="en-US" dirty="0"/>
              <a:t> Score – 0.56</a:t>
            </a:r>
          </a:p>
          <a:p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LSTM gave us an R2 score of 0.56 which indicates that the model explains 56% variance in data.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2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1885-0C2A-B32B-914B-2F21EB99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16E9-97E1-E34C-3D19-754E7868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Out of the two models, </a:t>
            </a:r>
            <a:r>
              <a:rPr lang="en-US" b="1" dirty="0"/>
              <a:t>ARIMA </a:t>
            </a:r>
            <a:r>
              <a:rPr lang="en-US" dirty="0"/>
              <a:t>proved to be better model with 87% accurate prediction.</a:t>
            </a:r>
          </a:p>
          <a:p>
            <a:r>
              <a:rPr lang="en-US" dirty="0"/>
              <a:t>Model can be further improvised to predict sales of individual items based on category and sub-category to optimize the inventory.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+mj-lt"/>
              </a:rPr>
              <a:t>Profitability prediction to come up with better discounting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3208-E919-B880-1BB7-369C09CA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041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0491-CA4A-A898-CBB6-0FFD6948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4404"/>
            <a:ext cx="9905998" cy="3124201"/>
          </a:xfrm>
        </p:spPr>
        <p:txBody>
          <a:bodyPr/>
          <a:lstStyle/>
          <a:p>
            <a:r>
              <a:rPr lang="en-US" dirty="0"/>
              <a:t>The SuperShop dataset provides a rich set of retail transaction data, including sales, customer information, product details, and profitability metrics.</a:t>
            </a:r>
          </a:p>
          <a:p>
            <a:r>
              <a:rPr lang="en-US" dirty="0"/>
              <a:t>This presentation explores the dataset to extract meaningful insights and propose three impactful machine learning use cases: sales forecasting, profitability prediction, and customer segmentation. </a:t>
            </a:r>
          </a:p>
          <a:p>
            <a:r>
              <a:rPr lang="en-US" dirty="0"/>
              <a:t>These use cases aim to optimize inventory management, enhance profitability, and enable personalized marketing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9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9EA2-F6F8-BBBF-1ED8-8C456B8A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61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48A9-3C01-8391-F34D-2EDE0352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D8FF-1CCB-EC75-84E6-8BAE0FDC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29590"/>
            <a:ext cx="10353762" cy="4058751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en-US" dirty="0"/>
              <a:t>: Kaggle (</a:t>
            </a:r>
            <a:r>
              <a:rPr lang="en-US" dirty="0" err="1">
                <a:hlinkClick r:id="rId2"/>
              </a:rPr>
              <a:t>Supershop_dataset</a:t>
            </a:r>
            <a:r>
              <a:rPr lang="en-US" dirty="0"/>
              <a:t>)</a:t>
            </a:r>
          </a:p>
          <a:p>
            <a:r>
              <a:rPr lang="en-US" b="1" dirty="0"/>
              <a:t>Description</a:t>
            </a:r>
            <a:r>
              <a:rPr lang="en-US" dirty="0"/>
              <a:t>: Contains sales transaction data for an online store.</a:t>
            </a:r>
          </a:p>
          <a:p>
            <a:r>
              <a:rPr lang="en-US" b="1" dirty="0"/>
              <a:t>Rows</a:t>
            </a:r>
            <a:r>
              <a:rPr lang="en-US" dirty="0"/>
              <a:t>: 9,995</a:t>
            </a:r>
          </a:p>
          <a:p>
            <a:r>
              <a:rPr lang="en-US" b="1" dirty="0"/>
              <a:t>Columns</a:t>
            </a:r>
            <a:r>
              <a:rPr lang="en-US" dirty="0"/>
              <a:t>: 21</a:t>
            </a:r>
          </a:p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Order Details</a:t>
            </a:r>
            <a:r>
              <a:rPr lang="en-US" dirty="0"/>
              <a:t>:  Order ID, Order Date, Ship Date, Ship Mode</a:t>
            </a:r>
          </a:p>
          <a:p>
            <a:pPr lvl="1"/>
            <a:r>
              <a:rPr lang="en-US" b="1" dirty="0"/>
              <a:t>Customer Details</a:t>
            </a:r>
            <a:r>
              <a:rPr lang="en-US" dirty="0"/>
              <a:t>:  Customer ID, Customer Name, Segment</a:t>
            </a:r>
          </a:p>
          <a:p>
            <a:pPr lvl="1"/>
            <a:r>
              <a:rPr lang="en-US" b="1" dirty="0"/>
              <a:t>Product Details</a:t>
            </a:r>
            <a:r>
              <a:rPr lang="en-US" dirty="0"/>
              <a:t>:  Product ID, Category, Sub-Category, Product Name</a:t>
            </a:r>
          </a:p>
          <a:p>
            <a:pPr lvl="1"/>
            <a:r>
              <a:rPr lang="en-US" b="1" dirty="0"/>
              <a:t>Transaction Details</a:t>
            </a:r>
            <a:r>
              <a:rPr lang="en-US" dirty="0"/>
              <a:t>:  Sales, Quantity, Discount,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AB79-BA47-29B3-4ACD-5C473D06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A73D-039A-F8B2-5787-0BE264AD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1565"/>
            <a:ext cx="10353762" cy="4058751"/>
          </a:xfrm>
        </p:spPr>
        <p:txBody>
          <a:bodyPr/>
          <a:lstStyle/>
          <a:p>
            <a:r>
              <a:rPr lang="en-US" dirty="0"/>
              <a:t>Businesses face challenges in effectively managing inventory, maximizing profitability, and delivering personalized customer experiences. </a:t>
            </a:r>
          </a:p>
          <a:p>
            <a:r>
              <a:rPr lang="en-US" dirty="0"/>
              <a:t>Without accurate sales forecasting, profitability insights, and customer segmentation, decision-making becomes reactive and inefficient. </a:t>
            </a:r>
          </a:p>
          <a:p>
            <a:r>
              <a:rPr lang="en-US" dirty="0"/>
              <a:t>This presentation addresses these challenges by leveraging the SuperShop dataset to propose machine learning solutions that optimize inventory planning, enhance profit margins, and improve customer engagement through data-driven strategies.</a:t>
            </a:r>
          </a:p>
        </p:txBody>
      </p:sp>
    </p:spTree>
    <p:extLst>
      <p:ext uri="{BB962C8B-B14F-4D97-AF65-F5344CB8AC3E}">
        <p14:creationId xmlns:p14="http://schemas.microsoft.com/office/powerpoint/2010/main" val="22115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70DB-A4BB-0272-1F8F-8660CB30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F6FD-0E34-90C7-449A-49104352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48901"/>
          </a:xfrm>
        </p:spPr>
        <p:txBody>
          <a:bodyPr>
            <a:normAutofit/>
          </a:bodyPr>
          <a:lstStyle/>
          <a:p>
            <a:r>
              <a:rPr lang="en-US" dirty="0"/>
              <a:t>Businesses often struggle with predicting future sales, leading to overstocking or stockouts. This impacts inventory management, increases operational costs, and reduces customer satisfaction. A robust sales forecasting model is needed to predict demand accurately and ensure optimal stock levels.</a:t>
            </a:r>
          </a:p>
          <a:p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Predict future sales for better planning.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optimize stock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revenue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0178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1ADB-3E34-32D7-08E5-299E62F0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4EA-8F14-2B5E-C1F6-46516527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unprofitable transactions and products is a challenge for businesses, especially when discounts and promotions heavily influence profits. Without accurate insights into profitability, businesses risk losing revenue and fail to optimize pricing strategies. A machine learning model can help predict profitability and guide decision-making to maximize margins.</a:t>
            </a:r>
          </a:p>
          <a:p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Predict profitability of orders to identify unprofitable products or regions.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Guides discount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Highlights loss-making products or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1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7E98-B7F8-6491-3558-C643E699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B267-C6E5-8C0D-D618-DDF5F964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56623"/>
          </a:xfrm>
        </p:spPr>
        <p:txBody>
          <a:bodyPr/>
          <a:lstStyle/>
          <a:p>
            <a:r>
              <a:rPr lang="en-US" dirty="0"/>
              <a:t>Delivering personalized customer experiences is essential for customer retention and satisfaction. However, businesses often lack a clear understanding of customer behavior and preferences. This results in generic marketing strategies with limited impact. Machine learning-based customer segmentation can group customers by their purchasing patterns, enabling targeted marketing and improved customer engagement.</a:t>
            </a:r>
          </a:p>
          <a:p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Group customers based on purchasing behavior for targeted marketing.</a:t>
            </a:r>
          </a:p>
          <a:p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Personalizes customer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Boosts sales through tailored offers.</a:t>
            </a:r>
          </a:p>
        </p:txBody>
      </p:sp>
    </p:spTree>
    <p:extLst>
      <p:ext uri="{BB962C8B-B14F-4D97-AF65-F5344CB8AC3E}">
        <p14:creationId xmlns:p14="http://schemas.microsoft.com/office/powerpoint/2010/main" val="396049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FC1B-212D-253B-6EF1-10A2856A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395019"/>
          </a:xfrm>
        </p:spPr>
        <p:txBody>
          <a:bodyPr/>
          <a:lstStyle/>
          <a:p>
            <a:r>
              <a:rPr lang="en-US" dirty="0"/>
              <a:t>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113751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DD96-85A1-417A-F659-C3953AE4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Sales Trend Over Time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D6560-2CCB-2596-581B-81AE7C8A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372" y="1312513"/>
            <a:ext cx="8112607" cy="40592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A2240-4292-EA80-2B99-B3CFF8D9088D}"/>
              </a:ext>
            </a:extLst>
          </p:cNvPr>
          <p:cNvSpPr txBox="1"/>
          <p:nvPr/>
        </p:nvSpPr>
        <p:spPr>
          <a:xfrm>
            <a:off x="314877" y="5614893"/>
            <a:ext cx="11562245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a clear upward trend in sales over the period from 2015 to 2017. This indicates that the business has been growing steadily during this timeframe.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appears to be some seasonality in the sales data as well. We can observe peaks and troughs that seem to repeat annually.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5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791</Words>
  <Application>Microsoft Office PowerPoint</Application>
  <PresentationFormat>Widescreen</PresentationFormat>
  <Paragraphs>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Calisto MT</vt:lpstr>
      <vt:lpstr>Courier New</vt:lpstr>
      <vt:lpstr>Times New Roman</vt:lpstr>
      <vt:lpstr>Wingdings 2</vt:lpstr>
      <vt:lpstr>Slate</vt:lpstr>
      <vt:lpstr>SuperShop – ML Analysis</vt:lpstr>
      <vt:lpstr>Introduction</vt:lpstr>
      <vt:lpstr>Dataset Overview</vt:lpstr>
      <vt:lpstr>Problem Statement</vt:lpstr>
      <vt:lpstr>Sales Forecasting</vt:lpstr>
      <vt:lpstr>Profitability Prediction</vt:lpstr>
      <vt:lpstr>Customer Segmentation</vt:lpstr>
      <vt:lpstr>Sales Forecasting</vt:lpstr>
      <vt:lpstr>Sales Trend Over Time </vt:lpstr>
      <vt:lpstr>Sales by Category </vt:lpstr>
      <vt:lpstr>Sales For Each Category Under Sub-Category</vt:lpstr>
      <vt:lpstr>Total Sales By Region</vt:lpstr>
      <vt:lpstr>Impact Of Discount On Profit</vt:lpstr>
      <vt:lpstr>ML Model</vt:lpstr>
      <vt:lpstr>ARIMA</vt:lpstr>
      <vt:lpstr>ARIMA </vt:lpstr>
      <vt:lpstr>LSTM</vt:lpstr>
      <vt:lpstr>LSTM</vt:lpstr>
      <vt:lpstr>Conclusion 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Totlani</dc:creator>
  <cp:lastModifiedBy>Rohit Totlani</cp:lastModifiedBy>
  <cp:revision>11</cp:revision>
  <dcterms:created xsi:type="dcterms:W3CDTF">2025-01-14T19:01:33Z</dcterms:created>
  <dcterms:modified xsi:type="dcterms:W3CDTF">2025-01-21T22:43:10Z</dcterms:modified>
</cp:coreProperties>
</file>