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4" r:id="rId7"/>
    <p:sldId id="262" r:id="rId8"/>
    <p:sldId id="266" r:id="rId9"/>
    <p:sldId id="265" r:id="rId10"/>
    <p:sldId id="263"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00FF"/>
    <a:srgbClr val="36FF01"/>
    <a:srgbClr val="007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9" autoAdjust="0"/>
    <p:restoredTop sz="94660"/>
  </p:normalViewPr>
  <p:slideViewPr>
    <p:cSldViewPr snapToGrid="0">
      <p:cViewPr varScale="1">
        <p:scale>
          <a:sx n="115" d="100"/>
          <a:sy n="115" d="100"/>
        </p:scale>
        <p:origin x="14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31A49-786C-4DF4-A12C-607484FE34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144E77-D78A-4D97-B1BA-9CD04A95B1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273A37-0D39-4288-9AF8-56D2DA906CF9}"/>
              </a:ext>
            </a:extLst>
          </p:cNvPr>
          <p:cNvSpPr>
            <a:spLocks noGrp="1"/>
          </p:cNvSpPr>
          <p:nvPr>
            <p:ph type="dt" sz="half" idx="10"/>
          </p:nvPr>
        </p:nvSpPr>
        <p:spPr/>
        <p:txBody>
          <a:bodyPr/>
          <a:lstStyle/>
          <a:p>
            <a:fld id="{D9F15F27-25F7-437A-9981-44F30DD82307}" type="datetimeFigureOut">
              <a:rPr lang="en-US" smtClean="0"/>
              <a:t>1/25/2024</a:t>
            </a:fld>
            <a:endParaRPr lang="en-US"/>
          </a:p>
        </p:txBody>
      </p:sp>
      <p:sp>
        <p:nvSpPr>
          <p:cNvPr id="5" name="Footer Placeholder 4">
            <a:extLst>
              <a:ext uri="{FF2B5EF4-FFF2-40B4-BE49-F238E27FC236}">
                <a16:creationId xmlns:a16="http://schemas.microsoft.com/office/drawing/2014/main" id="{7C4737D7-D71C-45E3-9A2E-B310A980C6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7490F-CD76-42A9-B5A2-04FB336AE1C6}"/>
              </a:ext>
            </a:extLst>
          </p:cNvPr>
          <p:cNvSpPr>
            <a:spLocks noGrp="1"/>
          </p:cNvSpPr>
          <p:nvPr>
            <p:ph type="sldNum" sz="quarter" idx="12"/>
          </p:nvPr>
        </p:nvSpPr>
        <p:spPr/>
        <p:txBody>
          <a:bodyPr/>
          <a:lstStyle/>
          <a:p>
            <a:fld id="{9AA1A0BB-F8DD-4B5D-B3AA-43C9C3A82904}" type="slidenum">
              <a:rPr lang="en-US" smtClean="0"/>
              <a:t>‹#›</a:t>
            </a:fld>
            <a:endParaRPr lang="en-US"/>
          </a:p>
        </p:txBody>
      </p:sp>
    </p:spTree>
    <p:extLst>
      <p:ext uri="{BB962C8B-B14F-4D97-AF65-F5344CB8AC3E}">
        <p14:creationId xmlns:p14="http://schemas.microsoft.com/office/powerpoint/2010/main" val="2003718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F0D9A-01AD-446E-B0B8-9491DFC9FA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73FF23-348A-4C16-8C2C-1A576B6E4A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6A7ED7-0992-41BA-989F-58DEDDE2BEA0}"/>
              </a:ext>
            </a:extLst>
          </p:cNvPr>
          <p:cNvSpPr>
            <a:spLocks noGrp="1"/>
          </p:cNvSpPr>
          <p:nvPr>
            <p:ph type="dt" sz="half" idx="10"/>
          </p:nvPr>
        </p:nvSpPr>
        <p:spPr/>
        <p:txBody>
          <a:bodyPr/>
          <a:lstStyle/>
          <a:p>
            <a:fld id="{D9F15F27-25F7-437A-9981-44F30DD82307}" type="datetimeFigureOut">
              <a:rPr lang="en-US" smtClean="0"/>
              <a:t>1/25/2024</a:t>
            </a:fld>
            <a:endParaRPr lang="en-US"/>
          </a:p>
        </p:txBody>
      </p:sp>
      <p:sp>
        <p:nvSpPr>
          <p:cNvPr id="5" name="Footer Placeholder 4">
            <a:extLst>
              <a:ext uri="{FF2B5EF4-FFF2-40B4-BE49-F238E27FC236}">
                <a16:creationId xmlns:a16="http://schemas.microsoft.com/office/drawing/2014/main" id="{0228ABF1-E092-4BE6-B5D5-8A89EDD46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856F3-2BA4-4828-A418-2183A8D41A77}"/>
              </a:ext>
            </a:extLst>
          </p:cNvPr>
          <p:cNvSpPr>
            <a:spLocks noGrp="1"/>
          </p:cNvSpPr>
          <p:nvPr>
            <p:ph type="sldNum" sz="quarter" idx="12"/>
          </p:nvPr>
        </p:nvSpPr>
        <p:spPr/>
        <p:txBody>
          <a:bodyPr/>
          <a:lstStyle/>
          <a:p>
            <a:fld id="{9AA1A0BB-F8DD-4B5D-B3AA-43C9C3A82904}" type="slidenum">
              <a:rPr lang="en-US" smtClean="0"/>
              <a:t>‹#›</a:t>
            </a:fld>
            <a:endParaRPr lang="en-US"/>
          </a:p>
        </p:txBody>
      </p:sp>
    </p:spTree>
    <p:extLst>
      <p:ext uri="{BB962C8B-B14F-4D97-AF65-F5344CB8AC3E}">
        <p14:creationId xmlns:p14="http://schemas.microsoft.com/office/powerpoint/2010/main" val="3358711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1FDED3-9AEA-4CBF-AD83-5B4CF13B97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2B0F1F-DD16-4EE2-9202-9259DBBC65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E552F-DC26-4641-B98A-67B5DA0E5103}"/>
              </a:ext>
            </a:extLst>
          </p:cNvPr>
          <p:cNvSpPr>
            <a:spLocks noGrp="1"/>
          </p:cNvSpPr>
          <p:nvPr>
            <p:ph type="dt" sz="half" idx="10"/>
          </p:nvPr>
        </p:nvSpPr>
        <p:spPr/>
        <p:txBody>
          <a:bodyPr/>
          <a:lstStyle/>
          <a:p>
            <a:fld id="{D9F15F27-25F7-437A-9981-44F30DD82307}" type="datetimeFigureOut">
              <a:rPr lang="en-US" smtClean="0"/>
              <a:t>1/25/2024</a:t>
            </a:fld>
            <a:endParaRPr lang="en-US"/>
          </a:p>
        </p:txBody>
      </p:sp>
      <p:sp>
        <p:nvSpPr>
          <p:cNvPr id="5" name="Footer Placeholder 4">
            <a:extLst>
              <a:ext uri="{FF2B5EF4-FFF2-40B4-BE49-F238E27FC236}">
                <a16:creationId xmlns:a16="http://schemas.microsoft.com/office/drawing/2014/main" id="{049E06EB-4DCC-4A98-AF4B-5F0783148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76D9E-8598-47A6-9D17-7126D34F0AA6}"/>
              </a:ext>
            </a:extLst>
          </p:cNvPr>
          <p:cNvSpPr>
            <a:spLocks noGrp="1"/>
          </p:cNvSpPr>
          <p:nvPr>
            <p:ph type="sldNum" sz="quarter" idx="12"/>
          </p:nvPr>
        </p:nvSpPr>
        <p:spPr/>
        <p:txBody>
          <a:bodyPr/>
          <a:lstStyle/>
          <a:p>
            <a:fld id="{9AA1A0BB-F8DD-4B5D-B3AA-43C9C3A82904}" type="slidenum">
              <a:rPr lang="en-US" smtClean="0"/>
              <a:t>‹#›</a:t>
            </a:fld>
            <a:endParaRPr lang="en-US"/>
          </a:p>
        </p:txBody>
      </p:sp>
    </p:spTree>
    <p:extLst>
      <p:ext uri="{BB962C8B-B14F-4D97-AF65-F5344CB8AC3E}">
        <p14:creationId xmlns:p14="http://schemas.microsoft.com/office/powerpoint/2010/main" val="1808362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A38EF-7FFD-46D2-A5DA-168C66805D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BF1803-C83A-4F9C-AC12-E3AF73489FA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BB4F5-FD1E-41B5-AE98-517521A7D08E}"/>
              </a:ext>
            </a:extLst>
          </p:cNvPr>
          <p:cNvSpPr>
            <a:spLocks noGrp="1"/>
          </p:cNvSpPr>
          <p:nvPr>
            <p:ph type="dt" sz="half" idx="10"/>
          </p:nvPr>
        </p:nvSpPr>
        <p:spPr/>
        <p:txBody>
          <a:bodyPr/>
          <a:lstStyle/>
          <a:p>
            <a:fld id="{D9F15F27-25F7-437A-9981-44F30DD82307}" type="datetimeFigureOut">
              <a:rPr lang="en-US" smtClean="0"/>
              <a:t>1/25/2024</a:t>
            </a:fld>
            <a:endParaRPr lang="en-US"/>
          </a:p>
        </p:txBody>
      </p:sp>
      <p:sp>
        <p:nvSpPr>
          <p:cNvPr id="5" name="Footer Placeholder 4">
            <a:extLst>
              <a:ext uri="{FF2B5EF4-FFF2-40B4-BE49-F238E27FC236}">
                <a16:creationId xmlns:a16="http://schemas.microsoft.com/office/drawing/2014/main" id="{AFEF104E-F2BA-43AD-97FE-D627605709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421A1-38E8-4B3F-AA94-B0BE9C886091}"/>
              </a:ext>
            </a:extLst>
          </p:cNvPr>
          <p:cNvSpPr>
            <a:spLocks noGrp="1"/>
          </p:cNvSpPr>
          <p:nvPr>
            <p:ph type="sldNum" sz="quarter" idx="12"/>
          </p:nvPr>
        </p:nvSpPr>
        <p:spPr/>
        <p:txBody>
          <a:bodyPr/>
          <a:lstStyle/>
          <a:p>
            <a:fld id="{9AA1A0BB-F8DD-4B5D-B3AA-43C9C3A82904}" type="slidenum">
              <a:rPr lang="en-US" smtClean="0"/>
              <a:t>‹#›</a:t>
            </a:fld>
            <a:endParaRPr lang="en-US"/>
          </a:p>
        </p:txBody>
      </p:sp>
    </p:spTree>
    <p:extLst>
      <p:ext uri="{BB962C8B-B14F-4D97-AF65-F5344CB8AC3E}">
        <p14:creationId xmlns:p14="http://schemas.microsoft.com/office/powerpoint/2010/main" val="2055038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A957-1088-4F6A-8E57-4F87AA5FA7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845799-9521-4FAC-B33E-07A1408353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6F63BB4-D2B6-44E3-91BF-E26CA08FD46B}"/>
              </a:ext>
            </a:extLst>
          </p:cNvPr>
          <p:cNvSpPr>
            <a:spLocks noGrp="1"/>
          </p:cNvSpPr>
          <p:nvPr>
            <p:ph type="dt" sz="half" idx="10"/>
          </p:nvPr>
        </p:nvSpPr>
        <p:spPr/>
        <p:txBody>
          <a:bodyPr/>
          <a:lstStyle/>
          <a:p>
            <a:fld id="{D9F15F27-25F7-437A-9981-44F30DD82307}" type="datetimeFigureOut">
              <a:rPr lang="en-US" smtClean="0"/>
              <a:t>1/25/2024</a:t>
            </a:fld>
            <a:endParaRPr lang="en-US"/>
          </a:p>
        </p:txBody>
      </p:sp>
      <p:sp>
        <p:nvSpPr>
          <p:cNvPr id="5" name="Footer Placeholder 4">
            <a:extLst>
              <a:ext uri="{FF2B5EF4-FFF2-40B4-BE49-F238E27FC236}">
                <a16:creationId xmlns:a16="http://schemas.microsoft.com/office/drawing/2014/main" id="{B95A7C09-9EBB-4941-86D5-43EB593FA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E62A11-9EA6-4863-AE0E-0DBA6B2414EF}"/>
              </a:ext>
            </a:extLst>
          </p:cNvPr>
          <p:cNvSpPr>
            <a:spLocks noGrp="1"/>
          </p:cNvSpPr>
          <p:nvPr>
            <p:ph type="sldNum" sz="quarter" idx="12"/>
          </p:nvPr>
        </p:nvSpPr>
        <p:spPr/>
        <p:txBody>
          <a:bodyPr/>
          <a:lstStyle/>
          <a:p>
            <a:fld id="{9AA1A0BB-F8DD-4B5D-B3AA-43C9C3A82904}" type="slidenum">
              <a:rPr lang="en-US" smtClean="0"/>
              <a:t>‹#›</a:t>
            </a:fld>
            <a:endParaRPr lang="en-US"/>
          </a:p>
        </p:txBody>
      </p:sp>
    </p:spTree>
    <p:extLst>
      <p:ext uri="{BB962C8B-B14F-4D97-AF65-F5344CB8AC3E}">
        <p14:creationId xmlns:p14="http://schemas.microsoft.com/office/powerpoint/2010/main" val="353454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86CBD-B33D-4AEF-B913-0B9B12FC39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AB5B59-C7E6-496F-8747-C2CF97B3C89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670CD9-2EDE-4AFF-B256-2A2631CB074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5D1E72-1361-4301-8712-46B629E86E19}"/>
              </a:ext>
            </a:extLst>
          </p:cNvPr>
          <p:cNvSpPr>
            <a:spLocks noGrp="1"/>
          </p:cNvSpPr>
          <p:nvPr>
            <p:ph type="dt" sz="half" idx="10"/>
          </p:nvPr>
        </p:nvSpPr>
        <p:spPr/>
        <p:txBody>
          <a:bodyPr/>
          <a:lstStyle/>
          <a:p>
            <a:fld id="{D9F15F27-25F7-437A-9981-44F30DD82307}" type="datetimeFigureOut">
              <a:rPr lang="en-US" smtClean="0"/>
              <a:t>1/25/2024</a:t>
            </a:fld>
            <a:endParaRPr lang="en-US"/>
          </a:p>
        </p:txBody>
      </p:sp>
      <p:sp>
        <p:nvSpPr>
          <p:cNvPr id="6" name="Footer Placeholder 5">
            <a:extLst>
              <a:ext uri="{FF2B5EF4-FFF2-40B4-BE49-F238E27FC236}">
                <a16:creationId xmlns:a16="http://schemas.microsoft.com/office/drawing/2014/main" id="{2C750637-554E-4C36-A75F-67AB4D7262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05C89-318C-406A-98D3-9A101327F33A}"/>
              </a:ext>
            </a:extLst>
          </p:cNvPr>
          <p:cNvSpPr>
            <a:spLocks noGrp="1"/>
          </p:cNvSpPr>
          <p:nvPr>
            <p:ph type="sldNum" sz="quarter" idx="12"/>
          </p:nvPr>
        </p:nvSpPr>
        <p:spPr/>
        <p:txBody>
          <a:bodyPr/>
          <a:lstStyle/>
          <a:p>
            <a:fld id="{9AA1A0BB-F8DD-4B5D-B3AA-43C9C3A82904}" type="slidenum">
              <a:rPr lang="en-US" smtClean="0"/>
              <a:t>‹#›</a:t>
            </a:fld>
            <a:endParaRPr lang="en-US"/>
          </a:p>
        </p:txBody>
      </p:sp>
    </p:spTree>
    <p:extLst>
      <p:ext uri="{BB962C8B-B14F-4D97-AF65-F5344CB8AC3E}">
        <p14:creationId xmlns:p14="http://schemas.microsoft.com/office/powerpoint/2010/main" val="148667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EB3FD-6BA7-47AF-8D00-EBA1F589AA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BC576D-DC90-4F3D-ACB1-A98F64446A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62590B-914F-4885-A953-9631867DCDB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C2B924-464F-4C3A-8268-DDC269CF1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1FFCF14-43F8-42BD-B688-0A28F34A85F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B4A7F9-470C-4370-A7A1-F475970CA991}"/>
              </a:ext>
            </a:extLst>
          </p:cNvPr>
          <p:cNvSpPr>
            <a:spLocks noGrp="1"/>
          </p:cNvSpPr>
          <p:nvPr>
            <p:ph type="dt" sz="half" idx="10"/>
          </p:nvPr>
        </p:nvSpPr>
        <p:spPr/>
        <p:txBody>
          <a:bodyPr/>
          <a:lstStyle/>
          <a:p>
            <a:fld id="{D9F15F27-25F7-437A-9981-44F30DD82307}" type="datetimeFigureOut">
              <a:rPr lang="en-US" smtClean="0"/>
              <a:t>1/25/2024</a:t>
            </a:fld>
            <a:endParaRPr lang="en-US"/>
          </a:p>
        </p:txBody>
      </p:sp>
      <p:sp>
        <p:nvSpPr>
          <p:cNvPr id="8" name="Footer Placeholder 7">
            <a:extLst>
              <a:ext uri="{FF2B5EF4-FFF2-40B4-BE49-F238E27FC236}">
                <a16:creationId xmlns:a16="http://schemas.microsoft.com/office/drawing/2014/main" id="{218C038F-991B-4E84-88EA-76936D9CCF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3E87D4-4FA0-47BD-B024-68843B3D3C2E}"/>
              </a:ext>
            </a:extLst>
          </p:cNvPr>
          <p:cNvSpPr>
            <a:spLocks noGrp="1"/>
          </p:cNvSpPr>
          <p:nvPr>
            <p:ph type="sldNum" sz="quarter" idx="12"/>
          </p:nvPr>
        </p:nvSpPr>
        <p:spPr/>
        <p:txBody>
          <a:bodyPr/>
          <a:lstStyle/>
          <a:p>
            <a:fld id="{9AA1A0BB-F8DD-4B5D-B3AA-43C9C3A82904}" type="slidenum">
              <a:rPr lang="en-US" smtClean="0"/>
              <a:t>‹#›</a:t>
            </a:fld>
            <a:endParaRPr lang="en-US"/>
          </a:p>
        </p:txBody>
      </p:sp>
    </p:spTree>
    <p:extLst>
      <p:ext uri="{BB962C8B-B14F-4D97-AF65-F5344CB8AC3E}">
        <p14:creationId xmlns:p14="http://schemas.microsoft.com/office/powerpoint/2010/main" val="2476987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1E01-CB02-48F0-9661-5FEB45C470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6AB027-2FD9-48D1-8B19-34A909D51A33}"/>
              </a:ext>
            </a:extLst>
          </p:cNvPr>
          <p:cNvSpPr>
            <a:spLocks noGrp="1"/>
          </p:cNvSpPr>
          <p:nvPr>
            <p:ph type="dt" sz="half" idx="10"/>
          </p:nvPr>
        </p:nvSpPr>
        <p:spPr/>
        <p:txBody>
          <a:bodyPr/>
          <a:lstStyle/>
          <a:p>
            <a:fld id="{D9F15F27-25F7-437A-9981-44F30DD82307}" type="datetimeFigureOut">
              <a:rPr lang="en-US" smtClean="0"/>
              <a:t>1/25/2024</a:t>
            </a:fld>
            <a:endParaRPr lang="en-US"/>
          </a:p>
        </p:txBody>
      </p:sp>
      <p:sp>
        <p:nvSpPr>
          <p:cNvPr id="4" name="Footer Placeholder 3">
            <a:extLst>
              <a:ext uri="{FF2B5EF4-FFF2-40B4-BE49-F238E27FC236}">
                <a16:creationId xmlns:a16="http://schemas.microsoft.com/office/drawing/2014/main" id="{0EB45E34-1135-43EA-8243-32C103F9BB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4E2B87-12C9-4DBD-8AE2-A621A9153543}"/>
              </a:ext>
            </a:extLst>
          </p:cNvPr>
          <p:cNvSpPr>
            <a:spLocks noGrp="1"/>
          </p:cNvSpPr>
          <p:nvPr>
            <p:ph type="sldNum" sz="quarter" idx="12"/>
          </p:nvPr>
        </p:nvSpPr>
        <p:spPr/>
        <p:txBody>
          <a:bodyPr/>
          <a:lstStyle/>
          <a:p>
            <a:fld id="{9AA1A0BB-F8DD-4B5D-B3AA-43C9C3A82904}" type="slidenum">
              <a:rPr lang="en-US" smtClean="0"/>
              <a:t>‹#›</a:t>
            </a:fld>
            <a:endParaRPr lang="en-US"/>
          </a:p>
        </p:txBody>
      </p:sp>
    </p:spTree>
    <p:extLst>
      <p:ext uri="{BB962C8B-B14F-4D97-AF65-F5344CB8AC3E}">
        <p14:creationId xmlns:p14="http://schemas.microsoft.com/office/powerpoint/2010/main" val="2601972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CC831F-82FF-479F-BA49-93C0F6CC4B33}"/>
              </a:ext>
            </a:extLst>
          </p:cNvPr>
          <p:cNvSpPr>
            <a:spLocks noGrp="1"/>
          </p:cNvSpPr>
          <p:nvPr>
            <p:ph type="dt" sz="half" idx="10"/>
          </p:nvPr>
        </p:nvSpPr>
        <p:spPr/>
        <p:txBody>
          <a:bodyPr/>
          <a:lstStyle/>
          <a:p>
            <a:fld id="{D9F15F27-25F7-437A-9981-44F30DD82307}" type="datetimeFigureOut">
              <a:rPr lang="en-US" smtClean="0"/>
              <a:t>1/25/2024</a:t>
            </a:fld>
            <a:endParaRPr lang="en-US"/>
          </a:p>
        </p:txBody>
      </p:sp>
      <p:sp>
        <p:nvSpPr>
          <p:cNvPr id="3" name="Footer Placeholder 2">
            <a:extLst>
              <a:ext uri="{FF2B5EF4-FFF2-40B4-BE49-F238E27FC236}">
                <a16:creationId xmlns:a16="http://schemas.microsoft.com/office/drawing/2014/main" id="{A97BCA51-765F-45B5-A1D3-1615973AA6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EF22E4-B008-4AF5-9D06-07D74B1A2F05}"/>
              </a:ext>
            </a:extLst>
          </p:cNvPr>
          <p:cNvSpPr>
            <a:spLocks noGrp="1"/>
          </p:cNvSpPr>
          <p:nvPr>
            <p:ph type="sldNum" sz="quarter" idx="12"/>
          </p:nvPr>
        </p:nvSpPr>
        <p:spPr/>
        <p:txBody>
          <a:bodyPr/>
          <a:lstStyle/>
          <a:p>
            <a:fld id="{9AA1A0BB-F8DD-4B5D-B3AA-43C9C3A82904}" type="slidenum">
              <a:rPr lang="en-US" smtClean="0"/>
              <a:t>‹#›</a:t>
            </a:fld>
            <a:endParaRPr lang="en-US"/>
          </a:p>
        </p:txBody>
      </p:sp>
    </p:spTree>
    <p:extLst>
      <p:ext uri="{BB962C8B-B14F-4D97-AF65-F5344CB8AC3E}">
        <p14:creationId xmlns:p14="http://schemas.microsoft.com/office/powerpoint/2010/main" val="3052488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5F1A-6D47-47BC-8D8E-FAB23A603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3DC299-B240-4F04-A1AB-1421F1904B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6E161C-9B5A-45C8-ABDF-CB0448ECDF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0966E8-37D4-4886-AD4F-AE839248DCFF}"/>
              </a:ext>
            </a:extLst>
          </p:cNvPr>
          <p:cNvSpPr>
            <a:spLocks noGrp="1"/>
          </p:cNvSpPr>
          <p:nvPr>
            <p:ph type="dt" sz="half" idx="10"/>
          </p:nvPr>
        </p:nvSpPr>
        <p:spPr/>
        <p:txBody>
          <a:bodyPr/>
          <a:lstStyle/>
          <a:p>
            <a:fld id="{D9F15F27-25F7-437A-9981-44F30DD82307}" type="datetimeFigureOut">
              <a:rPr lang="en-US" smtClean="0"/>
              <a:t>1/25/2024</a:t>
            </a:fld>
            <a:endParaRPr lang="en-US"/>
          </a:p>
        </p:txBody>
      </p:sp>
      <p:sp>
        <p:nvSpPr>
          <p:cNvPr id="6" name="Footer Placeholder 5">
            <a:extLst>
              <a:ext uri="{FF2B5EF4-FFF2-40B4-BE49-F238E27FC236}">
                <a16:creationId xmlns:a16="http://schemas.microsoft.com/office/drawing/2014/main" id="{07A77549-2E6F-4E97-B2C2-CD6C474128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9877D5-AFFA-415C-A850-625495F9A9D6}"/>
              </a:ext>
            </a:extLst>
          </p:cNvPr>
          <p:cNvSpPr>
            <a:spLocks noGrp="1"/>
          </p:cNvSpPr>
          <p:nvPr>
            <p:ph type="sldNum" sz="quarter" idx="12"/>
          </p:nvPr>
        </p:nvSpPr>
        <p:spPr/>
        <p:txBody>
          <a:bodyPr/>
          <a:lstStyle/>
          <a:p>
            <a:fld id="{9AA1A0BB-F8DD-4B5D-B3AA-43C9C3A82904}" type="slidenum">
              <a:rPr lang="en-US" smtClean="0"/>
              <a:t>‹#›</a:t>
            </a:fld>
            <a:endParaRPr lang="en-US"/>
          </a:p>
        </p:txBody>
      </p:sp>
    </p:spTree>
    <p:extLst>
      <p:ext uri="{BB962C8B-B14F-4D97-AF65-F5344CB8AC3E}">
        <p14:creationId xmlns:p14="http://schemas.microsoft.com/office/powerpoint/2010/main" val="3492289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856CE-4576-44A5-B6D5-F6010F39C6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973751-E501-4613-BEE1-C0D07EA371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1C7483-979C-4CEB-825D-2E1E2FC879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150B58-3D67-4113-9F47-430E8B7BE966}"/>
              </a:ext>
            </a:extLst>
          </p:cNvPr>
          <p:cNvSpPr>
            <a:spLocks noGrp="1"/>
          </p:cNvSpPr>
          <p:nvPr>
            <p:ph type="dt" sz="half" idx="10"/>
          </p:nvPr>
        </p:nvSpPr>
        <p:spPr/>
        <p:txBody>
          <a:bodyPr/>
          <a:lstStyle/>
          <a:p>
            <a:fld id="{D9F15F27-25F7-437A-9981-44F30DD82307}" type="datetimeFigureOut">
              <a:rPr lang="en-US" smtClean="0"/>
              <a:t>1/25/2024</a:t>
            </a:fld>
            <a:endParaRPr lang="en-US"/>
          </a:p>
        </p:txBody>
      </p:sp>
      <p:sp>
        <p:nvSpPr>
          <p:cNvPr id="6" name="Footer Placeholder 5">
            <a:extLst>
              <a:ext uri="{FF2B5EF4-FFF2-40B4-BE49-F238E27FC236}">
                <a16:creationId xmlns:a16="http://schemas.microsoft.com/office/drawing/2014/main" id="{170664BD-63AA-4F34-AE8A-DED171289B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B8CE86-99C5-4F13-8DFB-989F7F5DAA5F}"/>
              </a:ext>
            </a:extLst>
          </p:cNvPr>
          <p:cNvSpPr>
            <a:spLocks noGrp="1"/>
          </p:cNvSpPr>
          <p:nvPr>
            <p:ph type="sldNum" sz="quarter" idx="12"/>
          </p:nvPr>
        </p:nvSpPr>
        <p:spPr/>
        <p:txBody>
          <a:bodyPr/>
          <a:lstStyle/>
          <a:p>
            <a:fld id="{9AA1A0BB-F8DD-4B5D-B3AA-43C9C3A82904}" type="slidenum">
              <a:rPr lang="en-US" smtClean="0"/>
              <a:t>‹#›</a:t>
            </a:fld>
            <a:endParaRPr lang="en-US"/>
          </a:p>
        </p:txBody>
      </p:sp>
    </p:spTree>
    <p:extLst>
      <p:ext uri="{BB962C8B-B14F-4D97-AF65-F5344CB8AC3E}">
        <p14:creationId xmlns:p14="http://schemas.microsoft.com/office/powerpoint/2010/main" val="3868735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5D5D68-C792-4188-8BC7-F42A4DAA0F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5AD570-C5F9-47CB-8209-0C4F149582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0745F6-A249-426A-8C9B-4E9CF3B430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15F27-25F7-437A-9981-44F30DD82307}" type="datetimeFigureOut">
              <a:rPr lang="en-US" smtClean="0"/>
              <a:t>1/25/2024</a:t>
            </a:fld>
            <a:endParaRPr lang="en-US"/>
          </a:p>
        </p:txBody>
      </p:sp>
      <p:sp>
        <p:nvSpPr>
          <p:cNvPr id="5" name="Footer Placeholder 4">
            <a:extLst>
              <a:ext uri="{FF2B5EF4-FFF2-40B4-BE49-F238E27FC236}">
                <a16:creationId xmlns:a16="http://schemas.microsoft.com/office/drawing/2014/main" id="{A5E218DF-C868-4AE0-A6DF-52962647DC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EE27C5-FA70-4F9C-B476-093A8A9C3E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A1A0BB-F8DD-4B5D-B3AA-43C9C3A82904}" type="slidenum">
              <a:rPr lang="en-US" smtClean="0"/>
              <a:t>‹#›</a:t>
            </a:fld>
            <a:endParaRPr lang="en-US"/>
          </a:p>
        </p:txBody>
      </p:sp>
    </p:spTree>
    <p:extLst>
      <p:ext uri="{BB962C8B-B14F-4D97-AF65-F5344CB8AC3E}">
        <p14:creationId xmlns:p14="http://schemas.microsoft.com/office/powerpoint/2010/main" val="3501760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09CAD801-5B44-4A66-9E57-A6D7BAAA20BF}"/>
              </a:ext>
            </a:extLst>
          </p:cNvPr>
          <p:cNvSpPr/>
          <p:nvPr/>
        </p:nvSpPr>
        <p:spPr>
          <a:xfrm>
            <a:off x="2212522" y="3740028"/>
            <a:ext cx="1179739" cy="117973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E50C99B-97FC-426A-BFD6-CB94E5171337}"/>
              </a:ext>
            </a:extLst>
          </p:cNvPr>
          <p:cNvSpPr/>
          <p:nvPr/>
        </p:nvSpPr>
        <p:spPr>
          <a:xfrm>
            <a:off x="2507455" y="4032758"/>
            <a:ext cx="589871" cy="589871"/>
          </a:xfrm>
          <a:prstGeom prst="ellipse">
            <a:avLst/>
          </a:prstGeom>
          <a:solidFill>
            <a:schemeClr val="bg1">
              <a:lumMod val="6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40D5480-2B47-41B0-8D27-1CDD630A0F23}"/>
              </a:ext>
            </a:extLst>
          </p:cNvPr>
          <p:cNvSpPr/>
          <p:nvPr/>
        </p:nvSpPr>
        <p:spPr>
          <a:xfrm>
            <a:off x="1730829" y="3204557"/>
            <a:ext cx="3740603" cy="523220"/>
          </a:xfrm>
          <a:prstGeom prst="rect">
            <a:avLst/>
          </a:prstGeom>
        </p:spPr>
        <p:txBody>
          <a:bodyPr wrap="square">
            <a:spAutoFit/>
          </a:bodyPr>
          <a:lstStyle/>
          <a:p>
            <a:pPr marL="285750" indent="-285750">
              <a:buFont typeface="Arial" panose="020B0604020202020204" pitchFamily="34" charset="0"/>
              <a:buChar char="•"/>
            </a:pPr>
            <a:r>
              <a:rPr lang="en-US" sz="1400" dirty="0"/>
              <a:t>Possible that the oleic acid is not uniform, e.g. has its own core-shell structure:</a:t>
            </a:r>
          </a:p>
        </p:txBody>
      </p:sp>
      <p:cxnSp>
        <p:nvCxnSpPr>
          <p:cNvPr id="18" name="Straight Connector 17">
            <a:extLst>
              <a:ext uri="{FF2B5EF4-FFF2-40B4-BE49-F238E27FC236}">
                <a16:creationId xmlns:a16="http://schemas.microsoft.com/office/drawing/2014/main" id="{71C4572D-7A52-4557-A26E-A83873B4FDBB}"/>
              </a:ext>
            </a:extLst>
          </p:cNvPr>
          <p:cNvCxnSpPr>
            <a:cxnSpLocks/>
            <a:stCxn id="26" idx="6"/>
            <a:endCxn id="19" idx="1"/>
          </p:cNvCxnSpPr>
          <p:nvPr/>
        </p:nvCxnSpPr>
        <p:spPr>
          <a:xfrm flipV="1">
            <a:off x="2916691" y="3946015"/>
            <a:ext cx="1038906" cy="383882"/>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D889709-903B-4B85-A426-EA9AFF5D68FC}"/>
              </a:ext>
            </a:extLst>
          </p:cNvPr>
          <p:cNvSpPr txBox="1"/>
          <p:nvPr/>
        </p:nvSpPr>
        <p:spPr>
          <a:xfrm>
            <a:off x="3955597" y="3792126"/>
            <a:ext cx="524503" cy="307777"/>
          </a:xfrm>
          <a:prstGeom prst="rect">
            <a:avLst/>
          </a:prstGeom>
          <a:noFill/>
        </p:spPr>
        <p:txBody>
          <a:bodyPr wrap="none" rtlCol="0">
            <a:spAutoFit/>
          </a:bodyPr>
          <a:lstStyle/>
          <a:p>
            <a:r>
              <a:rPr lang="en-US" sz="1400" dirty="0"/>
              <a:t>NaCl</a:t>
            </a:r>
          </a:p>
        </p:txBody>
      </p:sp>
      <p:sp>
        <p:nvSpPr>
          <p:cNvPr id="20" name="TextBox 19">
            <a:extLst>
              <a:ext uri="{FF2B5EF4-FFF2-40B4-BE49-F238E27FC236}">
                <a16:creationId xmlns:a16="http://schemas.microsoft.com/office/drawing/2014/main" id="{6C6E7597-A444-4A42-96E5-D9D43DE18536}"/>
              </a:ext>
            </a:extLst>
          </p:cNvPr>
          <p:cNvSpPr txBox="1"/>
          <p:nvPr/>
        </p:nvSpPr>
        <p:spPr>
          <a:xfrm>
            <a:off x="3955597" y="4173806"/>
            <a:ext cx="1725409" cy="307777"/>
          </a:xfrm>
          <a:prstGeom prst="rect">
            <a:avLst/>
          </a:prstGeom>
          <a:noFill/>
        </p:spPr>
        <p:txBody>
          <a:bodyPr wrap="none" rtlCol="0">
            <a:spAutoFit/>
          </a:bodyPr>
          <a:lstStyle/>
          <a:p>
            <a:r>
              <a:rPr lang="en-US" sz="1400" dirty="0"/>
              <a:t>oleic acid, behavior 1</a:t>
            </a:r>
          </a:p>
        </p:txBody>
      </p:sp>
      <p:cxnSp>
        <p:nvCxnSpPr>
          <p:cNvPr id="21" name="Straight Connector 20">
            <a:extLst>
              <a:ext uri="{FF2B5EF4-FFF2-40B4-BE49-F238E27FC236}">
                <a16:creationId xmlns:a16="http://schemas.microsoft.com/office/drawing/2014/main" id="{AD7663E6-9FF3-449A-A21E-AE62007C9695}"/>
              </a:ext>
            </a:extLst>
          </p:cNvPr>
          <p:cNvCxnSpPr>
            <a:cxnSpLocks/>
            <a:stCxn id="16" idx="6"/>
            <a:endCxn id="20" idx="1"/>
          </p:cNvCxnSpPr>
          <p:nvPr/>
        </p:nvCxnSpPr>
        <p:spPr>
          <a:xfrm flipV="1">
            <a:off x="3392261" y="4327695"/>
            <a:ext cx="563336" cy="2203"/>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09DC260-4BB7-4270-9692-DB3902E021AB}"/>
              </a:ext>
            </a:extLst>
          </p:cNvPr>
          <p:cNvSpPr/>
          <p:nvPr/>
        </p:nvSpPr>
        <p:spPr>
          <a:xfrm>
            <a:off x="2688091" y="4215597"/>
            <a:ext cx="228600" cy="228600"/>
          </a:xfrm>
          <a:prstGeom prst="ellipse">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D0EDB44-D38D-4A95-A69A-5DE95CE8EE6A}"/>
              </a:ext>
            </a:extLst>
          </p:cNvPr>
          <p:cNvSpPr txBox="1"/>
          <p:nvPr/>
        </p:nvSpPr>
        <p:spPr>
          <a:xfrm>
            <a:off x="3955596" y="4493709"/>
            <a:ext cx="1725409" cy="307777"/>
          </a:xfrm>
          <a:prstGeom prst="rect">
            <a:avLst/>
          </a:prstGeom>
          <a:noFill/>
        </p:spPr>
        <p:txBody>
          <a:bodyPr wrap="none" rtlCol="0">
            <a:spAutoFit/>
          </a:bodyPr>
          <a:lstStyle/>
          <a:p>
            <a:r>
              <a:rPr lang="en-US" sz="1400" dirty="0"/>
              <a:t>oleic acid, behavior 2</a:t>
            </a:r>
          </a:p>
        </p:txBody>
      </p:sp>
      <p:cxnSp>
        <p:nvCxnSpPr>
          <p:cNvPr id="29" name="Straight Connector 28">
            <a:extLst>
              <a:ext uri="{FF2B5EF4-FFF2-40B4-BE49-F238E27FC236}">
                <a16:creationId xmlns:a16="http://schemas.microsoft.com/office/drawing/2014/main" id="{310BA907-2E81-4042-9AD4-6A408B302DBB}"/>
              </a:ext>
            </a:extLst>
          </p:cNvPr>
          <p:cNvCxnSpPr>
            <a:cxnSpLocks/>
            <a:stCxn id="17" idx="5"/>
            <a:endCxn id="28" idx="1"/>
          </p:cNvCxnSpPr>
          <p:nvPr/>
        </p:nvCxnSpPr>
        <p:spPr>
          <a:xfrm>
            <a:off x="3010941" y="4536244"/>
            <a:ext cx="944655" cy="111354"/>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BC0442E5-6E77-45CA-BB96-4E10A43C0013}"/>
              </a:ext>
            </a:extLst>
          </p:cNvPr>
          <p:cNvSpPr/>
          <p:nvPr/>
        </p:nvSpPr>
        <p:spPr>
          <a:xfrm>
            <a:off x="1690008" y="3185977"/>
            <a:ext cx="3990997" cy="1903958"/>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DC41917-F345-4F3A-A056-6A2F030198B7}"/>
              </a:ext>
            </a:extLst>
          </p:cNvPr>
          <p:cNvSpPr txBox="1"/>
          <p:nvPr/>
        </p:nvSpPr>
        <p:spPr>
          <a:xfrm>
            <a:off x="1730829" y="2582766"/>
            <a:ext cx="3608615"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Possible that the NaCl core does not contribute much to scattering, I’m not sure</a:t>
            </a:r>
          </a:p>
        </p:txBody>
      </p:sp>
      <p:sp>
        <p:nvSpPr>
          <p:cNvPr id="34" name="Rectangle: Rounded Corners 33">
            <a:extLst>
              <a:ext uri="{FF2B5EF4-FFF2-40B4-BE49-F238E27FC236}">
                <a16:creationId xmlns:a16="http://schemas.microsoft.com/office/drawing/2014/main" id="{26D0EC67-462F-4216-95D9-CC7A357E3A47}"/>
              </a:ext>
            </a:extLst>
          </p:cNvPr>
          <p:cNvSpPr/>
          <p:nvPr/>
        </p:nvSpPr>
        <p:spPr>
          <a:xfrm flipV="1">
            <a:off x="1646465" y="2596205"/>
            <a:ext cx="3990997" cy="491848"/>
          </a:xfrm>
          <a:prstGeom prst="roundRect">
            <a:avLst>
              <a:gd name="adj" fmla="val 50000"/>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269422" y="1049110"/>
            <a:ext cx="6047138" cy="1179739"/>
            <a:chOff x="269422" y="1049110"/>
            <a:chExt cx="6047138" cy="1179739"/>
          </a:xfrm>
        </p:grpSpPr>
        <p:sp>
          <p:nvSpPr>
            <p:cNvPr id="4" name="Oval 3">
              <a:extLst>
                <a:ext uri="{FF2B5EF4-FFF2-40B4-BE49-F238E27FC236}">
                  <a16:creationId xmlns:a16="http://schemas.microsoft.com/office/drawing/2014/main" id="{63D56025-02B1-4B08-B4F7-A44A15F0E27E}"/>
                </a:ext>
              </a:extLst>
            </p:cNvPr>
            <p:cNvSpPr/>
            <p:nvPr/>
          </p:nvSpPr>
          <p:spPr>
            <a:xfrm>
              <a:off x="269422" y="1049110"/>
              <a:ext cx="1179739" cy="117973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D4703D45-9310-4F03-B629-57F8FD645BB0}"/>
                </a:ext>
              </a:extLst>
            </p:cNvPr>
            <p:cNvSpPr/>
            <p:nvPr/>
          </p:nvSpPr>
          <p:spPr>
            <a:xfrm>
              <a:off x="744991" y="1524679"/>
              <a:ext cx="228600" cy="228600"/>
            </a:xfrm>
            <a:prstGeom prst="ellipse">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A4379BC8-4E84-4F7F-A921-4D7813463EC6}"/>
                </a:ext>
              </a:extLst>
            </p:cNvPr>
            <p:cNvCxnSpPr>
              <a:cxnSpLocks/>
              <a:stCxn id="5" idx="6"/>
              <a:endCxn id="9" idx="1"/>
            </p:cNvCxnSpPr>
            <p:nvPr/>
          </p:nvCxnSpPr>
          <p:spPr>
            <a:xfrm flipV="1">
              <a:off x="973591" y="1278410"/>
              <a:ext cx="1038906" cy="36056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351AB1D-6186-42CD-B047-280407883F78}"/>
                </a:ext>
              </a:extLst>
            </p:cNvPr>
            <p:cNvSpPr txBox="1"/>
            <p:nvPr/>
          </p:nvSpPr>
          <p:spPr>
            <a:xfrm>
              <a:off x="2012497" y="1124521"/>
              <a:ext cx="2812950" cy="307777"/>
            </a:xfrm>
            <a:prstGeom prst="rect">
              <a:avLst/>
            </a:prstGeom>
            <a:noFill/>
          </p:spPr>
          <p:txBody>
            <a:bodyPr wrap="none" rtlCol="0">
              <a:spAutoFit/>
            </a:bodyPr>
            <a:lstStyle/>
            <a:p>
              <a:r>
                <a:rPr lang="en-US" sz="1400" dirty="0"/>
                <a:t>Known core: NaCl, diameter ~50 nm</a:t>
              </a:r>
            </a:p>
          </p:txBody>
        </p:sp>
        <p:sp>
          <p:nvSpPr>
            <p:cNvPr id="11" name="TextBox 10">
              <a:extLst>
                <a:ext uri="{FF2B5EF4-FFF2-40B4-BE49-F238E27FC236}">
                  <a16:creationId xmlns:a16="http://schemas.microsoft.com/office/drawing/2014/main" id="{E2E679DC-EB73-48EE-956B-27802F76F760}"/>
                </a:ext>
              </a:extLst>
            </p:cNvPr>
            <p:cNvSpPr txBox="1"/>
            <p:nvPr/>
          </p:nvSpPr>
          <p:spPr>
            <a:xfrm>
              <a:off x="2012497" y="1506201"/>
              <a:ext cx="4304063" cy="307777"/>
            </a:xfrm>
            <a:prstGeom prst="rect">
              <a:avLst/>
            </a:prstGeom>
            <a:noFill/>
          </p:spPr>
          <p:txBody>
            <a:bodyPr wrap="none" rtlCol="0">
              <a:spAutoFit/>
            </a:bodyPr>
            <a:lstStyle/>
            <a:p>
              <a:r>
                <a:rPr lang="en-US" sz="1400" dirty="0"/>
                <a:t>Known shell: oleic acid (C</a:t>
              </a:r>
              <a:r>
                <a:rPr lang="en-US" sz="1400" baseline="-25000" dirty="0"/>
                <a:t>18</a:t>
              </a:r>
              <a:r>
                <a:rPr lang="en-US" sz="1400" dirty="0"/>
                <a:t>H</a:t>
              </a:r>
              <a:r>
                <a:rPr lang="en-US" sz="1400" baseline="-25000" dirty="0"/>
                <a:t>34</a:t>
              </a:r>
              <a:r>
                <a:rPr lang="en-US" sz="1400" dirty="0"/>
                <a:t>O</a:t>
              </a:r>
              <a:r>
                <a:rPr lang="en-US" sz="1400" baseline="-25000" dirty="0"/>
                <a:t>2</a:t>
              </a:r>
              <a:r>
                <a:rPr lang="en-US" sz="1400" dirty="0"/>
                <a:t>), outer diameter ~1 um</a:t>
              </a:r>
            </a:p>
          </p:txBody>
        </p:sp>
        <p:cxnSp>
          <p:nvCxnSpPr>
            <p:cNvPr id="13" name="Straight Connector 12">
              <a:extLst>
                <a:ext uri="{FF2B5EF4-FFF2-40B4-BE49-F238E27FC236}">
                  <a16:creationId xmlns:a16="http://schemas.microsoft.com/office/drawing/2014/main" id="{270E2C91-DC1A-4D49-AEFF-3A31AA5A94A2}"/>
                </a:ext>
              </a:extLst>
            </p:cNvPr>
            <p:cNvCxnSpPr>
              <a:cxnSpLocks/>
              <a:stCxn id="4" idx="6"/>
              <a:endCxn id="11" idx="1"/>
            </p:cNvCxnSpPr>
            <p:nvPr/>
          </p:nvCxnSpPr>
          <p:spPr>
            <a:xfrm>
              <a:off x="1449161" y="1638980"/>
              <a:ext cx="563336" cy="21110"/>
            </a:xfrm>
            <a:prstGeom prst="line">
              <a:avLst/>
            </a:prstGeom>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49964FF9-99C1-4ECB-97CD-EACA9F801B3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916691" y="1777313"/>
              <a:ext cx="1680966" cy="423773"/>
            </a:xfrm>
            <a:prstGeom prst="rect">
              <a:avLst/>
            </a:prstGeom>
          </p:spPr>
        </p:pic>
      </p:grpSp>
      <p:pic>
        <p:nvPicPr>
          <p:cNvPr id="44" name="Content Placeholder 4">
            <a:extLst>
              <a:ext uri="{FF2B5EF4-FFF2-40B4-BE49-F238E27FC236}">
                <a16:creationId xmlns:a16="http://schemas.microsoft.com/office/drawing/2014/main" id="{17A283EF-E5CE-4C4C-9BEC-8C658C000794}"/>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594345" y="797982"/>
            <a:ext cx="4053410" cy="2668185"/>
          </a:xfrm>
          <a:prstGeom prst="rect">
            <a:avLst/>
          </a:prstGeom>
        </p:spPr>
      </p:pic>
      <p:sp>
        <p:nvSpPr>
          <p:cNvPr id="45" name="TextBox 44">
            <a:extLst>
              <a:ext uri="{FF2B5EF4-FFF2-40B4-BE49-F238E27FC236}">
                <a16:creationId xmlns:a16="http://schemas.microsoft.com/office/drawing/2014/main" id="{D77C6EFF-0FB3-4DFF-ADF1-BEB41B628AA0}"/>
              </a:ext>
            </a:extLst>
          </p:cNvPr>
          <p:cNvSpPr txBox="1"/>
          <p:nvPr/>
        </p:nvSpPr>
        <p:spPr>
          <a:xfrm>
            <a:off x="8002361" y="3582137"/>
            <a:ext cx="3608615" cy="1815882"/>
          </a:xfrm>
          <a:prstGeom prst="rect">
            <a:avLst/>
          </a:prstGeom>
          <a:noFill/>
        </p:spPr>
        <p:txBody>
          <a:bodyPr wrap="square" rtlCol="0">
            <a:spAutoFit/>
          </a:bodyPr>
          <a:lstStyle/>
          <a:p>
            <a:r>
              <a:rPr lang="en-US" sz="1400" dirty="0"/>
              <a:t>NEXAFS of oleic acid across the carbon K edge shows a clear C-C double-bond peak and step in signal, as expected. (Disregard the “with ozone” data for now.)</a:t>
            </a:r>
          </a:p>
          <a:p>
            <a:endParaRPr lang="en-US" sz="1400" dirty="0"/>
          </a:p>
          <a:p>
            <a:r>
              <a:rPr lang="en-US" sz="1400" dirty="0"/>
              <a:t>I don’t have a measurement for NaCl but its properties should be fairly constant in this range</a:t>
            </a:r>
          </a:p>
        </p:txBody>
      </p:sp>
      <p:sp>
        <p:nvSpPr>
          <p:cNvPr id="46" name="TextBox 45">
            <a:extLst>
              <a:ext uri="{FF2B5EF4-FFF2-40B4-BE49-F238E27FC236}">
                <a16:creationId xmlns:a16="http://schemas.microsoft.com/office/drawing/2014/main" id="{2E1EF4A6-E8AC-4300-AF3D-9EB346475331}"/>
              </a:ext>
            </a:extLst>
          </p:cNvPr>
          <p:cNvSpPr txBox="1"/>
          <p:nvPr/>
        </p:nvSpPr>
        <p:spPr>
          <a:xfrm>
            <a:off x="1730829" y="5199058"/>
            <a:ext cx="3608615"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I can’t guarantee spherical symmetry but it seems likely enough to try models that assume it</a:t>
            </a:r>
          </a:p>
        </p:txBody>
      </p:sp>
      <p:sp>
        <p:nvSpPr>
          <p:cNvPr id="47" name="Rectangle: Rounded Corners 46">
            <a:extLst>
              <a:ext uri="{FF2B5EF4-FFF2-40B4-BE49-F238E27FC236}">
                <a16:creationId xmlns:a16="http://schemas.microsoft.com/office/drawing/2014/main" id="{754497B7-234B-454D-9647-19B913FF1ED3}"/>
              </a:ext>
            </a:extLst>
          </p:cNvPr>
          <p:cNvSpPr/>
          <p:nvPr/>
        </p:nvSpPr>
        <p:spPr>
          <a:xfrm flipV="1">
            <a:off x="1646465" y="5212496"/>
            <a:ext cx="3990997" cy="695099"/>
          </a:xfrm>
          <a:prstGeom prst="roundRect">
            <a:avLst>
              <a:gd name="adj" fmla="val 43540"/>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8688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52650" y="776287"/>
            <a:ext cx="7886700" cy="5305425"/>
          </a:xfrm>
          <a:prstGeom prst="rect">
            <a:avLst/>
          </a:prstGeom>
        </p:spPr>
      </p:pic>
    </p:spTree>
    <p:extLst>
      <p:ext uri="{BB962C8B-B14F-4D97-AF65-F5344CB8AC3E}">
        <p14:creationId xmlns:p14="http://schemas.microsoft.com/office/powerpoint/2010/main" val="178297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8005" y="1002055"/>
            <a:ext cx="4238625" cy="5743575"/>
          </a:xfrm>
          <a:prstGeom prst="rect">
            <a:avLst/>
          </a:prstGeom>
        </p:spPr>
      </p:pic>
      <p:sp>
        <p:nvSpPr>
          <p:cNvPr id="3" name="TextBox 2"/>
          <p:cNvSpPr txBox="1"/>
          <p:nvPr/>
        </p:nvSpPr>
        <p:spPr>
          <a:xfrm>
            <a:off x="834081" y="432486"/>
            <a:ext cx="1010213" cy="369332"/>
          </a:xfrm>
          <a:prstGeom prst="rect">
            <a:avLst/>
          </a:prstGeom>
          <a:noFill/>
        </p:spPr>
        <p:txBody>
          <a:bodyPr wrap="none" rtlCol="0">
            <a:spAutoFit/>
          </a:bodyPr>
          <a:lstStyle/>
          <a:p>
            <a:r>
              <a:rPr lang="en-US" dirty="0" smtClean="0"/>
              <a:t>278.9 eV</a:t>
            </a:r>
            <a:endParaRPr lang="en-US" dirty="0"/>
          </a:p>
        </p:txBody>
      </p:sp>
    </p:spTree>
    <p:extLst>
      <p:ext uri="{BB962C8B-B14F-4D97-AF65-F5344CB8AC3E}">
        <p14:creationId xmlns:p14="http://schemas.microsoft.com/office/powerpoint/2010/main" val="2815116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8FD8FF0-9078-4A4B-B97A-38995CA7C416}"/>
              </a:ext>
            </a:extLst>
          </p:cNvPr>
          <p:cNvGrpSpPr/>
          <p:nvPr/>
        </p:nvGrpSpPr>
        <p:grpSpPr>
          <a:xfrm>
            <a:off x="5039618" y="2509514"/>
            <a:ext cx="6566013" cy="3981094"/>
            <a:chOff x="468184" y="1640016"/>
            <a:chExt cx="7839075" cy="4752975"/>
          </a:xfrm>
        </p:grpSpPr>
        <p:pic>
          <p:nvPicPr>
            <p:cNvPr id="8" name="Graphic 7">
              <a:extLst>
                <a:ext uri="{FF2B5EF4-FFF2-40B4-BE49-F238E27FC236}">
                  <a16:creationId xmlns:a16="http://schemas.microsoft.com/office/drawing/2014/main" id="{BC627637-0CB3-40D5-B762-55654220E575}"/>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68184" y="1640016"/>
              <a:ext cx="7839075" cy="4752975"/>
            </a:xfrm>
            <a:prstGeom prst="rect">
              <a:avLst/>
            </a:prstGeom>
          </p:spPr>
        </p:pic>
        <p:pic>
          <p:nvPicPr>
            <p:cNvPr id="9" name="Graphic 8">
              <a:extLst>
                <a:ext uri="{FF2B5EF4-FFF2-40B4-BE49-F238E27FC236}">
                  <a16:creationId xmlns:a16="http://schemas.microsoft.com/office/drawing/2014/main" id="{455601F1-8E32-4746-8976-A2492B937B62}"/>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4134274" y="1767221"/>
              <a:ext cx="3923451" cy="1478645"/>
            </a:xfrm>
            <a:prstGeom prst="rect">
              <a:avLst/>
            </a:prstGeom>
          </p:spPr>
        </p:pic>
      </p:grpSp>
      <p:sp>
        <p:nvSpPr>
          <p:cNvPr id="10" name="TextBox 9">
            <a:extLst>
              <a:ext uri="{FF2B5EF4-FFF2-40B4-BE49-F238E27FC236}">
                <a16:creationId xmlns:a16="http://schemas.microsoft.com/office/drawing/2014/main" id="{AD631785-FA9A-4533-B951-3CE8719F3513}"/>
              </a:ext>
            </a:extLst>
          </p:cNvPr>
          <p:cNvSpPr txBox="1"/>
          <p:nvPr/>
        </p:nvSpPr>
        <p:spPr>
          <a:xfrm>
            <a:off x="449036" y="483625"/>
            <a:ext cx="7661301"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My first pass at fitting: treated particles as uniform (non-interacting) spheres</a:t>
            </a:r>
          </a:p>
          <a:p>
            <a:pPr marL="742950" lvl="1" indent="-285750">
              <a:buFont typeface="Arial" panose="020B0604020202020204" pitchFamily="34" charset="0"/>
              <a:buChar char="•"/>
            </a:pPr>
            <a:r>
              <a:rPr lang="en-US" sz="1400" dirty="0"/>
              <a:t>Modeled my signal as a sum of signal from 3 size distributions (of spheres), adding up to the overall size distribution shown in red</a:t>
            </a:r>
          </a:p>
          <a:p>
            <a:pPr marL="1200150" lvl="2" indent="-285750">
              <a:buFont typeface="Arial" panose="020B0604020202020204" pitchFamily="34" charset="0"/>
              <a:buChar char="•"/>
            </a:pPr>
            <a:r>
              <a:rPr lang="en-US" sz="1400" dirty="0"/>
              <a:t>Most of the obvious shape comes from the component with a diameter near 1 um (black line in inset plot; dashed line on main plot)</a:t>
            </a:r>
          </a:p>
          <a:p>
            <a:pPr marL="1200150" lvl="2" indent="-285750">
              <a:buFont typeface="Arial" panose="020B0604020202020204" pitchFamily="34" charset="0"/>
              <a:buChar char="•"/>
            </a:pPr>
            <a:r>
              <a:rPr lang="en-US" sz="1400" dirty="0"/>
              <a:t>Trying to model the NaCl core didn’t make an obvious difference</a:t>
            </a:r>
          </a:p>
        </p:txBody>
      </p:sp>
      <p:cxnSp>
        <p:nvCxnSpPr>
          <p:cNvPr id="12" name="Straight Connector 11">
            <a:extLst>
              <a:ext uri="{FF2B5EF4-FFF2-40B4-BE49-F238E27FC236}">
                <a16:creationId xmlns:a16="http://schemas.microsoft.com/office/drawing/2014/main" id="{AC527C25-F466-4213-983F-E3346C583035}"/>
              </a:ext>
            </a:extLst>
          </p:cNvPr>
          <p:cNvCxnSpPr/>
          <p:nvPr/>
        </p:nvCxnSpPr>
        <p:spPr>
          <a:xfrm flipH="1" flipV="1">
            <a:off x="8078561" y="857250"/>
            <a:ext cx="1674918" cy="2118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425E018-035B-46FE-9868-DD211A03B9EA}"/>
              </a:ext>
            </a:extLst>
          </p:cNvPr>
          <p:cNvCxnSpPr>
            <a:cxnSpLocks/>
          </p:cNvCxnSpPr>
          <p:nvPr/>
        </p:nvCxnSpPr>
        <p:spPr>
          <a:xfrm flipH="1" flipV="1">
            <a:off x="7262132" y="1436914"/>
            <a:ext cx="3015223" cy="1645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D0B790C-416B-478A-8B71-7751FF57AC7F}"/>
              </a:ext>
            </a:extLst>
          </p:cNvPr>
          <p:cNvCxnSpPr>
            <a:cxnSpLocks/>
          </p:cNvCxnSpPr>
          <p:nvPr/>
        </p:nvCxnSpPr>
        <p:spPr>
          <a:xfrm flipH="1" flipV="1">
            <a:off x="7262132" y="1436914"/>
            <a:ext cx="1943100" cy="384129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312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D631785-FA9A-4533-B951-3CE8719F3513}"/>
              </a:ext>
            </a:extLst>
          </p:cNvPr>
          <p:cNvSpPr txBox="1"/>
          <p:nvPr/>
        </p:nvSpPr>
        <p:spPr>
          <a:xfrm>
            <a:off x="449035" y="483625"/>
            <a:ext cx="9519557"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My first pass at fitting: treated particles as uniform (non-interacting) spheres</a:t>
            </a:r>
          </a:p>
          <a:p>
            <a:pPr marL="742950" lvl="1" indent="-285750">
              <a:buFont typeface="Arial" panose="020B0604020202020204" pitchFamily="34" charset="0"/>
              <a:buChar char="•"/>
            </a:pPr>
            <a:r>
              <a:rPr lang="en-US" sz="1400" dirty="0"/>
              <a:t>Curves at different energies have clearly different size-related features</a:t>
            </a:r>
          </a:p>
          <a:p>
            <a:pPr marL="1200150" lvl="2" indent="-285750">
              <a:buFont typeface="Arial" panose="020B0604020202020204" pitchFamily="34" charset="0"/>
              <a:buChar char="•"/>
            </a:pPr>
            <a:r>
              <a:rPr lang="en-US" sz="1400" dirty="0"/>
              <a:t>With naïve modeling (not adjusting for different optical constants at different energies), particles look larger when in resonance with the C edge</a:t>
            </a:r>
          </a:p>
          <a:p>
            <a:pPr marL="1657350" lvl="3" indent="-285750">
              <a:buFont typeface="Arial" panose="020B0604020202020204" pitchFamily="34" charset="0"/>
              <a:buChar char="•"/>
            </a:pPr>
            <a:r>
              <a:rPr lang="en-US" sz="1400" dirty="0"/>
              <a:t>My fits gave a difference in diameter of nearly 100 nm, which doesn’t make physical sense</a:t>
            </a:r>
          </a:p>
          <a:p>
            <a:pPr marL="1657350" lvl="3" indent="-285750">
              <a:buFont typeface="Arial" panose="020B0604020202020204" pitchFamily="34" charset="0"/>
              <a:buChar char="•"/>
            </a:pPr>
            <a:r>
              <a:rPr lang="en-US" sz="1400" dirty="0"/>
              <a:t>Cheng said this behavior makes sense for a core-shell structure with contrast between layers changing as energy changes</a:t>
            </a:r>
          </a:p>
        </p:txBody>
      </p:sp>
      <p:graphicFrame>
        <p:nvGraphicFramePr>
          <p:cNvPr id="11" name="Object 10">
            <a:extLst>
              <a:ext uri="{FF2B5EF4-FFF2-40B4-BE49-F238E27FC236}">
                <a16:creationId xmlns:a16="http://schemas.microsoft.com/office/drawing/2014/main" id="{89EE2C74-FDE7-4DA0-8F8E-E0B13C92C2BC}"/>
              </a:ext>
            </a:extLst>
          </p:cNvPr>
          <p:cNvGraphicFramePr>
            <a:graphicFrameLocks noChangeAspect="1"/>
          </p:cNvGraphicFramePr>
          <p:nvPr>
            <p:extLst>
              <p:ext uri="{D42A27DB-BD31-4B8C-83A1-F6EECF244321}">
                <p14:modId xmlns:p14="http://schemas.microsoft.com/office/powerpoint/2010/main" val="1882787509"/>
              </p:ext>
            </p:extLst>
          </p:nvPr>
        </p:nvGraphicFramePr>
        <p:xfrm>
          <a:off x="83780" y="1725283"/>
          <a:ext cx="6518124" cy="4982877"/>
        </p:xfrm>
        <a:graphic>
          <a:graphicData uri="http://schemas.openxmlformats.org/presentationml/2006/ole">
            <mc:AlternateContent xmlns:mc="http://schemas.openxmlformats.org/markup-compatibility/2006">
              <mc:Choice xmlns:v="urn:schemas-microsoft-com:vml" Requires="v">
                <p:oleObj spid="_x0000_s1033" name="Graph" r:id="rId3" imgW="9802440" imgH="7502760" progId="Origin95.Graph">
                  <p:embed/>
                </p:oleObj>
              </mc:Choice>
              <mc:Fallback>
                <p:oleObj name="Graph" r:id="rId3" imgW="9802440" imgH="7502760" progId="Origin95.Graph">
                  <p:embed/>
                  <p:pic>
                    <p:nvPicPr>
                      <p:cNvPr id="4" name="Object 3">
                        <a:extLst>
                          <a:ext uri="{FF2B5EF4-FFF2-40B4-BE49-F238E27FC236}">
                            <a16:creationId xmlns:a16="http://schemas.microsoft.com/office/drawing/2014/main" id="{7EA3785D-372B-4F99-80DE-B358FA69F3D3}"/>
                          </a:ext>
                        </a:extLst>
                      </p:cNvPr>
                      <p:cNvPicPr/>
                      <p:nvPr/>
                    </p:nvPicPr>
                    <p:blipFill>
                      <a:blip r:embed="rId4"/>
                      <a:stretch>
                        <a:fillRect/>
                      </a:stretch>
                    </p:blipFill>
                    <p:spPr>
                      <a:xfrm>
                        <a:off x="83780" y="1725283"/>
                        <a:ext cx="6518124" cy="4982877"/>
                      </a:xfrm>
                      <a:prstGeom prst="rect">
                        <a:avLst/>
                      </a:prstGeom>
                    </p:spPr>
                  </p:pic>
                </p:oleObj>
              </mc:Fallback>
            </mc:AlternateContent>
          </a:graphicData>
        </a:graphic>
      </p:graphicFrame>
      <p:cxnSp>
        <p:nvCxnSpPr>
          <p:cNvPr id="4" name="Straight Arrow Connector 3">
            <a:extLst>
              <a:ext uri="{FF2B5EF4-FFF2-40B4-BE49-F238E27FC236}">
                <a16:creationId xmlns:a16="http://schemas.microsoft.com/office/drawing/2014/main" id="{B5113AD6-5946-45BD-B626-9FCBC995AA1E}"/>
              </a:ext>
            </a:extLst>
          </p:cNvPr>
          <p:cNvCxnSpPr/>
          <p:nvPr/>
        </p:nvCxnSpPr>
        <p:spPr>
          <a:xfrm flipV="1">
            <a:off x="4482193" y="3910693"/>
            <a:ext cx="0" cy="379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5FC8EFC-0384-4BD8-9BC1-6937ED9345D2}"/>
              </a:ext>
            </a:extLst>
          </p:cNvPr>
          <p:cNvCxnSpPr/>
          <p:nvPr/>
        </p:nvCxnSpPr>
        <p:spPr>
          <a:xfrm flipV="1">
            <a:off x="4397829" y="4622346"/>
            <a:ext cx="0" cy="379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C1538A1-3908-42CA-96AB-B8A3B437D19D}"/>
              </a:ext>
            </a:extLst>
          </p:cNvPr>
          <p:cNvCxnSpPr/>
          <p:nvPr/>
        </p:nvCxnSpPr>
        <p:spPr>
          <a:xfrm flipV="1">
            <a:off x="4308022" y="4961164"/>
            <a:ext cx="0" cy="379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2F98FE7-3422-4177-B996-2F4E1146F769}"/>
              </a:ext>
            </a:extLst>
          </p:cNvPr>
          <p:cNvCxnSpPr/>
          <p:nvPr/>
        </p:nvCxnSpPr>
        <p:spPr>
          <a:xfrm flipV="1">
            <a:off x="4403272" y="5373460"/>
            <a:ext cx="0" cy="379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Content Placeholder 4">
            <a:extLst>
              <a:ext uri="{FF2B5EF4-FFF2-40B4-BE49-F238E27FC236}">
                <a16:creationId xmlns:a16="http://schemas.microsoft.com/office/drawing/2014/main" id="{E2D18829-4FDB-432A-8DFF-B09C0BA65487}"/>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6537070" y="4006710"/>
            <a:ext cx="4053410" cy="2668185"/>
          </a:xfrm>
          <a:prstGeom prst="rect">
            <a:avLst/>
          </a:prstGeom>
        </p:spPr>
      </p:pic>
      <p:cxnSp>
        <p:nvCxnSpPr>
          <p:cNvPr id="6" name="Straight Connector 5">
            <a:extLst>
              <a:ext uri="{FF2B5EF4-FFF2-40B4-BE49-F238E27FC236}">
                <a16:creationId xmlns:a16="http://schemas.microsoft.com/office/drawing/2014/main" id="{0E5FCEBA-0091-4ABD-800F-01E3DD391E93}"/>
              </a:ext>
            </a:extLst>
          </p:cNvPr>
          <p:cNvCxnSpPr/>
          <p:nvPr/>
        </p:nvCxnSpPr>
        <p:spPr>
          <a:xfrm>
            <a:off x="5335361" y="5257800"/>
            <a:ext cx="3392260" cy="787854"/>
          </a:xfrm>
          <a:prstGeom prst="line">
            <a:avLst/>
          </a:prstGeom>
          <a:ln>
            <a:solidFill>
              <a:srgbClr val="36FF0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2A668CB-B384-46D4-987C-DA30FCB8F6D1}"/>
              </a:ext>
            </a:extLst>
          </p:cNvPr>
          <p:cNvCxnSpPr>
            <a:cxnSpLocks/>
          </p:cNvCxnSpPr>
          <p:nvPr/>
        </p:nvCxnSpPr>
        <p:spPr>
          <a:xfrm flipV="1">
            <a:off x="5264520" y="5074104"/>
            <a:ext cx="2609934" cy="430879"/>
          </a:xfrm>
          <a:prstGeom prst="line">
            <a:avLst/>
          </a:prstGeom>
          <a:ln>
            <a:solidFill>
              <a:srgbClr val="0075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9698898-A9F6-4970-A63B-8210ED2C7943}"/>
              </a:ext>
            </a:extLst>
          </p:cNvPr>
          <p:cNvCxnSpPr>
            <a:cxnSpLocks/>
          </p:cNvCxnSpPr>
          <p:nvPr/>
        </p:nvCxnSpPr>
        <p:spPr>
          <a:xfrm flipV="1">
            <a:off x="5232103" y="4849586"/>
            <a:ext cx="2128001" cy="152400"/>
          </a:xfrm>
          <a:prstGeom prst="line">
            <a:avLst/>
          </a:prstGeom>
          <a:ln>
            <a:solidFill>
              <a:srgbClr val="49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345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D631785-FA9A-4533-B951-3CE8719F3513}"/>
              </a:ext>
            </a:extLst>
          </p:cNvPr>
          <p:cNvSpPr txBox="1"/>
          <p:nvPr/>
        </p:nvSpPr>
        <p:spPr>
          <a:xfrm>
            <a:off x="449035" y="483625"/>
            <a:ext cx="9519557"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I don’t have tools that let me consider the changing optical properties near the carbon K-edge in a way I trust</a:t>
            </a:r>
          </a:p>
          <a:p>
            <a:pPr marL="742950" lvl="1" indent="-285750">
              <a:buFont typeface="Arial" panose="020B0604020202020204" pitchFamily="34" charset="0"/>
              <a:buChar char="•"/>
            </a:pPr>
            <a:r>
              <a:rPr lang="en-US" sz="1400" dirty="0"/>
              <a:t>I know that it’s possible to estimate optical constants from the NEXAFS (I think I sent you a csv) and I’m hoping that information will be enough to come up with a plausible model</a:t>
            </a:r>
          </a:p>
          <a:p>
            <a:pPr marL="742950" lvl="1" indent="-285750">
              <a:buFont typeface="Arial" panose="020B0604020202020204" pitchFamily="34" charset="0"/>
              <a:buChar char="•"/>
            </a:pPr>
            <a:r>
              <a:rPr lang="en-US" sz="1400" dirty="0"/>
              <a:t>If I were doing the modeling, I’d start with the known NaCl core and the rest of the particle as uniform oleic acid, and if that didn’t work see if it was possible to come up with a core-shell structure (with a larger core, or similar) that did make the model make sense</a:t>
            </a:r>
          </a:p>
          <a:p>
            <a:pPr marL="1200150" lvl="2" indent="-285750">
              <a:buFont typeface="Arial" panose="020B0604020202020204" pitchFamily="34" charset="0"/>
              <a:buChar char="•"/>
            </a:pPr>
            <a:r>
              <a:rPr lang="en-US" sz="1400" dirty="0"/>
              <a:t>I realize that’s quite open-ended, and understand if you don’t have time to do the second part</a:t>
            </a:r>
          </a:p>
        </p:txBody>
      </p:sp>
    </p:spTree>
    <p:extLst>
      <p:ext uri="{BB962C8B-B14F-4D97-AF65-F5344CB8AC3E}">
        <p14:creationId xmlns:p14="http://schemas.microsoft.com/office/powerpoint/2010/main" val="3760761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33784" y="296516"/>
            <a:ext cx="1903406" cy="369332"/>
          </a:xfrm>
          <a:prstGeom prst="rect">
            <a:avLst/>
          </a:prstGeom>
          <a:noFill/>
        </p:spPr>
        <p:txBody>
          <a:bodyPr wrap="none" rtlCol="0">
            <a:spAutoFit/>
          </a:bodyPr>
          <a:lstStyle/>
          <a:p>
            <a:r>
              <a:rPr lang="en-US" dirty="0" smtClean="0"/>
              <a:t>Fitting parameters</a:t>
            </a:r>
            <a:endParaRPr lang="en-US" dirty="0"/>
          </a:p>
        </p:txBody>
      </p:sp>
      <p:grpSp>
        <p:nvGrpSpPr>
          <p:cNvPr id="8" name="Group 7"/>
          <p:cNvGrpSpPr/>
          <p:nvPr/>
        </p:nvGrpSpPr>
        <p:grpSpPr>
          <a:xfrm>
            <a:off x="937054" y="665848"/>
            <a:ext cx="9092243" cy="5563376"/>
            <a:chOff x="937054" y="665848"/>
            <a:chExt cx="9092243" cy="5563376"/>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810" y="665848"/>
              <a:ext cx="9040487" cy="5563376"/>
            </a:xfrm>
            <a:prstGeom prst="rect">
              <a:avLst/>
            </a:prstGeom>
          </p:spPr>
        </p:pic>
        <p:grpSp>
          <p:nvGrpSpPr>
            <p:cNvPr id="7" name="Group 6"/>
            <p:cNvGrpSpPr/>
            <p:nvPr/>
          </p:nvGrpSpPr>
          <p:grpSpPr>
            <a:xfrm>
              <a:off x="937054" y="1241854"/>
              <a:ext cx="4518454" cy="3145504"/>
              <a:chOff x="937054" y="1241854"/>
              <a:chExt cx="4518454" cy="3145504"/>
            </a:xfrm>
          </p:grpSpPr>
          <p:sp>
            <p:nvSpPr>
              <p:cNvPr id="3" name="Rectangle 2"/>
              <p:cNvSpPr/>
              <p:nvPr/>
            </p:nvSpPr>
            <p:spPr>
              <a:xfrm>
                <a:off x="982362" y="1241854"/>
                <a:ext cx="4473146" cy="8587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37054" y="3150972"/>
                <a:ext cx="4473146" cy="420131"/>
              </a:xfrm>
              <a:prstGeom prst="rect">
                <a:avLst/>
              </a:prstGeom>
              <a:noFill/>
              <a:ln w="28575">
                <a:solidFill>
                  <a:srgbClr val="4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37054" y="3967227"/>
                <a:ext cx="4473146" cy="42013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85744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80402" y="839487"/>
            <a:ext cx="8001000" cy="5314950"/>
            <a:chOff x="1780402" y="839487"/>
            <a:chExt cx="8001000" cy="5314950"/>
          </a:xfrm>
        </p:grpSpPr>
        <p:pic>
          <p:nvPicPr>
            <p:cNvPr id="2" name="Picture 1"/>
            <p:cNvPicPr>
              <a:picLocks noChangeAspect="1"/>
            </p:cNvPicPr>
            <p:nvPr/>
          </p:nvPicPr>
          <p:blipFill>
            <a:blip r:embed="rId2"/>
            <a:stretch>
              <a:fillRect/>
            </a:stretch>
          </p:blipFill>
          <p:spPr>
            <a:xfrm>
              <a:off x="1780402" y="839487"/>
              <a:ext cx="8001000" cy="5314950"/>
            </a:xfrm>
            <a:prstGeom prst="rect">
              <a:avLst/>
            </a:prstGeom>
          </p:spPr>
        </p:pic>
        <p:sp>
          <p:nvSpPr>
            <p:cNvPr id="3" name="Rectangle 2"/>
            <p:cNvSpPr/>
            <p:nvPr/>
          </p:nvSpPr>
          <p:spPr>
            <a:xfrm>
              <a:off x="1865870" y="1711411"/>
              <a:ext cx="3694670" cy="8587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780402" y="3639064"/>
              <a:ext cx="3780138" cy="815547"/>
            </a:xfrm>
            <a:prstGeom prst="rect">
              <a:avLst/>
            </a:prstGeom>
            <a:noFill/>
            <a:ln w="28575">
              <a:solidFill>
                <a:srgbClr val="49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3168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39670" y="321919"/>
            <a:ext cx="5474463" cy="3984411"/>
          </a:xfrm>
          <a:prstGeom prst="rect">
            <a:avLst/>
          </a:prstGeom>
        </p:spPr>
      </p:pic>
      <p:pic>
        <p:nvPicPr>
          <p:cNvPr id="4" name="Picture 3"/>
          <p:cNvPicPr>
            <a:picLocks noChangeAspect="1"/>
          </p:cNvPicPr>
          <p:nvPr/>
        </p:nvPicPr>
        <p:blipFill>
          <a:blip r:embed="rId3"/>
          <a:stretch>
            <a:fillRect/>
          </a:stretch>
        </p:blipFill>
        <p:spPr>
          <a:xfrm>
            <a:off x="6439929" y="1282915"/>
            <a:ext cx="5101281" cy="3415160"/>
          </a:xfrm>
          <a:prstGeom prst="rect">
            <a:avLst/>
          </a:prstGeom>
        </p:spPr>
      </p:pic>
    </p:spTree>
    <p:extLst>
      <p:ext uri="{BB962C8B-B14F-4D97-AF65-F5344CB8AC3E}">
        <p14:creationId xmlns:p14="http://schemas.microsoft.com/office/powerpoint/2010/main" val="1105051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3752" y="100914"/>
            <a:ext cx="6129724" cy="4135717"/>
          </a:xfrm>
          <a:prstGeom prst="rect">
            <a:avLst/>
          </a:prstGeom>
        </p:spPr>
      </p:pic>
    </p:spTree>
    <p:extLst>
      <p:ext uri="{BB962C8B-B14F-4D97-AF65-F5344CB8AC3E}">
        <p14:creationId xmlns:p14="http://schemas.microsoft.com/office/powerpoint/2010/main" val="1406192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66925" y="752475"/>
            <a:ext cx="8058150" cy="5353050"/>
          </a:xfrm>
          <a:prstGeom prst="rect">
            <a:avLst/>
          </a:prstGeom>
        </p:spPr>
      </p:pic>
    </p:spTree>
    <p:extLst>
      <p:ext uri="{BB962C8B-B14F-4D97-AF65-F5344CB8AC3E}">
        <p14:creationId xmlns:p14="http://schemas.microsoft.com/office/powerpoint/2010/main" val="1075056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17215</TotalTime>
  <Words>430</Words>
  <Application>Microsoft Office PowerPoint</Application>
  <PresentationFormat>Widescreen</PresentationFormat>
  <Paragraphs>26</Paragraphs>
  <Slides>11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Arial</vt:lpstr>
      <vt:lpstr>Calibri</vt:lpstr>
      <vt:lpstr>Calibri Light</vt:lpstr>
      <vt:lpstr>Office Theme</vt:lpstr>
      <vt:lpstr>Graph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swarkand</dc:creator>
  <cp:lastModifiedBy>Zhengxing Peng</cp:lastModifiedBy>
  <cp:revision>13</cp:revision>
  <dcterms:created xsi:type="dcterms:W3CDTF">2024-01-25T22:14:19Z</dcterms:created>
  <dcterms:modified xsi:type="dcterms:W3CDTF">2024-02-06T23:29:13Z</dcterms:modified>
</cp:coreProperties>
</file>