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7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B75D-93BB-4D27-95A1-D85684B6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820B-6D31-4E41-B4D8-6244D5F2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3FF7-AD56-443C-8009-436CA8DF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0EFB-004A-4E6B-97C5-E0305CC6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DF56-8E4B-491B-9D7A-D794A700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146-7192-4A41-BA0C-9AE4188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F2EC-FF6F-4D60-BB7B-B7DD99DD9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7607-61C9-4BFD-8E1A-68732FF1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AF7F-D570-470C-95CD-3D1280A9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1112-BE6A-41A6-8546-FE15521D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288A-906E-43B7-BE64-3EA7AC37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C88D3-3740-4E0C-9EF3-6EC51B86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6D0A-9587-467F-800A-C59AC43D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5E47-0AD6-4EA9-ACB4-E7F46B8D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620A-E8B3-4E06-AE92-06C0B30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D8DA-E05A-40D7-9098-01475CED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8C33-3652-4592-9062-5D6B54E4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FAC7-1847-43C2-9CD1-301DE65A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FE9E-0A2B-4571-817D-ECDA8AF9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4C49-F5D4-403E-A2F8-0030F21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1098-5AB5-438E-98B0-AEBA1EE6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0E78-CE49-406D-87AF-A2AB9ECC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908B-93DE-42FE-A6A7-6DFB6588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2F892-C9CE-448A-875B-606EA2D8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7ACC-66F6-4C57-87B5-4D16BCE5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E69-97FA-4DF8-84BC-8CEE8CEE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B97A-107B-4ED8-B610-091876C9C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C7EBA-C921-4DE3-9287-0CD2336D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3EB2B-1703-432B-994E-1269BD6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268D5-0407-4F62-A795-28D256E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535D1-B05E-4B94-8552-E85ABB0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918B-5DED-421E-AFEF-57B3D9E5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DBF2-49A3-4F18-8B48-C0AE486F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CB78-2E71-437D-BBC8-C214366C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A5DD-AB68-47F0-A7C4-3C3DCC59B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72D71-EAEB-4DA4-8EAA-D621BB079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9F9B1-00D5-4306-9911-DDDAC4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99126-B737-4152-9C6A-0294B9C9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AA38B-3E4F-4EF7-A438-8F4B9F09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E82A-0C48-418D-B518-D02D9D2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CB140-FAD1-4E27-AE53-7CD3CB6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161A7-03DF-4781-A1CA-1301CDCA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3F3D9-7889-4CDC-8BC5-8F2C0F1C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FDB56-613F-45E7-9CA2-8366AEDF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20DAF-E4E3-49D0-A5BD-37C02138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F390-7B17-41AC-8879-544DEE5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66D6-E6E3-404C-ACC6-84B07586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37C9-60E6-48AF-9382-36E34DCD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8770-E6CE-4F3B-9526-D6B85D16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5C4D-D765-4D27-B6E7-571E0C3C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73E9-3EBE-4CDA-B921-1AE52612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06CB6-AC74-4ABE-A624-F67A3D79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239-A23E-437D-B905-F5DA81DF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CC3BD-A42C-4DA6-85EF-81DF440D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19E7-389E-44B8-85C4-2E70C5EB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61E2B-9C9E-421E-B85F-543ADBA3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0EE61-4AC2-4DFD-8D1D-29AC9227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D5AD-2A44-40DC-A22A-CCD3DF63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0316-38F8-4BAA-B509-68444AFA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C97EE-C1F1-422D-A759-014DB353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5CEC-42DA-44F1-8435-A679C3DA8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2539-A9A8-44D8-B059-7ED72F74C13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70E7-0482-4E7B-95B0-5BC582647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3F34-5DA0-4D8B-A9DD-F261C723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8D64-9E2D-40DD-B572-592A0623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D008-0DD2-4A34-93D9-C528FA9E7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somewhat brief 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C94BB-9BBE-4F25-B5EC-58611AF80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E30-9E33-4D7B-ACBF-21B1BBC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6893-2F80-4164-9767-D5CCB0C0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475" y="1825625"/>
            <a:ext cx="450708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prior split there were many </a:t>
            </a:r>
            <a:r>
              <a:rPr lang="en-US" b="1" dirty="0"/>
              <a:t>false negatives</a:t>
            </a:r>
            <a:r>
              <a:rPr lang="en-US" dirty="0"/>
              <a:t>.</a:t>
            </a:r>
          </a:p>
          <a:p>
            <a:r>
              <a:rPr lang="en-US" dirty="0"/>
              <a:t>A split point meant to capture every San Francisco home will include many New York homes as these are called </a:t>
            </a:r>
            <a:r>
              <a:rPr lang="en-US" b="1" dirty="0"/>
              <a:t>false positives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best split</a:t>
            </a:r>
            <a:r>
              <a:rPr lang="en-US" dirty="0"/>
              <a:t>, the results of each branch should be as homogeneous (or pure) as possible.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760F5-CF1E-420F-805E-D77B4636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5"/>
            <a:ext cx="7415267" cy="64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8B6CE-8BC7-4227-93D3-A4DA3343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0"/>
            <a:ext cx="7378396" cy="6793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8C2BF-4530-46AB-A167-E2725DE1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Tree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151B-AD5C-4722-9546-58626A0A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220" y="1825625"/>
            <a:ext cx="39795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most models a single feature is insufficient to correctly classify every home.</a:t>
            </a:r>
          </a:p>
          <a:p>
            <a:r>
              <a:rPr lang="en-US" dirty="0"/>
              <a:t>We must do this repetitively through each fork of the dataset building a tree of feature splits.</a:t>
            </a:r>
          </a:p>
          <a:p>
            <a:r>
              <a:rPr lang="en-US" dirty="0"/>
              <a:t>The best feature and split will vary based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95887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36D5-1495-43D4-9C9C-0E8B1D9D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E745-AD59-4ED4-A1F9-26CF69AE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047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process of recursively building features splits in the data builds a tree.  Additional forks will add new information that can increase a tree's </a:t>
            </a:r>
            <a:r>
              <a:rPr lang="en-US" b="1" dirty="0"/>
              <a:t>prediction accuracy</a:t>
            </a:r>
            <a:r>
              <a:rPr lang="en-US" dirty="0"/>
              <a:t>.</a:t>
            </a:r>
          </a:p>
          <a:p>
            <a:r>
              <a:rPr lang="en-US" dirty="0"/>
              <a:t>Adding one layer increases performance from 82 – 84%</a:t>
            </a:r>
          </a:p>
          <a:p>
            <a:r>
              <a:rPr lang="en-US" dirty="0"/>
              <a:t>Adding several more layers, we get to 96% and beyond.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268B7-EC79-46F9-B227-F1E557B5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99" y="681037"/>
            <a:ext cx="7070401" cy="5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9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E3D99-FB8C-4FE6-AB28-D94A7EBC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40" y="436338"/>
            <a:ext cx="7046224" cy="6176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4F0DC-8F45-4595-9523-E1B5AC7E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A490-C41F-49AC-A3D7-8E467D80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the trained model, each data point can be examined to determine what class it belongs to.</a:t>
            </a:r>
          </a:p>
          <a:p>
            <a:r>
              <a:rPr lang="en-US" dirty="0"/>
              <a:t>When compared to testing data held back from training the results are less than ideal. The trained model fits the data too perfectly.  This problem is called </a:t>
            </a:r>
            <a:r>
              <a:rPr lang="en-US" b="1" dirty="0"/>
              <a:t>overfitting</a:t>
            </a:r>
            <a:r>
              <a:rPr lang="en-US" dirty="0"/>
              <a:t>.</a:t>
            </a:r>
          </a:p>
          <a:p>
            <a:r>
              <a:rPr lang="en-US" dirty="0"/>
              <a:t>An ideal model would fit the test data as well as it fits the training data.  This is called </a:t>
            </a:r>
            <a:r>
              <a:rPr lang="en-US" b="1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3213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31E1-E068-4922-AE51-57603F00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 in Machine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800B-7A27-4523-82F3-7952052C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quality is important</a:t>
            </a:r>
          </a:p>
          <a:p>
            <a:r>
              <a:rPr lang="en-US" dirty="0"/>
              <a:t>Evolving data can change the performance of your model.  This is referred to as “</a:t>
            </a:r>
            <a:r>
              <a:rPr lang="en-US" b="1" dirty="0"/>
              <a:t>drift</a:t>
            </a:r>
            <a:r>
              <a:rPr lang="en-US" dirty="0"/>
              <a:t>”</a:t>
            </a:r>
          </a:p>
          <a:p>
            <a:r>
              <a:rPr lang="en-US" dirty="0"/>
              <a:t>Trees are not the only type of machine learning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A070-BB43-443E-AF2F-2E423E49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A742-84DA-4985-AA94-149A0E1A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Applying statistical learning techniques to automatically identify patterns in data. These techniques can be used to make highly accurate predictions.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an illustration we’ll be using a data set about homes, we will create a machine learning model to distinguish homes in New York from homes in San Francisco.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problem in Machine Learning parlance is called “</a:t>
            </a:r>
            <a:r>
              <a:rPr lang="en-US" b="1" dirty="0"/>
              <a:t>classification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4406-367C-4D3C-9E17-A9B639B4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property in NY vs SFO?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65ED-DA86-451B-ABFC-0FC47D99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some ways to determine whether a home is in New York city or San Francisco?</a:t>
            </a:r>
          </a:p>
          <a:p>
            <a:endParaRPr lang="en-US" dirty="0"/>
          </a:p>
          <a:p>
            <a:r>
              <a:rPr lang="en-US" dirty="0"/>
              <a:t>Square Footage</a:t>
            </a:r>
          </a:p>
          <a:p>
            <a:r>
              <a:rPr lang="en-US" dirty="0"/>
              <a:t>Price per Square Foot</a:t>
            </a:r>
          </a:p>
          <a:p>
            <a:r>
              <a:rPr lang="en-US" dirty="0"/>
              <a:t>Year Built</a:t>
            </a:r>
          </a:p>
          <a:p>
            <a:r>
              <a:rPr lang="en-US" dirty="0"/>
              <a:t>Number of Bathrooms</a:t>
            </a:r>
          </a:p>
          <a:p>
            <a:r>
              <a:rPr lang="en-US" dirty="0"/>
              <a:t>Number of Bedrooms</a:t>
            </a:r>
          </a:p>
          <a:p>
            <a:r>
              <a:rPr lang="en-US" dirty="0"/>
              <a:t>Total Rooms</a:t>
            </a:r>
          </a:p>
        </p:txBody>
      </p:sp>
    </p:spTree>
    <p:extLst>
      <p:ext uri="{BB962C8B-B14F-4D97-AF65-F5344CB8AC3E}">
        <p14:creationId xmlns:p14="http://schemas.microsoft.com/office/powerpoint/2010/main" val="40463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CB9D-7C60-4311-A06F-6C90B13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2CDF-E5D1-4B7C-B2B4-EB787F8F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29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potential feature we hadn’t discussed is elevation.</a:t>
            </a:r>
          </a:p>
          <a:p>
            <a:r>
              <a:rPr lang="en-US" dirty="0"/>
              <a:t>San Francisco is relatively hilly, where New York is not.  The elevation of a home may distinguish between the two cities.</a:t>
            </a:r>
          </a:p>
          <a:p>
            <a:r>
              <a:rPr lang="en-US" dirty="0"/>
              <a:t>Based on the home-elevation data to the right, you could argue that a home above 239’ should be </a:t>
            </a:r>
            <a:r>
              <a:rPr lang="en-US" b="1" dirty="0"/>
              <a:t>classified</a:t>
            </a:r>
            <a:r>
              <a:rPr lang="en-US" dirty="0"/>
              <a:t> as one in San Francisco.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798DB-6BE4-46A4-84CE-0727C73E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50" y="0"/>
            <a:ext cx="6724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8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C8CD-6B4F-4F97-B045-210D7648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2A60-30B1-4A6C-8DD8-A4CA8E1F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031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another </a:t>
            </a:r>
            <a:r>
              <a:rPr lang="en-US" b="1" dirty="0"/>
              <a:t>dimension</a:t>
            </a:r>
            <a:r>
              <a:rPr lang="en-US" dirty="0"/>
              <a:t> allows for more insights. For example, New York apartments can be extremely expensive per square foot.</a:t>
            </a:r>
          </a:p>
          <a:p>
            <a:r>
              <a:rPr lang="en-US" dirty="0"/>
              <a:t>Elevation </a:t>
            </a:r>
            <a:r>
              <a:rPr lang="en-US" i="1" dirty="0"/>
              <a:t>and</a:t>
            </a:r>
            <a:r>
              <a:rPr lang="en-US" dirty="0"/>
              <a:t> price per square foot in a </a:t>
            </a:r>
            <a:r>
              <a:rPr lang="en-US" b="1" dirty="0"/>
              <a:t>scatterplot</a:t>
            </a:r>
            <a:r>
              <a:rPr lang="en-US" dirty="0"/>
              <a:t> helps us distinguish lower-elevation homes that we didn’t see with just elevation.</a:t>
            </a:r>
          </a:p>
          <a:p>
            <a:r>
              <a:rPr lang="en-US" dirty="0"/>
              <a:t>The data suggests that, among homes at or below 239ft, those that cost more than $19,116.7 per square ft are in New York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5060-ABDE-4D88-8857-D655D384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03" y="0"/>
            <a:ext cx="668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B634-E4BF-44D2-ADAE-9808880F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124D-3635-4884-93E9-4761BBC3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94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Visualizing elevation (&gt; 239’) and price per square foot (&gt;$19,116.7) observations as the boundaries of regions in your scatterplot.</a:t>
            </a:r>
          </a:p>
          <a:p>
            <a:r>
              <a:rPr lang="en-US" dirty="0"/>
              <a:t>Identifying boundaries in data using math is the essence of statistical learning.</a:t>
            </a:r>
          </a:p>
          <a:p>
            <a:r>
              <a:rPr lang="en-US" dirty="0"/>
              <a:t>We need additional information/features to distinguish homes with lower elevations </a:t>
            </a:r>
            <a:r>
              <a:rPr lang="en-US" i="1" dirty="0"/>
              <a:t>and</a:t>
            </a:r>
            <a:r>
              <a:rPr lang="en-US" dirty="0"/>
              <a:t> lower per-square-foot prices.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4E6F9-2190-4B03-989A-09D000B7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12" y="25290"/>
            <a:ext cx="6617047" cy="68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110310-95DB-4DB1-B652-9D5638E9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13" y="0"/>
            <a:ext cx="690721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03260-AA59-4F4B-82C2-132D74C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FFD5-5DC9-4304-BD8C-EA9FE002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26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we are using to create the model has 7 different dimensions. Creating a model is also known as </a:t>
            </a:r>
            <a:r>
              <a:rPr lang="en-US" b="1" dirty="0"/>
              <a:t>training</a:t>
            </a:r>
            <a:r>
              <a:rPr lang="en-US" dirty="0"/>
              <a:t> a model.</a:t>
            </a:r>
          </a:p>
          <a:p>
            <a:r>
              <a:rPr lang="en-US" dirty="0"/>
              <a:t>On the right, we are visualizing the variables in a </a:t>
            </a:r>
            <a:r>
              <a:rPr lang="en-US" b="1" dirty="0"/>
              <a:t>scatterplot matrix</a:t>
            </a:r>
            <a:r>
              <a:rPr lang="en-US" dirty="0"/>
              <a:t> to show the relationships between each pair of dimensions.</a:t>
            </a:r>
          </a:p>
          <a:p>
            <a:r>
              <a:rPr lang="en-US" dirty="0"/>
              <a:t>There are clearly patterns in the data, but the boundaries for delineating them are not obvious.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1CE-C636-4E9E-9A24-1A0E38D2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F24A-1AD3-4CBF-B1D1-9814E97C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patterns in data is where machine learning comes in. Machine learning methods use statistical learning to identify boundaries.</a:t>
            </a:r>
          </a:p>
          <a:p>
            <a:r>
              <a:rPr lang="en-US" dirty="0"/>
              <a:t>One example of a machine learning method is a </a:t>
            </a:r>
            <a:r>
              <a:rPr lang="en-US" b="1" dirty="0"/>
              <a:t>decision tree</a:t>
            </a:r>
            <a:r>
              <a:rPr lang="en-US" dirty="0"/>
              <a:t>. Decision trees look at one variable at a time and are an easy to understand (though rudimentary) machine learning method.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0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AFD7A-8F83-4FDD-A8C2-D3D22108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31"/>
            <a:ext cx="7620056" cy="6719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EDA26-4F61-4287-B8DA-A603CDEC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Finding better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F697-4B4E-4056-BD3A-88436C85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337" y="1825625"/>
            <a:ext cx="4435365" cy="4769616"/>
          </a:xfrm>
        </p:spPr>
        <p:txBody>
          <a:bodyPr>
            <a:normAutofit/>
          </a:bodyPr>
          <a:lstStyle/>
          <a:p>
            <a:r>
              <a:rPr lang="en-US" dirty="0"/>
              <a:t>A decision tree uses if-then statements to define patterns in data.</a:t>
            </a:r>
          </a:p>
          <a:p>
            <a:r>
              <a:rPr lang="en-US" dirty="0"/>
              <a:t>Is 239’ the best boundary to split data?</a:t>
            </a:r>
          </a:p>
          <a:p>
            <a:r>
              <a:rPr lang="en-US" dirty="0"/>
              <a:t>The goal is to find the best point to split the data which will be become if/then statements that fork the data.</a:t>
            </a:r>
          </a:p>
        </p:txBody>
      </p:sp>
    </p:spTree>
    <p:extLst>
      <p:ext uri="{BB962C8B-B14F-4D97-AF65-F5344CB8AC3E}">
        <p14:creationId xmlns:p14="http://schemas.microsoft.com/office/powerpoint/2010/main" val="28341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755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somewhat brief introduction to Machine Learning</vt:lpstr>
      <vt:lpstr>What is Machine Learning? </vt:lpstr>
      <vt:lpstr>Is the property in NY vs SFO?</vt:lpstr>
      <vt:lpstr>Using intuition</vt:lpstr>
      <vt:lpstr>Adding features</vt:lpstr>
      <vt:lpstr>Drawing Boundaries</vt:lpstr>
      <vt:lpstr>More variables</vt:lpstr>
      <vt:lpstr>Now Machine Learning</vt:lpstr>
      <vt:lpstr>Finding better boundaries</vt:lpstr>
      <vt:lpstr>Tradeoffs</vt:lpstr>
      <vt:lpstr>Tree induction</vt:lpstr>
      <vt:lpstr>Growing a tree</vt:lpstr>
      <vt:lpstr>Making predictions</vt:lpstr>
      <vt:lpstr>Additional concepts in Machine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somewhat brief introduction to Machine Learning</dc:title>
  <dc:creator>Chris</dc:creator>
  <cp:lastModifiedBy>Chris Mitchell (OCP)</cp:lastModifiedBy>
  <cp:revision>12</cp:revision>
  <dcterms:created xsi:type="dcterms:W3CDTF">2020-03-05T15:04:59Z</dcterms:created>
  <dcterms:modified xsi:type="dcterms:W3CDTF">2020-03-05T21:21:51Z</dcterms:modified>
</cp:coreProperties>
</file>