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2"/>
  </p:notesMasterIdLst>
  <p:sldIdLst>
    <p:sldId id="256" r:id="rId5"/>
    <p:sldId id="258" r:id="rId6"/>
    <p:sldId id="257" r:id="rId7"/>
    <p:sldId id="270" r:id="rId8"/>
    <p:sldId id="271" r:id="rId9"/>
    <p:sldId id="272" r:id="rId10"/>
    <p:sldId id="259" r:id="rId11"/>
    <p:sldId id="267" r:id="rId12"/>
    <p:sldId id="260" r:id="rId13"/>
    <p:sldId id="261" r:id="rId14"/>
    <p:sldId id="262" r:id="rId15"/>
    <p:sldId id="264" r:id="rId16"/>
    <p:sldId id="265" r:id="rId17"/>
    <p:sldId id="263" r:id="rId18"/>
    <p:sldId id="266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1DA1C-E7E5-4AE9-B32C-C0905EB32F2A}" v="258" dt="2020-03-01T22:55:55.757"/>
    <p1510:client id="{918BBAF2-7409-4372-8CF5-139F29BDA921}" v="903" dt="2020-03-03T11:49:09.239"/>
    <p1510:client id="{9CA331DD-7989-4F42-A465-312A58E0ACB2}" v="2" dt="2020-03-02T01:48:1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ahrs" userId="S::ckahrs@microsoft.com::8c9c876c-8a45-45fb-adef-7f1dbf837f4a" providerId="AD" clId="Web-{70E1DA1C-E7E5-4AE9-B32C-C0905EB32F2A}"/>
    <pc:docChg chg="modSld">
      <pc:chgData name="Chris Kahrs" userId="S::ckahrs@microsoft.com::8c9c876c-8a45-45fb-adef-7f1dbf837f4a" providerId="AD" clId="Web-{70E1DA1C-E7E5-4AE9-B32C-C0905EB32F2A}" dt="2020-03-01T22:55:50.743" v="246"/>
      <pc:docMkLst>
        <pc:docMk/>
      </pc:docMkLst>
      <pc:sldChg chg="modSp">
        <pc:chgData name="Chris Kahrs" userId="S::ckahrs@microsoft.com::8c9c876c-8a45-45fb-adef-7f1dbf837f4a" providerId="AD" clId="Web-{70E1DA1C-E7E5-4AE9-B32C-C0905EB32F2A}" dt="2020-03-01T22:55:50.743" v="246"/>
        <pc:sldMkLst>
          <pc:docMk/>
          <pc:sldMk cId="3736725290" sldId="257"/>
        </pc:sldMkLst>
        <pc:graphicFrameChg chg="mod modGraphic">
          <ac:chgData name="Chris Kahrs" userId="S::ckahrs@microsoft.com::8c9c876c-8a45-45fb-adef-7f1dbf837f4a" providerId="AD" clId="Web-{70E1DA1C-E7E5-4AE9-B32C-C0905EB32F2A}" dt="2020-03-01T22:55:50.743" v="246"/>
          <ac:graphicFrameMkLst>
            <pc:docMk/>
            <pc:sldMk cId="3736725290" sldId="257"/>
            <ac:graphicFrameMk id="4" creationId="{2B8F4A9F-E961-425B-B71A-20607603ACA3}"/>
          </ac:graphicFrameMkLst>
        </pc:graphicFrameChg>
      </pc:sldChg>
      <pc:sldChg chg="modSp">
        <pc:chgData name="Chris Kahrs" userId="S::ckahrs@microsoft.com::8c9c876c-8a45-45fb-adef-7f1dbf837f4a" providerId="AD" clId="Web-{70E1DA1C-E7E5-4AE9-B32C-C0905EB32F2A}" dt="2020-03-01T22:54:23.115" v="141" actId="20577"/>
        <pc:sldMkLst>
          <pc:docMk/>
          <pc:sldMk cId="1320850115" sldId="258"/>
        </pc:sldMkLst>
        <pc:spChg chg="mod">
          <ac:chgData name="Chris Kahrs" userId="S::ckahrs@microsoft.com::8c9c876c-8a45-45fb-adef-7f1dbf837f4a" providerId="AD" clId="Web-{70E1DA1C-E7E5-4AE9-B32C-C0905EB32F2A}" dt="2020-03-01T22:54:23.115" v="141" actId="20577"/>
          <ac:spMkLst>
            <pc:docMk/>
            <pc:sldMk cId="1320850115" sldId="258"/>
            <ac:spMk id="3" creationId="{39A3F491-DD21-4FDF-A8EA-3406B822C3A8}"/>
          </ac:spMkLst>
        </pc:spChg>
      </pc:sldChg>
    </pc:docChg>
  </pc:docChgLst>
  <pc:docChgLst>
    <pc:chgData name="Chris Kahrs" userId="S::ckahrs@microsoft.com::8c9c876c-8a45-45fb-adef-7f1dbf837f4a" providerId="AD" clId="Web-{9CA331DD-7989-4F42-A465-312A58E0ACB2}"/>
    <pc:docChg chg="modSld sldOrd">
      <pc:chgData name="Chris Kahrs" userId="S::ckahrs@microsoft.com::8c9c876c-8a45-45fb-adef-7f1dbf837f4a" providerId="AD" clId="Web-{9CA331DD-7989-4F42-A465-312A58E0ACB2}" dt="2020-03-02T01:48:17.335" v="1"/>
      <pc:docMkLst>
        <pc:docMk/>
      </pc:docMkLst>
      <pc:sldChg chg="modSp ord">
        <pc:chgData name="Chris Kahrs" userId="S::ckahrs@microsoft.com::8c9c876c-8a45-45fb-adef-7f1dbf837f4a" providerId="AD" clId="Web-{9CA331DD-7989-4F42-A465-312A58E0ACB2}" dt="2020-03-02T01:48:17.335" v="1"/>
        <pc:sldMkLst>
          <pc:docMk/>
          <pc:sldMk cId="3736725290" sldId="257"/>
        </pc:sldMkLst>
        <pc:graphicFrameChg chg="modGraphic">
          <ac:chgData name="Chris Kahrs" userId="S::ckahrs@microsoft.com::8c9c876c-8a45-45fb-adef-7f1dbf837f4a" providerId="AD" clId="Web-{9CA331DD-7989-4F42-A465-312A58E0ACB2}" dt="2020-03-02T01:48:17.335" v="1"/>
          <ac:graphicFrameMkLst>
            <pc:docMk/>
            <pc:sldMk cId="3736725290" sldId="257"/>
            <ac:graphicFrameMk id="4" creationId="{2B8F4A9F-E961-425B-B71A-20607603ACA3}"/>
          </ac:graphicFrameMkLst>
        </pc:graphicFrameChg>
      </pc:sldChg>
    </pc:docChg>
  </pc:docChgLst>
  <pc:docChgLst>
    <pc:chgData name="Chris Kahrs" userId="S::ckahrs@microsoft.com::8c9c876c-8a45-45fb-adef-7f1dbf837f4a" providerId="AD" clId="Web-{918BBAF2-7409-4372-8CF5-139F29BDA921}"/>
    <pc:docChg chg="addSld modSld sldOrd">
      <pc:chgData name="Chris Kahrs" userId="S::ckahrs@microsoft.com::8c9c876c-8a45-45fb-adef-7f1dbf837f4a" providerId="AD" clId="Web-{918BBAF2-7409-4372-8CF5-139F29BDA921}" dt="2020-03-03T11:49:09.239" v="832" actId="20577"/>
      <pc:docMkLst>
        <pc:docMk/>
      </pc:docMkLst>
      <pc:sldChg chg="modSp">
        <pc:chgData name="Chris Kahrs" userId="S::ckahrs@microsoft.com::8c9c876c-8a45-45fb-adef-7f1dbf837f4a" providerId="AD" clId="Web-{918BBAF2-7409-4372-8CF5-139F29BDA921}" dt="2020-03-03T11:35:18.603" v="676"/>
        <pc:sldMkLst>
          <pc:docMk/>
          <pc:sldMk cId="3736725290" sldId="257"/>
        </pc:sldMkLst>
        <pc:graphicFrameChg chg="mod modGraphic">
          <ac:chgData name="Chris Kahrs" userId="S::ckahrs@microsoft.com::8c9c876c-8a45-45fb-adef-7f1dbf837f4a" providerId="AD" clId="Web-{918BBAF2-7409-4372-8CF5-139F29BDA921}" dt="2020-03-03T11:35:18.603" v="676"/>
          <ac:graphicFrameMkLst>
            <pc:docMk/>
            <pc:sldMk cId="3736725290" sldId="257"/>
            <ac:graphicFrameMk id="4" creationId="{2B8F4A9F-E961-425B-B71A-20607603ACA3}"/>
          </ac:graphicFrameMkLst>
        </pc:graphicFrameChg>
      </pc:sldChg>
      <pc:sldChg chg="modSp">
        <pc:chgData name="Chris Kahrs" userId="S::ckahrs@microsoft.com::8c9c876c-8a45-45fb-adef-7f1dbf837f4a" providerId="AD" clId="Web-{918BBAF2-7409-4372-8CF5-139F29BDA921}" dt="2020-03-03T11:49:09.239" v="831" actId="20577"/>
        <pc:sldMkLst>
          <pc:docMk/>
          <pc:sldMk cId="1320850115" sldId="258"/>
        </pc:sldMkLst>
        <pc:spChg chg="mod">
          <ac:chgData name="Chris Kahrs" userId="S::ckahrs@microsoft.com::8c9c876c-8a45-45fb-adef-7f1dbf837f4a" providerId="AD" clId="Web-{918BBAF2-7409-4372-8CF5-139F29BDA921}" dt="2020-03-03T11:48:16.942" v="707" actId="1076"/>
          <ac:spMkLst>
            <pc:docMk/>
            <pc:sldMk cId="1320850115" sldId="258"/>
            <ac:spMk id="2" creationId="{1B470294-8CEF-48F2-BF31-996441F3057D}"/>
          </ac:spMkLst>
        </pc:spChg>
        <pc:spChg chg="mod">
          <ac:chgData name="Chris Kahrs" userId="S::ckahrs@microsoft.com::8c9c876c-8a45-45fb-adef-7f1dbf837f4a" providerId="AD" clId="Web-{918BBAF2-7409-4372-8CF5-139F29BDA921}" dt="2020-03-03T11:49:09.239" v="831" actId="20577"/>
          <ac:spMkLst>
            <pc:docMk/>
            <pc:sldMk cId="1320850115" sldId="258"/>
            <ac:spMk id="3" creationId="{39A3F491-DD21-4FDF-A8EA-3406B822C3A8}"/>
          </ac:spMkLst>
        </pc:spChg>
      </pc:sldChg>
      <pc:sldChg chg="modSp add replId">
        <pc:chgData name="Chris Kahrs" userId="S::ckahrs@microsoft.com::8c9c876c-8a45-45fb-adef-7f1dbf837f4a" providerId="AD" clId="Web-{918BBAF2-7409-4372-8CF5-139F29BDA921}" dt="2020-03-03T11:28:39.590" v="482"/>
        <pc:sldMkLst>
          <pc:docMk/>
          <pc:sldMk cId="1791635976" sldId="270"/>
        </pc:sldMkLst>
        <pc:spChg chg="mod">
          <ac:chgData name="Chris Kahrs" userId="S::ckahrs@microsoft.com::8c9c876c-8a45-45fb-adef-7f1dbf837f4a" providerId="AD" clId="Web-{918BBAF2-7409-4372-8CF5-139F29BDA921}" dt="2020-03-03T11:28:13.558" v="475" actId="20577"/>
          <ac:spMkLst>
            <pc:docMk/>
            <pc:sldMk cId="1791635976" sldId="270"/>
            <ac:spMk id="2" creationId="{59609207-D9B2-40D3-883D-8C09DC84C7D4}"/>
          </ac:spMkLst>
        </pc:spChg>
        <pc:graphicFrameChg chg="mod modGraphic">
          <ac:chgData name="Chris Kahrs" userId="S::ckahrs@microsoft.com::8c9c876c-8a45-45fb-adef-7f1dbf837f4a" providerId="AD" clId="Web-{918BBAF2-7409-4372-8CF5-139F29BDA921}" dt="2020-03-03T11:28:39.590" v="482"/>
          <ac:graphicFrameMkLst>
            <pc:docMk/>
            <pc:sldMk cId="1791635976" sldId="270"/>
            <ac:graphicFrameMk id="4" creationId="{2B8F4A9F-E961-425B-B71A-20607603ACA3}"/>
          </ac:graphicFrameMkLst>
        </pc:graphicFrameChg>
      </pc:sldChg>
      <pc:sldChg chg="modSp add ord replId">
        <pc:chgData name="Chris Kahrs" userId="S::ckahrs@microsoft.com::8c9c876c-8a45-45fb-adef-7f1dbf837f4a" providerId="AD" clId="Web-{918BBAF2-7409-4372-8CF5-139F29BDA921}" dt="2020-03-03T11:34:01.994" v="645"/>
        <pc:sldMkLst>
          <pc:docMk/>
          <pc:sldMk cId="3008187398" sldId="271"/>
        </pc:sldMkLst>
        <pc:spChg chg="mod">
          <ac:chgData name="Chris Kahrs" userId="S::ckahrs@microsoft.com::8c9c876c-8a45-45fb-adef-7f1dbf837f4a" providerId="AD" clId="Web-{918BBAF2-7409-4372-8CF5-139F29BDA921}" dt="2020-03-03T11:29:40.761" v="493" actId="20577"/>
          <ac:spMkLst>
            <pc:docMk/>
            <pc:sldMk cId="3008187398" sldId="271"/>
            <ac:spMk id="2" creationId="{59609207-D9B2-40D3-883D-8C09DC84C7D4}"/>
          </ac:spMkLst>
        </pc:spChg>
        <pc:graphicFrameChg chg="mod modGraphic">
          <ac:chgData name="Chris Kahrs" userId="S::ckahrs@microsoft.com::8c9c876c-8a45-45fb-adef-7f1dbf837f4a" providerId="AD" clId="Web-{918BBAF2-7409-4372-8CF5-139F29BDA921}" dt="2020-03-03T11:34:01.994" v="645"/>
          <ac:graphicFrameMkLst>
            <pc:docMk/>
            <pc:sldMk cId="3008187398" sldId="271"/>
            <ac:graphicFrameMk id="4" creationId="{2B8F4A9F-E961-425B-B71A-20607603AC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6E6C-70F7-4FE6-90DA-6ACD12321E5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3F5E0-771B-4F47-AFAB-B43E2AB0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Vouchers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- AZ-102, AZ-103, AZ-203, AZ-300, AZ-301, AZ-302, AZ-400, AZ-500, AZ-900, AI-100​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- DP-200, DP-201, DP-100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0AC38-8C65-45A3-A0B9-7DA86291D4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0AC38-8C65-45A3-A0B9-7DA86291D4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0AC38-8C65-45A3-A0B9-7DA86291D4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bi2ai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bi2ai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9E9-492D-4A3B-BD9A-958B1E77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67088-E36E-41CB-9064-E090D5F3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4D0F-3557-49A8-8BE0-9CCBC07D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71EB-4331-460C-A86A-48FD3AB9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BC9E-3ED8-4EF1-A59A-95CBD0F6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71017-4E21-42DA-9808-451082B286B0}"/>
              </a:ext>
            </a:extLst>
          </p:cNvPr>
          <p:cNvSpPr txBox="1"/>
          <p:nvPr userDrawn="1"/>
        </p:nvSpPr>
        <p:spPr>
          <a:xfrm>
            <a:off x="7562109" y="122872"/>
            <a:ext cx="4552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WIFI Info SID: </a:t>
            </a:r>
            <a:r>
              <a:rPr lang="en-US" sz="1800" dirty="0" err="1"/>
              <a:t>MSFTGuest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Password: msevent729no</a:t>
            </a:r>
          </a:p>
          <a:p>
            <a:pPr algn="r"/>
            <a:r>
              <a:rPr lang="en-US" sz="1800" dirty="0"/>
              <a:t>Event Material: </a:t>
            </a:r>
            <a:r>
              <a:rPr lang="en-US" sz="1800" dirty="0">
                <a:hlinkClick r:id="rId2"/>
              </a:rPr>
              <a:t>http://aka.ms/bi2ai</a:t>
            </a:r>
            <a:r>
              <a:rPr lang="en-US" sz="1800" dirty="0"/>
              <a:t>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8505-C77E-4F19-8F08-82930473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802E6-F927-4FB2-A360-5AF24ECC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842-E860-497B-9270-57FDB515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361D-BF78-4A53-98E9-418352C0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BE21-475C-47A9-9B6F-DFDF4BA5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93CF7-8DE3-4C78-9B94-5243AA4B3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4A6BF-4DB4-4F44-BAF1-D3EC5ADB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2577-37D7-4BCC-94B1-F0B6AAC7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007B-B4E8-45B8-9A7E-AC79AF8B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DE52-1B2C-4A62-98EF-DFC10659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2A22-11EE-436E-951D-381E90DA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167-E5D5-4428-BF80-BF73B7C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D430-7AA0-4490-9D28-CDCE4AEE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6201-005C-4DC8-A741-131B598E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36C-A2EF-425A-9753-2287396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EDE7-96F9-4983-BAAC-162A909CDC69}"/>
              </a:ext>
            </a:extLst>
          </p:cNvPr>
          <p:cNvSpPr txBox="1"/>
          <p:nvPr userDrawn="1"/>
        </p:nvSpPr>
        <p:spPr>
          <a:xfrm>
            <a:off x="7562109" y="122872"/>
            <a:ext cx="4552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WIFI Info SID: </a:t>
            </a:r>
            <a:r>
              <a:rPr lang="en-US" sz="1800" dirty="0" err="1"/>
              <a:t>MSFTGuest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Password: msevent729no</a:t>
            </a:r>
          </a:p>
          <a:p>
            <a:pPr algn="r"/>
            <a:r>
              <a:rPr lang="en-US" sz="1800" dirty="0"/>
              <a:t>Event Material: </a:t>
            </a:r>
            <a:r>
              <a:rPr lang="en-US" sz="1800" dirty="0">
                <a:hlinkClick r:id="rId2"/>
              </a:rPr>
              <a:t>http://aka.ms/bi2ai</a:t>
            </a:r>
            <a:r>
              <a:rPr lang="en-US" sz="1800" dirty="0"/>
              <a:t>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1017-16FB-44E4-82B8-669C5BC7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2BB3-B941-4317-82BA-7A1C73A6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156E-2A9B-4874-BF6A-3DD07A3E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D1A9-EEC6-446A-AEEF-264EE200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4B88-A5F5-45A8-A7F8-4F6BDDCD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A78D-BA40-4429-AB9E-4CB4C95F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5710-3F84-4FC4-B129-BF33DDD1B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F931-86D9-4E08-838E-BC5E814F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EEE53-80C2-4E88-8F6A-F26CC7E8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4A737-294B-42A4-9014-D7F9BE28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EC75-02F6-4DE3-A088-D3120115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E9D-3826-4A18-912B-2B6E9994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E032-F09E-4602-BB73-EF3F17BD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FDB05-8570-4BC7-A9EA-82CDFE2B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9CA21-08F1-4DDC-B2B6-B8588DD1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2DF9B-D086-4E7A-9828-8B717177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0C66A-D1FB-4307-AE7A-81974684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DCFCD-25C3-47B3-BD90-B014B28A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9CCA6-F778-423F-ABC8-357147D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0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11BD-DA99-404E-AE6C-F1144D3A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6AEF8-75B7-4953-9934-40330524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BE-BC02-4D95-9DB8-04DC5DD4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88E9C-96C7-4F01-A5F9-6A65C38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0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8562-5F07-4699-B041-C10D0B42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D1D7B-484B-4749-9207-424E287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F1ADF-F0E8-4CCD-AC9E-C85C1C98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8C9-5DB0-4DB1-AEA9-452DB8E2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50D0-64E9-4C22-84B7-3682610C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0483F-2DE2-4950-A62C-C250AE66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5B4A-5971-408B-9EA1-04D287D7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A66B-4472-4EA2-A34E-DE05B5B2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18116-AFFD-4B89-B209-D87508FB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64C8-A9D5-40F7-ADE9-0F9EB09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9E679-874D-4835-B0A8-F65A9524E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8D389-5622-49A3-8FD3-E00893E1D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734D-8F40-48B9-B27D-6FE0EE7F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A070-C7A5-4CDF-A90C-E1BFC94C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9A47-1A0F-42F9-B360-441C388F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D1EB1-B92C-4CD8-88DB-7B803F70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3C00-5548-48DC-9DBE-EAD9CCFE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FF06-D5D0-4E65-865D-F7CFC9B4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8BF-0713-4293-B8F4-3BCD27D7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DB1-A394-4E13-A061-21385489E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4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Mitchell@microsoft.com" TargetMode="External"/><Relationship Id="rId2" Type="http://schemas.openxmlformats.org/officeDocument/2006/relationships/hyperlink" Target="mailto:ckahrs@microsoft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hitney@microsoft.com" TargetMode="External"/><Relationship Id="rId4" Type="http://schemas.openxmlformats.org/officeDocument/2006/relationships/hyperlink" Target="mailto:babiglar@microsof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ocs.microsoft.com/en-us/learn/certifications/exams/az-900" TargetMode="External"/><Relationship Id="rId7" Type="http://schemas.openxmlformats.org/officeDocument/2006/relationships/hyperlink" Target="https://docs.microsoft.com/en-us/learn/certifications/exams/dp-2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certifications/exams/dp-200" TargetMode="External"/><Relationship Id="rId5" Type="http://schemas.openxmlformats.org/officeDocument/2006/relationships/hyperlink" Target="docs.microsoft.com/en-us/learn/certifications/exams/dp-100" TargetMode="External"/><Relationship Id="rId4" Type="http://schemas.openxmlformats.org/officeDocument/2006/relationships/hyperlink" Target="docs.microsoft.com/en-us/learn/certifications/exams/ai-1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ocs.microsoft.com/en-us/learn/certifications/azure-ai-engine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learn/certifications/azure-data-scientist" TargetMode="External"/><Relationship Id="rId4" Type="http://schemas.openxmlformats.org/officeDocument/2006/relationships/hyperlink" Target="https://docs.microsoft.com/en-us/learn/certifications/azure-data-engine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vikirans.com/ai-100-vs-dp-10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7A425-4D99-428F-93CA-A28C27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BI2AI Workshop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B21BD1D-C37F-44BA-B200-66318F3D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66345"/>
            <a:ext cx="5097780" cy="8079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Chicago  |  March 3 &amp;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73652-B45C-4C0F-B865-84498EC04413}"/>
              </a:ext>
            </a:extLst>
          </p:cNvPr>
          <p:cNvSpPr txBox="1"/>
          <p:nvPr/>
        </p:nvSpPr>
        <p:spPr>
          <a:xfrm>
            <a:off x="315534" y="3264793"/>
            <a:ext cx="11038266" cy="2912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Chris Kahrs / Cloud Solution Architect </a:t>
            </a:r>
            <a:r>
              <a:rPr lang="en-US" sz="2400" dirty="0"/>
              <a:t>/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ckahrs@microsoft.com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Chris Mitchell / Cloud Solution Architect /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Chris.Mitchell@microsoft.com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Babak Biglari / Cloud Solution Architect /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babiglar@microsoft.com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Brian Hitney / Cloud Solution Architect / </a:t>
            </a: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bhitney@microsoft.com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6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C0AA-7BFC-477A-826D-46FAA5A4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&amp; AI certifications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A04D36-DF19-49E6-9E7E-3E3DF1CE5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759626"/>
              </p:ext>
            </p:extLst>
          </p:nvPr>
        </p:nvGraphicFramePr>
        <p:xfrm>
          <a:off x="836612" y="2409284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54">
                  <a:extLst>
                    <a:ext uri="{9D8B030D-6E8A-4147-A177-3AD203B41FA5}">
                      <a16:colId xmlns:a16="http://schemas.microsoft.com/office/drawing/2014/main" val="1280759087"/>
                    </a:ext>
                  </a:extLst>
                </a:gridCol>
                <a:gridCol w="9006646">
                  <a:extLst>
                    <a:ext uri="{9D8B030D-6E8A-4147-A177-3AD203B41FA5}">
                      <a16:colId xmlns:a16="http://schemas.microsoft.com/office/drawing/2014/main" val="48018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0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AZ-900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Microsoft Azure Fundamentals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8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AI-100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Designing and Implementing an Azure AI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DP-100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Designing and Implementing a Data Science Solution on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DP-200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Implementing an Azure Data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7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DP-201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Designing an Azure Data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1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8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0E6-8338-43CD-BD07-8D53D184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B665-8B3E-4379-88B9-0B861660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06" y="1794753"/>
            <a:ext cx="9905999" cy="459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hlinkClick r:id="rId3" action="ppaction://hlinkfile"/>
              </a:rPr>
              <a:t>Microsoft Certified: Azure AI Engineer Associate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Azure AI Engineers use Cognitive Services, Machine Learning, and Knowledge Mining to architect and implement Microsoft AI solutions involving natural language processing, speech, computer vision, bots, and agents.</a:t>
            </a:r>
          </a:p>
          <a:p>
            <a:pPr marL="0" indent="0">
              <a:buNone/>
            </a:pPr>
            <a:r>
              <a:rPr lang="en-US" sz="1600" dirty="0"/>
              <a:t>Requires: AI-100</a:t>
            </a:r>
          </a:p>
          <a:p>
            <a:pPr marL="0" indent="0">
              <a:buNone/>
            </a:pPr>
            <a:r>
              <a:rPr lang="en-US" sz="1600" b="1" dirty="0">
                <a:hlinkClick r:id="rId4"/>
              </a:rPr>
              <a:t>Microsoft Certified: Azure Data Engineer Associate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Azure Data Engineers design and implement the management, monitoring, security, and privacy of data using the full stack of Azure data services to satisfy business needs.</a:t>
            </a:r>
          </a:p>
          <a:p>
            <a:pPr marL="0" indent="0">
              <a:buNone/>
            </a:pPr>
            <a:r>
              <a:rPr lang="en-US" sz="1600" dirty="0"/>
              <a:t>Requires: DP-200, DP-201</a:t>
            </a:r>
          </a:p>
          <a:p>
            <a:pPr marL="0" indent="0">
              <a:buNone/>
            </a:pPr>
            <a:r>
              <a:rPr lang="en-US" sz="1600" b="1" dirty="0">
                <a:hlinkClick r:id="rId5"/>
              </a:rPr>
              <a:t>Microsoft Certified: Azure Data Scientist Associate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Azure Data Scientist applies their knowledge of data science and machine learning to implement and run machine learning workloads on Azure; in particular, using Azure Machine Learning Service.</a:t>
            </a:r>
          </a:p>
          <a:p>
            <a:pPr marL="0" indent="0">
              <a:buNone/>
            </a:pPr>
            <a:r>
              <a:rPr lang="en-US" sz="1600" dirty="0"/>
              <a:t>Requires: DP-100</a:t>
            </a:r>
          </a:p>
        </p:txBody>
      </p:sp>
    </p:spTree>
    <p:extLst>
      <p:ext uri="{BB962C8B-B14F-4D97-AF65-F5344CB8AC3E}">
        <p14:creationId xmlns:p14="http://schemas.microsoft.com/office/powerpoint/2010/main" val="34514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244D-2765-43A9-A574-CCAB5DA7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Engineer Associate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5BDC-0B5D-4078-8FED-A092F450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 DP-200: Implementing an Azure Data Solution</a:t>
            </a:r>
          </a:p>
          <a:p>
            <a:pPr marL="0" indent="0">
              <a:buNone/>
            </a:pPr>
            <a:r>
              <a:rPr lang="en-US" sz="1800" dirty="0"/>
              <a:t>This exam is designed to </a:t>
            </a:r>
            <a:r>
              <a:rPr lang="en-US" sz="1800" u="sng" dirty="0"/>
              <a:t>implement</a:t>
            </a:r>
            <a:r>
              <a:rPr lang="en-US" sz="1800" dirty="0"/>
              <a:t> data solutions that include provisioning of data storage services, batch data processing, develop streaming, </a:t>
            </a:r>
            <a:r>
              <a:rPr lang="en-US" sz="1800" u="sng" dirty="0"/>
              <a:t>implement</a:t>
            </a:r>
            <a:r>
              <a:rPr lang="en-US" sz="1800" dirty="0"/>
              <a:t> security requirements, </a:t>
            </a:r>
            <a:r>
              <a:rPr lang="en-US" sz="1800" u="sng" dirty="0"/>
              <a:t>implement</a:t>
            </a:r>
            <a:r>
              <a:rPr lang="en-US" sz="1800" dirty="0"/>
              <a:t> data retention policies, and accessing external data sources. Candidates must have the ability to </a:t>
            </a:r>
            <a:r>
              <a:rPr lang="en-US" sz="1800" u="sng" dirty="0"/>
              <a:t>implement</a:t>
            </a:r>
            <a:r>
              <a:rPr lang="en-US" sz="1800" dirty="0"/>
              <a:t> Azure SQL Databases, Azure Cosmos DB, Azure Data Lake Storage, Azure Stream Analytics, and Blob storage services.</a:t>
            </a:r>
          </a:p>
          <a:p>
            <a:r>
              <a:rPr lang="en-US" dirty="0"/>
              <a:t>Exam DP-201: Designing an Azure Data Solution</a:t>
            </a:r>
          </a:p>
          <a:p>
            <a:pPr marL="0" indent="0">
              <a:buNone/>
            </a:pPr>
            <a:r>
              <a:rPr lang="en-US" sz="1800" dirty="0"/>
              <a:t>This is the second exam for Azure Data Engineer and this exam helps engineers to </a:t>
            </a:r>
            <a:r>
              <a:rPr lang="en-US" sz="1800" u="sng" dirty="0"/>
              <a:t>design</a:t>
            </a:r>
            <a:r>
              <a:rPr lang="en-US" sz="1800" dirty="0"/>
              <a:t> data storage, data processing, and data security and compliance solutions for Azure services. Candidates must have the ability to </a:t>
            </a:r>
            <a:r>
              <a:rPr lang="en-US" sz="1800" u="sng" dirty="0"/>
              <a:t>design</a:t>
            </a:r>
            <a:r>
              <a:rPr lang="en-US" sz="1800" dirty="0"/>
              <a:t> Azure SQL Databases, Azure Cosmos DB, Azure Data Lake Storage, Azure Stream Analytics, and Blob storage services.</a:t>
            </a:r>
          </a:p>
        </p:txBody>
      </p:sp>
    </p:spTree>
    <p:extLst>
      <p:ext uri="{BB962C8B-B14F-4D97-AF65-F5344CB8AC3E}">
        <p14:creationId xmlns:p14="http://schemas.microsoft.com/office/powerpoint/2010/main" val="2469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EB1-9F51-469F-8CC7-4EDA4AC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Engineer Associate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8D86-FB94-4566-9132-FF22D4B0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983"/>
            <a:ext cx="1024481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practical terms:</a:t>
            </a:r>
          </a:p>
          <a:p>
            <a:r>
              <a:rPr lang="en-US" dirty="0"/>
              <a:t>DP-200 (Implementing) focuses on the specific steps to solve a problem.  Think: “How?”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“You are implementing a storage solution that stores data in Azure blob storage and need to meet certain data retention policies. (Daily snapshots for 90 days, weekly reports for 1 year, and data for 10 years retained for auditing.) Your solution must minimize cost. Drag the code segments to complete the lifecycle policy.”</a:t>
            </a:r>
          </a:p>
          <a:p>
            <a:pPr marL="0" indent="0">
              <a:buNone/>
            </a:pPr>
            <a:r>
              <a:rPr lang="en-US" dirty="0"/>
              <a:t>Need to know Blob storage tiers, and the specific code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76344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BC84-CD13-4FF6-8949-BE4DEE4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AI-100 vs DP-100 Differences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901C0-6A77-4468-8F5A-F49E5C8D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11" y="1785027"/>
            <a:ext cx="6523420" cy="4001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E4C03-8C28-4ADB-B71D-685EA72EC5EB}"/>
              </a:ext>
            </a:extLst>
          </p:cNvPr>
          <p:cNvSpPr txBox="1"/>
          <p:nvPr/>
        </p:nvSpPr>
        <p:spPr>
          <a:xfrm>
            <a:off x="1164841" y="6107183"/>
            <a:ext cx="487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https://ravikirans.com/ai-100-vs-dp-100/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EB1-9F51-469F-8CC7-4EDA4AC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 Engineer Associate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8D86-FB94-4566-9132-FF22D4B0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1742"/>
            <a:ext cx="9905999" cy="4427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practical terms:</a:t>
            </a:r>
          </a:p>
          <a:p>
            <a:r>
              <a:rPr lang="en-US" dirty="0"/>
              <a:t>AI-100 focuses more Azure Cognitive Services, Azure Bot Service, and AML from an engineering/implementation standpoint.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“Your company has a solution that generates 10GB of sensor data each day.  You need to move the data to Azure to perform advanced analytics on the data. You need to recommend a storage solution.  Which solution should you recommend?”</a:t>
            </a:r>
          </a:p>
          <a:p>
            <a:pPr marL="0" indent="0">
              <a:buNone/>
            </a:pPr>
            <a:r>
              <a:rPr lang="en-US" dirty="0"/>
              <a:t>Need to know the storage and differences, such as Blobs/Queues/SQL</a:t>
            </a:r>
          </a:p>
        </p:txBody>
      </p:sp>
    </p:spTree>
    <p:extLst>
      <p:ext uri="{BB962C8B-B14F-4D97-AF65-F5344CB8AC3E}">
        <p14:creationId xmlns:p14="http://schemas.microsoft.com/office/powerpoint/2010/main" val="265684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EB1-9F51-469F-8CC7-4EDA4AC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 Engineer Associate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8D86-FB94-4566-9132-FF22D4B0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1742"/>
            <a:ext cx="9905999" cy="4427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practical terms:</a:t>
            </a:r>
          </a:p>
          <a:p>
            <a:r>
              <a:rPr lang="en-US" dirty="0"/>
              <a:t>AI-100 focuses more Azure Cognitive Services, Azure Bot Service, and AML from an engineering/implementation standpoint.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“Your company has a solution that generates 10GB of sensor data each day.  You need to move the data to Azure to perform advanced analytics on the data. You need to recommend a storage solution.  Which solution should you recommend?”</a:t>
            </a:r>
          </a:p>
          <a:p>
            <a:pPr marL="0" indent="0">
              <a:buNone/>
            </a:pPr>
            <a:r>
              <a:rPr lang="en-US" dirty="0"/>
              <a:t>Need to know the storage and differences, such as Blobs/Queues/SQL</a:t>
            </a:r>
          </a:p>
        </p:txBody>
      </p:sp>
    </p:spTree>
    <p:extLst>
      <p:ext uri="{BB962C8B-B14F-4D97-AF65-F5344CB8AC3E}">
        <p14:creationId xmlns:p14="http://schemas.microsoft.com/office/powerpoint/2010/main" val="250394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EB1-9F51-469F-8CC7-4EDA4AC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Scientist Associate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8D86-FB94-4566-9132-FF22D4B0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1742"/>
            <a:ext cx="9905999" cy="442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practical terms:</a:t>
            </a:r>
          </a:p>
          <a:p>
            <a:r>
              <a:rPr lang="en-US" dirty="0"/>
              <a:t>DP-100 focuses more on understanding how ML works, feature engineering, model selection, transformation, and algorithms.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“You are developing a regression model that analyzes historical data for taxi fares in order to predict the fare for a taxi ride.  Which metrics are most important?”</a:t>
            </a:r>
          </a:p>
          <a:p>
            <a:pPr marL="0" indent="0">
              <a:buNone/>
            </a:pPr>
            <a:r>
              <a:rPr lang="en-US" dirty="0"/>
              <a:t>Need to know F1 score, accuracy, recall, RMS, and how they relate.</a:t>
            </a:r>
          </a:p>
        </p:txBody>
      </p:sp>
    </p:spTree>
    <p:extLst>
      <p:ext uri="{BB962C8B-B14F-4D97-AF65-F5344CB8AC3E}">
        <p14:creationId xmlns:p14="http://schemas.microsoft.com/office/powerpoint/2010/main" val="49996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0294-8CEF-48F2-BF31-996441F3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8834"/>
            <a:ext cx="9905998" cy="876992"/>
          </a:xfrm>
        </p:spPr>
        <p:txBody>
          <a:bodyPr/>
          <a:lstStyle/>
          <a:p>
            <a:r>
              <a:rPr lang="en-US" dirty="0"/>
              <a:t>Welcome to the Chicago MTC!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F491-DD21-4FDF-A8EA-3406B822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824"/>
            <a:ext cx="9905999" cy="41753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Who we are, what we do, and why we NEED you!</a:t>
            </a:r>
          </a:p>
          <a:p>
            <a:pPr lvl="1"/>
            <a:r>
              <a:rPr lang="en-US" dirty="0"/>
              <a:t>Timings, Topics, Links, New Ideation, Creation of Assets, Delivery Partners</a:t>
            </a:r>
          </a:p>
          <a:p>
            <a:r>
              <a:rPr lang="en-US" dirty="0"/>
              <a:t>You:</a:t>
            </a:r>
          </a:p>
          <a:p>
            <a:pPr lvl="1"/>
            <a:r>
              <a:rPr lang="en-US" dirty="0"/>
              <a:t>Who are you? </a:t>
            </a:r>
          </a:p>
          <a:p>
            <a:pPr lvl="1"/>
            <a:r>
              <a:rPr lang="en-US" dirty="0"/>
              <a:t>What will make this event successful for you?  </a:t>
            </a:r>
          </a:p>
          <a:p>
            <a:pPr lvl="1"/>
            <a:r>
              <a:rPr lang="en-US" dirty="0"/>
              <a:t>Do you have any Microsoft Data &amp; AI certifications such as Azure AI Engineer?</a:t>
            </a:r>
          </a:p>
          <a:p>
            <a:r>
              <a:rPr lang="en-US" dirty="0"/>
              <a:t>Room, catering, breaks, bathrooms</a:t>
            </a:r>
          </a:p>
          <a:p>
            <a:r>
              <a:rPr lang="en-US" dirty="0"/>
              <a:t>Day 1 and Day 2 agendas</a:t>
            </a:r>
          </a:p>
        </p:txBody>
      </p:sp>
    </p:spTree>
    <p:extLst>
      <p:ext uri="{BB962C8B-B14F-4D97-AF65-F5344CB8AC3E}">
        <p14:creationId xmlns:p14="http://schemas.microsoft.com/office/powerpoint/2010/main" val="13208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07-D9B2-40D3-883D-8C09DC84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8F4A9F-E961-425B-B71A-20607603A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052440"/>
              </p:ext>
            </p:extLst>
          </p:nvPr>
        </p:nvGraphicFramePr>
        <p:xfrm>
          <a:off x="1657738" y="1859899"/>
          <a:ext cx="9059624" cy="42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254">
                  <a:extLst>
                    <a:ext uri="{9D8B030D-6E8A-4147-A177-3AD203B41FA5}">
                      <a16:colId xmlns:a16="http://schemas.microsoft.com/office/drawing/2014/main" val="1813235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8442729"/>
                    </a:ext>
                  </a:extLst>
                </a:gridCol>
                <a:gridCol w="4432090">
                  <a:extLst>
                    <a:ext uri="{9D8B030D-6E8A-4147-A177-3AD203B41FA5}">
                      <a16:colId xmlns:a16="http://schemas.microsoft.com/office/drawing/2014/main" val="3205111750"/>
                    </a:ext>
                  </a:extLst>
                </a:gridCol>
              </a:tblGrid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3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Presentation: Welcome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Continue challenges from the previous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1: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Challenge 7: Building Machine Learning in AML Notebooks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2: Power BI Dataflows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Data &amp; AI exams at Microsoft, prep, vouchers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3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2: Working with Data 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/>
                        <a:t>AdventureWorksDW</a:t>
                      </a:r>
                      <a:r>
                        <a:rPr lang="en-US" sz="1400" dirty="0"/>
                        <a:t> – how &amp; why it was modified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1396"/>
                  </a:ext>
                </a:extLst>
              </a:tr>
              <a:tr h="131324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3: Intro to Cognitive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AI Solution Envisioning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4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3: Working with Cognitive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Ideas and work on building out the repos even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1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4: Machine Learning with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0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4: Building Machine Learning 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90874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5: Azure Machine Learning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Tw Cen MT"/>
                        </a:rPr>
                        <a:t>OpenHack</a:t>
                      </a:r>
                      <a:r>
                        <a:rPr lang="en-US" sz="1400" b="0" i="0" u="none" strike="noStrike" noProof="0" dirty="0">
                          <a:latin typeface="Tw Cen MT"/>
                        </a:rPr>
                        <a:t> on your 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6517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5: Building Models in AML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Responsible AI Presentation and Workshop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60993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6: Building Machine Learning in AML Auto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51242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Challenge 6: Building Machine Learning in AML Auto 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9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7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07-D9B2-40D3-883D-8C09DC84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7601"/>
            <a:ext cx="9905998" cy="1478570"/>
          </a:xfrm>
        </p:spPr>
        <p:txBody>
          <a:bodyPr/>
          <a:lstStyle/>
          <a:p>
            <a:r>
              <a:rPr lang="en-US" dirty="0"/>
              <a:t>Day 1 Agenda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8F4A9F-E961-425B-B71A-20607603A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91165"/>
              </p:ext>
            </p:extLst>
          </p:nvPr>
        </p:nvGraphicFramePr>
        <p:xfrm>
          <a:off x="2046308" y="1541978"/>
          <a:ext cx="7853857" cy="465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618">
                  <a:extLst>
                    <a:ext uri="{9D8B030D-6E8A-4147-A177-3AD203B41FA5}">
                      <a16:colId xmlns:a16="http://schemas.microsoft.com/office/drawing/2014/main" val="1813235083"/>
                    </a:ext>
                  </a:extLst>
                </a:gridCol>
                <a:gridCol w="782150">
                  <a:extLst>
                    <a:ext uri="{9D8B030D-6E8A-4147-A177-3AD203B41FA5}">
                      <a16:colId xmlns:a16="http://schemas.microsoft.com/office/drawing/2014/main" val="3120916927"/>
                    </a:ext>
                  </a:extLst>
                </a:gridCol>
                <a:gridCol w="894068">
                  <a:extLst>
                    <a:ext uri="{9D8B030D-6E8A-4147-A177-3AD203B41FA5}">
                      <a16:colId xmlns:a16="http://schemas.microsoft.com/office/drawing/2014/main" val="196273938"/>
                    </a:ext>
                  </a:extLst>
                </a:gridCol>
                <a:gridCol w="994021">
                  <a:extLst>
                    <a:ext uri="{9D8B030D-6E8A-4147-A177-3AD203B41FA5}">
                      <a16:colId xmlns:a16="http://schemas.microsoft.com/office/drawing/2014/main" val="3146565013"/>
                    </a:ext>
                  </a:extLst>
                </a:gridCol>
              </a:tblGrid>
              <a:tr h="317875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3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Day Welcome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9:15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1: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9:45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2: Power BI Dataflows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10:15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3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2: Working with Data 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11:00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1396"/>
                  </a:ext>
                </a:extLst>
              </a:tr>
              <a:tr h="131324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3: Intro to Cognitive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11:30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4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3: Working with Cognitive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1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0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4: Machine Learning with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0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4: Building Machine Learning 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90874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5: Azure Machine Learning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6517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Challenge 5: Building Models in AML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60993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 6: Building Machine Learning in AML Auto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51242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Challenge 6: Building Machine Learning in AML Auto 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91439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Day Wrap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2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3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07-D9B2-40D3-883D-8C09DC84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agenda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8F4A9F-E961-425B-B71A-20607603A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365851"/>
              </p:ext>
            </p:extLst>
          </p:nvPr>
        </p:nvGraphicFramePr>
        <p:xfrm>
          <a:off x="3186784" y="1945687"/>
          <a:ext cx="5610361" cy="402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38442729"/>
                    </a:ext>
                  </a:extLst>
                </a:gridCol>
                <a:gridCol w="4432090">
                  <a:extLst>
                    <a:ext uri="{9D8B030D-6E8A-4147-A177-3AD203B41FA5}">
                      <a16:colId xmlns:a16="http://schemas.microsoft.com/office/drawing/2014/main" val="3205111750"/>
                    </a:ext>
                  </a:extLst>
                </a:gridCol>
                <a:gridCol w="969991">
                  <a:extLst>
                    <a:ext uri="{9D8B030D-6E8A-4147-A177-3AD203B41FA5}">
                      <a16:colId xmlns:a16="http://schemas.microsoft.com/office/drawing/2014/main" val="3475224887"/>
                    </a:ext>
                  </a:extLst>
                </a:gridCol>
              </a:tblGrid>
              <a:tr h="3178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DAY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3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Continue challenges from the previous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Challenge 7: Building Machine Learning in AML Notebooks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Data &amp; AI exams at Microsoft, prep, vouchers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3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/>
                        <a:t>AdventureWorksDW</a:t>
                      </a:r>
                      <a:r>
                        <a:rPr lang="en-US" sz="1400" dirty="0"/>
                        <a:t> – how &amp; why it was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1396"/>
                  </a:ext>
                </a:extLst>
              </a:tr>
              <a:tr h="13132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AI Solution Envisioning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4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TW Cen MT"/>
                        </a:rPr>
                        <a:t>Ideas and work on building out the repos even more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1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latin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0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90874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Tw Cen MT"/>
                        </a:rPr>
                        <a:t>OpenHack</a:t>
                      </a:r>
                      <a:r>
                        <a:rPr lang="en-US" sz="1400" b="0" i="0" u="none" strike="noStrike" noProof="0" dirty="0">
                          <a:latin typeface="Tw Cen MT"/>
                        </a:rPr>
                        <a:t> on your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6517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Responsible AI Presentation and Workshop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60993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51242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9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8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07-D9B2-40D3-883D-8C09DC84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7601"/>
            <a:ext cx="9905998" cy="1478570"/>
          </a:xfrm>
        </p:spPr>
        <p:txBody>
          <a:bodyPr/>
          <a:lstStyle/>
          <a:p>
            <a:r>
              <a:rPr lang="en-US" dirty="0"/>
              <a:t>Environment Login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8F4A9F-E961-425B-B71A-20607603A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3723"/>
              </p:ext>
            </p:extLst>
          </p:nvPr>
        </p:nvGraphicFramePr>
        <p:xfrm>
          <a:off x="1468238" y="1510446"/>
          <a:ext cx="9047361" cy="480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71">
                  <a:extLst>
                    <a:ext uri="{9D8B030D-6E8A-4147-A177-3AD203B41FA5}">
                      <a16:colId xmlns:a16="http://schemas.microsoft.com/office/drawing/2014/main" val="1813235083"/>
                    </a:ext>
                  </a:extLst>
                </a:gridCol>
                <a:gridCol w="3953990">
                  <a:extLst>
                    <a:ext uri="{9D8B030D-6E8A-4147-A177-3AD203B41FA5}">
                      <a16:colId xmlns:a16="http://schemas.microsoft.com/office/drawing/2014/main" val="3120916927"/>
                    </a:ext>
                  </a:extLst>
                </a:gridCol>
              </a:tblGrid>
              <a:tr h="380134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30509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odl_user_160358@msazurehol.onmicrosoft.com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nzky80KYR*EU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0611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/>
                        <a:t>odl_user_160369@msazurehol.onmicrosoft.com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cqtx47QED*</a:t>
                      </a:r>
                      <a:r>
                        <a:rPr lang="en-US" sz="1400" dirty="0" err="1"/>
                        <a:t>bZ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5218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odl_user_160368@msazurehol.onmicrosoft.com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iiri13MRV*x5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37718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/>
                        <a:t>odl_user_160367@msazurehol.onmicrosoft.com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vfww45NJK*Wp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1396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/>
                        <a:t>odl_user_160366@msazurehol.onmicrosoft.com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qhor96JFZ*</a:t>
                      </a:r>
                      <a:r>
                        <a:rPr lang="en-US" sz="1400" dirty="0" err="1"/>
                        <a:t>tG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42147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/>
                        <a:t>odl_user_160365@msazurehol.onmicrosoft.com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sypf49MMJ*</a:t>
                      </a:r>
                      <a:r>
                        <a:rPr lang="en-US" sz="1400" dirty="0" err="1"/>
                        <a:t>cD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11638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dirty="0"/>
                        <a:t>odl_user_160364@msazurehol.onmicrosoft.com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jkoz58FEJ*5F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06087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odl_user_160363@msazurehol.onmicrosoft.com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kbvu23DCE*0V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05848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odl_user_160362@msazurehol.onmicrosoft.com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bawf68YAB*2o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90874"/>
                  </a:ext>
                </a:extLst>
              </a:tr>
              <a:tr h="380134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odl_user_160361@msazurehol.onmicrosoft.com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rzwj28XJV*8Q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6517"/>
                  </a:ext>
                </a:extLst>
              </a:tr>
              <a:tr h="380134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odl_user_160360@msazurehol.onmicrosoft.com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pznj37PRD*</a:t>
                      </a:r>
                      <a:r>
                        <a:rPr lang="en-US" sz="1400" dirty="0" err="1"/>
                        <a:t>jS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60993"/>
                  </a:ext>
                </a:extLst>
              </a:tr>
              <a:tr h="380134">
                <a:tc>
                  <a:txBody>
                    <a:bodyPr/>
                    <a:lstStyle/>
                    <a:p>
                      <a:r>
                        <a:rPr lang="en-US" sz="1400" dirty="0"/>
                        <a:t>odl_user_160359@msazurehol.onmicrosoft.com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ncur53TEU*</a:t>
                      </a:r>
                      <a:r>
                        <a:rPr lang="en-US" sz="1400" dirty="0" err="1"/>
                        <a:t>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5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2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69CF-BE61-419E-B55C-8D60E0CA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BF6B-44E3-41DA-BE8D-9B59E8E2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139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AdventureWorks</a:t>
            </a:r>
            <a:r>
              <a:rPr lang="en-US" dirty="0"/>
              <a:t> is a fictitious worldwide manufacturing company focused on cycling</a:t>
            </a:r>
          </a:p>
          <a:p>
            <a:r>
              <a:rPr lang="en-US" dirty="0"/>
              <a:t>Adventure Works has an existing investment in a </a:t>
            </a:r>
            <a:r>
              <a:rPr lang="en-US" dirty="0" err="1"/>
              <a:t>datawarehouse</a:t>
            </a:r>
            <a:r>
              <a:rPr lang="en-US" dirty="0"/>
              <a:t>, but very antiquated reporting practices.   They are on a journey to modernize their reporting practices  </a:t>
            </a:r>
          </a:p>
          <a:p>
            <a:r>
              <a:rPr lang="en-US" dirty="0"/>
              <a:t>The </a:t>
            </a:r>
            <a:r>
              <a:rPr lang="en-US" dirty="0" err="1"/>
              <a:t>AdventureWorksDW</a:t>
            </a:r>
            <a:r>
              <a:rPr lang="en-US" dirty="0"/>
              <a:t> database has been augmented with a number of views to better support ML and AI. </a:t>
            </a:r>
          </a:p>
          <a:p>
            <a:r>
              <a:rPr lang="en-US" dirty="0"/>
              <a:t>You are in the exhilarating role of a burgeoning data scientist, tasked with adding advanced BI and AI reports to a pre-existing solution.  The challenges are designed to build off one another, but not provide step-by-step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54194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F9D3-AEB8-42B3-9B49-785692C4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jump into #1!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A7AF-A0DA-46B9-8D7A-570A415F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77A2-EF43-4EFC-BB36-762E281FF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&amp; Data Science Certifications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C650-9A75-40B5-BCA2-8BFFEB57A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3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1DD059A0A474449B88F2919815E311" ma:contentTypeVersion="10" ma:contentTypeDescription="Create a new document." ma:contentTypeScope="" ma:versionID="f7cf683694f4ab6191300825adb1c800">
  <xsd:schema xmlns:xsd="http://www.w3.org/2001/XMLSchema" xmlns:xs="http://www.w3.org/2001/XMLSchema" xmlns:p="http://schemas.microsoft.com/office/2006/metadata/properties" xmlns:ns3="029fcfcc-ef6e-4783-9b89-2c956b5fe6e9" xmlns:ns4="a1812faa-87b6-45fd-91ca-62d2e1ed2427" targetNamespace="http://schemas.microsoft.com/office/2006/metadata/properties" ma:root="true" ma:fieldsID="36c1a7ea1660480b1aeade006c9c6b23" ns3:_="" ns4:_="">
    <xsd:import namespace="029fcfcc-ef6e-4783-9b89-2c956b5fe6e9"/>
    <xsd:import namespace="a1812faa-87b6-45fd-91ca-62d2e1ed24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fcfcc-ef6e-4783-9b89-2c956b5fe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12faa-87b6-45fd-91ca-62d2e1ed2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D7DF5D-0E06-4488-BB41-568FE7389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fcfcc-ef6e-4783-9b89-2c956b5fe6e9"/>
    <ds:schemaRef ds:uri="a1812faa-87b6-45fd-91ca-62d2e1ed2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BC7F6-A4DC-4DF8-8AB6-0F338DC3D1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DECD85-C406-4520-9C34-F01B37A06334}">
  <ds:schemaRefs>
    <ds:schemaRef ds:uri="http://purl.org/dc/terms/"/>
    <ds:schemaRef ds:uri="029fcfcc-ef6e-4783-9b89-2c956b5fe6e9"/>
    <ds:schemaRef ds:uri="a1812faa-87b6-45fd-91ca-62d2e1ed242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1500</Words>
  <Application>Microsoft Office PowerPoint</Application>
  <PresentationFormat>Widescreen</PresentationFormat>
  <Paragraphs>200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Tw Cen MT</vt:lpstr>
      <vt:lpstr>Tw Cen MT</vt:lpstr>
      <vt:lpstr>Office Theme</vt:lpstr>
      <vt:lpstr>BI2AI Workshop</vt:lpstr>
      <vt:lpstr>Welcome to the Chicago MTC!</vt:lpstr>
      <vt:lpstr>Event Logistics</vt:lpstr>
      <vt:lpstr>Day 1 Agenda</vt:lpstr>
      <vt:lpstr>Day 2 agenda</vt:lpstr>
      <vt:lpstr>Environment Login</vt:lpstr>
      <vt:lpstr>About the scenario</vt:lpstr>
      <vt:lpstr>Let’s jump into #1!</vt:lpstr>
      <vt:lpstr>AI &amp; Data Science Certifications</vt:lpstr>
      <vt:lpstr>Data Science &amp; AI certifications</vt:lpstr>
      <vt:lpstr>Role based certifications</vt:lpstr>
      <vt:lpstr>Azure Data Engineer Associate</vt:lpstr>
      <vt:lpstr>Azure Data Engineer Associate</vt:lpstr>
      <vt:lpstr>AI-100 vs DP-100 Differences</vt:lpstr>
      <vt:lpstr>Azure AI Engineer Associate</vt:lpstr>
      <vt:lpstr>Azure AI Engineer Associate</vt:lpstr>
      <vt:lpstr>Azure Data Scientist Associate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BI2AI Workshop</dc:title>
  <dc:creator>Chris Mitchell (OCP)</dc:creator>
  <cp:lastModifiedBy>Chris Mitchell (OCP)</cp:lastModifiedBy>
  <cp:revision>2</cp:revision>
  <dcterms:created xsi:type="dcterms:W3CDTF">2020-03-03T14:26:20Z</dcterms:created>
  <dcterms:modified xsi:type="dcterms:W3CDTF">2020-03-03T14:27:57Z</dcterms:modified>
</cp:coreProperties>
</file>