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62" r:id="rId4"/>
    <p:sldMasterId id="2147483664" r:id="rId5"/>
    <p:sldMasterId id="2147483666" r:id="rId6"/>
  </p:sldMasterIdLst>
  <p:notesMasterIdLst>
    <p:notesMasterId r:id="rId18"/>
  </p:notesMasterIdLst>
  <p:sldIdLst>
    <p:sldId id="392" r:id="rId7"/>
    <p:sldId id="364" r:id="rId8"/>
    <p:sldId id="402" r:id="rId9"/>
    <p:sldId id="403" r:id="rId10"/>
    <p:sldId id="404" r:id="rId11"/>
    <p:sldId id="405" r:id="rId12"/>
    <p:sldId id="406" r:id="rId13"/>
    <p:sldId id="391" r:id="rId14"/>
    <p:sldId id="408" r:id="rId15"/>
    <p:sldId id="407" r:id="rId16"/>
    <p:sldId id="401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Tw Cen MT" panose="020B06020201040206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orient="horz" pos="812">
          <p15:clr>
            <a:srgbClr val="000000"/>
          </p15:clr>
        </p15:guide>
        <p15:guide id="3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4" roundtripDataSignature="AMtx7miM8IGbdeEE4xUsHFpm3F+umU06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22" y="96"/>
      </p:cViewPr>
      <p:guideLst>
        <p:guide orient="horz" pos="2160"/>
        <p:guide orient="horz" pos="8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104" Type="http://customschemas.google.com/relationships/presentationmetadata" Target="meta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7.fntdata"/><Relationship Id="rId10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2.fntdata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5.fntdata"/><Relationship Id="rId10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4.fntdata"/><Relationship Id="rId10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Author: Ahmed Hosni</a:t>
            </a:r>
            <a:endParaRPr dirty="0"/>
          </a:p>
        </p:txBody>
      </p:sp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153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347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75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9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920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62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324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5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02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54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84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title">
  <p:cSld name="1_Sectio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585056" y="428111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s">
  <p:cSld name="Two conten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body" idx="1"/>
          </p:nvPr>
        </p:nvSpPr>
        <p:spPr>
          <a:xfrm>
            <a:off x="457200" y="1288148"/>
            <a:ext cx="40386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body" idx="2"/>
          </p:nvPr>
        </p:nvSpPr>
        <p:spPr>
          <a:xfrm>
            <a:off x="4637856" y="1288148"/>
            <a:ext cx="40386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6"/>
          <p:cNvPicPr preferRelativeResize="0"/>
          <p:nvPr/>
        </p:nvPicPr>
        <p:blipFill rotWithShape="1">
          <a:blip r:embed="rId3">
            <a:alphaModFix/>
          </a:blip>
          <a:srcRect l="18260" r="10397" b="48524"/>
          <a:stretch/>
        </p:blipFill>
        <p:spPr>
          <a:xfrm>
            <a:off x="0" y="4762"/>
            <a:ext cx="9144000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5412" y="-171450"/>
            <a:ext cx="9280525" cy="756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0" descr="D:\Le sel en +\Realisations\TBWA\120117 Microelectronics\ST_Bloc marque_Qi_H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212" y="5878512"/>
            <a:ext cx="24479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4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title"/>
          </p:nvPr>
        </p:nvSpPr>
        <p:spPr>
          <a:xfrm>
            <a:off x="571719" y="4523874"/>
            <a:ext cx="7772400" cy="92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/>
            <a:r>
              <a:rPr lang="fr-FR" b="1" dirty="0" err="1"/>
              <a:t>Visualize</a:t>
            </a:r>
            <a:r>
              <a:rPr lang="fr-FR" b="1" dirty="0"/>
              <a:t> the value </a:t>
            </a:r>
            <a:r>
              <a:rPr lang="fr-FR" b="1" dirty="0" err="1"/>
              <a:t>stream</a:t>
            </a:r>
            <a:br>
              <a:rPr lang="fr-FR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9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dirty="0"/>
              <a:t>USING THE VALUE STREAM MAPPING IN FUTURE STATE PLANNING</a:t>
            </a:r>
            <a:endParaRPr lang="fr-FR" dirty="0"/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568D5D-53AC-43BF-8415-E614AB5B2BFA}"/>
              </a:ext>
            </a:extLst>
          </p:cNvPr>
          <p:cNvSpPr/>
          <p:nvPr/>
        </p:nvSpPr>
        <p:spPr>
          <a:xfrm>
            <a:off x="159419" y="1815020"/>
            <a:ext cx="8984581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</a:rPr>
              <a:t> Helps with Alignment Between Operations &amp; Development</a:t>
            </a:r>
          </a:p>
          <a:p>
            <a:pPr fontAlgn="base"/>
            <a:endParaRPr lang="en-US" sz="2400" b="1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</a:rPr>
              <a:t> Provides Transparency and Visualizes Product Enhancements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</a:rPr>
              <a:t> Helps Improve your organization of Teams of Agile Teams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</a:endParaRP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</a:rPr>
              <a:t> Improves Flow of Value through smaller batches</a:t>
            </a:r>
            <a:br>
              <a:rPr lang="en-US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891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585787" y="42814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081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8CAAD3-438A-4F23-B155-33E5DF141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3" r="13969" b="-1"/>
          <a:stretch/>
        </p:blipFill>
        <p:spPr bwMode="auto">
          <a:xfrm>
            <a:off x="3662266" y="10"/>
            <a:ext cx="5481734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29" name="Freeform: Shape 7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0" name="Freeform: Shape 7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142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281178" y="856488"/>
            <a:ext cx="3744468" cy="12435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STREAM MAPS HELP US VISUALIZE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1" name="Rectangle 7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326" y="2195336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530D82-B3A5-4438-94FF-1A05F401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22949"/>
            <a:ext cx="4565142" cy="3402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fr-FR" sz="16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Applying Systems Thinking and using Lean Thinking Value Stream Mapping tools we: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fr-FR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how our customer value flows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true picture of the process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the relationship of process steps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16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baseline &amp; Vision of future process</a:t>
            </a:r>
            <a:br>
              <a:rPr kumimoji="0" lang="en-US" altLang="fr-FR" sz="16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kumimoji="0" lang="en-US" altLang="fr-FR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48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 TYPES OF VALUE STREAM MAPPING</a:t>
            </a: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3</a:t>
            </a:fld>
            <a:endParaRPr lang="fr-F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448483-4F96-4771-8223-FD171A11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13" y="15434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3C806B-B1A0-4F04-B2A9-4BD12761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68235"/>
              </p:ext>
            </p:extLst>
          </p:nvPr>
        </p:nvGraphicFramePr>
        <p:xfrm>
          <a:off x="120316" y="1790636"/>
          <a:ext cx="8855242" cy="4660606"/>
        </p:xfrm>
        <a:graphic>
          <a:graphicData uri="http://schemas.openxmlformats.org/drawingml/2006/table">
            <a:tbl>
              <a:tblPr firstRow="1" bandRow="1"/>
              <a:tblGrid>
                <a:gridCol w="4287478">
                  <a:extLst>
                    <a:ext uri="{9D8B030D-6E8A-4147-A177-3AD203B41FA5}">
                      <a16:colId xmlns:a16="http://schemas.microsoft.com/office/drawing/2014/main" val="3275670275"/>
                    </a:ext>
                  </a:extLst>
                </a:gridCol>
                <a:gridCol w="4567764">
                  <a:extLst>
                    <a:ext uri="{9D8B030D-6E8A-4147-A177-3AD203B41FA5}">
                      <a16:colId xmlns:a16="http://schemas.microsoft.com/office/drawing/2014/main" val="4024882261"/>
                    </a:ext>
                  </a:extLst>
                </a:gridCol>
              </a:tblGrid>
              <a:tr h="8424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OPTIMIZING PROCESS STEPS</a:t>
                      </a:r>
                      <a:endParaRPr lang="fr-FR" sz="1300">
                        <a:effectLst/>
                      </a:endParaRPr>
                    </a:p>
                  </a:txBody>
                  <a:tcPr marL="94021" marR="94021" marT="94021" marB="9402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OPTIMIZING BUSINESS CAPABILITIES &amp; PEOPLE </a:t>
                      </a:r>
                      <a:endParaRPr lang="en-US" sz="1300">
                        <a:effectLst/>
                      </a:endParaRPr>
                    </a:p>
                  </a:txBody>
                  <a:tcPr marL="94021" marR="94021" marT="94021" marB="9402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871304"/>
                  </a:ext>
                </a:extLst>
              </a:tr>
              <a:tr h="1251459">
                <a:tc>
                  <a:txBody>
                    <a:bodyPr/>
                    <a:lstStyle/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Detailed Process level Mapping</a:t>
                      </a: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Looking for bottlenecks and opportunities for efficiency gain</a:t>
                      </a: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Uses cycle &amp; lead time to continuously improve and reduce transport batches (hand offs)</a:t>
                      </a:r>
                    </a:p>
                  </a:txBody>
                  <a:tcPr marL="94021" marR="94021" marT="94021" marB="9402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Enterprise Value Stream Mapping</a:t>
                      </a: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Maps the Flow of Value Through the Enterprise</a:t>
                      </a: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Uses the relationships between ‘how our customers interact’ with us to improve the processes, people, and products that delivery that customer value</a:t>
                      </a:r>
                    </a:p>
                  </a:txBody>
                  <a:tcPr marL="94021" marR="94021" marT="94021" marB="9402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62418"/>
                  </a:ext>
                </a:extLst>
              </a:tr>
              <a:tr h="2069471">
                <a:tc>
                  <a:txBody>
                    <a:bodyPr/>
                    <a:lstStyle/>
                    <a:p>
                      <a:pPr fontAlgn="t"/>
                      <a:r>
                        <a:rPr lang="fr-FR" sz="1300" dirty="0">
                          <a:effectLst/>
                        </a:rPr>
                        <a:t> </a:t>
                      </a:r>
                    </a:p>
                  </a:txBody>
                  <a:tcPr marL="94021" marR="94021" marT="94021" marB="9402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fr-FR" sz="1300" dirty="0">
                          <a:effectLst/>
                        </a:rPr>
                      </a:br>
                      <a:br>
                        <a:rPr lang="fr-FR" sz="1300" dirty="0">
                          <a:effectLst/>
                        </a:rPr>
                      </a:br>
                      <a:br>
                        <a:rPr lang="fr-FR" sz="1300" dirty="0">
                          <a:effectLst/>
                        </a:rPr>
                      </a:br>
                      <a:br>
                        <a:rPr lang="fr-FR" sz="1300" dirty="0">
                          <a:effectLst/>
                        </a:rPr>
                      </a:br>
                      <a:br>
                        <a:rPr lang="fr-FR" sz="1300" dirty="0">
                          <a:effectLst/>
                        </a:rPr>
                      </a:br>
                      <a:br>
                        <a:rPr lang="fr-FR" sz="1300" dirty="0">
                          <a:effectLst/>
                        </a:rPr>
                      </a:br>
                      <a:br>
                        <a:rPr lang="fr-FR" sz="1300" dirty="0">
                          <a:effectLst/>
                        </a:rPr>
                      </a:br>
                      <a:br>
                        <a:rPr lang="fr-FR" sz="1300" dirty="0">
                          <a:effectLst/>
                        </a:rPr>
                      </a:br>
                      <a:endParaRPr lang="fr-FR" sz="1300" dirty="0">
                        <a:effectLst/>
                      </a:endParaRPr>
                    </a:p>
                  </a:txBody>
                  <a:tcPr marL="94021" marR="94021" marT="94021" marB="9402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64390"/>
                  </a:ext>
                </a:extLst>
              </a:tr>
            </a:tbl>
          </a:graphicData>
        </a:graphic>
      </p:graphicFrame>
      <p:pic>
        <p:nvPicPr>
          <p:cNvPr id="10243" name="Picture 3">
            <a:extLst>
              <a:ext uri="{FF2B5EF4-FFF2-40B4-BE49-F238E27FC236}">
                <a16:creationId xmlns:a16="http://schemas.microsoft.com/office/drawing/2014/main" id="{D7658933-5634-4E10-9DD9-739125AF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70" y="4382120"/>
            <a:ext cx="2614157" cy="206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64D166AE-D84B-4904-AB12-3A58F2D19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79" y="4365375"/>
            <a:ext cx="2458954" cy="206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97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E9583DE-D015-42F7-8C3E-81F558BD4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" b="2"/>
          <a:stretch/>
        </p:blipFill>
        <p:spPr bwMode="auto">
          <a:xfrm>
            <a:off x="240030" y="320040"/>
            <a:ext cx="8661654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4892040"/>
            <a:ext cx="8661654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3285441" y="5093208"/>
            <a:ext cx="5229903" cy="12618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 #1 OPTIMIZATION </a:t>
            </a:r>
            <a:endParaRPr lang="en-US"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044952" y="526410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25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96260" y="137542"/>
            <a:ext cx="3669030" cy="137525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#1 OPTIMIZATION </a:t>
            </a:r>
            <a:endParaRPr lang="en-US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FF10D-72A0-4F13-8D9B-0AD17459734C}"/>
              </a:ext>
            </a:extLst>
          </p:cNvPr>
          <p:cNvSpPr/>
          <p:nvPr/>
        </p:nvSpPr>
        <p:spPr>
          <a:xfrm>
            <a:off x="96260" y="2197274"/>
            <a:ext cx="4653577" cy="41590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TO IMPROVE: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or idle time between activities</a:t>
            </a:r>
          </a:p>
          <a:p>
            <a:pPr marL="342900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Rework loops – reduce and/or remove</a:t>
            </a:r>
          </a:p>
          <a:p>
            <a:pPr marL="342900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Simplify the existing process</a:t>
            </a:r>
          </a:p>
          <a:p>
            <a:pPr marL="342900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 steps (if possible) that:</a:t>
            </a: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Don’t add value</a:t>
            </a: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Are not essential</a:t>
            </a:r>
          </a:p>
          <a:p>
            <a:pPr fontAlgn="base">
              <a:lnSpc>
                <a:spcPct val="150000"/>
              </a:lnSpc>
              <a:spcAft>
                <a:spcPts val="600"/>
              </a:spcAft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Don’t change the product or service</a:t>
            </a:r>
          </a:p>
          <a:p>
            <a:pPr marL="285750" indent="-28575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 efficiency of the bottleneck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894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6D1D35AD-E66C-4433-A6D6-A6774211E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1204" y="825168"/>
            <a:ext cx="3769143" cy="521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972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39575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393192" y="4767072"/>
            <a:ext cx="4945641" cy="162521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 #2 ENTERPRISE VALUE STREAM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7919165-18F0-4BA8-969C-95C950F86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0" r="30911" b="-1"/>
          <a:stretch/>
        </p:blipFill>
        <p:spPr bwMode="auto">
          <a:xfrm>
            <a:off x="245660" y="321733"/>
            <a:ext cx="5293729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FC60F6-49D9-4E20-8400-E89FC9B0E20B}"/>
              </a:ext>
            </a:extLst>
          </p:cNvPr>
          <p:cNvSpPr/>
          <p:nvPr/>
        </p:nvSpPr>
        <p:spPr>
          <a:xfrm>
            <a:off x="5726937" y="321732"/>
            <a:ext cx="3099817" cy="607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LEAN PRODUCT DEVELOPMENT AND SYSTEMS THINKING CONSTRUCT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1. Starts with visualizing the ways our customers interact</a:t>
            </a:r>
            <a:endParaRPr lang="en-US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2. Then decomposes into our Business Capabilities</a:t>
            </a:r>
            <a:endParaRPr lang="en-US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3. That then decompose into Products/Solutions that delivery those Business Capabilities</a:t>
            </a:r>
            <a:endParaRPr lang="en-US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4. That then decompose into Systems those Products/Solutions rely on</a:t>
            </a:r>
            <a:endParaRPr lang="en-US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5. While finally showing the people who work on the systems</a:t>
            </a:r>
            <a:b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95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628650" y="201934"/>
            <a:ext cx="78867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b="1" dirty="0"/>
              <a:t>Value Stream Workshop </a:t>
            </a:r>
            <a:r>
              <a:rPr lang="fr-FR" b="1" dirty="0" err="1"/>
              <a:t>Steps</a:t>
            </a:r>
            <a:endParaRPr lang="fr-FR" dirty="0"/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DF7228-64D2-4132-9C46-BDB59B8A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33475"/>
            <a:ext cx="70485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8</a:t>
            </a:fld>
            <a:endParaRPr lang="fr-F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CE9BAA9-04BC-4F73-9F7D-7B2DC5515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0" y="1490662"/>
            <a:ext cx="84010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99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a highly complex enterprise ecosystem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86DCAE-3F70-41DB-86C1-6B8F5B2D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431" y="1446564"/>
            <a:ext cx="7288128" cy="54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5" name="Google Shape;345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60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600"/>
                </a:spcAft>
                <a:buClr>
                  <a:srgbClr val="898989"/>
                </a:buClr>
                <a:buSzPts val="900"/>
                <a:buFont typeface="Calibri"/>
                <a:buNone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92111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285</Words>
  <Application>Microsoft Office PowerPoint</Application>
  <PresentationFormat>On-screen Show (4:3)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Tw Cen MT</vt:lpstr>
      <vt:lpstr>Wingdings</vt:lpstr>
      <vt:lpstr>Arial</vt:lpstr>
      <vt:lpstr>3_Office Theme</vt:lpstr>
      <vt:lpstr>2_Office Theme</vt:lpstr>
      <vt:lpstr>Office Theme</vt:lpstr>
      <vt:lpstr>1_Office Theme</vt:lpstr>
      <vt:lpstr>4_Office Theme</vt:lpstr>
      <vt:lpstr>5_Office Theme</vt:lpstr>
      <vt:lpstr>Visualize the value stream </vt:lpstr>
      <vt:lpstr>VALUE STREAM MAPS HELP US VISUALIZE</vt:lpstr>
      <vt:lpstr>2 TYPES OF VALUE STREAM MAPPING</vt:lpstr>
      <vt:lpstr>TYPE #1 OPTIMIZATION </vt:lpstr>
      <vt:lpstr>TYPE #1 OPTIMIZATION </vt:lpstr>
      <vt:lpstr>TYPE #2 ENTERPRISE VALUE STREAM</vt:lpstr>
      <vt:lpstr>Value Stream Workshop Steps</vt:lpstr>
      <vt:lpstr>Example</vt:lpstr>
      <vt:lpstr>Example of a highly complex enterprise ecosystem</vt:lpstr>
      <vt:lpstr>USING THE VALUE STREAM MAPPING IN FUTURE STATE PLANNING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the value stream </dc:title>
  <dc:creator>Ahmed Hosni</dc:creator>
  <cp:lastModifiedBy>Ahmed Hosni</cp:lastModifiedBy>
  <cp:revision>4</cp:revision>
  <dcterms:created xsi:type="dcterms:W3CDTF">2020-04-20T22:19:06Z</dcterms:created>
  <dcterms:modified xsi:type="dcterms:W3CDTF">2020-04-20T22:23:20Z</dcterms:modified>
</cp:coreProperties>
</file>