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06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4" r:id="rId50"/>
    <p:sldId id="305" r:id="rId5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76" autoAdjust="0"/>
  </p:normalViewPr>
  <p:slideViewPr>
    <p:cSldViewPr snapToGrid="0">
      <p:cViewPr varScale="1">
        <p:scale>
          <a:sx n="77" d="100"/>
          <a:sy n="77" d="100"/>
        </p:scale>
        <p:origin x="120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527cf33b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527cf33b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d527cf33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d527cf33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d527cf33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d527cf33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d527cf33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d527cf33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d527cf33b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d527cf33b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d527cf33b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d527cf33b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d527cf33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d527cf33b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d527cf33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d527cf33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d527cf33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d527cf33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d527cf33b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d527cf33b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527cf33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527cf33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d527cf33b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d527cf33b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d527cf33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d527cf33b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d527cf33b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d527cf33b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try tuning mvn clean command, which will display pre-clean and clean. Nothing will be executed for post-clean phase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d527cf33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d527cf33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https://start.spring.io/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d527cf33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d527cf33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d527cf33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d527cf33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527cf33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d527cf33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527cf33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d527cf33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Maven, Spring MVC,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thymeleaf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 simple MVC web app to hash a string with either MD5 or the SHA-256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$ cd java-multi-modules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$ </a:t>
            </a:r>
            <a:r>
              <a:rPr lang="fr-FR" dirty="0" err="1"/>
              <a:t>mvn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$ </a:t>
            </a:r>
            <a:r>
              <a:rPr lang="fr-FR" dirty="0" err="1"/>
              <a:t>mvn</a:t>
            </a:r>
            <a:r>
              <a:rPr lang="fr-FR" dirty="0"/>
              <a:t> -pl web </a:t>
            </a:r>
            <a:r>
              <a:rPr lang="fr-FR" dirty="0" err="1"/>
              <a:t>jetty:run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87519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527cf33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d527cf33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5982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527cf33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d527cf33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8978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d527cf3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d527cf3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527cf33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d527cf33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$ cd java-</a:t>
            </a:r>
            <a:r>
              <a:rPr lang="fr-FR" dirty="0" err="1"/>
              <a:t>project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$ </a:t>
            </a:r>
            <a:r>
              <a:rPr lang="fr-FR" dirty="0" err="1"/>
              <a:t>mvn</a:t>
            </a:r>
            <a:r>
              <a:rPr lang="fr-FR" dirty="0"/>
              <a:t> package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$ java -jar </a:t>
            </a:r>
            <a:r>
              <a:rPr lang="fr-FR" dirty="0" err="1"/>
              <a:t>target</a:t>
            </a:r>
            <a:r>
              <a:rPr lang="fr-FR" dirty="0"/>
              <a:t>/java-project-1.0-SNAPSHOT.jar 123456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Output:</a:t>
            </a:r>
          </a:p>
          <a:p>
            <a:r>
              <a:rPr lang="fr-FR" dirty="0"/>
              <a:t>8d969eef6ecad3c29a3a629280e686cf0c3f5d5a86aff3ca12020c923adc6c92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57614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527cf33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d527cf33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# default profile id 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'dev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fr-F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$ </a:t>
            </a:r>
            <a:r>
              <a:rPr lang="fr-FR" dirty="0" err="1"/>
              <a:t>mvn</a:t>
            </a:r>
            <a:r>
              <a:rPr lang="fr-FR" dirty="0"/>
              <a:t> package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$ java -jar </a:t>
            </a:r>
            <a:r>
              <a:rPr lang="fr-FR" dirty="0" err="1"/>
              <a:t>target</a:t>
            </a:r>
            <a:r>
              <a:rPr lang="fr-FR" dirty="0"/>
              <a:t>/example1-1.0.jar db.password:8d969eef6ecad3c29a3a629280e686cf0c3f5d5a86aff3ca12020c923adc6c92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db.driverClassName:com.mysql.jdbc.Driver</a:t>
            </a:r>
            <a:r>
              <a:rPr lang="fr-F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db.username:mkyong</a:t>
            </a:r>
            <a:r>
              <a:rPr lang="fr-F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db.url:jdbc:mysql</a:t>
            </a:r>
            <a:r>
              <a:rPr lang="fr-FR" dirty="0"/>
              <a:t>://localhost:3306/dev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5097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527cf33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d527cf33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18726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527cf33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d527cf33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5829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527cf33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d527cf33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4117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527cf33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d527cf33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57849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527cf33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d527cf33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93698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527cf33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d527cf33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0696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527cf33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d527cf33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33400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527cf33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d527cf33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335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d527cf3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d527cf3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527cf33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d527cf33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54686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527cf33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d527cf33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41847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527cf33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d527cf33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example has a simple Java code, with an unused field ‘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abc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’ and a performance issue in the “+ string” loop.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Later,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SpotBugs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will be able to detect it and showing it on the report.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01221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527cf33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d527cf33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12281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527cf33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d527cf33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67139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527cf33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d527cf33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91363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527cf33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d527cf33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9381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527cf33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d527cf33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96895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527cf33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d527cf33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Mysql</a:t>
            </a:r>
            <a:r>
              <a:rPr lang="fr-FR" dirty="0"/>
              <a:t> config in src/main/</a:t>
            </a:r>
            <a:r>
              <a:rPr lang="fr-FR" dirty="0" err="1"/>
              <a:t>resources</a:t>
            </a:r>
            <a:r>
              <a:rPr lang="fr-FR" dirty="0"/>
              <a:t>/</a:t>
            </a:r>
            <a:r>
              <a:rPr lang="fr-FR" dirty="0" err="1"/>
              <a:t>application.properties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32517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527cf33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d527cf33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 err="1"/>
              <a:t>Lab</a:t>
            </a:r>
            <a:r>
              <a:rPr lang="fr-FR" sz="1100" dirty="0"/>
              <a:t> sources are </a:t>
            </a:r>
            <a:r>
              <a:rPr lang="fr-FR" sz="1100" dirty="0" err="1"/>
              <a:t>available</a:t>
            </a:r>
            <a:r>
              <a:rPr lang="fr-FR" sz="1100" dirty="0"/>
              <a:t> in: </a:t>
            </a:r>
            <a:r>
              <a:rPr lang="fr-FR" sz="1100" dirty="0" err="1"/>
              <a:t>maven-examples</a:t>
            </a:r>
            <a:r>
              <a:rPr lang="fr-FR" sz="1100" dirty="0"/>
              <a:t>/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AssemblyPluginSample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3033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d527cf33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d527cf33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Developers can build any given Maven project without the need to understand how the individual plugins work.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527cf33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d527cf33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 err="1"/>
              <a:t>Lab</a:t>
            </a:r>
            <a:r>
              <a:rPr lang="fr-FR" sz="1100" dirty="0"/>
              <a:t> sources are </a:t>
            </a:r>
            <a:r>
              <a:rPr lang="fr-FR" sz="1100" dirty="0" err="1"/>
              <a:t>available</a:t>
            </a:r>
            <a:r>
              <a:rPr lang="fr-FR" sz="1100" dirty="0"/>
              <a:t> in: </a:t>
            </a:r>
            <a:r>
              <a:rPr lang="fr-FR" sz="1100" dirty="0" err="1"/>
              <a:t>maven-examples</a:t>
            </a:r>
            <a:r>
              <a:rPr lang="fr-FR" sz="1100" dirty="0"/>
              <a:t>/</a:t>
            </a:r>
            <a:r>
              <a:rPr lang="fr-FR" sz="1100" dirty="0" err="1"/>
              <a:t>MavenWebAppRestSwaggerSample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6219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527cf33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527cf33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d527cf33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d527cf33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527cf33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d527cf33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527cf33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d527cf33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70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tart.spring.io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localhost:8080/api/notes" TargetMode="Externa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download.cg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Maven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MAVEN — POM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088" y="668575"/>
            <a:ext cx="5691513" cy="44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POM Example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700" y="969650"/>
            <a:ext cx="7584600" cy="35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POM Example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475" y="668575"/>
            <a:ext cx="5030759" cy="44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POM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200" y="731800"/>
            <a:ext cx="50673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525" y="2326675"/>
            <a:ext cx="7280946" cy="26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POM</a:t>
            </a:r>
            <a:endParaRPr/>
          </a:p>
        </p:txBody>
      </p:sp>
      <p:sp>
        <p:nvSpPr>
          <p:cNvPr id="128" name="Google Shape;128;p25"/>
          <p:cNvSpPr txBox="1"/>
          <p:nvPr/>
        </p:nvSpPr>
        <p:spPr>
          <a:xfrm>
            <a:off x="0" y="802725"/>
            <a:ext cx="8413800" cy="12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Maven will start processing and display the effective-pom:</a:t>
            </a:r>
            <a:endParaRPr sz="1600"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6629"/>
            <a:ext cx="9143998" cy="3007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POM</a:t>
            </a:r>
            <a:endParaRPr/>
          </a:p>
        </p:txBody>
      </p:sp>
      <p:sp>
        <p:nvSpPr>
          <p:cNvPr id="135" name="Google Shape;135;p26"/>
          <p:cNvSpPr txBox="1"/>
          <p:nvPr/>
        </p:nvSpPr>
        <p:spPr>
          <a:xfrm>
            <a:off x="0" y="802725"/>
            <a:ext cx="9144000" cy="12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the displayed pom.xml, you can see the default project source folders structure, output directory, plug-ins required, repositories, reporting directory, which Maven will be using while executing the desired goals.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Maven pom.xml is also not required to be written manually. Maven provides numerous archetype plugins to create projects, which in order, create the project structure and pom.xml</a:t>
            </a:r>
            <a:endParaRPr sz="1600"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09595"/>
            <a:ext cx="9144001" cy="1932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MAVEN — BUILD LIFE CYCLE </a:t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25" y="668575"/>
            <a:ext cx="5714962" cy="44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MAVEN — BUILD LIFE CYCLE </a:t>
            </a:r>
            <a:endParaRPr/>
          </a:p>
        </p:txBody>
      </p:sp>
      <p:sp>
        <p:nvSpPr>
          <p:cNvPr id="148" name="Google Shape;148;p28"/>
          <p:cNvSpPr txBox="1"/>
          <p:nvPr/>
        </p:nvSpPr>
        <p:spPr>
          <a:xfrm>
            <a:off x="579750" y="668575"/>
            <a:ext cx="7566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always </a:t>
            </a:r>
            <a:r>
              <a:rPr lang="en" sz="1800" b="1"/>
              <a:t>pre </a:t>
            </a:r>
            <a:r>
              <a:rPr lang="en" sz="1800"/>
              <a:t>and </a:t>
            </a:r>
            <a:r>
              <a:rPr lang="en" sz="1800" b="1"/>
              <a:t>post </a:t>
            </a:r>
            <a:r>
              <a:rPr lang="en" sz="1800"/>
              <a:t>phases to register </a:t>
            </a:r>
            <a:r>
              <a:rPr lang="en" sz="1800" b="1"/>
              <a:t>goals</a:t>
            </a:r>
            <a:r>
              <a:rPr lang="en" sz="1800"/>
              <a:t>, which must run prior to, or after a particular phase. When Maven starts building a project, it steps through a defined sequence of phases and executes goals, which are registered with each phase.</a:t>
            </a:r>
            <a:endParaRPr sz="180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Maven has the following three standard lifecycles:  </a:t>
            </a:r>
            <a:endParaRPr sz="18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clean </a:t>
            </a:r>
            <a:endParaRPr sz="18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default(or build) </a:t>
            </a:r>
            <a:endParaRPr sz="18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site</a:t>
            </a:r>
            <a:endParaRPr sz="1800"/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</a:t>
            </a:r>
            <a:r>
              <a:rPr lang="en" sz="1800" b="1"/>
              <a:t>goal </a:t>
            </a:r>
            <a:r>
              <a:rPr lang="en" sz="1800"/>
              <a:t>represents a specific task which contributes to the building and managing of a project. It may be bound to zero or more build phases.</a:t>
            </a:r>
            <a:endParaRPr sz="18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goal not bound to any build phase could be executed outside of the build lifecycle by direct invocation.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244550" y="19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MAVEN — BUILD LIFE CYCLE </a:t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925" y="516175"/>
            <a:ext cx="6776147" cy="17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2175" y="2270700"/>
            <a:ext cx="6512085" cy="28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244550" y="19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MAVEN — BUILD LIFE CYCLE </a:t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7175"/>
            <a:ext cx="9143999" cy="3597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600" y="76200"/>
            <a:ext cx="6922180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244550" y="19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MAVEN — BUILD LIFE CYCLE </a:t>
            </a: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2775"/>
            <a:ext cx="9144001" cy="8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97350"/>
            <a:ext cx="9144001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287925"/>
            <a:ext cx="9143999" cy="222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612" y="4592575"/>
            <a:ext cx="845736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244550" y="19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Lifecycle </a:t>
            </a: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00" y="804225"/>
            <a:ext cx="8932076" cy="36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244550" y="19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Lifecycle </a:t>
            </a:r>
            <a:endParaRPr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7175"/>
            <a:ext cx="9144000" cy="3516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 using Spring initializer</a:t>
            </a:r>
            <a:endParaRPr/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0975"/>
            <a:ext cx="8839200" cy="3841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 using Spring initializer</a:t>
            </a:r>
            <a:endParaRPr/>
          </a:p>
        </p:txBody>
      </p:sp>
      <p:pic>
        <p:nvPicPr>
          <p:cNvPr id="194" name="Google Shape;1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0975"/>
            <a:ext cx="8779577" cy="41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 using Spring initializer: pom.xml</a:t>
            </a:r>
            <a:endParaRPr/>
          </a:p>
        </p:txBody>
      </p:sp>
      <p:pic>
        <p:nvPicPr>
          <p:cNvPr id="200" name="Google Shape;2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50" y="794125"/>
            <a:ext cx="3706778" cy="41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 using Spring initializer: pom.xml</a:t>
            </a:r>
            <a:endParaRPr/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50" y="794125"/>
            <a:ext cx="3706778" cy="41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fr-FR" dirty="0" err="1"/>
              <a:t>Lab</a:t>
            </a:r>
            <a:r>
              <a:rPr lang="fr-FR" dirty="0"/>
              <a:t> #1: </a:t>
            </a:r>
            <a:r>
              <a:rPr lang="fr-FR" dirty="0" err="1"/>
              <a:t>Create</a:t>
            </a:r>
            <a:r>
              <a:rPr lang="fr-FR" dirty="0"/>
              <a:t> a multi-module </a:t>
            </a:r>
            <a:r>
              <a:rPr lang="fr-FR" dirty="0" err="1"/>
              <a:t>project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11F0C-F169-4043-AFEF-E9715359FF78}"/>
              </a:ext>
            </a:extLst>
          </p:cNvPr>
          <p:cNvSpPr/>
          <p:nvPr/>
        </p:nvSpPr>
        <p:spPr>
          <a:xfrm>
            <a:off x="64008" y="913768"/>
            <a:ext cx="901598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Lab</a:t>
            </a:r>
            <a:r>
              <a:rPr lang="fr-FR" sz="1600" dirty="0"/>
              <a:t> sources are </a:t>
            </a:r>
            <a:r>
              <a:rPr lang="fr-FR" sz="1600" dirty="0" err="1"/>
              <a:t>available</a:t>
            </a:r>
            <a:r>
              <a:rPr lang="fr-FR" sz="1600" dirty="0"/>
              <a:t> in: </a:t>
            </a:r>
            <a:r>
              <a:rPr lang="fr-FR" sz="1600" dirty="0" err="1"/>
              <a:t>maven-examples</a:t>
            </a:r>
            <a:r>
              <a:rPr lang="fr-FR" sz="1600" dirty="0"/>
              <a:t>/java-multi-modules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r>
              <a:rPr lang="fr-FR" sz="1800" dirty="0" err="1"/>
              <a:t>We'll</a:t>
            </a:r>
            <a:r>
              <a:rPr lang="fr-FR" sz="1800" dirty="0"/>
              <a:t> use Maven to manage a Multi-module </a:t>
            </a:r>
            <a:r>
              <a:rPr lang="fr-FR" sz="1800" dirty="0" err="1"/>
              <a:t>project</a:t>
            </a:r>
            <a:r>
              <a:rPr lang="fr-FR" sz="1800" dirty="0"/>
              <a:t> </a:t>
            </a:r>
            <a:r>
              <a:rPr lang="fr-FR" sz="1800" dirty="0" err="1"/>
              <a:t>containing</a:t>
            </a:r>
            <a:r>
              <a:rPr lang="fr-FR" sz="1800" dirty="0"/>
              <a:t> four modules :</a:t>
            </a:r>
          </a:p>
          <a:p>
            <a:endParaRPr lang="fr-FR" sz="1800" dirty="0"/>
          </a:p>
          <a:p>
            <a:r>
              <a:rPr lang="fr-FR" sz="1800" dirty="0"/>
              <a:t>1-Password module – Interface </a:t>
            </a:r>
            <a:r>
              <a:rPr lang="fr-FR" sz="1800" dirty="0" err="1"/>
              <a:t>only</a:t>
            </a:r>
            <a:r>
              <a:rPr lang="fr-FR" sz="1800" dirty="0"/>
              <a:t>.</a:t>
            </a:r>
          </a:p>
          <a:p>
            <a:r>
              <a:rPr lang="fr-FR" sz="1800" dirty="0"/>
              <a:t>2-Password md5 module – </a:t>
            </a:r>
            <a:r>
              <a:rPr lang="fr-FR" sz="1800" dirty="0" err="1"/>
              <a:t>Password</a:t>
            </a:r>
            <a:r>
              <a:rPr lang="fr-FR" sz="1800" dirty="0"/>
              <a:t> module </a:t>
            </a:r>
            <a:r>
              <a:rPr lang="fr-FR" sz="1800" dirty="0" err="1"/>
              <a:t>implementation</a:t>
            </a:r>
            <a:r>
              <a:rPr lang="fr-FR" sz="1800" dirty="0"/>
              <a:t>, MD5 </a:t>
            </a:r>
            <a:r>
              <a:rPr lang="fr-FR" sz="1800" dirty="0" err="1"/>
              <a:t>password</a:t>
            </a:r>
            <a:r>
              <a:rPr lang="fr-FR" sz="1800" dirty="0"/>
              <a:t> </a:t>
            </a:r>
            <a:r>
              <a:rPr lang="fr-FR" sz="1800" dirty="0" err="1"/>
              <a:t>hashing</a:t>
            </a:r>
            <a:r>
              <a:rPr lang="fr-FR" sz="1800" dirty="0"/>
              <a:t>.</a:t>
            </a:r>
          </a:p>
          <a:p>
            <a:r>
              <a:rPr lang="fr-FR" sz="1800" dirty="0"/>
              <a:t>3-Password </a:t>
            </a:r>
            <a:r>
              <a:rPr lang="fr-FR" sz="1800" dirty="0" err="1"/>
              <a:t>sha</a:t>
            </a:r>
            <a:r>
              <a:rPr lang="fr-FR" sz="1800" dirty="0"/>
              <a:t> module – </a:t>
            </a:r>
            <a:r>
              <a:rPr lang="fr-FR" sz="1800" dirty="0" err="1"/>
              <a:t>Password</a:t>
            </a:r>
            <a:r>
              <a:rPr lang="fr-FR" sz="1800" dirty="0"/>
              <a:t> module </a:t>
            </a:r>
            <a:r>
              <a:rPr lang="fr-FR" sz="1800" dirty="0" err="1"/>
              <a:t>implementation</a:t>
            </a:r>
            <a:r>
              <a:rPr lang="fr-FR" sz="1800" dirty="0"/>
              <a:t>, SHA </a:t>
            </a:r>
            <a:r>
              <a:rPr lang="fr-FR" sz="1800" dirty="0" err="1"/>
              <a:t>password</a:t>
            </a:r>
            <a:r>
              <a:rPr lang="fr-FR" sz="1800" dirty="0"/>
              <a:t> </a:t>
            </a:r>
            <a:r>
              <a:rPr lang="fr-FR" sz="1800" dirty="0" err="1"/>
              <a:t>hashing</a:t>
            </a:r>
            <a:r>
              <a:rPr lang="fr-FR" sz="1800" dirty="0"/>
              <a:t>.</a:t>
            </a:r>
          </a:p>
          <a:p>
            <a:r>
              <a:rPr lang="fr-FR" sz="1800" dirty="0"/>
              <a:t>4-Web module – A simple MVC web app to hash an input </a:t>
            </a:r>
            <a:r>
              <a:rPr lang="fr-FR" sz="1800" dirty="0" err="1"/>
              <a:t>with</a:t>
            </a:r>
            <a:r>
              <a:rPr lang="fr-FR" sz="1800" dirty="0"/>
              <a:t> </a:t>
            </a:r>
            <a:r>
              <a:rPr lang="fr-FR" sz="1800" dirty="0" err="1"/>
              <a:t>either</a:t>
            </a:r>
            <a:r>
              <a:rPr lang="fr-FR" sz="1800" dirty="0"/>
              <a:t> MD5 or SHA </a:t>
            </a:r>
            <a:r>
              <a:rPr lang="fr-FR" sz="1800" dirty="0" err="1"/>
              <a:t>algorithm</a:t>
            </a:r>
            <a:r>
              <a:rPr lang="fr-FR" sz="1800" dirty="0"/>
              <a:t>.</a:t>
            </a:r>
          </a:p>
          <a:p>
            <a:endParaRPr lang="fr-FR" sz="1800" dirty="0"/>
          </a:p>
          <a:p>
            <a:r>
              <a:rPr lang="fr-FR" sz="1800" dirty="0"/>
              <a:t>The module </a:t>
            </a:r>
            <a:r>
              <a:rPr lang="fr-FR" sz="1800" dirty="0" err="1"/>
              <a:t>dependency</a:t>
            </a:r>
            <a:r>
              <a:rPr lang="fr-FR" sz="1800" dirty="0"/>
              <a:t>:</a:t>
            </a:r>
          </a:p>
          <a:p>
            <a:r>
              <a:rPr lang="fr-FR" sz="1800" dirty="0"/>
              <a:t> $ </a:t>
            </a:r>
            <a:r>
              <a:rPr lang="fr-FR" sz="1800" dirty="0" err="1"/>
              <a:t>password</a:t>
            </a:r>
            <a:r>
              <a:rPr lang="fr-FR" sz="1800" dirty="0"/>
              <a:t> </a:t>
            </a:r>
          </a:p>
          <a:p>
            <a:r>
              <a:rPr lang="fr-FR" sz="1800" dirty="0"/>
              <a:t> $ </a:t>
            </a:r>
            <a:r>
              <a:rPr lang="fr-FR" sz="1800" dirty="0" err="1"/>
              <a:t>password</a:t>
            </a:r>
            <a:r>
              <a:rPr lang="fr-FR" sz="1800" dirty="0"/>
              <a:t> &lt;-- password-md5</a:t>
            </a:r>
          </a:p>
          <a:p>
            <a:r>
              <a:rPr lang="fr-FR" sz="1800" dirty="0"/>
              <a:t> $ </a:t>
            </a:r>
            <a:r>
              <a:rPr lang="fr-FR" sz="1800" dirty="0" err="1"/>
              <a:t>password</a:t>
            </a:r>
            <a:r>
              <a:rPr lang="fr-FR" sz="1800" dirty="0"/>
              <a:t> &lt;-- </a:t>
            </a:r>
            <a:r>
              <a:rPr lang="fr-FR" sz="1800" dirty="0" err="1"/>
              <a:t>password-sha</a:t>
            </a:r>
            <a:endParaRPr lang="fr-FR" sz="1800" dirty="0"/>
          </a:p>
          <a:p>
            <a:r>
              <a:rPr lang="fr-FR" sz="1800" dirty="0"/>
              <a:t> $ web &lt;-- (password-md5 | </a:t>
            </a:r>
            <a:r>
              <a:rPr lang="fr-FR" sz="1800" dirty="0" err="1"/>
              <a:t>password-sha</a:t>
            </a:r>
            <a:r>
              <a:rPr lang="fr-FR" sz="1800" dirty="0"/>
              <a:t>) &lt;-- </a:t>
            </a:r>
            <a:r>
              <a:rPr lang="fr-FR" sz="1800" dirty="0" err="1"/>
              <a:t>password</a:t>
            </a:r>
            <a:endParaRPr lang="fr-FR" sz="1800" dirty="0"/>
          </a:p>
          <a:p>
            <a:endParaRPr lang="fr-FR" sz="16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064275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fr-FR" dirty="0" err="1"/>
              <a:t>Lab</a:t>
            </a:r>
            <a:r>
              <a:rPr lang="fr-FR" dirty="0"/>
              <a:t> #1: </a:t>
            </a:r>
            <a:r>
              <a:rPr lang="fr-FR" dirty="0" err="1"/>
              <a:t>Create</a:t>
            </a:r>
            <a:r>
              <a:rPr lang="fr-FR" dirty="0"/>
              <a:t> a multi-module </a:t>
            </a:r>
            <a:r>
              <a:rPr lang="fr-FR" dirty="0" err="1"/>
              <a:t>project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11F0C-F169-4043-AFEF-E9715359FF78}"/>
              </a:ext>
            </a:extLst>
          </p:cNvPr>
          <p:cNvSpPr/>
          <p:nvPr/>
        </p:nvSpPr>
        <p:spPr>
          <a:xfrm>
            <a:off x="64008" y="913768"/>
            <a:ext cx="90159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dirty="0" err="1"/>
              <a:t>Here</a:t>
            </a:r>
            <a:r>
              <a:rPr lang="fr-FR" sz="1800" dirty="0"/>
              <a:t> few </a:t>
            </a:r>
            <a:r>
              <a:rPr lang="fr-FR" sz="1800" dirty="0" err="1"/>
              <a:t>commands</a:t>
            </a:r>
            <a:r>
              <a:rPr lang="fr-FR" sz="1800" dirty="0"/>
              <a:t> to a </a:t>
            </a:r>
            <a:r>
              <a:rPr lang="fr-FR" sz="1800" dirty="0" err="1"/>
              <a:t>build</a:t>
            </a:r>
            <a:r>
              <a:rPr lang="fr-FR" sz="1800" dirty="0"/>
              <a:t> a multi-module </a:t>
            </a:r>
            <a:r>
              <a:rPr lang="fr-FR" sz="1800" dirty="0" err="1"/>
              <a:t>project</a:t>
            </a:r>
            <a:r>
              <a:rPr lang="fr-FR" sz="1800" dirty="0"/>
              <a:t>, for </a:t>
            </a:r>
            <a:r>
              <a:rPr lang="fr-FR" sz="1800" dirty="0" err="1"/>
              <a:t>examples</a:t>
            </a:r>
            <a:r>
              <a:rPr lang="fr-FR" sz="1800" dirty="0"/>
              <a:t> :</a:t>
            </a:r>
          </a:p>
          <a:p>
            <a:endParaRPr lang="fr-FR" sz="1800" dirty="0"/>
          </a:p>
          <a:p>
            <a:r>
              <a:rPr lang="fr-FR" sz="1800" dirty="0"/>
              <a:t> $ </a:t>
            </a:r>
            <a:r>
              <a:rPr lang="fr-FR" sz="1800" dirty="0" err="1"/>
              <a:t>mvn</a:t>
            </a:r>
            <a:r>
              <a:rPr lang="fr-FR" sz="1800" dirty="0"/>
              <a:t> -pl </a:t>
            </a:r>
            <a:r>
              <a:rPr lang="fr-FR" sz="1800" dirty="0" err="1"/>
              <a:t>password</a:t>
            </a:r>
            <a:r>
              <a:rPr lang="fr-FR" sz="1800" dirty="0"/>
              <a:t> compile	# compile </a:t>
            </a:r>
            <a:r>
              <a:rPr lang="fr-FR" sz="1800" dirty="0" err="1"/>
              <a:t>password</a:t>
            </a:r>
            <a:r>
              <a:rPr lang="fr-FR" sz="1800" dirty="0"/>
              <a:t> module </a:t>
            </a:r>
            <a:r>
              <a:rPr lang="fr-FR" sz="1800" dirty="0" err="1"/>
              <a:t>only</a:t>
            </a:r>
            <a:r>
              <a:rPr lang="fr-FR" sz="1800" dirty="0"/>
              <a:t>	</a:t>
            </a:r>
          </a:p>
          <a:p>
            <a:r>
              <a:rPr lang="fr-FR" sz="1800" dirty="0"/>
              <a:t> $ </a:t>
            </a:r>
            <a:r>
              <a:rPr lang="fr-FR" sz="1800" dirty="0" err="1"/>
              <a:t>mvn</a:t>
            </a:r>
            <a:r>
              <a:rPr lang="fr-FR" sz="1800" dirty="0"/>
              <a:t> -pl </a:t>
            </a:r>
            <a:r>
              <a:rPr lang="fr-FR" sz="1800" dirty="0" err="1"/>
              <a:t>password-sha</a:t>
            </a:r>
            <a:r>
              <a:rPr lang="fr-FR" sz="1800" dirty="0"/>
              <a:t> compile	# compile </a:t>
            </a:r>
            <a:r>
              <a:rPr lang="fr-FR" sz="1800" dirty="0" err="1"/>
              <a:t>password-sha</a:t>
            </a:r>
            <a:r>
              <a:rPr lang="fr-FR" sz="1800" dirty="0"/>
              <a:t> module, </a:t>
            </a:r>
            <a:r>
              <a:rPr lang="fr-FR" sz="1800" dirty="0" err="1"/>
              <a:t>also</a:t>
            </a:r>
            <a:r>
              <a:rPr lang="fr-FR" sz="1800" dirty="0"/>
              <a:t> </a:t>
            </a:r>
            <a:r>
              <a:rPr lang="fr-FR" sz="1800" dirty="0" err="1"/>
              <a:t>dependency</a:t>
            </a:r>
            <a:r>
              <a:rPr lang="fr-FR" sz="1800" dirty="0"/>
              <a:t> - </a:t>
            </a:r>
            <a:r>
              <a:rPr lang="fr-FR" sz="1800" dirty="0" err="1"/>
              <a:t>password</a:t>
            </a:r>
            <a:endParaRPr lang="fr-FR" sz="1800" dirty="0"/>
          </a:p>
          <a:p>
            <a:r>
              <a:rPr lang="fr-FR" sz="1800" dirty="0"/>
              <a:t> $ </a:t>
            </a:r>
            <a:r>
              <a:rPr lang="fr-FR" sz="1800" dirty="0" err="1"/>
              <a:t>mvn</a:t>
            </a:r>
            <a:r>
              <a:rPr lang="fr-FR" sz="1800" dirty="0"/>
              <a:t> -pl web compile		# compile web module </a:t>
            </a:r>
            <a:r>
              <a:rPr lang="fr-FR" sz="1800" dirty="0" err="1"/>
              <a:t>only</a:t>
            </a:r>
            <a:r>
              <a:rPr lang="fr-FR" sz="1800" dirty="0"/>
              <a:t>	</a:t>
            </a:r>
          </a:p>
          <a:p>
            <a:r>
              <a:rPr lang="fr-FR" sz="1800" dirty="0"/>
              <a:t> $ </a:t>
            </a:r>
            <a:r>
              <a:rPr lang="fr-FR" sz="1800" dirty="0" err="1"/>
              <a:t>mvn</a:t>
            </a:r>
            <a:r>
              <a:rPr lang="fr-FR" sz="1800" dirty="0"/>
              <a:t> -</a:t>
            </a:r>
            <a:r>
              <a:rPr lang="fr-FR" sz="1800" dirty="0" err="1"/>
              <a:t>am</a:t>
            </a:r>
            <a:r>
              <a:rPr lang="fr-FR" sz="1800" dirty="0"/>
              <a:t> -pl web compile	# compile web module, </a:t>
            </a:r>
            <a:r>
              <a:rPr lang="fr-FR" sz="1800" dirty="0" err="1"/>
              <a:t>also</a:t>
            </a:r>
            <a:r>
              <a:rPr lang="fr-FR" sz="1800" dirty="0"/>
              <a:t> </a:t>
            </a:r>
            <a:r>
              <a:rPr lang="fr-FR" sz="1800" dirty="0" err="1"/>
              <a:t>dependency</a:t>
            </a:r>
            <a:r>
              <a:rPr lang="fr-FR" sz="1800" dirty="0"/>
              <a:t> - </a:t>
            </a:r>
            <a:r>
              <a:rPr lang="fr-FR" sz="1800" dirty="0" err="1"/>
              <a:t>password-sha</a:t>
            </a:r>
            <a:r>
              <a:rPr lang="fr-FR" sz="1800" dirty="0"/>
              <a:t> or password-md5, </a:t>
            </a:r>
            <a:r>
              <a:rPr lang="fr-FR" sz="1800" dirty="0" err="1"/>
              <a:t>password</a:t>
            </a:r>
            <a:endParaRPr lang="fr-FR" sz="1800" dirty="0"/>
          </a:p>
          <a:p>
            <a:r>
              <a:rPr lang="fr-FR" sz="1800" dirty="0"/>
              <a:t> $ </a:t>
            </a:r>
            <a:r>
              <a:rPr lang="fr-FR" sz="1800" dirty="0" err="1"/>
              <a:t>mvn</a:t>
            </a:r>
            <a:r>
              <a:rPr lang="fr-FR" sz="1800" dirty="0"/>
              <a:t> -pl web </a:t>
            </a:r>
            <a:r>
              <a:rPr lang="fr-FR" sz="1800" dirty="0" err="1"/>
              <a:t>jetty:run</a:t>
            </a:r>
            <a:r>
              <a:rPr lang="fr-FR" sz="1800" dirty="0"/>
              <a:t> 	# run web module </a:t>
            </a:r>
            <a:r>
              <a:rPr lang="fr-FR" sz="1800" dirty="0" err="1"/>
              <a:t>with</a:t>
            </a:r>
            <a:r>
              <a:rPr lang="fr-FR" sz="1800" dirty="0"/>
              <a:t> </a:t>
            </a:r>
            <a:r>
              <a:rPr lang="fr-FR" sz="1800" dirty="0" err="1"/>
              <a:t>Jetty</a:t>
            </a:r>
            <a:endParaRPr lang="fr-FR" sz="1800" dirty="0"/>
          </a:p>
          <a:p>
            <a:r>
              <a:rPr lang="fr-FR" sz="1800" dirty="0"/>
              <a:t> $ </a:t>
            </a:r>
            <a:r>
              <a:rPr lang="fr-FR" sz="1800" dirty="0" err="1"/>
              <a:t>mvn</a:t>
            </a:r>
            <a:r>
              <a:rPr lang="fr-FR" sz="1800" dirty="0"/>
              <a:t> compile 			# compile </a:t>
            </a:r>
            <a:r>
              <a:rPr lang="fr-FR" sz="1800" dirty="0" err="1"/>
              <a:t>everything</a:t>
            </a:r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>Try to launch </a:t>
            </a:r>
            <a:r>
              <a:rPr lang="fr-FR" sz="1800" dirty="0" err="1"/>
              <a:t>only</a:t>
            </a:r>
            <a:r>
              <a:rPr lang="fr-FR" sz="1800" dirty="0"/>
              <a:t> the web module: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 err="1"/>
              <a:t>mvn</a:t>
            </a:r>
            <a:r>
              <a:rPr lang="fr-FR" sz="1800" dirty="0"/>
              <a:t> -pl web </a:t>
            </a:r>
            <a:r>
              <a:rPr lang="fr-FR" sz="1800" dirty="0" err="1"/>
              <a:t>jetty:run</a:t>
            </a:r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>And check the </a:t>
            </a:r>
            <a:r>
              <a:rPr lang="fr-FR" sz="1800" dirty="0" err="1"/>
              <a:t>error</a:t>
            </a:r>
            <a:r>
              <a:rPr lang="fr-FR" sz="1800" dirty="0"/>
              <a:t> Message.</a:t>
            </a:r>
          </a:p>
        </p:txBody>
      </p:sp>
    </p:spTree>
    <p:extLst>
      <p:ext uri="{BB962C8B-B14F-4D97-AF65-F5344CB8AC3E}">
        <p14:creationId xmlns:p14="http://schemas.microsoft.com/office/powerpoint/2010/main" val="3337479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fr-FR" dirty="0" err="1"/>
              <a:t>Lab</a:t>
            </a:r>
            <a:r>
              <a:rPr lang="fr-FR" dirty="0"/>
              <a:t> #1: </a:t>
            </a:r>
            <a:r>
              <a:rPr lang="fr-FR" dirty="0" err="1"/>
              <a:t>Create</a:t>
            </a:r>
            <a:r>
              <a:rPr lang="fr-FR" dirty="0"/>
              <a:t> a multi-module </a:t>
            </a:r>
            <a:r>
              <a:rPr lang="fr-FR" dirty="0" err="1"/>
              <a:t>project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11F0C-F169-4043-AFEF-E9715359FF78}"/>
              </a:ext>
            </a:extLst>
          </p:cNvPr>
          <p:cNvSpPr/>
          <p:nvPr/>
        </p:nvSpPr>
        <p:spPr>
          <a:xfrm>
            <a:off x="64008" y="913768"/>
            <a:ext cx="9015984" cy="413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To fix the error, you need to build modules first:</a:t>
            </a:r>
          </a:p>
          <a:p>
            <a:endParaRPr lang="en-US" sz="1200" dirty="0"/>
          </a:p>
          <a:p>
            <a:r>
              <a:rPr lang="en-US" sz="1800" dirty="0"/>
              <a:t>&gt; </a:t>
            </a:r>
            <a:r>
              <a:rPr lang="en-US" sz="1800" dirty="0" err="1"/>
              <a:t>mvn</a:t>
            </a:r>
            <a:r>
              <a:rPr lang="en-US" sz="1800" dirty="0"/>
              <a:t> compile : uses the standard </a:t>
            </a:r>
            <a:r>
              <a:rPr lang="en-US" sz="1800" dirty="0" err="1"/>
              <a:t>mvn</a:t>
            </a:r>
            <a:r>
              <a:rPr lang="en-US" sz="1800" dirty="0"/>
              <a:t> compile to compile all the modules, Maven will decide the build order</a:t>
            </a:r>
          </a:p>
          <a:p>
            <a:endParaRPr lang="en-US" sz="1200" dirty="0"/>
          </a:p>
          <a:p>
            <a:r>
              <a:rPr lang="en-US" sz="1800" dirty="0"/>
              <a:t>&gt; </a:t>
            </a:r>
            <a:r>
              <a:rPr lang="en-US" sz="1800" dirty="0" err="1"/>
              <a:t>mvn</a:t>
            </a:r>
            <a:r>
              <a:rPr lang="en-US" sz="1800" dirty="0"/>
              <a:t> install : Install all the modules into the local repository.</a:t>
            </a:r>
          </a:p>
          <a:p>
            <a:endParaRPr lang="en-US" sz="1100" dirty="0"/>
          </a:p>
          <a:p>
            <a:r>
              <a:rPr lang="en-US" sz="1800" dirty="0"/>
              <a:t>OR</a:t>
            </a:r>
          </a:p>
          <a:p>
            <a:endParaRPr lang="en-US" sz="1200" dirty="0"/>
          </a:p>
          <a:p>
            <a:r>
              <a:rPr lang="en-US" sz="1800" dirty="0"/>
              <a:t>&gt; </a:t>
            </a:r>
            <a:r>
              <a:rPr lang="en-US" sz="1800" dirty="0" err="1"/>
              <a:t>mvn</a:t>
            </a:r>
            <a:r>
              <a:rPr lang="en-US" sz="1800" dirty="0"/>
              <a:t> -am -pl web compile : add -am to compile the web module and also its dependency modules (password-</a:t>
            </a:r>
            <a:r>
              <a:rPr lang="en-US" sz="1800" dirty="0" err="1"/>
              <a:t>sha</a:t>
            </a:r>
            <a:r>
              <a:rPr lang="en-US" sz="1800" dirty="0"/>
              <a:t> and password).</a:t>
            </a:r>
          </a:p>
          <a:p>
            <a:endParaRPr lang="en-US" sz="1200" dirty="0"/>
          </a:p>
          <a:p>
            <a:r>
              <a:rPr lang="en-US" sz="1800" dirty="0"/>
              <a:t>THEN</a:t>
            </a:r>
          </a:p>
          <a:p>
            <a:r>
              <a:rPr lang="en-US" sz="1800" dirty="0"/>
              <a:t>&gt; </a:t>
            </a:r>
            <a:r>
              <a:rPr lang="en-US" sz="1800" dirty="0" err="1"/>
              <a:t>mvn</a:t>
            </a:r>
            <a:r>
              <a:rPr lang="en-US" sz="1800" dirty="0"/>
              <a:t> -pl web </a:t>
            </a:r>
            <a:r>
              <a:rPr lang="en-US" sz="1800" dirty="0" err="1"/>
              <a:t>jetty:run</a:t>
            </a:r>
            <a:r>
              <a:rPr lang="en-US" sz="1800" dirty="0"/>
              <a:t> : Test the web module with </a:t>
            </a:r>
            <a:r>
              <a:rPr lang="en-US" sz="1800" dirty="0" err="1"/>
              <a:t>mvn</a:t>
            </a:r>
            <a:r>
              <a:rPr lang="en-US" sz="1800" dirty="0"/>
              <a:t> -pl web </a:t>
            </a:r>
            <a:r>
              <a:rPr lang="en-US" sz="1800" dirty="0" err="1"/>
              <a:t>jetty:run</a:t>
            </a:r>
            <a:r>
              <a:rPr lang="en-US" sz="1800" dirty="0"/>
              <a:t> command.</a:t>
            </a:r>
          </a:p>
          <a:p>
            <a:endParaRPr lang="en-US" sz="1800" dirty="0"/>
          </a:p>
          <a:p>
            <a:r>
              <a:rPr lang="en-US" sz="1800" dirty="0"/>
              <a:t>HIT: http://localhost:8080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66953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Maven?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800" y="668575"/>
            <a:ext cx="5238697" cy="44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fr-FR" dirty="0" err="1"/>
              <a:t>Lab</a:t>
            </a:r>
            <a:r>
              <a:rPr lang="fr-FR" dirty="0"/>
              <a:t> #2: </a:t>
            </a:r>
            <a:r>
              <a:rPr lang="fr-FR" dirty="0" err="1"/>
              <a:t>Create</a:t>
            </a:r>
            <a:r>
              <a:rPr lang="fr-FR" dirty="0"/>
              <a:t> a Java </a:t>
            </a:r>
            <a:r>
              <a:rPr lang="fr-FR" dirty="0" err="1"/>
              <a:t>project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11F0C-F169-4043-AFEF-E9715359FF78}"/>
              </a:ext>
            </a:extLst>
          </p:cNvPr>
          <p:cNvSpPr/>
          <p:nvPr/>
        </p:nvSpPr>
        <p:spPr>
          <a:xfrm>
            <a:off x="64008" y="913768"/>
            <a:ext cx="90159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dirty="0"/>
              <a:t>* </a:t>
            </a:r>
            <a:r>
              <a:rPr lang="fr-FR" dirty="0" err="1"/>
              <a:t>Lab</a:t>
            </a:r>
            <a:r>
              <a:rPr lang="fr-FR" dirty="0"/>
              <a:t> sources are </a:t>
            </a:r>
            <a:r>
              <a:rPr lang="fr-FR" dirty="0" err="1"/>
              <a:t>available</a:t>
            </a:r>
            <a:r>
              <a:rPr lang="fr-FR" dirty="0"/>
              <a:t> in: </a:t>
            </a:r>
            <a:r>
              <a:rPr lang="fr-FR" dirty="0" err="1"/>
              <a:t>maven-examples</a:t>
            </a:r>
            <a:r>
              <a:rPr lang="fr-FR" dirty="0"/>
              <a:t>/java-</a:t>
            </a:r>
            <a:r>
              <a:rPr lang="fr-FR" dirty="0" err="1"/>
              <a:t>project</a:t>
            </a:r>
            <a:endParaRPr lang="fr-FR" dirty="0"/>
          </a:p>
          <a:p>
            <a:endParaRPr lang="en-US" dirty="0"/>
          </a:p>
          <a:p>
            <a:r>
              <a:rPr lang="en-US" dirty="0"/>
              <a:t>A simple Java project to hash a string with the SHA-256 algorithm. Using Maven 3 and Apache Commons Codec.</a:t>
            </a:r>
          </a:p>
          <a:p>
            <a:br>
              <a:rPr lang="en-US" sz="1800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01C62C-20AB-444A-9C1C-4F9EC7506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2740"/>
            <a:ext cx="9144000" cy="311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26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fr-FR" dirty="0" err="1"/>
              <a:t>Lab</a:t>
            </a:r>
            <a:r>
              <a:rPr lang="fr-FR" dirty="0"/>
              <a:t> #3: </a:t>
            </a:r>
            <a:r>
              <a:rPr lang="fr-FR" dirty="0" err="1"/>
              <a:t>Using</a:t>
            </a:r>
            <a:r>
              <a:rPr lang="fr-FR" dirty="0"/>
              <a:t> profiles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11F0C-F169-4043-AFEF-E9715359FF78}"/>
              </a:ext>
            </a:extLst>
          </p:cNvPr>
          <p:cNvSpPr/>
          <p:nvPr/>
        </p:nvSpPr>
        <p:spPr>
          <a:xfrm>
            <a:off x="64008" y="913768"/>
            <a:ext cx="90159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dirty="0"/>
              <a:t>* </a:t>
            </a:r>
            <a:r>
              <a:rPr lang="fr-FR" dirty="0" err="1"/>
              <a:t>Lab</a:t>
            </a:r>
            <a:r>
              <a:rPr lang="fr-FR" dirty="0"/>
              <a:t> sources are </a:t>
            </a:r>
            <a:r>
              <a:rPr lang="fr-FR" dirty="0" err="1"/>
              <a:t>available</a:t>
            </a:r>
            <a:r>
              <a:rPr lang="fr-FR" dirty="0"/>
              <a:t> in: </a:t>
            </a:r>
            <a:r>
              <a:rPr lang="fr-FR" dirty="0" err="1"/>
              <a:t>maven-examples</a:t>
            </a:r>
            <a:r>
              <a:rPr lang="fr-FR" dirty="0"/>
              <a:t>/</a:t>
            </a:r>
            <a:r>
              <a:rPr lang="fr-FR" dirty="0" err="1"/>
              <a:t>maven</a:t>
            </a:r>
            <a:r>
              <a:rPr lang="fr-FR" dirty="0"/>
              <a:t>-profiles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879A06-1409-4857-852B-F635EF5810DF}"/>
              </a:ext>
            </a:extLst>
          </p:cNvPr>
          <p:cNvSpPr/>
          <p:nvPr/>
        </p:nvSpPr>
        <p:spPr>
          <a:xfrm>
            <a:off x="64008" y="1292751"/>
            <a:ext cx="907999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show few Maven profile </a:t>
            </a:r>
            <a:r>
              <a:rPr lang="fr-FR" sz="1600" dirty="0" err="1"/>
              <a:t>examples</a:t>
            </a:r>
            <a:r>
              <a:rPr lang="fr-FR" sz="1600" dirty="0"/>
              <a:t> to </a:t>
            </a:r>
            <a:r>
              <a:rPr lang="fr-FR" sz="1600" dirty="0" err="1"/>
              <a:t>pass</a:t>
            </a:r>
            <a:r>
              <a:rPr lang="fr-FR" sz="1600" dirty="0"/>
              <a:t> </a:t>
            </a:r>
            <a:r>
              <a:rPr lang="fr-FR" sz="1600" dirty="0" err="1"/>
              <a:t>different</a:t>
            </a:r>
            <a:r>
              <a:rPr lang="fr-FR" sz="1600" dirty="0"/>
              <a:t> </a:t>
            </a:r>
            <a:r>
              <a:rPr lang="fr-FR" sz="1600" dirty="0" err="1"/>
              <a:t>parameters</a:t>
            </a:r>
            <a:r>
              <a:rPr lang="fr-FR" sz="1600" dirty="0"/>
              <a:t> (server or </a:t>
            </a:r>
            <a:r>
              <a:rPr lang="fr-FR" sz="1600" dirty="0" err="1"/>
              <a:t>database</a:t>
            </a:r>
            <a:r>
              <a:rPr lang="fr-FR" sz="1600" dirty="0"/>
              <a:t> </a:t>
            </a:r>
            <a:r>
              <a:rPr lang="fr-FR" sz="1600" dirty="0" err="1"/>
              <a:t>parameters</a:t>
            </a:r>
            <a:r>
              <a:rPr lang="fr-FR" sz="1600" dirty="0"/>
              <a:t>) for </a:t>
            </a:r>
            <a:r>
              <a:rPr lang="fr-FR" sz="1600" dirty="0" err="1"/>
              <a:t>different</a:t>
            </a:r>
            <a:r>
              <a:rPr lang="fr-FR" sz="1600" dirty="0"/>
              <a:t> </a:t>
            </a:r>
            <a:r>
              <a:rPr lang="fr-FR" sz="1600" dirty="0" err="1"/>
              <a:t>environments</a:t>
            </a:r>
            <a:r>
              <a:rPr lang="fr-FR" sz="1600" dirty="0"/>
              <a:t> (dev, test or prod).</a:t>
            </a:r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A simple profile to skip the unit test:</a:t>
            </a:r>
          </a:p>
          <a:p>
            <a:r>
              <a:rPr lang="fr-FR" sz="1600" dirty="0"/>
              <a:t>&lt;!-- skip unit test --&gt;</a:t>
            </a:r>
          </a:p>
          <a:p>
            <a:r>
              <a:rPr lang="fr-FR" sz="1600" dirty="0"/>
              <a:t>	&lt;profile&gt;</a:t>
            </a:r>
          </a:p>
          <a:p>
            <a:r>
              <a:rPr lang="fr-FR" sz="1600" dirty="0"/>
              <a:t>		&lt;id&gt;</a:t>
            </a:r>
            <a:r>
              <a:rPr lang="fr-FR" sz="1600" dirty="0" err="1"/>
              <a:t>xtest</a:t>
            </a:r>
            <a:r>
              <a:rPr lang="fr-FR" sz="1600" dirty="0"/>
              <a:t>&lt;/id&gt;</a:t>
            </a:r>
          </a:p>
          <a:p>
            <a:r>
              <a:rPr lang="fr-FR" sz="1600" dirty="0"/>
              <a:t>		&lt;</a:t>
            </a:r>
            <a:r>
              <a:rPr lang="fr-FR" sz="1600" dirty="0" err="1"/>
              <a:t>properties</a:t>
            </a:r>
            <a:r>
              <a:rPr lang="fr-FR" sz="1600" dirty="0"/>
              <a:t>&gt;</a:t>
            </a:r>
          </a:p>
          <a:p>
            <a:r>
              <a:rPr lang="fr-FR" sz="1600" dirty="0"/>
              <a:t>			&lt;</a:t>
            </a:r>
            <a:r>
              <a:rPr lang="fr-FR" sz="1600" dirty="0" err="1"/>
              <a:t>maven.test.skip</a:t>
            </a:r>
            <a:r>
              <a:rPr lang="fr-FR" sz="1600" dirty="0"/>
              <a:t>&gt;</a:t>
            </a:r>
            <a:r>
              <a:rPr lang="fr-FR" sz="1600" dirty="0" err="1"/>
              <a:t>true</a:t>
            </a:r>
            <a:r>
              <a:rPr lang="fr-FR" sz="1600" dirty="0"/>
              <a:t>&lt;/</a:t>
            </a:r>
            <a:r>
              <a:rPr lang="fr-FR" sz="1600" dirty="0" err="1"/>
              <a:t>maven.test.skip</a:t>
            </a:r>
            <a:r>
              <a:rPr lang="fr-FR" sz="1600" dirty="0"/>
              <a:t>&gt;</a:t>
            </a:r>
          </a:p>
          <a:p>
            <a:r>
              <a:rPr lang="fr-FR" sz="1600" dirty="0"/>
              <a:t>		&lt;/</a:t>
            </a:r>
            <a:r>
              <a:rPr lang="fr-FR" sz="1600" dirty="0" err="1"/>
              <a:t>properties</a:t>
            </a:r>
            <a:r>
              <a:rPr lang="fr-FR" sz="1600" dirty="0"/>
              <a:t>&gt;</a:t>
            </a:r>
          </a:p>
          <a:p>
            <a:r>
              <a:rPr lang="fr-FR" sz="1600" dirty="0"/>
              <a:t>	&lt;/profile&gt;</a:t>
            </a:r>
          </a:p>
          <a:p>
            <a:endParaRPr lang="fr-FR" sz="1600" dirty="0"/>
          </a:p>
          <a:p>
            <a:r>
              <a:rPr lang="fr-FR" sz="1600" dirty="0"/>
              <a:t>To </a:t>
            </a:r>
            <a:r>
              <a:rPr lang="fr-FR" sz="1600" dirty="0" err="1"/>
              <a:t>activate</a:t>
            </a:r>
            <a:r>
              <a:rPr lang="fr-FR" sz="1600" dirty="0"/>
              <a:t> a profile, </a:t>
            </a:r>
            <a:r>
              <a:rPr lang="fr-FR" sz="1600" dirty="0" err="1"/>
              <a:t>add</a:t>
            </a:r>
            <a:r>
              <a:rPr lang="fr-FR" sz="1600" dirty="0"/>
              <a:t> -P option:</a:t>
            </a:r>
          </a:p>
          <a:p>
            <a:r>
              <a:rPr lang="fr-FR" sz="1600" dirty="0"/>
              <a:t>&gt; </a:t>
            </a:r>
            <a:r>
              <a:rPr lang="fr-FR" sz="1600" dirty="0" err="1"/>
              <a:t>mvn</a:t>
            </a:r>
            <a:r>
              <a:rPr lang="fr-FR" sz="1600" dirty="0"/>
              <a:t> package -</a:t>
            </a:r>
            <a:r>
              <a:rPr lang="fr-FR" sz="1600" dirty="0" err="1"/>
              <a:t>Pxtest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379787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244550" y="127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fr-FR" dirty="0" err="1"/>
              <a:t>Lab</a:t>
            </a:r>
            <a:r>
              <a:rPr lang="fr-FR" dirty="0"/>
              <a:t> #3: </a:t>
            </a:r>
            <a:r>
              <a:rPr lang="fr-FR" dirty="0" err="1"/>
              <a:t>Using</a:t>
            </a:r>
            <a:r>
              <a:rPr lang="fr-FR" dirty="0"/>
              <a:t> profiles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11F0C-F169-4043-AFEF-E9715359FF78}"/>
              </a:ext>
            </a:extLst>
          </p:cNvPr>
          <p:cNvSpPr/>
          <p:nvPr/>
        </p:nvSpPr>
        <p:spPr>
          <a:xfrm>
            <a:off x="64008" y="651977"/>
            <a:ext cx="9015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Test the example 1 with profile ‘prod’</a:t>
            </a:r>
          </a:p>
          <a:p>
            <a:pPr lvl="0"/>
            <a:r>
              <a:rPr lang="en-US" dirty="0"/>
              <a:t># enable profile id 'prod' with -P prod or -D env=prod</a:t>
            </a:r>
          </a:p>
          <a:p>
            <a:pPr lvl="0"/>
            <a:r>
              <a:rPr lang="en-US" dirty="0"/>
              <a:t>$ </a:t>
            </a:r>
            <a:r>
              <a:rPr lang="en-US" b="1" dirty="0" err="1"/>
              <a:t>mvn</a:t>
            </a:r>
            <a:r>
              <a:rPr lang="en-US" b="1" dirty="0"/>
              <a:t> package -P prod </a:t>
            </a:r>
            <a:r>
              <a:rPr lang="en-US" dirty="0"/>
              <a:t>Or $ </a:t>
            </a:r>
            <a:r>
              <a:rPr lang="en-US" b="1" dirty="0" err="1"/>
              <a:t>mvn</a:t>
            </a:r>
            <a:r>
              <a:rPr lang="en-US" b="1" dirty="0"/>
              <a:t> package -D env=prod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200" dirty="0"/>
              <a:t>java -jar example1/</a:t>
            </a:r>
            <a:r>
              <a:rPr lang="fr-FR" sz="1200" dirty="0" err="1"/>
              <a:t>target</a:t>
            </a:r>
            <a:r>
              <a:rPr lang="fr-FR" sz="1200" dirty="0"/>
              <a:t>/example1-1.0.jar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66BBA0-FDB5-4617-92E2-5CAC1DF98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20" y="1633794"/>
            <a:ext cx="7689273" cy="345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56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244550" y="127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fr-FR" dirty="0" err="1"/>
              <a:t>Lab</a:t>
            </a:r>
            <a:r>
              <a:rPr lang="fr-FR" dirty="0"/>
              <a:t> #3: </a:t>
            </a:r>
            <a:r>
              <a:rPr lang="fr-FR" dirty="0" err="1"/>
              <a:t>Using</a:t>
            </a:r>
            <a:r>
              <a:rPr lang="fr-FR" dirty="0"/>
              <a:t> profiles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11F0C-F169-4043-AFEF-E9715359FF78}"/>
              </a:ext>
            </a:extLst>
          </p:cNvPr>
          <p:cNvSpPr/>
          <p:nvPr/>
        </p:nvSpPr>
        <p:spPr>
          <a:xfrm>
            <a:off x="64008" y="651977"/>
            <a:ext cx="9015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Test the example 1 with profile ‘test’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$ </a:t>
            </a:r>
            <a:r>
              <a:rPr lang="en-US" b="1" dirty="0" err="1"/>
              <a:t>mvn</a:t>
            </a:r>
            <a:r>
              <a:rPr lang="en-US" b="1" dirty="0"/>
              <a:t> package -P test</a:t>
            </a:r>
          </a:p>
          <a:p>
            <a:pPr lvl="0"/>
            <a:r>
              <a:rPr lang="en-US" dirty="0"/>
              <a:t>$ </a:t>
            </a:r>
            <a:r>
              <a:rPr lang="en-US" b="1" dirty="0"/>
              <a:t>java -jar target/example2-1.0.jar</a:t>
            </a:r>
            <a:endParaRPr lang="fr-FR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77CF0B-8BB9-4B15-8609-48F4B37F5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50" y="1603335"/>
            <a:ext cx="8113499" cy="34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31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244550" y="127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fr-FR" dirty="0" err="1"/>
              <a:t>Lab</a:t>
            </a:r>
            <a:r>
              <a:rPr lang="fr-FR" dirty="0"/>
              <a:t> #4: </a:t>
            </a:r>
            <a:r>
              <a:rPr lang="en-US" dirty="0"/>
              <a:t>How to run Unit Test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11F0C-F169-4043-AFEF-E9715359FF78}"/>
              </a:ext>
            </a:extLst>
          </p:cNvPr>
          <p:cNvSpPr/>
          <p:nvPr/>
        </p:nvSpPr>
        <p:spPr>
          <a:xfrm>
            <a:off x="64008" y="651977"/>
            <a:ext cx="901598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 err="1"/>
              <a:t>Lab</a:t>
            </a:r>
            <a:r>
              <a:rPr lang="fr-FR" dirty="0"/>
              <a:t> sources are </a:t>
            </a:r>
            <a:r>
              <a:rPr lang="fr-FR" dirty="0" err="1"/>
              <a:t>available</a:t>
            </a:r>
            <a:r>
              <a:rPr lang="fr-FR" dirty="0"/>
              <a:t> in: </a:t>
            </a:r>
            <a:r>
              <a:rPr lang="fr-FR" dirty="0" err="1"/>
              <a:t>maven-examples</a:t>
            </a:r>
            <a:r>
              <a:rPr lang="fr-FR" dirty="0"/>
              <a:t>/</a:t>
            </a:r>
            <a:r>
              <a:rPr lang="fr-FR" dirty="0" err="1"/>
              <a:t>maven</a:t>
            </a:r>
            <a:r>
              <a:rPr lang="fr-FR" dirty="0"/>
              <a:t>-unit-test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r>
              <a:rPr lang="en-US" dirty="0"/>
              <a:t># Run all the unit test classes.</a:t>
            </a:r>
          </a:p>
          <a:p>
            <a:pPr lvl="0"/>
            <a:r>
              <a:rPr lang="en-US" dirty="0"/>
              <a:t>$ </a:t>
            </a:r>
            <a:r>
              <a:rPr lang="en-US" dirty="0" err="1"/>
              <a:t>mvn</a:t>
            </a:r>
            <a:r>
              <a:rPr lang="en-US" dirty="0"/>
              <a:t> test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# Run a single test class.</a:t>
            </a:r>
          </a:p>
          <a:p>
            <a:pPr lvl="0"/>
            <a:r>
              <a:rPr lang="en-US" dirty="0"/>
              <a:t>$ </a:t>
            </a:r>
            <a:r>
              <a:rPr lang="en-US" dirty="0" err="1"/>
              <a:t>mvn</a:t>
            </a:r>
            <a:r>
              <a:rPr lang="en-US" dirty="0"/>
              <a:t> -</a:t>
            </a:r>
            <a:r>
              <a:rPr lang="en-US" dirty="0" err="1"/>
              <a:t>Dtest</a:t>
            </a:r>
            <a:r>
              <a:rPr lang="en-US" dirty="0"/>
              <a:t>=TestApp1 test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# Run multiple test classes.</a:t>
            </a:r>
          </a:p>
          <a:p>
            <a:pPr lvl="0"/>
            <a:r>
              <a:rPr lang="en-US" dirty="0"/>
              <a:t>$ </a:t>
            </a:r>
            <a:r>
              <a:rPr lang="en-US" dirty="0" err="1"/>
              <a:t>mvn</a:t>
            </a:r>
            <a:r>
              <a:rPr lang="en-US" dirty="0"/>
              <a:t> -</a:t>
            </a:r>
            <a:r>
              <a:rPr lang="en-US" dirty="0" err="1"/>
              <a:t>Dtest</a:t>
            </a:r>
            <a:r>
              <a:rPr lang="en-US" dirty="0"/>
              <a:t>=TestApp1,TestApp2 test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# Run a single test method from a test class.</a:t>
            </a:r>
          </a:p>
          <a:p>
            <a:pPr lvl="0"/>
            <a:r>
              <a:rPr lang="en-US" dirty="0"/>
              <a:t>$ </a:t>
            </a:r>
            <a:r>
              <a:rPr lang="en-US" dirty="0" err="1"/>
              <a:t>mvn</a:t>
            </a:r>
            <a:r>
              <a:rPr lang="en-US" dirty="0"/>
              <a:t> -</a:t>
            </a:r>
            <a:r>
              <a:rPr lang="en-US" dirty="0" err="1"/>
              <a:t>Dtest</a:t>
            </a:r>
            <a:r>
              <a:rPr lang="en-US" dirty="0"/>
              <a:t>=TestApp1#methodname test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# Run all test methods that match pattern '</a:t>
            </a:r>
            <a:r>
              <a:rPr lang="en-US" dirty="0" err="1"/>
              <a:t>testHello</a:t>
            </a:r>
            <a:r>
              <a:rPr lang="en-US" dirty="0"/>
              <a:t>*' from a test class.</a:t>
            </a:r>
          </a:p>
          <a:p>
            <a:pPr lvl="0"/>
            <a:r>
              <a:rPr lang="en-US" dirty="0"/>
              <a:t>$ </a:t>
            </a:r>
            <a:r>
              <a:rPr lang="en-US" dirty="0" err="1"/>
              <a:t>mvn</a:t>
            </a:r>
            <a:r>
              <a:rPr lang="en-US" dirty="0"/>
              <a:t> -</a:t>
            </a:r>
            <a:r>
              <a:rPr lang="en-US" dirty="0" err="1"/>
              <a:t>Dtest</a:t>
            </a:r>
            <a:r>
              <a:rPr lang="en-US" dirty="0"/>
              <a:t>=TestApp1#testHello* test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# Run all test methods match pattern '</a:t>
            </a:r>
            <a:r>
              <a:rPr lang="en-US" dirty="0" err="1"/>
              <a:t>testHello</a:t>
            </a:r>
            <a:r>
              <a:rPr lang="en-US" dirty="0"/>
              <a:t>*' and '</a:t>
            </a:r>
            <a:r>
              <a:rPr lang="en-US" dirty="0" err="1"/>
              <a:t>testMagic</a:t>
            </a:r>
            <a:r>
              <a:rPr lang="en-US" dirty="0"/>
              <a:t>*' from a test class.</a:t>
            </a:r>
          </a:p>
          <a:p>
            <a:pPr lvl="0"/>
            <a:r>
              <a:rPr lang="en-US" dirty="0"/>
              <a:t>$ </a:t>
            </a:r>
            <a:r>
              <a:rPr lang="en-US" dirty="0" err="1"/>
              <a:t>mvn</a:t>
            </a:r>
            <a:r>
              <a:rPr lang="en-US" dirty="0"/>
              <a:t> -</a:t>
            </a:r>
            <a:r>
              <a:rPr lang="en-US" dirty="0" err="1"/>
              <a:t>Dtest</a:t>
            </a:r>
            <a:r>
              <a:rPr lang="en-US" dirty="0"/>
              <a:t>=TestApp1#testHello*+</a:t>
            </a:r>
            <a:r>
              <a:rPr lang="en-US" dirty="0" err="1"/>
              <a:t>testMagic</a:t>
            </a:r>
            <a:r>
              <a:rPr lang="en-US" dirty="0"/>
              <a:t>* test</a:t>
            </a:r>
          </a:p>
        </p:txBody>
      </p:sp>
    </p:spTree>
    <p:extLst>
      <p:ext uri="{BB962C8B-B14F-4D97-AF65-F5344CB8AC3E}">
        <p14:creationId xmlns:p14="http://schemas.microsoft.com/office/powerpoint/2010/main" val="3189700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fr-FR" dirty="0" err="1"/>
              <a:t>Lab</a:t>
            </a:r>
            <a:r>
              <a:rPr lang="fr-FR" dirty="0"/>
              <a:t> #4: </a:t>
            </a:r>
            <a:r>
              <a:rPr lang="en-US" dirty="0"/>
              <a:t>How to run Unit Test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11F0C-F169-4043-AFEF-E9715359FF78}"/>
              </a:ext>
            </a:extLst>
          </p:cNvPr>
          <p:cNvSpPr/>
          <p:nvPr/>
        </p:nvSpPr>
        <p:spPr>
          <a:xfrm>
            <a:off x="64008" y="762815"/>
            <a:ext cx="9015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Run a single test method </a:t>
            </a:r>
            <a:r>
              <a:rPr lang="en-US" sz="1600" dirty="0" err="1"/>
              <a:t>testHelloWorld</a:t>
            </a:r>
            <a:r>
              <a:rPr lang="en-US" sz="1600" dirty="0"/>
              <a:t>() from the test class </a:t>
            </a:r>
            <a:r>
              <a:rPr lang="en-US" sz="1600" dirty="0" err="1"/>
              <a:t>TestMessageBuilder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0"/>
            <a:r>
              <a:rPr lang="en-US" sz="1600" dirty="0"/>
              <a:t>$ </a:t>
            </a:r>
            <a:r>
              <a:rPr lang="en-US" sz="1600" dirty="0" err="1"/>
              <a:t>mvn</a:t>
            </a:r>
            <a:r>
              <a:rPr lang="en-US" sz="1600" dirty="0"/>
              <a:t> -</a:t>
            </a:r>
            <a:r>
              <a:rPr lang="en-US" sz="1600" dirty="0" err="1"/>
              <a:t>Dtest</a:t>
            </a:r>
            <a:r>
              <a:rPr lang="en-US" sz="1600" dirty="0"/>
              <a:t>=</a:t>
            </a:r>
            <a:r>
              <a:rPr lang="en-US" sz="1600" dirty="0" err="1"/>
              <a:t>TestMessageBuilder#testHelloWorld</a:t>
            </a:r>
            <a:r>
              <a:rPr lang="en-US" sz="1600" dirty="0"/>
              <a:t>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7D20A-CA0B-4EA8-836B-1A88A5F85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5927"/>
            <a:ext cx="9144000" cy="234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82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fr-FR" dirty="0" err="1"/>
              <a:t>Lab</a:t>
            </a:r>
            <a:r>
              <a:rPr lang="fr-FR" dirty="0"/>
              <a:t> #4: </a:t>
            </a:r>
            <a:r>
              <a:rPr lang="en-US" dirty="0"/>
              <a:t>How to run Unit Test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11F0C-F169-4043-AFEF-E9715359FF78}"/>
              </a:ext>
            </a:extLst>
          </p:cNvPr>
          <p:cNvSpPr/>
          <p:nvPr/>
        </p:nvSpPr>
        <p:spPr>
          <a:xfrm>
            <a:off x="64008" y="762815"/>
            <a:ext cx="9015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Run a single test class </a:t>
            </a:r>
            <a:r>
              <a:rPr lang="en-US" sz="1600" dirty="0" err="1"/>
              <a:t>TestMessageBuilder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$ </a:t>
            </a:r>
            <a:r>
              <a:rPr lang="en-US" sz="1600" dirty="0" err="1"/>
              <a:t>mvn</a:t>
            </a:r>
            <a:r>
              <a:rPr lang="en-US" sz="1600" dirty="0"/>
              <a:t> -</a:t>
            </a:r>
            <a:r>
              <a:rPr lang="en-US" sz="1600" dirty="0" err="1"/>
              <a:t>Dtest</a:t>
            </a:r>
            <a:r>
              <a:rPr lang="en-US" sz="1600" dirty="0"/>
              <a:t>=</a:t>
            </a:r>
            <a:r>
              <a:rPr lang="en-US" sz="1600" dirty="0" err="1"/>
              <a:t>TestMessageBuilder</a:t>
            </a:r>
            <a:r>
              <a:rPr lang="en-US" sz="1600" dirty="0"/>
              <a:t>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89849E-DA93-43B5-8A9E-918E8B640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0971"/>
            <a:ext cx="9144000" cy="24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43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fr-FR" dirty="0" err="1"/>
              <a:t>Lab</a:t>
            </a:r>
            <a:r>
              <a:rPr lang="fr-FR" dirty="0"/>
              <a:t> #4: </a:t>
            </a:r>
            <a:r>
              <a:rPr lang="en-US" dirty="0"/>
              <a:t>How to run Unit Test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11F0C-F169-4043-AFEF-E9715359FF78}"/>
              </a:ext>
            </a:extLst>
          </p:cNvPr>
          <p:cNvSpPr/>
          <p:nvPr/>
        </p:nvSpPr>
        <p:spPr>
          <a:xfrm>
            <a:off x="64008" y="762815"/>
            <a:ext cx="9015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Run all tests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$ </a:t>
            </a:r>
            <a:r>
              <a:rPr lang="en-US" sz="1600" dirty="0" err="1"/>
              <a:t>mvn</a:t>
            </a:r>
            <a:r>
              <a:rPr lang="en-US" sz="1600" dirty="0"/>
              <a:t> 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DD813-A834-48B4-AD0B-B9EF434F5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3002"/>
            <a:ext cx="9144000" cy="260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56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 err="1"/>
              <a:t>Lab</a:t>
            </a:r>
            <a:r>
              <a:rPr lang="fr-FR" dirty="0"/>
              <a:t> #5: </a:t>
            </a:r>
            <a:r>
              <a:rPr lang="fr-FR" dirty="0" err="1"/>
              <a:t>JaCoCo</a:t>
            </a:r>
            <a:r>
              <a:rPr lang="fr-FR" dirty="0"/>
              <a:t> code </a:t>
            </a:r>
            <a:r>
              <a:rPr lang="fr-FR" dirty="0" err="1"/>
              <a:t>coverage</a:t>
            </a:r>
            <a:r>
              <a:rPr lang="fr-FR" dirty="0"/>
              <a:t> </a:t>
            </a:r>
            <a:r>
              <a:rPr lang="fr-FR" dirty="0" err="1"/>
              <a:t>example</a:t>
            </a:r>
            <a:br>
              <a:rPr lang="fr-FR" dirty="0"/>
            </a:b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11F0C-F169-4043-AFEF-E9715359FF78}"/>
              </a:ext>
            </a:extLst>
          </p:cNvPr>
          <p:cNvSpPr/>
          <p:nvPr/>
        </p:nvSpPr>
        <p:spPr>
          <a:xfrm>
            <a:off x="64008" y="762815"/>
            <a:ext cx="90159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Lab</a:t>
            </a:r>
            <a:r>
              <a:rPr lang="fr-FR" sz="1600" dirty="0"/>
              <a:t> sources are </a:t>
            </a:r>
            <a:r>
              <a:rPr lang="fr-FR" sz="1600" dirty="0" err="1"/>
              <a:t>available</a:t>
            </a:r>
            <a:r>
              <a:rPr lang="fr-FR" sz="1600" dirty="0"/>
              <a:t> in: </a:t>
            </a:r>
            <a:r>
              <a:rPr lang="fr-FR" sz="1600" dirty="0" err="1"/>
              <a:t>maven-examples</a:t>
            </a:r>
            <a:r>
              <a:rPr lang="fr-FR" sz="1600" dirty="0"/>
              <a:t>/</a:t>
            </a:r>
            <a:r>
              <a:rPr lang="fr-FR" sz="1600" dirty="0" err="1"/>
              <a:t>maven</a:t>
            </a:r>
            <a:r>
              <a:rPr lang="fr-FR" sz="1600" dirty="0"/>
              <a:t>-code-</a:t>
            </a:r>
            <a:r>
              <a:rPr lang="fr-FR" sz="1600" dirty="0" err="1"/>
              <a:t>coverage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We'll use a </a:t>
            </a:r>
            <a:r>
              <a:rPr lang="en-US" sz="1600" dirty="0" err="1"/>
              <a:t>JaCoCo</a:t>
            </a:r>
            <a:r>
              <a:rPr lang="en-US" sz="1600" dirty="0"/>
              <a:t> Maven plugin to generate a code coverage report for a Java project.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JaCoCo</a:t>
            </a:r>
            <a:r>
              <a:rPr lang="en-US" sz="1600" dirty="0"/>
              <a:t> is an actively developed line coverage tool, that is used to measure how many lines of our code are tested.</a:t>
            </a:r>
          </a:p>
          <a:p>
            <a:pPr lvl="0"/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we'll use JUnit 5.3.1 and </a:t>
            </a:r>
            <a:r>
              <a:rPr lang="en-US" sz="1600" dirty="0" err="1"/>
              <a:t>jacoco</a:t>
            </a:r>
            <a:r>
              <a:rPr lang="en-US" sz="1600" dirty="0"/>
              <a:t>-maven-plugin 0.8.2 maven plugins.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Run </a:t>
            </a:r>
            <a:r>
              <a:rPr lang="en-US" sz="1600" dirty="0" err="1"/>
              <a:t>mvn</a:t>
            </a:r>
            <a:r>
              <a:rPr lang="en-US" sz="1600" dirty="0"/>
              <a:t> test, the </a:t>
            </a:r>
            <a:r>
              <a:rPr lang="en-US" sz="1600" dirty="0" err="1"/>
              <a:t>JaCoCo</a:t>
            </a:r>
            <a:r>
              <a:rPr lang="en-US" sz="1600" dirty="0"/>
              <a:t> code coverage report will be generated at target/site/</a:t>
            </a:r>
            <a:r>
              <a:rPr lang="en-US" sz="1600" dirty="0" err="1"/>
              <a:t>jacoco</a:t>
            </a:r>
            <a:r>
              <a:rPr lang="en-US" sz="1600" dirty="0"/>
              <a:t>/*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961AF-F187-489B-838B-658E1ADD9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95" y="3411600"/>
            <a:ext cx="7451623" cy="149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02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 err="1"/>
              <a:t>Lab</a:t>
            </a:r>
            <a:r>
              <a:rPr lang="fr-FR" dirty="0"/>
              <a:t> #5: </a:t>
            </a:r>
            <a:r>
              <a:rPr lang="fr-FR" dirty="0" err="1"/>
              <a:t>JaCoCo</a:t>
            </a:r>
            <a:r>
              <a:rPr lang="fr-FR" dirty="0"/>
              <a:t> code </a:t>
            </a:r>
            <a:r>
              <a:rPr lang="fr-FR" dirty="0" err="1"/>
              <a:t>coverage</a:t>
            </a:r>
            <a:r>
              <a:rPr lang="fr-FR" dirty="0"/>
              <a:t> </a:t>
            </a:r>
            <a:r>
              <a:rPr lang="fr-FR" dirty="0" err="1"/>
              <a:t>example</a:t>
            </a:r>
            <a:br>
              <a:rPr lang="fr-FR" dirty="0"/>
            </a:b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11F0C-F169-4043-AFEF-E9715359FF78}"/>
              </a:ext>
            </a:extLst>
          </p:cNvPr>
          <p:cNvSpPr/>
          <p:nvPr/>
        </p:nvSpPr>
        <p:spPr>
          <a:xfrm>
            <a:off x="64008" y="762815"/>
            <a:ext cx="90159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Open the target/site/</a:t>
            </a:r>
            <a:r>
              <a:rPr lang="en-US" sz="1600" dirty="0" err="1"/>
              <a:t>jacoco</a:t>
            </a:r>
            <a:r>
              <a:rPr lang="en-US" sz="1600" dirty="0"/>
              <a:t>/index.html file, review the code coverage report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9DA9B-8D07-465D-A78B-859D6DF1A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50" y="1101369"/>
            <a:ext cx="8218161" cy="1685932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3ED99E5-080E-4863-B2B8-B36434DB0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276656"/>
              </p:ext>
            </p:extLst>
          </p:nvPr>
        </p:nvGraphicFramePr>
        <p:xfrm>
          <a:off x="717913" y="2787302"/>
          <a:ext cx="7722105" cy="226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Bitmap Image" r:id="rId5" imgW="12992040" imgH="3809880" progId="Paint.Picture">
                  <p:embed/>
                </p:oleObj>
              </mc:Choice>
              <mc:Fallback>
                <p:oleObj name="Bitmap Image" r:id="rId5" imgW="12992040" imgH="3809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7913" y="2787302"/>
                        <a:ext cx="7722105" cy="226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393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077" y="944902"/>
            <a:ext cx="6009700" cy="1370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690" y="2881344"/>
            <a:ext cx="5998446" cy="1729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 err="1"/>
              <a:t>Lab</a:t>
            </a:r>
            <a:r>
              <a:rPr lang="fr-FR" dirty="0"/>
              <a:t> #5: </a:t>
            </a:r>
            <a:r>
              <a:rPr lang="fr-FR" dirty="0" err="1"/>
              <a:t>JaCoCo</a:t>
            </a:r>
            <a:r>
              <a:rPr lang="fr-FR" dirty="0"/>
              <a:t> code </a:t>
            </a:r>
            <a:r>
              <a:rPr lang="fr-FR" dirty="0" err="1"/>
              <a:t>coverage</a:t>
            </a:r>
            <a:r>
              <a:rPr lang="fr-FR" dirty="0"/>
              <a:t> </a:t>
            </a:r>
            <a:r>
              <a:rPr lang="fr-FR" dirty="0" err="1"/>
              <a:t>example</a:t>
            </a:r>
            <a:br>
              <a:rPr lang="fr-FR" dirty="0"/>
            </a:b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11F0C-F169-4043-AFEF-E9715359FF78}"/>
              </a:ext>
            </a:extLst>
          </p:cNvPr>
          <p:cNvSpPr/>
          <p:nvPr/>
        </p:nvSpPr>
        <p:spPr>
          <a:xfrm>
            <a:off x="72596" y="765560"/>
            <a:ext cx="90159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Adding one more test for the red line: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lvl="0"/>
            <a:r>
              <a:rPr lang="en-US" sz="1200" dirty="0"/>
              <a:t>   @Test</a:t>
            </a:r>
          </a:p>
          <a:p>
            <a:pPr lvl="0"/>
            <a:r>
              <a:rPr lang="en-US" sz="1200" dirty="0"/>
              <a:t>    public void </a:t>
            </a:r>
            <a:r>
              <a:rPr lang="en-US" sz="1200" dirty="0" err="1"/>
              <a:t>testNameEmpty</a:t>
            </a:r>
            <a:r>
              <a:rPr lang="en-US" sz="1200" dirty="0"/>
              <a:t>() {</a:t>
            </a:r>
          </a:p>
          <a:p>
            <a:pPr lvl="0"/>
            <a:r>
              <a:rPr lang="en-US" sz="1200" dirty="0"/>
              <a:t>        </a:t>
            </a:r>
            <a:r>
              <a:rPr lang="en-US" sz="1200" dirty="0" err="1"/>
              <a:t>MessageBuilder</a:t>
            </a:r>
            <a:r>
              <a:rPr lang="en-US" sz="1200" dirty="0"/>
              <a:t> obj = new </a:t>
            </a:r>
            <a:r>
              <a:rPr lang="en-US" sz="1200" dirty="0" err="1"/>
              <a:t>MessageBuilder</a:t>
            </a:r>
            <a:r>
              <a:rPr lang="en-US" sz="1200" dirty="0"/>
              <a:t>();</a:t>
            </a:r>
          </a:p>
          <a:p>
            <a:pPr lvl="0"/>
            <a:r>
              <a:rPr lang="en-US" sz="1200" dirty="0"/>
              <a:t>        </a:t>
            </a:r>
            <a:r>
              <a:rPr lang="en-US" sz="1200" dirty="0" err="1"/>
              <a:t>assertEquals</a:t>
            </a:r>
            <a:r>
              <a:rPr lang="en-US" sz="1200" dirty="0"/>
              <a:t>("Please provide a name!", </a:t>
            </a:r>
            <a:r>
              <a:rPr lang="en-US" sz="1200" dirty="0" err="1"/>
              <a:t>obj.getMessage</a:t>
            </a:r>
            <a:r>
              <a:rPr lang="en-US" sz="1200" dirty="0"/>
              <a:t>(" "));</a:t>
            </a:r>
          </a:p>
          <a:p>
            <a:pPr lvl="0"/>
            <a:r>
              <a:rPr lang="en-US" sz="1200" dirty="0"/>
              <a:t>    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BF8F0-3F6D-46F8-97C5-A9B7E82F8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" y="2441083"/>
            <a:ext cx="9144000" cy="255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23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 err="1"/>
              <a:t>Lab</a:t>
            </a:r>
            <a:r>
              <a:rPr lang="fr-FR" dirty="0"/>
              <a:t> #5: </a:t>
            </a:r>
            <a:r>
              <a:rPr lang="fr-FR" dirty="0" err="1"/>
              <a:t>JaCoCo</a:t>
            </a:r>
            <a:r>
              <a:rPr lang="fr-FR" dirty="0"/>
              <a:t> code </a:t>
            </a:r>
            <a:r>
              <a:rPr lang="fr-FR" dirty="0" err="1"/>
              <a:t>coverage</a:t>
            </a:r>
            <a:r>
              <a:rPr lang="fr-FR" dirty="0"/>
              <a:t> </a:t>
            </a:r>
            <a:r>
              <a:rPr lang="fr-FR" dirty="0" err="1"/>
              <a:t>example</a:t>
            </a:r>
            <a:br>
              <a:rPr lang="fr-FR" dirty="0"/>
            </a:b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11F0C-F169-4043-AFEF-E9715359FF78}"/>
              </a:ext>
            </a:extLst>
          </p:cNvPr>
          <p:cNvSpPr/>
          <p:nvPr/>
        </p:nvSpPr>
        <p:spPr>
          <a:xfrm>
            <a:off x="64008" y="762815"/>
            <a:ext cx="901598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Add one more test for the yellow line if condition:</a:t>
            </a:r>
          </a:p>
          <a:p>
            <a:pPr lvl="0"/>
            <a:endParaRPr lang="en-US" sz="1600" dirty="0"/>
          </a:p>
          <a:p>
            <a:pPr lvl="0"/>
            <a:r>
              <a:rPr lang="en-US" dirty="0"/>
              <a:t> @Test</a:t>
            </a:r>
          </a:p>
          <a:p>
            <a:pPr lvl="0"/>
            <a:r>
              <a:rPr lang="en-US" dirty="0"/>
              <a:t>    public void </a:t>
            </a:r>
            <a:r>
              <a:rPr lang="en-US" dirty="0" err="1"/>
              <a:t>testNameNull</a:t>
            </a:r>
            <a:r>
              <a:rPr lang="en-US" dirty="0"/>
              <a:t>() {</a:t>
            </a:r>
          </a:p>
          <a:p>
            <a:pPr lvl="0"/>
            <a:r>
              <a:rPr lang="en-US" dirty="0"/>
              <a:t>        </a:t>
            </a:r>
            <a:r>
              <a:rPr lang="en-US" dirty="0" err="1"/>
              <a:t>MessageBuilder</a:t>
            </a:r>
            <a:r>
              <a:rPr lang="en-US" dirty="0"/>
              <a:t> obj = new </a:t>
            </a:r>
            <a:r>
              <a:rPr lang="en-US" dirty="0" err="1"/>
              <a:t>MessageBuilder</a:t>
            </a:r>
            <a:r>
              <a:rPr lang="en-US" dirty="0"/>
              <a:t>();</a:t>
            </a:r>
          </a:p>
          <a:p>
            <a:pPr lvl="0"/>
            <a:r>
              <a:rPr lang="en-US" dirty="0"/>
              <a:t>        </a:t>
            </a:r>
            <a:r>
              <a:rPr lang="en-US" dirty="0" err="1"/>
              <a:t>assertEquals</a:t>
            </a:r>
            <a:r>
              <a:rPr lang="en-US" dirty="0"/>
              <a:t>("Please provide a name!", </a:t>
            </a:r>
            <a:r>
              <a:rPr lang="en-US" dirty="0" err="1"/>
              <a:t>obj.getMessage</a:t>
            </a:r>
            <a:r>
              <a:rPr lang="en-US" dirty="0"/>
              <a:t>(null));</a:t>
            </a:r>
          </a:p>
          <a:p>
            <a:pPr lvl="0"/>
            <a:r>
              <a:rPr lang="en-US" dirty="0"/>
              <a:t>    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A29E7F-C8CD-4B4A-A50C-BB6F49A60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9048"/>
            <a:ext cx="9144000" cy="25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351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 err="1"/>
              <a:t>Lab</a:t>
            </a:r>
            <a:r>
              <a:rPr lang="fr-FR" dirty="0"/>
              <a:t> #6: </a:t>
            </a:r>
            <a:r>
              <a:rPr lang="fr-FR" dirty="0" err="1"/>
              <a:t>JaCoCo</a:t>
            </a:r>
            <a:r>
              <a:rPr lang="fr-FR" dirty="0"/>
              <a:t> code </a:t>
            </a:r>
            <a:r>
              <a:rPr lang="fr-FR" dirty="0" err="1"/>
              <a:t>coverage</a:t>
            </a:r>
            <a:r>
              <a:rPr lang="fr-FR" dirty="0"/>
              <a:t> </a:t>
            </a:r>
            <a:r>
              <a:rPr lang="fr-FR" dirty="0" err="1"/>
              <a:t>example</a:t>
            </a:r>
            <a:br>
              <a:rPr lang="fr-FR" dirty="0"/>
            </a:b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11F0C-F169-4043-AFEF-E9715359FF78}"/>
              </a:ext>
            </a:extLst>
          </p:cNvPr>
          <p:cNvSpPr/>
          <p:nvPr/>
        </p:nvSpPr>
        <p:spPr>
          <a:xfrm>
            <a:off x="64008" y="762815"/>
            <a:ext cx="9015984" cy="4694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err="1"/>
              <a:t>Lab</a:t>
            </a:r>
            <a:r>
              <a:rPr lang="fr-FR" sz="1600" dirty="0"/>
              <a:t> sources are </a:t>
            </a:r>
            <a:r>
              <a:rPr lang="fr-FR" sz="1600" dirty="0" err="1"/>
              <a:t>available</a:t>
            </a:r>
            <a:r>
              <a:rPr lang="fr-FR" sz="1600" dirty="0"/>
              <a:t> in: </a:t>
            </a:r>
            <a:r>
              <a:rPr lang="fr-FR" sz="1600" dirty="0" err="1"/>
              <a:t>maven-examples</a:t>
            </a:r>
            <a:r>
              <a:rPr lang="fr-FR" sz="1600" dirty="0"/>
              <a:t>/</a:t>
            </a:r>
            <a:r>
              <a:rPr lang="fr-FR" sz="1600" dirty="0" err="1"/>
              <a:t>maven</a:t>
            </a:r>
            <a:r>
              <a:rPr lang="fr-FR" sz="1600" dirty="0"/>
              <a:t>-</a:t>
            </a:r>
            <a:r>
              <a:rPr lang="fr-FR" sz="1600" dirty="0" err="1"/>
              <a:t>static</a:t>
            </a:r>
            <a:r>
              <a:rPr lang="fr-FR" sz="1600" dirty="0"/>
              <a:t>-code-</a:t>
            </a:r>
            <a:r>
              <a:rPr lang="fr-FR" sz="1600" dirty="0" err="1"/>
              <a:t>analysis</a:t>
            </a:r>
            <a:endParaRPr lang="en-US" sz="1600" dirty="0"/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Let's use Maven PMD Plugin to analyze the Java code:</a:t>
            </a:r>
            <a:endParaRPr lang="en-US" sz="900" dirty="0"/>
          </a:p>
          <a:p>
            <a:pPr lvl="0" algn="just">
              <a:lnSpc>
                <a:spcPct val="200000"/>
              </a:lnSpc>
            </a:pPr>
            <a:r>
              <a:rPr lang="en-US" sz="1600" dirty="0"/>
              <a:t>&gt; Define the maven-</a:t>
            </a:r>
            <a:r>
              <a:rPr lang="en-US" sz="1600" dirty="0" err="1"/>
              <a:t>pmd</a:t>
            </a:r>
            <a:r>
              <a:rPr lang="en-US" sz="1600" dirty="0"/>
              <a:t>-plugin in the reporting tag, so that </a:t>
            </a:r>
            <a:r>
              <a:rPr lang="en-US" sz="1600" dirty="0" err="1"/>
              <a:t>mvn</a:t>
            </a:r>
            <a:r>
              <a:rPr lang="en-US" sz="1600" dirty="0"/>
              <a:t> site will generate the PMD report.</a:t>
            </a:r>
          </a:p>
          <a:p>
            <a:pPr lvl="0" algn="just">
              <a:lnSpc>
                <a:spcPct val="200000"/>
              </a:lnSpc>
            </a:pPr>
            <a:r>
              <a:rPr lang="en-US" sz="1600" dirty="0"/>
              <a:t>&gt; </a:t>
            </a:r>
            <a:r>
              <a:rPr lang="en-US" sz="1600" b="1" dirty="0" err="1"/>
              <a:t>mvn</a:t>
            </a:r>
            <a:r>
              <a:rPr lang="en-US" sz="1600" b="1" dirty="0"/>
              <a:t> compile site </a:t>
            </a:r>
            <a:r>
              <a:rPr lang="en-US" sz="1600" dirty="0"/>
              <a:t>to generate a Maven site for the Java project, the PMD report will be generated and integrated into the Maven site automatically.</a:t>
            </a:r>
          </a:p>
          <a:p>
            <a:pPr lvl="0" algn="just">
              <a:lnSpc>
                <a:spcPct val="200000"/>
              </a:lnSpc>
            </a:pPr>
            <a:r>
              <a:rPr lang="en-US" sz="1600" dirty="0"/>
              <a:t>&gt; PMD Report: Review the report at </a:t>
            </a:r>
            <a:r>
              <a:rPr lang="en-US" sz="1600" b="1" dirty="0"/>
              <a:t>target/site/pmd.html</a:t>
            </a:r>
          </a:p>
          <a:p>
            <a:pPr lvl="0" algn="just">
              <a:lnSpc>
                <a:spcPct val="200000"/>
              </a:lnSpc>
            </a:pPr>
            <a:endParaRPr lang="en-US" sz="1600" b="1" dirty="0"/>
          </a:p>
          <a:p>
            <a:r>
              <a:rPr lang="en-US" sz="1600" dirty="0"/>
              <a:t>We’ll also define the </a:t>
            </a:r>
            <a:r>
              <a:rPr lang="en-US" sz="1600" dirty="0" err="1"/>
              <a:t>spotbugs</a:t>
            </a:r>
            <a:r>
              <a:rPr lang="en-US" sz="1600" dirty="0"/>
              <a:t>-maven-plugin in the reporting tag. So that </a:t>
            </a:r>
            <a:r>
              <a:rPr lang="en-US" sz="1600" dirty="0" err="1"/>
              <a:t>mvn</a:t>
            </a:r>
            <a:r>
              <a:rPr lang="en-US" sz="1600" dirty="0"/>
              <a:t> site will generate the </a:t>
            </a:r>
            <a:r>
              <a:rPr lang="en-US" sz="1600" dirty="0" err="1"/>
              <a:t>SpotBugs</a:t>
            </a:r>
            <a:r>
              <a:rPr lang="en-US" sz="1600" dirty="0"/>
              <a:t> report as well</a:t>
            </a:r>
            <a:endParaRPr lang="en-US" sz="1600" b="1" dirty="0"/>
          </a:p>
          <a:p>
            <a:pPr marL="285750" lvl="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lvl="0" algn="just">
              <a:lnSpc>
                <a:spcPct val="200000"/>
              </a:lnSpc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173031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 err="1"/>
              <a:t>Lab</a:t>
            </a:r>
            <a:r>
              <a:rPr lang="fr-FR" dirty="0"/>
              <a:t> #6: </a:t>
            </a:r>
            <a:r>
              <a:rPr lang="fr-FR" dirty="0" err="1"/>
              <a:t>Static</a:t>
            </a:r>
            <a:r>
              <a:rPr lang="fr-FR" dirty="0"/>
              <a:t> Code </a:t>
            </a:r>
            <a:r>
              <a:rPr lang="fr-FR" dirty="0" err="1"/>
              <a:t>Analysis</a:t>
            </a:r>
            <a:br>
              <a:rPr lang="fr-FR" b="1" dirty="0"/>
            </a:br>
            <a:br>
              <a:rPr lang="fr-FR"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7F2011-149F-41E9-8D34-87263AD03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9" y="797836"/>
            <a:ext cx="8917262" cy="424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9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 err="1"/>
              <a:t>Lab</a:t>
            </a:r>
            <a:r>
              <a:rPr lang="fr-FR" dirty="0"/>
              <a:t> #6: </a:t>
            </a:r>
            <a:r>
              <a:rPr lang="fr-FR" dirty="0" err="1"/>
              <a:t>Static</a:t>
            </a:r>
            <a:r>
              <a:rPr lang="fr-FR" dirty="0"/>
              <a:t> Code </a:t>
            </a:r>
            <a:r>
              <a:rPr lang="fr-FR" dirty="0" err="1"/>
              <a:t>Analysis</a:t>
            </a:r>
            <a:br>
              <a:rPr lang="fr-FR" b="1" dirty="0"/>
            </a:br>
            <a:br>
              <a:rPr lang="fr-FR" dirty="0"/>
            </a:b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69BBD2-DEA8-44CC-A80E-870130867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0806"/>
            <a:ext cx="9144000" cy="31685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26B8B8-F50C-4123-AD3C-2469DE422353}"/>
              </a:ext>
            </a:extLst>
          </p:cNvPr>
          <p:cNvSpPr/>
          <p:nvPr/>
        </p:nvSpPr>
        <p:spPr>
          <a:xfrm>
            <a:off x="0" y="895802"/>
            <a:ext cx="4051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View report at target/site/pmd.html:</a:t>
            </a:r>
          </a:p>
        </p:txBody>
      </p:sp>
    </p:spTree>
    <p:extLst>
      <p:ext uri="{BB962C8B-B14F-4D97-AF65-F5344CB8AC3E}">
        <p14:creationId xmlns:p14="http://schemas.microsoft.com/office/powerpoint/2010/main" val="25868961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 err="1"/>
              <a:t>Lab</a:t>
            </a:r>
            <a:r>
              <a:rPr lang="fr-FR" dirty="0"/>
              <a:t> #6: </a:t>
            </a:r>
            <a:r>
              <a:rPr lang="fr-FR" dirty="0" err="1"/>
              <a:t>Static</a:t>
            </a:r>
            <a:r>
              <a:rPr lang="fr-FR" dirty="0"/>
              <a:t> Code </a:t>
            </a:r>
            <a:r>
              <a:rPr lang="fr-FR" dirty="0" err="1"/>
              <a:t>Analysis</a:t>
            </a:r>
            <a:br>
              <a:rPr lang="fr-FR" b="1" dirty="0"/>
            </a:br>
            <a:br>
              <a:rPr lang="fr-FR" dirty="0"/>
            </a:b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26B8B8-F50C-4123-AD3C-2469DE422353}"/>
              </a:ext>
            </a:extLst>
          </p:cNvPr>
          <p:cNvSpPr/>
          <p:nvPr/>
        </p:nvSpPr>
        <p:spPr>
          <a:xfrm>
            <a:off x="0" y="763950"/>
            <a:ext cx="4538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View report at target/site/spotbugs.html: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8C5808-599D-4284-93AF-91848CCA4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50" y="1228657"/>
            <a:ext cx="8201891" cy="38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99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 err="1"/>
              <a:t>Lab</a:t>
            </a:r>
            <a:r>
              <a:rPr lang="fr-FR" dirty="0"/>
              <a:t> #7: </a:t>
            </a:r>
            <a:r>
              <a:rPr lang="en-US" dirty="0"/>
              <a:t>Spring Boot, MySQL, JPA, Hibernate Restful CRUD API </a:t>
            </a:r>
            <a:br>
              <a:rPr lang="en-US" dirty="0"/>
            </a:br>
            <a:br>
              <a:rPr lang="fr-FR" dirty="0"/>
            </a:br>
            <a:br>
              <a:rPr lang="fr-FR" dirty="0"/>
            </a:b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26B8B8-F50C-4123-AD3C-2469DE422353}"/>
              </a:ext>
            </a:extLst>
          </p:cNvPr>
          <p:cNvSpPr/>
          <p:nvPr/>
        </p:nvSpPr>
        <p:spPr>
          <a:xfrm>
            <a:off x="33578" y="1124168"/>
            <a:ext cx="91104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Step 1 : Click Switch to full version on </a:t>
            </a:r>
            <a:r>
              <a:rPr lang="en-US" sz="1800" dirty="0">
                <a:hlinkClick r:id="rId3"/>
              </a:rPr>
              <a:t>http://start.spring.io</a:t>
            </a:r>
            <a:r>
              <a:rPr lang="en-US" sz="1800" dirty="0"/>
              <a:t>  page.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Step 2 : Enter the details as follows -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Group : </a:t>
            </a:r>
            <a:r>
              <a:rPr lang="en-US" sz="1800" dirty="0" err="1"/>
              <a:t>com.example</a:t>
            </a:r>
            <a:endParaRPr lang="en-US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Artifact : easy-notes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Name : easy-notes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Description : Rest API for a Simple Note Taking Application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Package Name : </a:t>
            </a:r>
            <a:r>
              <a:rPr lang="en-US" sz="1800" dirty="0" err="1"/>
              <a:t>com.example.easynotes</a:t>
            </a:r>
            <a:endParaRPr lang="en-US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Packaging : jar (This is the default value)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Java Version : 1.8 (Default)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Dependencies : Web, JPA, MySQL, </a:t>
            </a:r>
            <a:r>
              <a:rPr lang="en-US" sz="1800" dirty="0" err="1"/>
              <a:t>DevTools</a:t>
            </a:r>
            <a:endParaRPr lang="en-US" sz="1800" dirty="0"/>
          </a:p>
          <a:p>
            <a:pPr lvl="0"/>
            <a:endParaRPr lang="en-US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Click </a:t>
            </a:r>
            <a:r>
              <a:rPr lang="en-US" sz="1800" b="1" dirty="0"/>
              <a:t>Generate Project</a:t>
            </a:r>
            <a:r>
              <a:rPr lang="en-US" sz="1800" dirty="0"/>
              <a:t> to generate and download your project.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3808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 err="1"/>
              <a:t>Lab</a:t>
            </a:r>
            <a:r>
              <a:rPr lang="fr-FR" dirty="0"/>
              <a:t> #7: </a:t>
            </a:r>
            <a:r>
              <a:rPr lang="en-US" dirty="0"/>
              <a:t>Spring Boot, MySQL, JPA, Hibernate Restful CRUD API </a:t>
            </a:r>
            <a:br>
              <a:rPr lang="en-US" dirty="0"/>
            </a:br>
            <a:br>
              <a:rPr lang="fr-FR" dirty="0"/>
            </a:br>
            <a:br>
              <a:rPr lang="fr-FR" dirty="0"/>
            </a:b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26B8B8-F50C-4123-AD3C-2469DE422353}"/>
              </a:ext>
            </a:extLst>
          </p:cNvPr>
          <p:cNvSpPr/>
          <p:nvPr/>
        </p:nvSpPr>
        <p:spPr>
          <a:xfrm>
            <a:off x="33578" y="1124168"/>
            <a:ext cx="9110422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/>
              <a:t>Lab</a:t>
            </a:r>
            <a:r>
              <a:rPr lang="fr-FR" sz="1800" dirty="0"/>
              <a:t> sources are </a:t>
            </a:r>
            <a:r>
              <a:rPr lang="fr-FR" sz="1800" dirty="0" err="1"/>
              <a:t>available</a:t>
            </a:r>
            <a:r>
              <a:rPr lang="fr-FR" sz="1800" dirty="0"/>
              <a:t> in: </a:t>
            </a:r>
            <a:r>
              <a:rPr lang="fr-FR" sz="1800" dirty="0" err="1"/>
              <a:t>maven-examples</a:t>
            </a:r>
            <a:r>
              <a:rPr lang="fr-FR" sz="1800" dirty="0"/>
              <a:t>/</a:t>
            </a:r>
            <a:r>
              <a:rPr lang="fr-FR" sz="1800" dirty="0" err="1"/>
              <a:t>spring</a:t>
            </a:r>
            <a:r>
              <a:rPr lang="fr-FR" sz="1800" dirty="0"/>
              <a:t>-boot-</a:t>
            </a:r>
            <a:r>
              <a:rPr lang="fr-FR" sz="1800" dirty="0" err="1"/>
              <a:t>mysql</a:t>
            </a:r>
            <a:r>
              <a:rPr lang="fr-FR" sz="1800" dirty="0"/>
              <a:t>-</a:t>
            </a:r>
            <a:r>
              <a:rPr lang="fr-FR" sz="1800" dirty="0" err="1"/>
              <a:t>rest</a:t>
            </a:r>
            <a:r>
              <a:rPr lang="fr-FR" sz="1800" dirty="0"/>
              <a:t>-api-tutorial</a:t>
            </a:r>
            <a:endParaRPr lang="en-US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fr-FR" sz="1800" dirty="0"/>
              <a:t>&gt; </a:t>
            </a:r>
            <a:r>
              <a:rPr lang="fr-FR" sz="1800" b="1" dirty="0" err="1"/>
              <a:t>mvn</a:t>
            </a:r>
            <a:r>
              <a:rPr lang="fr-FR" sz="1800" b="1" dirty="0"/>
              <a:t> </a:t>
            </a:r>
            <a:r>
              <a:rPr lang="fr-FR" sz="1800" b="1" dirty="0" err="1"/>
              <a:t>spring-boot:run</a:t>
            </a:r>
            <a:endParaRPr lang="fr-FR" sz="1800" b="1" dirty="0"/>
          </a:p>
          <a:p>
            <a:r>
              <a:rPr lang="fr-FR" sz="1800" dirty="0"/>
              <a:t>OR </a:t>
            </a:r>
          </a:p>
          <a:p>
            <a:r>
              <a:rPr lang="fr-FR" sz="1800" b="1" dirty="0"/>
              <a:t>&gt; </a:t>
            </a:r>
            <a:r>
              <a:rPr lang="fr-FR" sz="1800" b="1" dirty="0" err="1"/>
              <a:t>mvn</a:t>
            </a:r>
            <a:r>
              <a:rPr lang="fr-FR" sz="1800" b="1" dirty="0"/>
              <a:t> package </a:t>
            </a:r>
            <a:r>
              <a:rPr lang="fr-FR" sz="1800" dirty="0" err="1"/>
              <a:t>then</a:t>
            </a:r>
            <a:r>
              <a:rPr lang="fr-FR" sz="1800" dirty="0"/>
              <a:t> </a:t>
            </a:r>
            <a:r>
              <a:rPr lang="fr-FR" sz="1800" b="1" dirty="0"/>
              <a:t>java –jar </a:t>
            </a:r>
            <a:r>
              <a:rPr lang="fr-FR" sz="1800" b="1" dirty="0" err="1"/>
              <a:t>target</a:t>
            </a:r>
            <a:r>
              <a:rPr lang="fr-FR" sz="1800" b="1" dirty="0"/>
              <a:t>/easy-notes-1.0.0.jar</a:t>
            </a:r>
          </a:p>
          <a:p>
            <a:endParaRPr lang="fr-FR" sz="1100" b="1" dirty="0"/>
          </a:p>
          <a:p>
            <a:r>
              <a:rPr lang="en-US" sz="1800" dirty="0"/>
              <a:t>The application will start at Spring Boot’s default tomcat port 8080.</a:t>
            </a:r>
          </a:p>
          <a:p>
            <a:endParaRPr lang="en-US" sz="1050" dirty="0"/>
          </a:p>
          <a:p>
            <a:r>
              <a:rPr lang="fr-FR" sz="1800" dirty="0" err="1"/>
              <a:t>Testing</a:t>
            </a:r>
            <a:r>
              <a:rPr lang="fr-FR" sz="1800" dirty="0"/>
              <a:t> the APIs:</a:t>
            </a:r>
          </a:p>
          <a:p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 err="1"/>
              <a:t>Creating</a:t>
            </a:r>
            <a:r>
              <a:rPr lang="fr-FR" sz="1800" dirty="0"/>
              <a:t> a new Note </a:t>
            </a:r>
            <a:r>
              <a:rPr lang="fr-FR" sz="1800" dirty="0" err="1"/>
              <a:t>using</a:t>
            </a:r>
            <a:r>
              <a:rPr lang="fr-FR" sz="1800" dirty="0"/>
              <a:t>      POST /api/notes 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 err="1"/>
              <a:t>Retrieving</a:t>
            </a:r>
            <a:r>
              <a:rPr lang="fr-FR" sz="1800" dirty="0"/>
              <a:t> all Notes </a:t>
            </a:r>
            <a:r>
              <a:rPr lang="fr-FR" sz="1800" dirty="0" err="1"/>
              <a:t>using</a:t>
            </a:r>
            <a:r>
              <a:rPr lang="fr-FR" sz="1800" dirty="0"/>
              <a:t>        GET /api/notes 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 err="1"/>
              <a:t>Retrieving</a:t>
            </a:r>
            <a:r>
              <a:rPr lang="fr-FR" sz="1800" dirty="0"/>
              <a:t> a single Note </a:t>
            </a:r>
            <a:r>
              <a:rPr lang="fr-FR" sz="1800" dirty="0" err="1"/>
              <a:t>using</a:t>
            </a:r>
            <a:r>
              <a:rPr lang="fr-FR" sz="1800" dirty="0"/>
              <a:t> GET /api/notes/{</a:t>
            </a:r>
            <a:r>
              <a:rPr lang="fr-FR" sz="1800" dirty="0" err="1"/>
              <a:t>noteId</a:t>
            </a:r>
            <a:r>
              <a:rPr lang="fr-FR" sz="1800" dirty="0"/>
              <a:t>} 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 err="1"/>
              <a:t>Updating</a:t>
            </a:r>
            <a:r>
              <a:rPr lang="fr-FR" sz="1800" dirty="0"/>
              <a:t> a Note </a:t>
            </a:r>
            <a:r>
              <a:rPr lang="fr-FR" sz="1800" dirty="0" err="1"/>
              <a:t>using</a:t>
            </a:r>
            <a:r>
              <a:rPr lang="fr-FR" sz="1800" dirty="0"/>
              <a:t>             PUT /api/notes/{</a:t>
            </a:r>
            <a:r>
              <a:rPr lang="fr-FR" sz="1800" dirty="0" err="1"/>
              <a:t>noteId</a:t>
            </a:r>
            <a:r>
              <a:rPr lang="fr-FR" sz="1800" dirty="0"/>
              <a:t>} 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 err="1"/>
              <a:t>Deleting</a:t>
            </a:r>
            <a:r>
              <a:rPr lang="fr-FR" sz="1800" dirty="0"/>
              <a:t> a Note </a:t>
            </a:r>
            <a:r>
              <a:rPr lang="fr-FR" sz="1800" dirty="0" err="1"/>
              <a:t>using</a:t>
            </a:r>
            <a:r>
              <a:rPr lang="fr-FR" sz="1800" dirty="0"/>
              <a:t>              DELETE /api/notes/{</a:t>
            </a:r>
            <a:r>
              <a:rPr lang="fr-FR" sz="1800" dirty="0" err="1"/>
              <a:t>noteId</a:t>
            </a:r>
            <a:r>
              <a:rPr lang="fr-FR" sz="1800" dirty="0"/>
              <a:t>} API</a:t>
            </a:r>
          </a:p>
        </p:txBody>
      </p:sp>
    </p:spTree>
    <p:extLst>
      <p:ext uri="{BB962C8B-B14F-4D97-AF65-F5344CB8AC3E}">
        <p14:creationId xmlns:p14="http://schemas.microsoft.com/office/powerpoint/2010/main" val="36410460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 err="1"/>
              <a:t>Lab</a:t>
            </a:r>
            <a:r>
              <a:rPr lang="fr-FR" dirty="0"/>
              <a:t> #7: </a:t>
            </a:r>
            <a:r>
              <a:rPr lang="en-US" dirty="0"/>
              <a:t>Spring Boot, MySQL, JPA, Hibernate Restful CRUD API </a:t>
            </a:r>
            <a:br>
              <a:rPr lang="en-US" dirty="0"/>
            </a:br>
            <a:br>
              <a:rPr lang="fr-FR" dirty="0"/>
            </a:br>
            <a:br>
              <a:rPr lang="fr-FR" dirty="0"/>
            </a:b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0E360A-1E2E-435A-BDE9-08F7A3179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6263"/>
            <a:ext cx="9144000" cy="10575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EE8076-CBC3-40A8-AA98-E0EF1DA4C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8" y="2490854"/>
            <a:ext cx="9088582" cy="126644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691EFF-E926-4D1A-A623-E4F26ADC0356}"/>
              </a:ext>
            </a:extLst>
          </p:cNvPr>
          <p:cNvSpPr/>
          <p:nvPr/>
        </p:nvSpPr>
        <p:spPr>
          <a:xfrm>
            <a:off x="27708" y="3820061"/>
            <a:ext cx="90331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&gt; curl -X POST -H "Content-Type: application/json" -d '{"</a:t>
            </a:r>
            <a:r>
              <a:rPr lang="en-US" sz="16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title":"My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First </a:t>
            </a:r>
            <a:r>
              <a:rPr lang="en-US" sz="16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Note","content":"Hello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M2I, this is a good example for </a:t>
            </a:r>
            <a:r>
              <a:rPr lang="en-US" sz="16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MAven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usage"}' 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  <a:hlinkClick r:id="rId5"/>
              </a:rPr>
              <a:t>http://localhost:8080/api/notes</a:t>
            </a:r>
            <a:endParaRPr lang="en-US" sz="16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algn="just"/>
            <a:endParaRPr lang="en-US" sz="16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algn="just"/>
            <a:r>
              <a:rPr lang="fr-FR" sz="1600" dirty="0">
                <a:hlinkClick r:id="rId5"/>
              </a:rPr>
              <a:t>&gt; http://localhost:8080/api/notes</a:t>
            </a:r>
            <a:endParaRPr lang="en-US" sz="1600" b="1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0025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 err="1"/>
              <a:t>Lab</a:t>
            </a:r>
            <a:r>
              <a:rPr lang="fr-FR" dirty="0"/>
              <a:t> #8: </a:t>
            </a:r>
            <a:r>
              <a:rPr lang="en-US" dirty="0"/>
              <a:t>Using the Maven Assembly Plugin to build a ZIP distribution</a:t>
            </a:r>
            <a:br>
              <a:rPr lang="fr-FR" dirty="0"/>
            </a:b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CA034F-E2CD-453F-BB68-319E5CF1768F}"/>
              </a:ext>
            </a:extLst>
          </p:cNvPr>
          <p:cNvSpPr/>
          <p:nvPr/>
        </p:nvSpPr>
        <p:spPr>
          <a:xfrm>
            <a:off x="0" y="1251288"/>
            <a:ext cx="9144000" cy="1893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600" dirty="0" err="1"/>
              <a:t>We</a:t>
            </a:r>
            <a:r>
              <a:rPr lang="fr-FR" sz="1600" dirty="0"/>
              <a:t> are planning to </a:t>
            </a:r>
            <a:r>
              <a:rPr lang="fr-FR" sz="1600" dirty="0" err="1"/>
              <a:t>create</a:t>
            </a:r>
            <a:r>
              <a:rPr lang="fr-FR" sz="1600" dirty="0"/>
              <a:t> a zip archive </a:t>
            </a:r>
            <a:r>
              <a:rPr lang="fr-FR" sz="1600" dirty="0" err="1"/>
              <a:t>with</a:t>
            </a:r>
            <a:r>
              <a:rPr lang="fr-FR" sz="1600" dirty="0"/>
              <a:t> all the </a:t>
            </a:r>
            <a:r>
              <a:rPr lang="fr-FR" sz="1600" dirty="0" err="1"/>
              <a:t>required</a:t>
            </a:r>
            <a:r>
              <a:rPr lang="fr-FR" sz="1600" dirty="0"/>
              <a:t> files,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need</a:t>
            </a:r>
            <a:r>
              <a:rPr lang="fr-FR" sz="1600" dirty="0"/>
              <a:t> to </a:t>
            </a:r>
            <a:r>
              <a:rPr lang="fr-FR" sz="1600" dirty="0" err="1"/>
              <a:t>create</a:t>
            </a:r>
            <a:r>
              <a:rPr lang="fr-FR" sz="1600" dirty="0"/>
              <a:t> an </a:t>
            </a:r>
            <a:r>
              <a:rPr lang="fr-FR" sz="1600" dirty="0" err="1"/>
              <a:t>assembly</a:t>
            </a:r>
            <a:r>
              <a:rPr lang="fr-FR" sz="1600" dirty="0"/>
              <a:t> </a:t>
            </a:r>
            <a:r>
              <a:rPr lang="fr-FR" sz="1600" dirty="0" err="1"/>
              <a:t>descriptor</a:t>
            </a:r>
            <a:r>
              <a:rPr lang="fr-FR" sz="1600" dirty="0"/>
              <a:t> </a:t>
            </a:r>
            <a:r>
              <a:rPr lang="fr-FR" sz="1600" dirty="0" err="1"/>
              <a:t>mentioning</a:t>
            </a:r>
            <a:r>
              <a:rPr lang="fr-FR" sz="1600" dirty="0"/>
              <a:t> the </a:t>
            </a:r>
            <a:r>
              <a:rPr lang="fr-FR" sz="1600" dirty="0" err="1"/>
              <a:t>required</a:t>
            </a:r>
            <a:r>
              <a:rPr lang="fr-FR" sz="1600" dirty="0"/>
              <a:t> files </a:t>
            </a:r>
            <a:r>
              <a:rPr lang="fr-FR" sz="1600" dirty="0" err="1"/>
              <a:t>that</a:t>
            </a:r>
            <a:r>
              <a:rPr lang="fr-FR" sz="1600" dirty="0"/>
              <a:t>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need</a:t>
            </a:r>
            <a:r>
              <a:rPr lang="fr-FR" sz="1600" dirty="0"/>
              <a:t> for the final zip distribution.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600" dirty="0" err="1"/>
              <a:t>Creating</a:t>
            </a:r>
            <a:r>
              <a:rPr lang="fr-FR" sz="1600" dirty="0"/>
              <a:t> an </a:t>
            </a:r>
            <a:r>
              <a:rPr lang="fr-FR" sz="1600" dirty="0" err="1"/>
              <a:t>assembly</a:t>
            </a:r>
            <a:r>
              <a:rPr lang="fr-FR" sz="1600" dirty="0"/>
              <a:t> </a:t>
            </a:r>
            <a:r>
              <a:rPr lang="fr-FR" sz="1600" dirty="0" err="1"/>
              <a:t>descriptor</a:t>
            </a:r>
            <a:r>
              <a:rPr lang="fr-FR" sz="1600" dirty="0"/>
              <a:t>: </a:t>
            </a:r>
            <a:r>
              <a:rPr lang="fr-FR" sz="1600" dirty="0" err="1"/>
              <a:t>Created</a:t>
            </a:r>
            <a:r>
              <a:rPr lang="fr-FR" sz="1600" dirty="0"/>
              <a:t> zip.xml file </a:t>
            </a:r>
            <a:r>
              <a:rPr lang="fr-FR" sz="1600" dirty="0" err="1"/>
              <a:t>under</a:t>
            </a:r>
            <a:r>
              <a:rPr lang="fr-FR" sz="1600" dirty="0"/>
              <a:t> src/main/</a:t>
            </a:r>
            <a:r>
              <a:rPr lang="fr-FR" sz="1600" dirty="0" err="1"/>
              <a:t>assembly</a:t>
            </a:r>
            <a:r>
              <a:rPr lang="fr-F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Building the program (</a:t>
            </a:r>
            <a:r>
              <a:rPr lang="fr-FR" sz="1600" dirty="0" err="1"/>
              <a:t>mvn</a:t>
            </a:r>
            <a:r>
              <a:rPr lang="fr-FR" sz="1600" dirty="0"/>
              <a:t> clean </a:t>
            </a:r>
            <a:r>
              <a:rPr lang="fr-FR" sz="1600" dirty="0" err="1"/>
              <a:t>install</a:t>
            </a:r>
            <a:r>
              <a:rPr lang="fr-FR" sz="1600" dirty="0"/>
              <a:t>)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create</a:t>
            </a:r>
            <a:r>
              <a:rPr lang="fr-FR" sz="1600" dirty="0"/>
              <a:t> the final assemblyPluginTutorial-1.0-SNAPSHOT.zip in the </a:t>
            </a:r>
            <a:r>
              <a:rPr lang="fr-FR" sz="1600" dirty="0" err="1"/>
              <a:t>target</a:t>
            </a:r>
            <a:r>
              <a:rPr lang="fr-FR" sz="1600" dirty="0"/>
              <a:t> directory.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1A91CE-806F-41A6-AE8A-7A2A88AAE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75" y="3212984"/>
            <a:ext cx="7523018" cy="18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5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Convention over Configuration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129" y="668575"/>
            <a:ext cx="5243446" cy="44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 err="1"/>
              <a:t>Lab</a:t>
            </a:r>
            <a:r>
              <a:rPr lang="fr-FR" dirty="0"/>
              <a:t> #9: </a:t>
            </a:r>
            <a:r>
              <a:rPr lang="en-US" dirty="0"/>
              <a:t>Using the Maven Assembly Plugin to build a ZIP distribution</a:t>
            </a:r>
            <a:br>
              <a:rPr lang="fr-FR" dirty="0"/>
            </a:b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CA034F-E2CD-453F-BB68-319E5CF1768F}"/>
              </a:ext>
            </a:extLst>
          </p:cNvPr>
          <p:cNvSpPr/>
          <p:nvPr/>
        </p:nvSpPr>
        <p:spPr>
          <a:xfrm>
            <a:off x="0" y="1251288"/>
            <a:ext cx="9144000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err="1"/>
              <a:t>mvn</a:t>
            </a:r>
            <a:r>
              <a:rPr lang="en-US" sz="1800" dirty="0"/>
              <a:t> tomcat7:run-war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Then hit: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- http://localhost:8080/MavenWebApp/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-http://localhost:8080/</a:t>
            </a:r>
            <a:r>
              <a:rPr lang="en-US" sz="1800" dirty="0" err="1"/>
              <a:t>MavenWebApp</a:t>
            </a:r>
            <a:r>
              <a:rPr lang="en-US" sz="1800" dirty="0"/>
              <a:t>/resource/hello/</a:t>
            </a:r>
            <a:r>
              <a:rPr lang="en-US" sz="1800" dirty="0" err="1"/>
              <a:t>SayHello?inputName</a:t>
            </a:r>
            <a:r>
              <a:rPr lang="en-US" sz="1800" dirty="0"/>
              <a:t>=m2iformation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- http://localhost:8080/MavenWebApp/resource/swagger.json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- http://localhost:8080/MavenWebApp/swagger/index.html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EBED1-22A6-4D5F-A175-6BC44E577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747" y="4028308"/>
            <a:ext cx="5087060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2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44550" y="19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Maven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100" y="598000"/>
            <a:ext cx="4855609" cy="454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on windows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0" y="601850"/>
            <a:ext cx="906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1. Get Maven:</a:t>
            </a:r>
            <a:endParaRPr sz="1400" b="1"/>
          </a:p>
          <a:p>
            <a:pPr marL="45720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Download the maven archive from here: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http://maven.apache.org/download.cgi</a:t>
            </a:r>
            <a:r>
              <a:rPr lang="en" sz="1400"/>
              <a:t> </a:t>
            </a:r>
            <a:endParaRPr sz="1400"/>
          </a:p>
          <a:p>
            <a:pPr marL="45720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Unzip it to a folder. In this article, we are using C:\opt\apache-maven-3.6.3</a:t>
            </a:r>
            <a:endParaRPr sz="1400"/>
          </a:p>
          <a:p>
            <a:pPr marL="45720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2. Add MAVEN_HOME system variable:</a:t>
            </a:r>
            <a:endParaRPr sz="1400" b="1"/>
          </a:p>
          <a:p>
            <a:pPr marL="45720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&gt;  In “Environment variables” dialog, System variables, Clicks on the New... button and </a:t>
            </a:r>
            <a:endParaRPr sz="1400"/>
          </a:p>
          <a:p>
            <a:pPr marL="45720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add a MAVEN_HOME variable and point it to </a:t>
            </a:r>
            <a:r>
              <a:rPr lang="en" sz="1400" b="1"/>
              <a:t>C:\opt\apache-maven-3.6.3\</a:t>
            </a:r>
            <a:endParaRPr sz="1400" b="1"/>
          </a:p>
          <a:p>
            <a:pPr marL="45720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&gt; Add %MAVEN_HOME%\bin To PATH:</a:t>
            </a:r>
            <a:endParaRPr sz="1400"/>
          </a:p>
          <a:p>
            <a:pPr marL="45720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In system variables, find PATH, clicks on the Edit... button. </a:t>
            </a:r>
            <a:endParaRPr sz="1400"/>
          </a:p>
          <a:p>
            <a:pPr marL="45720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In “Edit environment variable” dialog, clicks on the New button and add this </a:t>
            </a:r>
            <a:r>
              <a:rPr lang="en" sz="1400" b="1"/>
              <a:t>%MAVEN_HOME%\bin</a:t>
            </a:r>
            <a:endParaRPr sz="1400" b="1"/>
          </a:p>
          <a:p>
            <a:pPr marL="45720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3. Verification: mvn -version</a:t>
            </a:r>
            <a:endParaRPr sz="1400" b="1"/>
          </a:p>
          <a:p>
            <a:pPr marL="457200" lvl="0" indent="0" algn="just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244550" y="9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</a:rPr>
              <a:t>Overview of Maven core concepts.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863" y="668575"/>
            <a:ext cx="6107966" cy="44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C0C924-D7DA-47D9-88A6-D8EE64BAA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" y="146719"/>
            <a:ext cx="8811491" cy="481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64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2086</Words>
  <Application>Microsoft Office PowerPoint</Application>
  <PresentationFormat>On-screen Show (16:9)</PresentationFormat>
  <Paragraphs>268</Paragraphs>
  <Slides>50</Slides>
  <Notes>50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Consolas</vt:lpstr>
      <vt:lpstr>Wingdings</vt:lpstr>
      <vt:lpstr>Simple Light</vt:lpstr>
      <vt:lpstr>Paintbrush Picture</vt:lpstr>
      <vt:lpstr>Maven</vt:lpstr>
      <vt:lpstr>PowerPoint Presentation</vt:lpstr>
      <vt:lpstr>What is Maven?</vt:lpstr>
      <vt:lpstr>Objective</vt:lpstr>
      <vt:lpstr>Convention over Configuration</vt:lpstr>
      <vt:lpstr>Features of Maven</vt:lpstr>
      <vt:lpstr>Installing on windows</vt:lpstr>
      <vt:lpstr>Overview of Maven core concepts.</vt:lpstr>
      <vt:lpstr>PowerPoint Presentation</vt:lpstr>
      <vt:lpstr>APACHE MAVEN — POM</vt:lpstr>
      <vt:lpstr>POM Example</vt:lpstr>
      <vt:lpstr>POM Example</vt:lpstr>
      <vt:lpstr>Super POM</vt:lpstr>
      <vt:lpstr>Super POM</vt:lpstr>
      <vt:lpstr>Super POM</vt:lpstr>
      <vt:lpstr>APACHE MAVEN — BUILD LIFE CYCLE </vt:lpstr>
      <vt:lpstr>APACHE MAVEN — BUILD LIFE CYCLE </vt:lpstr>
      <vt:lpstr>APACHE MAVEN — BUILD LIFE CYCLE </vt:lpstr>
      <vt:lpstr>APACHE MAVEN — BUILD LIFE CYCLE </vt:lpstr>
      <vt:lpstr>APACHE MAVEN — BUILD LIFE CYCLE </vt:lpstr>
      <vt:lpstr>Clean Lifecycle </vt:lpstr>
      <vt:lpstr>Clean Lifecycle </vt:lpstr>
      <vt:lpstr>Hello World using Spring initializer</vt:lpstr>
      <vt:lpstr>Hello World using Spring initializer</vt:lpstr>
      <vt:lpstr>Hello World using Spring initializer: pom.xml</vt:lpstr>
      <vt:lpstr>Hello World using Spring initializer: pom.xml</vt:lpstr>
      <vt:lpstr>Lab #1: Create a multi-module project</vt:lpstr>
      <vt:lpstr>Lab #1: Create a multi-module project</vt:lpstr>
      <vt:lpstr>Lab #1: Create a multi-module project</vt:lpstr>
      <vt:lpstr>Lab #2: Create a Java project</vt:lpstr>
      <vt:lpstr>Lab #3: Using profiles</vt:lpstr>
      <vt:lpstr>Lab #3: Using profiles</vt:lpstr>
      <vt:lpstr>Lab #3: Using profiles</vt:lpstr>
      <vt:lpstr>Lab #4: How to run Unit Test</vt:lpstr>
      <vt:lpstr>Lab #4: How to run Unit Test</vt:lpstr>
      <vt:lpstr>Lab #4: How to run Unit Test</vt:lpstr>
      <vt:lpstr>Lab #4: How to run Unit Test</vt:lpstr>
      <vt:lpstr>Lab #5: JaCoCo code coverage example </vt:lpstr>
      <vt:lpstr>Lab #5: JaCoCo code coverage example </vt:lpstr>
      <vt:lpstr>Lab #5: JaCoCo code coverage example </vt:lpstr>
      <vt:lpstr>Lab #5: JaCoCo code coverage example </vt:lpstr>
      <vt:lpstr>Lab #6: JaCoCo code coverage example </vt:lpstr>
      <vt:lpstr>Lab #6: Static Code Analysis  </vt:lpstr>
      <vt:lpstr>Lab #6: Static Code Analysis  </vt:lpstr>
      <vt:lpstr>Lab #6: Static Code Analysis  </vt:lpstr>
      <vt:lpstr>Lab #7: Spring Boot, MySQL, JPA, Hibernate Restful CRUD API    </vt:lpstr>
      <vt:lpstr>Lab #7: Spring Boot, MySQL, JPA, Hibernate Restful CRUD API    </vt:lpstr>
      <vt:lpstr>Lab #7: Spring Boot, MySQL, JPA, Hibernate Restful CRUD API    </vt:lpstr>
      <vt:lpstr>Lab #8: Using the Maven Assembly Plugin to build a ZIP distribution </vt:lpstr>
      <vt:lpstr>Lab #9: Using the Maven Assembly Plugin to build a ZIP distribution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Ahmed Hosni</dc:creator>
  <cp:lastModifiedBy>Ahmed Hosni</cp:lastModifiedBy>
  <cp:revision>67</cp:revision>
  <dcterms:modified xsi:type="dcterms:W3CDTF">2020-01-12T22:23:54Z</dcterms:modified>
</cp:coreProperties>
</file>