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3" r:id="rId4"/>
    <p:sldId id="269" r:id="rId5"/>
    <p:sldId id="270" r:id="rId6"/>
    <p:sldId id="274" r:id="rId7"/>
    <p:sldId id="275" r:id="rId8"/>
    <p:sldId id="272" r:id="rId9"/>
    <p:sldId id="261" r:id="rId10"/>
    <p:sldId id="276" r:id="rId11"/>
    <p:sldId id="278" r:id="rId12"/>
    <p:sldId id="277" r:id="rId13"/>
    <p:sldId id="279" r:id="rId14"/>
    <p:sldId id="280" r:id="rId15"/>
    <p:sldId id="262" r:id="rId16"/>
    <p:sldId id="283" r:id="rId17"/>
    <p:sldId id="284" r:id="rId18"/>
    <p:sldId id="285" r:id="rId19"/>
    <p:sldId id="286" r:id="rId20"/>
    <p:sldId id="287" r:id="rId21"/>
    <p:sldId id="288" r:id="rId22"/>
    <p:sldId id="258" r:id="rId23"/>
    <p:sldId id="289" r:id="rId24"/>
    <p:sldId id="290" r:id="rId25"/>
    <p:sldId id="291" r:id="rId26"/>
    <p:sldId id="264" r:id="rId27"/>
    <p:sldId id="298" r:id="rId28"/>
    <p:sldId id="300" r:id="rId29"/>
    <p:sldId id="299" r:id="rId30"/>
    <p:sldId id="301" r:id="rId31"/>
    <p:sldId id="268" r:id="rId32"/>
    <p:sldId id="302" r:id="rId33"/>
    <p:sldId id="304" r:id="rId34"/>
    <p:sldId id="303" r:id="rId35"/>
    <p:sldId id="305" r:id="rId36"/>
    <p:sldId id="263" r:id="rId37"/>
    <p:sldId id="292" r:id="rId38"/>
    <p:sldId id="293" r:id="rId39"/>
    <p:sldId id="294" r:id="rId40"/>
    <p:sldId id="295" r:id="rId41"/>
    <p:sldId id="297" r:id="rId42"/>
    <p:sldId id="296" r:id="rId43"/>
    <p:sldId id="281" r:id="rId44"/>
    <p:sldId id="282" r:id="rId45"/>
    <p:sldId id="307" r:id="rId46"/>
    <p:sldId id="30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64BA8F4-D919-40C2-B91B-997DF5425118}">
          <p14:sldIdLst>
            <p14:sldId id="256"/>
          </p14:sldIdLst>
        </p14:section>
        <p14:section name="ggplot2 scatterplots" id="{ECA88B52-18D8-4EC2-8127-406752F673B5}">
          <p14:sldIdLst>
            <p14:sldId id="260"/>
            <p14:sldId id="273"/>
            <p14:sldId id="269"/>
            <p14:sldId id="270"/>
            <p14:sldId id="274"/>
            <p14:sldId id="275"/>
            <p14:sldId id="272"/>
          </p14:sldIdLst>
        </p14:section>
        <p14:section name="bubbleplots" id="{2ABA86BB-AB95-408D-862D-F27E8890BAC5}">
          <p14:sldIdLst>
            <p14:sldId id="261"/>
            <p14:sldId id="276"/>
            <p14:sldId id="278"/>
            <p14:sldId id="277"/>
            <p14:sldId id="279"/>
            <p14:sldId id="280"/>
          </p14:sldIdLst>
        </p14:section>
        <p14:section name="spiderplots" id="{679F04D4-1A96-4E07-A791-9A29C977E262}">
          <p14:sldIdLst>
            <p14:sldId id="262"/>
            <p14:sldId id="283"/>
            <p14:sldId id="284"/>
            <p14:sldId id="285"/>
            <p14:sldId id="286"/>
            <p14:sldId id="287"/>
            <p14:sldId id="288"/>
          </p14:sldIdLst>
        </p14:section>
        <p14:section name="scatterplot matrix" id="{8B7D5B13-8658-451C-8291-8E5374B3246E}">
          <p14:sldIdLst>
            <p14:sldId id="258"/>
            <p14:sldId id="289"/>
            <p14:sldId id="290"/>
            <p14:sldId id="291"/>
          </p14:sldIdLst>
        </p14:section>
        <p14:section name="screeplots" id="{7A3DDAE7-AFE8-461A-9C7D-8EF8798B6753}">
          <p14:sldIdLst>
            <p14:sldId id="264"/>
            <p14:sldId id="298"/>
            <p14:sldId id="300"/>
            <p14:sldId id="299"/>
            <p14:sldId id="301"/>
          </p14:sldIdLst>
        </p14:section>
        <p14:section name="profile plots" id="{DE52E139-110C-430A-B6E7-63D9D53927CE}">
          <p14:sldIdLst>
            <p14:sldId id="268"/>
            <p14:sldId id="302"/>
            <p14:sldId id="304"/>
            <p14:sldId id="303"/>
            <p14:sldId id="305"/>
          </p14:sldIdLst>
        </p14:section>
        <p14:section name="chernoff faces" id="{96F576DC-F7B1-4616-BA56-C8081051C5B1}">
          <p14:sldIdLst>
            <p14:sldId id="263"/>
            <p14:sldId id="292"/>
            <p14:sldId id="293"/>
            <p14:sldId id="294"/>
            <p14:sldId id="295"/>
            <p14:sldId id="297"/>
            <p14:sldId id="296"/>
          </p14:sldIdLst>
        </p14:section>
        <p14:section name="Conclusions" id="{468A3C06-2AD6-4698-8F43-B2A3A6D23B31}">
          <p14:sldIdLst>
            <p14:sldId id="281"/>
            <p14:sldId id="282"/>
            <p14:sldId id="307"/>
            <p14:sldId id="3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erly Schveder" initials="KS" lastIdx="1" clrIdx="0">
    <p:extLst>
      <p:ext uri="{19B8F6BF-5375-455C-9EA6-DF929625EA0E}">
        <p15:presenceInfo xmlns:p15="http://schemas.microsoft.com/office/powerpoint/2012/main" userId="aee44fda2f8f2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30T17:01:26.688" idx="1">
    <p:pos x="10" y="1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hyperlink" Target="https://personality-project.org/r/html/spider.html" TargetMode="Externa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diagrams/_rels/data7.xml.rels><?xml version="1.0" encoding="UTF-8" standalone="yes"?>
<Relationships xmlns="http://schemas.openxmlformats.org/package/2006/relationships"><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hyperlink" Target="https://flowingdata.com/2010/08/31/how-to-visualize-data-with-cartoonish-faces/" TargetMode="Externa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personality-project.org/r/html/spider.html" TargetMode="External"/><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hyperlink" Target="https://flowingdata.com/2010/08/31/how-to-visualize-data-with-cartoonish-faces/" TargetMode="External"/><Relationship Id="rId7" Type="http://schemas.openxmlformats.org/officeDocument/2006/relationships/image" Target="../media/image57.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2134637-7E55-4D02-86FD-E405E1BF0D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354627-3A3E-4DA8-A46F-0DB9DB0A2EE6}">
      <dgm:prSet/>
      <dgm:spPr/>
      <dgm:t>
        <a:bodyPr/>
        <a:lstStyle/>
        <a:p>
          <a:r>
            <a:rPr lang="en-US"/>
            <a:t>Data and analysis done using Stanford University’s online article about Multivariate Analysis in R</a:t>
          </a:r>
        </a:p>
      </dgm:t>
    </dgm:pt>
    <dgm:pt modelId="{C208DCD4-E311-4B9C-A641-A3B11DDEDF5B}" type="parTrans" cxnId="{100B484A-0008-4E17-BC77-D0FA65E35F73}">
      <dgm:prSet/>
      <dgm:spPr/>
      <dgm:t>
        <a:bodyPr/>
        <a:lstStyle/>
        <a:p>
          <a:endParaRPr lang="en-US"/>
        </a:p>
      </dgm:t>
    </dgm:pt>
    <dgm:pt modelId="{BFB0BD55-8FB6-4ED2-82E1-0C95FBD1A631}" type="sibTrans" cxnId="{100B484A-0008-4E17-BC77-D0FA65E35F73}">
      <dgm:prSet/>
      <dgm:spPr/>
      <dgm:t>
        <a:bodyPr/>
        <a:lstStyle/>
        <a:p>
          <a:endParaRPr lang="en-US"/>
        </a:p>
      </dgm:t>
    </dgm:pt>
    <dgm:pt modelId="{5DCD2934-587C-4E36-BFC6-F754275F3C25}">
      <dgm:prSet/>
      <dgm:spPr/>
      <dgm:t>
        <a:bodyPr/>
        <a:lstStyle/>
        <a:p>
          <a:r>
            <a:rPr lang="en-US"/>
            <a:t>Singular-Value Decomposition and Eigendecomposition</a:t>
          </a:r>
        </a:p>
      </dgm:t>
    </dgm:pt>
    <dgm:pt modelId="{FAC0430F-F131-46D9-98A7-CD05C4CECD5F}" type="parTrans" cxnId="{FA6181FB-EAB2-4766-94B3-7A94C4249B0C}">
      <dgm:prSet/>
      <dgm:spPr/>
      <dgm:t>
        <a:bodyPr/>
        <a:lstStyle/>
        <a:p>
          <a:endParaRPr lang="en-US"/>
        </a:p>
      </dgm:t>
    </dgm:pt>
    <dgm:pt modelId="{40550B1E-80C4-416B-80F1-D3CA4D505EFB}" type="sibTrans" cxnId="{FA6181FB-EAB2-4766-94B3-7A94C4249B0C}">
      <dgm:prSet/>
      <dgm:spPr/>
      <dgm:t>
        <a:bodyPr/>
        <a:lstStyle/>
        <a:p>
          <a:endParaRPr lang="en-US"/>
        </a:p>
      </dgm:t>
    </dgm:pt>
    <dgm:pt modelId="{1CDDBAB2-42E4-41ED-A456-30F88B9098CD}" type="pres">
      <dgm:prSet presAssocID="{82134637-7E55-4D02-86FD-E405E1BF0D08}" presName="root" presStyleCnt="0">
        <dgm:presLayoutVars>
          <dgm:dir/>
          <dgm:resizeHandles val="exact"/>
        </dgm:presLayoutVars>
      </dgm:prSet>
      <dgm:spPr/>
    </dgm:pt>
    <dgm:pt modelId="{636BDD2D-ED35-4BB2-B1B0-403189C73BBF}" type="pres">
      <dgm:prSet presAssocID="{8B354627-3A3E-4DA8-A46F-0DB9DB0A2EE6}" presName="compNode" presStyleCnt="0"/>
      <dgm:spPr/>
    </dgm:pt>
    <dgm:pt modelId="{6C0D302B-ADF1-475D-9871-4FC5B6959887}" type="pres">
      <dgm:prSet presAssocID="{8B354627-3A3E-4DA8-A46F-0DB9DB0A2EE6}" presName="bgRect" presStyleLbl="bgShp" presStyleIdx="0" presStyleCnt="2"/>
      <dgm:spPr/>
    </dgm:pt>
    <dgm:pt modelId="{13FB7A1D-90A2-4A16-8BD5-F8F7BBD25173}" type="pres">
      <dgm:prSet presAssocID="{8B354627-3A3E-4DA8-A46F-0DB9DB0A2EE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atistics"/>
        </a:ext>
      </dgm:extLst>
    </dgm:pt>
    <dgm:pt modelId="{AF0F6F0B-14FB-46C4-95F6-6E873F7D59D2}" type="pres">
      <dgm:prSet presAssocID="{8B354627-3A3E-4DA8-A46F-0DB9DB0A2EE6}" presName="spaceRect" presStyleCnt="0"/>
      <dgm:spPr/>
    </dgm:pt>
    <dgm:pt modelId="{67BA3587-E8B0-41D4-AB8A-4B82C10E1433}" type="pres">
      <dgm:prSet presAssocID="{8B354627-3A3E-4DA8-A46F-0DB9DB0A2EE6}" presName="parTx" presStyleLbl="revTx" presStyleIdx="0" presStyleCnt="2">
        <dgm:presLayoutVars>
          <dgm:chMax val="0"/>
          <dgm:chPref val="0"/>
        </dgm:presLayoutVars>
      </dgm:prSet>
      <dgm:spPr/>
    </dgm:pt>
    <dgm:pt modelId="{0CA0333E-60A2-4DC2-9B90-103D549C3C10}" type="pres">
      <dgm:prSet presAssocID="{BFB0BD55-8FB6-4ED2-82E1-0C95FBD1A631}" presName="sibTrans" presStyleCnt="0"/>
      <dgm:spPr/>
    </dgm:pt>
    <dgm:pt modelId="{351AFBC6-F427-4BD3-B533-3FD7F8557249}" type="pres">
      <dgm:prSet presAssocID="{5DCD2934-587C-4E36-BFC6-F754275F3C25}" presName="compNode" presStyleCnt="0"/>
      <dgm:spPr/>
    </dgm:pt>
    <dgm:pt modelId="{44EAEB98-8B12-40A0-9876-F63554B9E907}" type="pres">
      <dgm:prSet presAssocID="{5DCD2934-587C-4E36-BFC6-F754275F3C25}" presName="bgRect" presStyleLbl="bgShp" presStyleIdx="1" presStyleCnt="2"/>
      <dgm:spPr/>
    </dgm:pt>
    <dgm:pt modelId="{9864F5F9-11AD-4A76-9C0E-1B849CE5A8EB}" type="pres">
      <dgm:prSet presAssocID="{5DCD2934-587C-4E36-BFC6-F754275F3C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RTL"/>
        </a:ext>
      </dgm:extLst>
    </dgm:pt>
    <dgm:pt modelId="{F1B43216-0420-4FAD-A7A7-3EE674B6ACC1}" type="pres">
      <dgm:prSet presAssocID="{5DCD2934-587C-4E36-BFC6-F754275F3C25}" presName="spaceRect" presStyleCnt="0"/>
      <dgm:spPr/>
    </dgm:pt>
    <dgm:pt modelId="{5D4726D7-D6BE-4211-AC4E-CCF608439AF0}" type="pres">
      <dgm:prSet presAssocID="{5DCD2934-587C-4E36-BFC6-F754275F3C25}" presName="parTx" presStyleLbl="revTx" presStyleIdx="1" presStyleCnt="2">
        <dgm:presLayoutVars>
          <dgm:chMax val="0"/>
          <dgm:chPref val="0"/>
        </dgm:presLayoutVars>
      </dgm:prSet>
      <dgm:spPr/>
    </dgm:pt>
  </dgm:ptLst>
  <dgm:cxnLst>
    <dgm:cxn modelId="{100B484A-0008-4E17-BC77-D0FA65E35F73}" srcId="{82134637-7E55-4D02-86FD-E405E1BF0D08}" destId="{8B354627-3A3E-4DA8-A46F-0DB9DB0A2EE6}" srcOrd="0" destOrd="0" parTransId="{C208DCD4-E311-4B9C-A641-A3B11DDEDF5B}" sibTransId="{BFB0BD55-8FB6-4ED2-82E1-0C95FBD1A631}"/>
    <dgm:cxn modelId="{5193A9DF-02BF-44D0-BFCB-787724822A7B}" type="presOf" srcId="{82134637-7E55-4D02-86FD-E405E1BF0D08}" destId="{1CDDBAB2-42E4-41ED-A456-30F88B9098CD}" srcOrd="0" destOrd="0" presId="urn:microsoft.com/office/officeart/2018/2/layout/IconVerticalSolidList"/>
    <dgm:cxn modelId="{E7756AE6-4D75-48B6-80DB-8B86CCB97553}" type="presOf" srcId="{5DCD2934-587C-4E36-BFC6-F754275F3C25}" destId="{5D4726D7-D6BE-4211-AC4E-CCF608439AF0}" srcOrd="0" destOrd="0" presId="urn:microsoft.com/office/officeart/2018/2/layout/IconVerticalSolidList"/>
    <dgm:cxn modelId="{A9657BEC-859B-4221-AE7B-68BA3D0965FF}" type="presOf" srcId="{8B354627-3A3E-4DA8-A46F-0DB9DB0A2EE6}" destId="{67BA3587-E8B0-41D4-AB8A-4B82C10E1433}" srcOrd="0" destOrd="0" presId="urn:microsoft.com/office/officeart/2018/2/layout/IconVerticalSolidList"/>
    <dgm:cxn modelId="{FA6181FB-EAB2-4766-94B3-7A94C4249B0C}" srcId="{82134637-7E55-4D02-86FD-E405E1BF0D08}" destId="{5DCD2934-587C-4E36-BFC6-F754275F3C25}" srcOrd="1" destOrd="0" parTransId="{FAC0430F-F131-46D9-98A7-CD05C4CECD5F}" sibTransId="{40550B1E-80C4-416B-80F1-D3CA4D505EFB}"/>
    <dgm:cxn modelId="{A09FB593-D5DC-4963-9741-31D0BE2E9650}" type="presParOf" srcId="{1CDDBAB2-42E4-41ED-A456-30F88B9098CD}" destId="{636BDD2D-ED35-4BB2-B1B0-403189C73BBF}" srcOrd="0" destOrd="0" presId="urn:microsoft.com/office/officeart/2018/2/layout/IconVerticalSolidList"/>
    <dgm:cxn modelId="{09E85974-1F08-4DE6-A00D-933D27CDAB20}" type="presParOf" srcId="{636BDD2D-ED35-4BB2-B1B0-403189C73BBF}" destId="{6C0D302B-ADF1-475D-9871-4FC5B6959887}" srcOrd="0" destOrd="0" presId="urn:microsoft.com/office/officeart/2018/2/layout/IconVerticalSolidList"/>
    <dgm:cxn modelId="{F894AED0-3D05-4384-BF9A-BC065C21E979}" type="presParOf" srcId="{636BDD2D-ED35-4BB2-B1B0-403189C73BBF}" destId="{13FB7A1D-90A2-4A16-8BD5-F8F7BBD25173}" srcOrd="1" destOrd="0" presId="urn:microsoft.com/office/officeart/2018/2/layout/IconVerticalSolidList"/>
    <dgm:cxn modelId="{4EC9B2BC-8B91-4F86-99D1-F4EE54E5F20B}" type="presParOf" srcId="{636BDD2D-ED35-4BB2-B1B0-403189C73BBF}" destId="{AF0F6F0B-14FB-46C4-95F6-6E873F7D59D2}" srcOrd="2" destOrd="0" presId="urn:microsoft.com/office/officeart/2018/2/layout/IconVerticalSolidList"/>
    <dgm:cxn modelId="{C58E3B5A-5AB6-4B2D-AC4E-82EFAF670676}" type="presParOf" srcId="{636BDD2D-ED35-4BB2-B1B0-403189C73BBF}" destId="{67BA3587-E8B0-41D4-AB8A-4B82C10E1433}" srcOrd="3" destOrd="0" presId="urn:microsoft.com/office/officeart/2018/2/layout/IconVerticalSolidList"/>
    <dgm:cxn modelId="{A24F9303-179B-42DF-90D8-92A404A93144}" type="presParOf" srcId="{1CDDBAB2-42E4-41ED-A456-30F88B9098CD}" destId="{0CA0333E-60A2-4DC2-9B90-103D549C3C10}" srcOrd="1" destOrd="0" presId="urn:microsoft.com/office/officeart/2018/2/layout/IconVerticalSolidList"/>
    <dgm:cxn modelId="{71CAD184-FCB2-4D24-93E7-7DF6325FC8DE}" type="presParOf" srcId="{1CDDBAB2-42E4-41ED-A456-30F88B9098CD}" destId="{351AFBC6-F427-4BD3-B533-3FD7F8557249}" srcOrd="2" destOrd="0" presId="urn:microsoft.com/office/officeart/2018/2/layout/IconVerticalSolidList"/>
    <dgm:cxn modelId="{5B88FE1F-2649-403E-A438-0FEA692C542D}" type="presParOf" srcId="{351AFBC6-F427-4BD3-B533-3FD7F8557249}" destId="{44EAEB98-8B12-40A0-9876-F63554B9E907}" srcOrd="0" destOrd="0" presId="urn:microsoft.com/office/officeart/2018/2/layout/IconVerticalSolidList"/>
    <dgm:cxn modelId="{8BE506B2-27FD-4AC5-8464-09C44240A110}" type="presParOf" srcId="{351AFBC6-F427-4BD3-B533-3FD7F8557249}" destId="{9864F5F9-11AD-4A76-9C0E-1B849CE5A8EB}" srcOrd="1" destOrd="0" presId="urn:microsoft.com/office/officeart/2018/2/layout/IconVerticalSolidList"/>
    <dgm:cxn modelId="{672B2E41-9B4E-43F5-824A-98798A2B0D08}" type="presParOf" srcId="{351AFBC6-F427-4BD3-B533-3FD7F8557249}" destId="{F1B43216-0420-4FAD-A7A7-3EE674B6ACC1}" srcOrd="2" destOrd="0" presId="urn:microsoft.com/office/officeart/2018/2/layout/IconVerticalSolidList"/>
    <dgm:cxn modelId="{FC41D64E-2CEC-434D-B0B0-2C72EEF3C839}" type="presParOf" srcId="{351AFBC6-F427-4BD3-B533-3FD7F8557249}" destId="{5D4726D7-D6BE-4211-AC4E-CCF608439A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AC02A8-EDFD-4DEE-8C08-60D5A87D389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32320F6-E5F4-4B28-91D5-91E73293F0D0}">
      <dgm:prSet/>
      <dgm:spPr/>
      <dgm:t>
        <a:bodyPr/>
        <a:lstStyle/>
        <a:p>
          <a:r>
            <a:rPr lang="en-US" dirty="0"/>
            <a:t>ggplot2 (graphics)</a:t>
          </a:r>
        </a:p>
      </dgm:t>
    </dgm:pt>
    <dgm:pt modelId="{D1AA5C2E-05CC-452E-814C-E84CD1E898EF}" type="parTrans" cxnId="{38786FBB-A94B-4555-B269-B81B4286E25C}">
      <dgm:prSet/>
      <dgm:spPr/>
      <dgm:t>
        <a:bodyPr/>
        <a:lstStyle/>
        <a:p>
          <a:endParaRPr lang="en-US"/>
        </a:p>
      </dgm:t>
    </dgm:pt>
    <dgm:pt modelId="{F54960DB-A8BA-4107-8440-EA3BF49FBB95}" type="sibTrans" cxnId="{38786FBB-A94B-4555-B269-B81B4286E25C}">
      <dgm:prSet/>
      <dgm:spPr/>
      <dgm:t>
        <a:bodyPr/>
        <a:lstStyle/>
        <a:p>
          <a:endParaRPr lang="en-US"/>
        </a:p>
      </dgm:t>
    </dgm:pt>
    <dgm:pt modelId="{01776172-7520-48F6-B857-9B15C88DB0B2}">
      <dgm:prSet/>
      <dgm:spPr/>
      <dgm:t>
        <a:bodyPr/>
        <a:lstStyle/>
        <a:p>
          <a:r>
            <a:rPr lang="en-US" dirty="0"/>
            <a:t>ade4 (multivariate analysis)</a:t>
          </a:r>
        </a:p>
      </dgm:t>
    </dgm:pt>
    <dgm:pt modelId="{18B89406-A24E-46DA-B4C6-11F0F3B48115}" type="parTrans" cxnId="{CEE5FC84-4B39-476F-9CE6-F848BD03DCE5}">
      <dgm:prSet/>
      <dgm:spPr/>
      <dgm:t>
        <a:bodyPr/>
        <a:lstStyle/>
        <a:p>
          <a:endParaRPr lang="en-US"/>
        </a:p>
      </dgm:t>
    </dgm:pt>
    <dgm:pt modelId="{494556A8-4B11-464D-9C32-62CDF887E78F}" type="sibTrans" cxnId="{CEE5FC84-4B39-476F-9CE6-F848BD03DCE5}">
      <dgm:prSet/>
      <dgm:spPr/>
      <dgm:t>
        <a:bodyPr/>
        <a:lstStyle/>
        <a:p>
          <a:endParaRPr lang="en-US"/>
        </a:p>
      </dgm:t>
    </dgm:pt>
    <dgm:pt modelId="{52095E83-E7B6-41F3-ADA9-5A1EEE166F5B}">
      <dgm:prSet/>
      <dgm:spPr/>
      <dgm:t>
        <a:bodyPr/>
        <a:lstStyle/>
        <a:p>
          <a:r>
            <a:rPr lang="en-US" dirty="0"/>
            <a:t>grid (Viewport)</a:t>
          </a:r>
        </a:p>
      </dgm:t>
    </dgm:pt>
    <dgm:pt modelId="{64249C8E-15C1-4888-B12C-2E118D8AC0AB}" type="parTrans" cxnId="{C7935C9D-F9CF-4165-A947-D65B42ADB194}">
      <dgm:prSet/>
      <dgm:spPr/>
      <dgm:t>
        <a:bodyPr/>
        <a:lstStyle/>
        <a:p>
          <a:endParaRPr lang="en-US"/>
        </a:p>
      </dgm:t>
    </dgm:pt>
    <dgm:pt modelId="{BE19B68B-AA46-4CDB-B98B-1FE0C9952C18}" type="sibTrans" cxnId="{C7935C9D-F9CF-4165-A947-D65B42ADB194}">
      <dgm:prSet/>
      <dgm:spPr/>
      <dgm:t>
        <a:bodyPr/>
        <a:lstStyle/>
        <a:p>
          <a:endParaRPr lang="en-US"/>
        </a:p>
      </dgm:t>
    </dgm:pt>
    <dgm:pt modelId="{3D28E376-86E1-47F0-BDF7-105812A1943B}">
      <dgm:prSet/>
      <dgm:spPr/>
      <dgm:t>
        <a:bodyPr/>
        <a:lstStyle/>
        <a:p>
          <a:r>
            <a:rPr lang="en-US" dirty="0" err="1"/>
            <a:t>phyloseq</a:t>
          </a:r>
          <a:r>
            <a:rPr lang="en-US" dirty="0"/>
            <a:t> (</a:t>
          </a:r>
          <a:r>
            <a:rPr lang="en-US" dirty="0" err="1"/>
            <a:t>GlobalPatterns</a:t>
          </a:r>
          <a:r>
            <a:rPr lang="en-US" dirty="0"/>
            <a:t> data)</a:t>
          </a:r>
        </a:p>
      </dgm:t>
    </dgm:pt>
    <dgm:pt modelId="{D667CB9D-BC16-4DB3-AAC1-5719A98FDA15}" type="parTrans" cxnId="{AABA4175-2849-4FE8-8DDD-BE60EB10840C}">
      <dgm:prSet/>
      <dgm:spPr/>
      <dgm:t>
        <a:bodyPr/>
        <a:lstStyle/>
        <a:p>
          <a:endParaRPr lang="en-US"/>
        </a:p>
      </dgm:t>
    </dgm:pt>
    <dgm:pt modelId="{DEEB3B7B-5B7D-4F33-A63C-E7846539DFDF}" type="sibTrans" cxnId="{AABA4175-2849-4FE8-8DDD-BE60EB10840C}">
      <dgm:prSet/>
      <dgm:spPr/>
      <dgm:t>
        <a:bodyPr/>
        <a:lstStyle/>
        <a:p>
          <a:endParaRPr lang="en-US"/>
        </a:p>
      </dgm:t>
    </dgm:pt>
    <dgm:pt modelId="{9BB41B25-7534-442B-B58E-34759C07B3AF}" type="pres">
      <dgm:prSet presAssocID="{F1AC02A8-EDFD-4DEE-8C08-60D5A87D3891}" presName="linear" presStyleCnt="0">
        <dgm:presLayoutVars>
          <dgm:animLvl val="lvl"/>
          <dgm:resizeHandles val="exact"/>
        </dgm:presLayoutVars>
      </dgm:prSet>
      <dgm:spPr/>
    </dgm:pt>
    <dgm:pt modelId="{5CDFB9A8-6B02-47D3-BC29-DF3CB543BF21}" type="pres">
      <dgm:prSet presAssocID="{932320F6-E5F4-4B28-91D5-91E73293F0D0}" presName="parentText" presStyleLbl="node1" presStyleIdx="0" presStyleCnt="4">
        <dgm:presLayoutVars>
          <dgm:chMax val="0"/>
          <dgm:bulletEnabled val="1"/>
        </dgm:presLayoutVars>
      </dgm:prSet>
      <dgm:spPr/>
    </dgm:pt>
    <dgm:pt modelId="{B7384E40-05B9-4AD7-8E85-A9C90E7AABBA}" type="pres">
      <dgm:prSet presAssocID="{F54960DB-A8BA-4107-8440-EA3BF49FBB95}" presName="spacer" presStyleCnt="0"/>
      <dgm:spPr/>
    </dgm:pt>
    <dgm:pt modelId="{4A2FBCFC-5E2E-4DC9-8CCC-2B0DF13F7062}" type="pres">
      <dgm:prSet presAssocID="{01776172-7520-48F6-B857-9B15C88DB0B2}" presName="parentText" presStyleLbl="node1" presStyleIdx="1" presStyleCnt="4">
        <dgm:presLayoutVars>
          <dgm:chMax val="0"/>
          <dgm:bulletEnabled val="1"/>
        </dgm:presLayoutVars>
      </dgm:prSet>
      <dgm:spPr/>
    </dgm:pt>
    <dgm:pt modelId="{B0628F60-B090-4C29-A22B-8B863C03BB0B}" type="pres">
      <dgm:prSet presAssocID="{494556A8-4B11-464D-9C32-62CDF887E78F}" presName="spacer" presStyleCnt="0"/>
      <dgm:spPr/>
    </dgm:pt>
    <dgm:pt modelId="{DC566402-BAD5-4F1F-B14B-C20A476047C6}" type="pres">
      <dgm:prSet presAssocID="{52095E83-E7B6-41F3-ADA9-5A1EEE166F5B}" presName="parentText" presStyleLbl="node1" presStyleIdx="2" presStyleCnt="4">
        <dgm:presLayoutVars>
          <dgm:chMax val="0"/>
          <dgm:bulletEnabled val="1"/>
        </dgm:presLayoutVars>
      </dgm:prSet>
      <dgm:spPr/>
    </dgm:pt>
    <dgm:pt modelId="{871DE7F8-A177-43D9-8EE0-FCBDF68105CB}" type="pres">
      <dgm:prSet presAssocID="{BE19B68B-AA46-4CDB-B98B-1FE0C9952C18}" presName="spacer" presStyleCnt="0"/>
      <dgm:spPr/>
    </dgm:pt>
    <dgm:pt modelId="{4F462C26-A668-47E4-AE2E-A65D6D5C87A5}" type="pres">
      <dgm:prSet presAssocID="{3D28E376-86E1-47F0-BDF7-105812A1943B}" presName="parentText" presStyleLbl="node1" presStyleIdx="3" presStyleCnt="4">
        <dgm:presLayoutVars>
          <dgm:chMax val="0"/>
          <dgm:bulletEnabled val="1"/>
        </dgm:presLayoutVars>
      </dgm:prSet>
      <dgm:spPr/>
    </dgm:pt>
  </dgm:ptLst>
  <dgm:cxnLst>
    <dgm:cxn modelId="{F6A27020-5A8E-4BA5-B5F1-C27D8257AD71}" type="presOf" srcId="{52095E83-E7B6-41F3-ADA9-5A1EEE166F5B}" destId="{DC566402-BAD5-4F1F-B14B-C20A476047C6}" srcOrd="0" destOrd="0" presId="urn:microsoft.com/office/officeart/2005/8/layout/vList2"/>
    <dgm:cxn modelId="{488AA734-28CD-47F6-8FE3-C317869397A2}" type="presOf" srcId="{932320F6-E5F4-4B28-91D5-91E73293F0D0}" destId="{5CDFB9A8-6B02-47D3-BC29-DF3CB543BF21}" srcOrd="0" destOrd="0" presId="urn:microsoft.com/office/officeart/2005/8/layout/vList2"/>
    <dgm:cxn modelId="{32077539-4B76-4EDE-B7D5-4E67FF11D7CD}" type="presOf" srcId="{01776172-7520-48F6-B857-9B15C88DB0B2}" destId="{4A2FBCFC-5E2E-4DC9-8CCC-2B0DF13F7062}" srcOrd="0" destOrd="0" presId="urn:microsoft.com/office/officeart/2005/8/layout/vList2"/>
    <dgm:cxn modelId="{AABA4175-2849-4FE8-8DDD-BE60EB10840C}" srcId="{F1AC02A8-EDFD-4DEE-8C08-60D5A87D3891}" destId="{3D28E376-86E1-47F0-BDF7-105812A1943B}" srcOrd="3" destOrd="0" parTransId="{D667CB9D-BC16-4DB3-AAC1-5719A98FDA15}" sibTransId="{DEEB3B7B-5B7D-4F33-A63C-E7846539DFDF}"/>
    <dgm:cxn modelId="{BE4C5E59-9F42-42D1-8742-1319FE33A0FD}" type="presOf" srcId="{F1AC02A8-EDFD-4DEE-8C08-60D5A87D3891}" destId="{9BB41B25-7534-442B-B58E-34759C07B3AF}" srcOrd="0" destOrd="0" presId="urn:microsoft.com/office/officeart/2005/8/layout/vList2"/>
    <dgm:cxn modelId="{CEE5FC84-4B39-476F-9CE6-F848BD03DCE5}" srcId="{F1AC02A8-EDFD-4DEE-8C08-60D5A87D3891}" destId="{01776172-7520-48F6-B857-9B15C88DB0B2}" srcOrd="1" destOrd="0" parTransId="{18B89406-A24E-46DA-B4C6-11F0F3B48115}" sibTransId="{494556A8-4B11-464D-9C32-62CDF887E78F}"/>
    <dgm:cxn modelId="{C7935C9D-F9CF-4165-A947-D65B42ADB194}" srcId="{F1AC02A8-EDFD-4DEE-8C08-60D5A87D3891}" destId="{52095E83-E7B6-41F3-ADA9-5A1EEE166F5B}" srcOrd="2" destOrd="0" parTransId="{64249C8E-15C1-4888-B12C-2E118D8AC0AB}" sibTransId="{BE19B68B-AA46-4CDB-B98B-1FE0C9952C18}"/>
    <dgm:cxn modelId="{38786FBB-A94B-4555-B269-B81B4286E25C}" srcId="{F1AC02A8-EDFD-4DEE-8C08-60D5A87D3891}" destId="{932320F6-E5F4-4B28-91D5-91E73293F0D0}" srcOrd="0" destOrd="0" parTransId="{D1AA5C2E-05CC-452E-814C-E84CD1E898EF}" sibTransId="{F54960DB-A8BA-4107-8440-EA3BF49FBB95}"/>
    <dgm:cxn modelId="{2DF6A2E5-CE88-4718-819A-23488466B02D}" type="presOf" srcId="{3D28E376-86E1-47F0-BDF7-105812A1943B}" destId="{4F462C26-A668-47E4-AE2E-A65D6D5C87A5}" srcOrd="0" destOrd="0" presId="urn:microsoft.com/office/officeart/2005/8/layout/vList2"/>
    <dgm:cxn modelId="{BC9BC031-328C-4E9A-848A-936D29E5892E}" type="presParOf" srcId="{9BB41B25-7534-442B-B58E-34759C07B3AF}" destId="{5CDFB9A8-6B02-47D3-BC29-DF3CB543BF21}" srcOrd="0" destOrd="0" presId="urn:microsoft.com/office/officeart/2005/8/layout/vList2"/>
    <dgm:cxn modelId="{1FE18313-5E83-4DDD-B8A6-488D95B23797}" type="presParOf" srcId="{9BB41B25-7534-442B-B58E-34759C07B3AF}" destId="{B7384E40-05B9-4AD7-8E85-A9C90E7AABBA}" srcOrd="1" destOrd="0" presId="urn:microsoft.com/office/officeart/2005/8/layout/vList2"/>
    <dgm:cxn modelId="{BB6AC4CC-6399-43CD-AF3F-AAAFB2197DDF}" type="presParOf" srcId="{9BB41B25-7534-442B-B58E-34759C07B3AF}" destId="{4A2FBCFC-5E2E-4DC9-8CCC-2B0DF13F7062}" srcOrd="2" destOrd="0" presId="urn:microsoft.com/office/officeart/2005/8/layout/vList2"/>
    <dgm:cxn modelId="{A47945B9-35E2-41B0-8EFF-36389F6598F6}" type="presParOf" srcId="{9BB41B25-7534-442B-B58E-34759C07B3AF}" destId="{B0628F60-B090-4C29-A22B-8B863C03BB0B}" srcOrd="3" destOrd="0" presId="urn:microsoft.com/office/officeart/2005/8/layout/vList2"/>
    <dgm:cxn modelId="{61CD0262-D61A-4258-AA56-F6DE0E9C24F0}" type="presParOf" srcId="{9BB41B25-7534-442B-B58E-34759C07B3AF}" destId="{DC566402-BAD5-4F1F-B14B-C20A476047C6}" srcOrd="4" destOrd="0" presId="urn:microsoft.com/office/officeart/2005/8/layout/vList2"/>
    <dgm:cxn modelId="{ADFF127B-4BB5-4E04-A00A-345CACD81A99}" type="presParOf" srcId="{9BB41B25-7534-442B-B58E-34759C07B3AF}" destId="{871DE7F8-A177-43D9-8EE0-FCBDF68105CB}" srcOrd="5" destOrd="0" presId="urn:microsoft.com/office/officeart/2005/8/layout/vList2"/>
    <dgm:cxn modelId="{2F0928BF-2D41-4E7F-A9EC-1B62B6AEFEE5}" type="presParOf" srcId="{9BB41B25-7534-442B-B58E-34759C07B3AF}" destId="{4F462C26-A668-47E4-AE2E-A65D6D5C87A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518FFC-2A1B-45C6-BAD5-E46AE6D012A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3FD95EA-360A-4500-B670-C8BCD8FC45FA}">
      <dgm:prSet/>
      <dgm:spPr/>
      <dgm:t>
        <a:bodyPr/>
        <a:lstStyle/>
        <a:p>
          <a:pPr>
            <a:defRPr cap="all"/>
          </a:pPr>
          <a:r>
            <a:rPr lang="en-US"/>
            <a:t>Spiderplots are also known as starplots or as webbed radar plots</a:t>
          </a:r>
        </a:p>
      </dgm:t>
    </dgm:pt>
    <dgm:pt modelId="{B6483AEB-126A-45E6-B8E3-73DB7E3B9B37}" type="parTrans" cxnId="{DF9F9E28-AF47-4F6D-B332-485AF1A22692}">
      <dgm:prSet/>
      <dgm:spPr/>
      <dgm:t>
        <a:bodyPr/>
        <a:lstStyle/>
        <a:p>
          <a:endParaRPr lang="en-US"/>
        </a:p>
      </dgm:t>
    </dgm:pt>
    <dgm:pt modelId="{43F60637-0458-4817-8F1A-D1C2F42D36FA}" type="sibTrans" cxnId="{DF9F9E28-AF47-4F6D-B332-485AF1A22692}">
      <dgm:prSet/>
      <dgm:spPr/>
      <dgm:t>
        <a:bodyPr/>
        <a:lstStyle/>
        <a:p>
          <a:endParaRPr lang="en-US"/>
        </a:p>
      </dgm:t>
    </dgm:pt>
    <dgm:pt modelId="{0941E168-A26A-49BA-AC00-006826284EE7}">
      <dgm:prSet/>
      <dgm:spPr/>
      <dgm:t>
        <a:bodyPr/>
        <a:lstStyle/>
        <a:p>
          <a:pPr>
            <a:defRPr cap="all"/>
          </a:pPr>
          <a:r>
            <a:rPr lang="en-US"/>
            <a:t>See the applied multivariate textbook section on stars in chapter 1</a:t>
          </a:r>
        </a:p>
      </dgm:t>
    </dgm:pt>
    <dgm:pt modelId="{0E4BDEE1-D0B9-406C-8177-A93EE0921942}" type="parTrans" cxnId="{F9408550-8FB6-42BA-A7C8-D82A6F4FD399}">
      <dgm:prSet/>
      <dgm:spPr/>
      <dgm:t>
        <a:bodyPr/>
        <a:lstStyle/>
        <a:p>
          <a:endParaRPr lang="en-US"/>
        </a:p>
      </dgm:t>
    </dgm:pt>
    <dgm:pt modelId="{4253AA56-D7B9-4AC6-B66F-94CE5E5E4CC8}" type="sibTrans" cxnId="{F9408550-8FB6-42BA-A7C8-D82A6F4FD399}">
      <dgm:prSet/>
      <dgm:spPr/>
      <dgm:t>
        <a:bodyPr/>
        <a:lstStyle/>
        <a:p>
          <a:endParaRPr lang="en-US"/>
        </a:p>
      </dgm:t>
    </dgm:pt>
    <dgm:pt modelId="{037E8005-2A4C-4F41-988B-9516E731E5AC}" type="pres">
      <dgm:prSet presAssocID="{04518FFC-2A1B-45C6-BAD5-E46AE6D012A9}" presName="root" presStyleCnt="0">
        <dgm:presLayoutVars>
          <dgm:dir/>
          <dgm:resizeHandles val="exact"/>
        </dgm:presLayoutVars>
      </dgm:prSet>
      <dgm:spPr/>
    </dgm:pt>
    <dgm:pt modelId="{447DEC7E-C1C2-4A23-BA19-54AB31684702}" type="pres">
      <dgm:prSet presAssocID="{63FD95EA-360A-4500-B670-C8BCD8FC45FA}" presName="compNode" presStyleCnt="0"/>
      <dgm:spPr/>
    </dgm:pt>
    <dgm:pt modelId="{5800BF33-FD48-4EB0-A027-B03A2A5E425A}" type="pres">
      <dgm:prSet presAssocID="{63FD95EA-360A-4500-B670-C8BCD8FC45FA}" presName="iconBgRect" presStyleLbl="bgShp" presStyleIdx="0" presStyleCnt="2"/>
      <dgm:spPr>
        <a:prstGeom prst="round2DiagRect">
          <a:avLst>
            <a:gd name="adj1" fmla="val 29727"/>
            <a:gd name="adj2" fmla="val 0"/>
          </a:avLst>
        </a:prstGeom>
      </dgm:spPr>
    </dgm:pt>
    <dgm:pt modelId="{F9F7DE06-B47C-4196-A44C-535D24A2E993}" type="pres">
      <dgm:prSet presAssocID="{63FD95EA-360A-4500-B670-C8BCD8FC45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bweb"/>
        </a:ext>
      </dgm:extLst>
    </dgm:pt>
    <dgm:pt modelId="{5B3276DA-472F-42A6-9E32-AE0E06FB4EA5}" type="pres">
      <dgm:prSet presAssocID="{63FD95EA-360A-4500-B670-C8BCD8FC45FA}" presName="spaceRect" presStyleCnt="0"/>
      <dgm:spPr/>
    </dgm:pt>
    <dgm:pt modelId="{2CAD1BEC-53BC-48B9-9191-6EA73AE60CCF}" type="pres">
      <dgm:prSet presAssocID="{63FD95EA-360A-4500-B670-C8BCD8FC45FA}" presName="textRect" presStyleLbl="revTx" presStyleIdx="0" presStyleCnt="2">
        <dgm:presLayoutVars>
          <dgm:chMax val="1"/>
          <dgm:chPref val="1"/>
        </dgm:presLayoutVars>
      </dgm:prSet>
      <dgm:spPr/>
    </dgm:pt>
    <dgm:pt modelId="{2BEBDA4D-F939-44F4-A267-A971E5652BF9}" type="pres">
      <dgm:prSet presAssocID="{43F60637-0458-4817-8F1A-D1C2F42D36FA}" presName="sibTrans" presStyleCnt="0"/>
      <dgm:spPr/>
    </dgm:pt>
    <dgm:pt modelId="{7E4ADDA3-49A1-458B-8C5B-FD6C231D5566}" type="pres">
      <dgm:prSet presAssocID="{0941E168-A26A-49BA-AC00-006826284EE7}" presName="compNode" presStyleCnt="0"/>
      <dgm:spPr/>
    </dgm:pt>
    <dgm:pt modelId="{7CD484E1-A8F9-4CA3-A452-D5CAE6E93284}" type="pres">
      <dgm:prSet presAssocID="{0941E168-A26A-49BA-AC00-006826284EE7}" presName="iconBgRect" presStyleLbl="bgShp" presStyleIdx="1" presStyleCnt="2"/>
      <dgm:spPr>
        <a:prstGeom prst="round2DiagRect">
          <a:avLst>
            <a:gd name="adj1" fmla="val 29727"/>
            <a:gd name="adj2" fmla="val 0"/>
          </a:avLst>
        </a:prstGeom>
      </dgm:spPr>
    </dgm:pt>
    <dgm:pt modelId="{391BFC74-3B0D-4BC7-8513-5E865E3C3451}" type="pres">
      <dgm:prSet presAssocID="{0941E168-A26A-49BA-AC00-006826284E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04DBDF24-B8F0-4939-91C4-66D9FFDFA589}" type="pres">
      <dgm:prSet presAssocID="{0941E168-A26A-49BA-AC00-006826284EE7}" presName="spaceRect" presStyleCnt="0"/>
      <dgm:spPr/>
    </dgm:pt>
    <dgm:pt modelId="{155D0A71-180F-412C-935C-6B6728B34EF8}" type="pres">
      <dgm:prSet presAssocID="{0941E168-A26A-49BA-AC00-006826284EE7}" presName="textRect" presStyleLbl="revTx" presStyleIdx="1" presStyleCnt="2">
        <dgm:presLayoutVars>
          <dgm:chMax val="1"/>
          <dgm:chPref val="1"/>
        </dgm:presLayoutVars>
      </dgm:prSet>
      <dgm:spPr/>
    </dgm:pt>
  </dgm:ptLst>
  <dgm:cxnLst>
    <dgm:cxn modelId="{DD102821-E5CD-4844-A4CD-AFD75506BBCB}" type="presOf" srcId="{63FD95EA-360A-4500-B670-C8BCD8FC45FA}" destId="{2CAD1BEC-53BC-48B9-9191-6EA73AE60CCF}" srcOrd="0" destOrd="0" presId="urn:microsoft.com/office/officeart/2018/5/layout/IconLeafLabelList"/>
    <dgm:cxn modelId="{DF9F9E28-AF47-4F6D-B332-485AF1A22692}" srcId="{04518FFC-2A1B-45C6-BAD5-E46AE6D012A9}" destId="{63FD95EA-360A-4500-B670-C8BCD8FC45FA}" srcOrd="0" destOrd="0" parTransId="{B6483AEB-126A-45E6-B8E3-73DB7E3B9B37}" sibTransId="{43F60637-0458-4817-8F1A-D1C2F42D36FA}"/>
    <dgm:cxn modelId="{F92EEF5F-AE91-40A4-A368-C8A0385AAACB}" type="presOf" srcId="{04518FFC-2A1B-45C6-BAD5-E46AE6D012A9}" destId="{037E8005-2A4C-4F41-988B-9516E731E5AC}" srcOrd="0" destOrd="0" presId="urn:microsoft.com/office/officeart/2018/5/layout/IconLeafLabelList"/>
    <dgm:cxn modelId="{F9408550-8FB6-42BA-A7C8-D82A6F4FD399}" srcId="{04518FFC-2A1B-45C6-BAD5-E46AE6D012A9}" destId="{0941E168-A26A-49BA-AC00-006826284EE7}" srcOrd="1" destOrd="0" parTransId="{0E4BDEE1-D0B9-406C-8177-A93EE0921942}" sibTransId="{4253AA56-D7B9-4AC6-B66F-94CE5E5E4CC8}"/>
    <dgm:cxn modelId="{3C7832A5-EBD1-4043-9EE0-35F844AF7733}" type="presOf" srcId="{0941E168-A26A-49BA-AC00-006826284EE7}" destId="{155D0A71-180F-412C-935C-6B6728B34EF8}" srcOrd="0" destOrd="0" presId="urn:microsoft.com/office/officeart/2018/5/layout/IconLeafLabelList"/>
    <dgm:cxn modelId="{A1A12C1A-B417-4E14-9B3D-55D41BC9050D}" type="presParOf" srcId="{037E8005-2A4C-4F41-988B-9516E731E5AC}" destId="{447DEC7E-C1C2-4A23-BA19-54AB31684702}" srcOrd="0" destOrd="0" presId="urn:microsoft.com/office/officeart/2018/5/layout/IconLeafLabelList"/>
    <dgm:cxn modelId="{36FE0062-90E1-4FC5-8272-8D089DF83890}" type="presParOf" srcId="{447DEC7E-C1C2-4A23-BA19-54AB31684702}" destId="{5800BF33-FD48-4EB0-A027-B03A2A5E425A}" srcOrd="0" destOrd="0" presId="urn:microsoft.com/office/officeart/2018/5/layout/IconLeafLabelList"/>
    <dgm:cxn modelId="{5C569404-797F-45F2-B462-16D26FD73F14}" type="presParOf" srcId="{447DEC7E-C1C2-4A23-BA19-54AB31684702}" destId="{F9F7DE06-B47C-4196-A44C-535D24A2E993}" srcOrd="1" destOrd="0" presId="urn:microsoft.com/office/officeart/2018/5/layout/IconLeafLabelList"/>
    <dgm:cxn modelId="{54F1A6FA-A4B9-455B-AFF6-B5D3BFFC6744}" type="presParOf" srcId="{447DEC7E-C1C2-4A23-BA19-54AB31684702}" destId="{5B3276DA-472F-42A6-9E32-AE0E06FB4EA5}" srcOrd="2" destOrd="0" presId="urn:microsoft.com/office/officeart/2018/5/layout/IconLeafLabelList"/>
    <dgm:cxn modelId="{655500CB-D7F3-40A1-B395-78C1D92967C2}" type="presParOf" srcId="{447DEC7E-C1C2-4A23-BA19-54AB31684702}" destId="{2CAD1BEC-53BC-48B9-9191-6EA73AE60CCF}" srcOrd="3" destOrd="0" presId="urn:microsoft.com/office/officeart/2018/5/layout/IconLeafLabelList"/>
    <dgm:cxn modelId="{7316BC87-9AC4-4CCC-8B36-A0B23F9757A9}" type="presParOf" srcId="{037E8005-2A4C-4F41-988B-9516E731E5AC}" destId="{2BEBDA4D-F939-44F4-A267-A971E5652BF9}" srcOrd="1" destOrd="0" presId="urn:microsoft.com/office/officeart/2018/5/layout/IconLeafLabelList"/>
    <dgm:cxn modelId="{E553D777-0527-4980-B3D1-A790DFC50773}" type="presParOf" srcId="{037E8005-2A4C-4F41-988B-9516E731E5AC}" destId="{7E4ADDA3-49A1-458B-8C5B-FD6C231D5566}" srcOrd="2" destOrd="0" presId="urn:microsoft.com/office/officeart/2018/5/layout/IconLeafLabelList"/>
    <dgm:cxn modelId="{EB8B6E9A-DED5-42C2-855D-A343512D1126}" type="presParOf" srcId="{7E4ADDA3-49A1-458B-8C5B-FD6C231D5566}" destId="{7CD484E1-A8F9-4CA3-A452-D5CAE6E93284}" srcOrd="0" destOrd="0" presId="urn:microsoft.com/office/officeart/2018/5/layout/IconLeafLabelList"/>
    <dgm:cxn modelId="{B47B274A-17E4-40CF-BD58-592B9A623F1C}" type="presParOf" srcId="{7E4ADDA3-49A1-458B-8C5B-FD6C231D5566}" destId="{391BFC74-3B0D-4BC7-8513-5E865E3C3451}" srcOrd="1" destOrd="0" presId="urn:microsoft.com/office/officeart/2018/5/layout/IconLeafLabelList"/>
    <dgm:cxn modelId="{87FC54DC-4D1D-49A7-99C7-F7F4426722A1}" type="presParOf" srcId="{7E4ADDA3-49A1-458B-8C5B-FD6C231D5566}" destId="{04DBDF24-B8F0-4939-91C4-66D9FFDFA589}" srcOrd="2" destOrd="0" presId="urn:microsoft.com/office/officeart/2018/5/layout/IconLeafLabelList"/>
    <dgm:cxn modelId="{060B9935-33D2-4953-8F75-C3F20831F830}" type="presParOf" srcId="{7E4ADDA3-49A1-458B-8C5B-FD6C231D5566}" destId="{155D0A71-180F-412C-935C-6B6728B34EF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DD1CC3-C103-4431-AB95-2883747212F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5FFE6D3-4B8C-45B2-9CFB-5A7D0B525E36}">
      <dgm:prSet/>
      <dgm:spPr/>
      <dgm:t>
        <a:bodyPr/>
        <a:lstStyle/>
        <a:p>
          <a:pPr>
            <a:lnSpc>
              <a:spcPct val="100000"/>
            </a:lnSpc>
          </a:pPr>
          <a:r>
            <a:rPr lang="en-US"/>
            <a:t>“each data unitconsists of nonnegative observations on p ≥ 2 variables. In two dimensions, we can construct circles of a fixed radius with p equally spaced rays emanating from the center of the circle. The lengths of the rays represent the vzlues of the variables. The ends of the rays can be connected with straight lines to form a star [or spider web]. Each star represents a multivariate observations, and the stars can be grouped accrding to their subjective similarities.” </a:t>
          </a:r>
        </a:p>
      </dgm:t>
    </dgm:pt>
    <dgm:pt modelId="{E59DD8F4-420C-46F5-ABC5-7354B8204F21}" type="parTrans" cxnId="{2E833C5B-3C6F-4EE9-9103-71DBCB0F4F62}">
      <dgm:prSet/>
      <dgm:spPr/>
      <dgm:t>
        <a:bodyPr/>
        <a:lstStyle/>
        <a:p>
          <a:endParaRPr lang="en-US"/>
        </a:p>
      </dgm:t>
    </dgm:pt>
    <dgm:pt modelId="{4759378F-2A40-4B44-B14B-2B6DB76E9E62}" type="sibTrans" cxnId="{2E833C5B-3C6F-4EE9-9103-71DBCB0F4F62}">
      <dgm:prSet/>
      <dgm:spPr/>
      <dgm:t>
        <a:bodyPr/>
        <a:lstStyle/>
        <a:p>
          <a:endParaRPr lang="en-US"/>
        </a:p>
      </dgm:t>
    </dgm:pt>
    <dgm:pt modelId="{8E7A13AE-C87A-449E-9A56-2C0842529F28}">
      <dgm:prSet/>
      <dgm:spPr/>
      <dgm:t>
        <a:bodyPr/>
        <a:lstStyle/>
        <a:p>
          <a:pPr>
            <a:lnSpc>
              <a:spcPct val="100000"/>
            </a:lnSpc>
          </a:pPr>
          <a:r>
            <a:rPr lang="en-US" dirty="0" err="1"/>
            <a:t>pg</a:t>
          </a:r>
          <a:r>
            <a:rPr lang="en-US" dirty="0"/>
            <a:t> 26, applied multivariate statistical analysis, 6</a:t>
          </a:r>
          <a:r>
            <a:rPr lang="en-US" baseline="30000" dirty="0"/>
            <a:t>th</a:t>
          </a:r>
          <a:r>
            <a:rPr lang="en-US" dirty="0"/>
            <a:t> edition</a:t>
          </a:r>
        </a:p>
      </dgm:t>
    </dgm:pt>
    <dgm:pt modelId="{C501E553-E0CB-4226-9909-E2E3DD011209}" type="parTrans" cxnId="{F8B178B3-E0BB-4613-9E12-942334087794}">
      <dgm:prSet/>
      <dgm:spPr/>
      <dgm:t>
        <a:bodyPr/>
        <a:lstStyle/>
        <a:p>
          <a:endParaRPr lang="en-US"/>
        </a:p>
      </dgm:t>
    </dgm:pt>
    <dgm:pt modelId="{C98B7C6D-96FE-41C2-A68B-740B7BE59A1B}" type="sibTrans" cxnId="{F8B178B3-E0BB-4613-9E12-942334087794}">
      <dgm:prSet/>
      <dgm:spPr/>
      <dgm:t>
        <a:bodyPr/>
        <a:lstStyle/>
        <a:p>
          <a:endParaRPr lang="en-US"/>
        </a:p>
      </dgm:t>
    </dgm:pt>
    <dgm:pt modelId="{63D1A8CF-9B50-4D24-8C2C-909A32EC7A0A}" type="pres">
      <dgm:prSet presAssocID="{90DD1CC3-C103-4431-AB95-2883747212FC}" presName="hierChild1" presStyleCnt="0">
        <dgm:presLayoutVars>
          <dgm:chPref val="1"/>
          <dgm:dir/>
          <dgm:animOne val="branch"/>
          <dgm:animLvl val="lvl"/>
          <dgm:resizeHandles/>
        </dgm:presLayoutVars>
      </dgm:prSet>
      <dgm:spPr/>
    </dgm:pt>
    <dgm:pt modelId="{9C43B0E8-F96F-4542-8EBF-07B24B8DE147}" type="pres">
      <dgm:prSet presAssocID="{B5FFE6D3-4B8C-45B2-9CFB-5A7D0B525E36}" presName="hierRoot1" presStyleCnt="0"/>
      <dgm:spPr/>
    </dgm:pt>
    <dgm:pt modelId="{A0D1C3FF-7183-4F5C-BE0B-296B0C8B7AC6}" type="pres">
      <dgm:prSet presAssocID="{B5FFE6D3-4B8C-45B2-9CFB-5A7D0B525E36}" presName="composite" presStyleCnt="0"/>
      <dgm:spPr/>
    </dgm:pt>
    <dgm:pt modelId="{2B5CBE4D-7141-4D58-9DBD-77C7A658977A}" type="pres">
      <dgm:prSet presAssocID="{B5FFE6D3-4B8C-45B2-9CFB-5A7D0B525E36}" presName="background" presStyleLbl="node0" presStyleIdx="0" presStyleCnt="2"/>
      <dgm:spPr/>
    </dgm:pt>
    <dgm:pt modelId="{2F98CBA9-FEEB-49DD-A720-01CC48469227}" type="pres">
      <dgm:prSet presAssocID="{B5FFE6D3-4B8C-45B2-9CFB-5A7D0B525E36}" presName="text" presStyleLbl="fgAcc0" presStyleIdx="0" presStyleCnt="2">
        <dgm:presLayoutVars>
          <dgm:chPref val="3"/>
        </dgm:presLayoutVars>
      </dgm:prSet>
      <dgm:spPr/>
    </dgm:pt>
    <dgm:pt modelId="{782F3B37-8341-41B1-9A7A-230988ABBD88}" type="pres">
      <dgm:prSet presAssocID="{B5FFE6D3-4B8C-45B2-9CFB-5A7D0B525E36}" presName="hierChild2" presStyleCnt="0"/>
      <dgm:spPr/>
    </dgm:pt>
    <dgm:pt modelId="{1C3008B9-A408-41BE-85B9-C2F41FBC4906}" type="pres">
      <dgm:prSet presAssocID="{8E7A13AE-C87A-449E-9A56-2C0842529F28}" presName="hierRoot1" presStyleCnt="0"/>
      <dgm:spPr/>
    </dgm:pt>
    <dgm:pt modelId="{182042FA-A95F-43DA-BB81-3CC577FFC772}" type="pres">
      <dgm:prSet presAssocID="{8E7A13AE-C87A-449E-9A56-2C0842529F28}" presName="composite" presStyleCnt="0"/>
      <dgm:spPr/>
    </dgm:pt>
    <dgm:pt modelId="{53849826-518E-4BA9-A2B2-2855D5443D3D}" type="pres">
      <dgm:prSet presAssocID="{8E7A13AE-C87A-449E-9A56-2C0842529F28}" presName="background" presStyleLbl="node0" presStyleIdx="1" presStyleCnt="2"/>
      <dgm:spPr/>
    </dgm:pt>
    <dgm:pt modelId="{C57486EF-C90A-438C-B3E5-DA3229B61402}" type="pres">
      <dgm:prSet presAssocID="{8E7A13AE-C87A-449E-9A56-2C0842529F28}" presName="text" presStyleLbl="fgAcc0" presStyleIdx="1" presStyleCnt="2">
        <dgm:presLayoutVars>
          <dgm:chPref val="3"/>
        </dgm:presLayoutVars>
      </dgm:prSet>
      <dgm:spPr/>
    </dgm:pt>
    <dgm:pt modelId="{A2BD3327-E2DA-4002-9387-45A57A71D69B}" type="pres">
      <dgm:prSet presAssocID="{8E7A13AE-C87A-449E-9A56-2C0842529F28}" presName="hierChild2" presStyleCnt="0"/>
      <dgm:spPr/>
    </dgm:pt>
  </dgm:ptLst>
  <dgm:cxnLst>
    <dgm:cxn modelId="{3C5A4203-8F49-4DB9-BE29-D898BA543CF3}" type="presOf" srcId="{8E7A13AE-C87A-449E-9A56-2C0842529F28}" destId="{C57486EF-C90A-438C-B3E5-DA3229B61402}" srcOrd="0" destOrd="0" presId="urn:microsoft.com/office/officeart/2005/8/layout/hierarchy1"/>
    <dgm:cxn modelId="{DB4B770C-C023-4028-84C3-57FFD50AFBD5}" type="presOf" srcId="{B5FFE6D3-4B8C-45B2-9CFB-5A7D0B525E36}" destId="{2F98CBA9-FEEB-49DD-A720-01CC48469227}" srcOrd="0" destOrd="0" presId="urn:microsoft.com/office/officeart/2005/8/layout/hierarchy1"/>
    <dgm:cxn modelId="{2E833C5B-3C6F-4EE9-9103-71DBCB0F4F62}" srcId="{90DD1CC3-C103-4431-AB95-2883747212FC}" destId="{B5FFE6D3-4B8C-45B2-9CFB-5A7D0B525E36}" srcOrd="0" destOrd="0" parTransId="{E59DD8F4-420C-46F5-ABC5-7354B8204F21}" sibTransId="{4759378F-2A40-4B44-B14B-2B6DB76E9E62}"/>
    <dgm:cxn modelId="{EBD67F7E-58FD-41A5-9E22-254F2E00234B}" type="presOf" srcId="{90DD1CC3-C103-4431-AB95-2883747212FC}" destId="{63D1A8CF-9B50-4D24-8C2C-909A32EC7A0A}" srcOrd="0" destOrd="0" presId="urn:microsoft.com/office/officeart/2005/8/layout/hierarchy1"/>
    <dgm:cxn modelId="{F8B178B3-E0BB-4613-9E12-942334087794}" srcId="{90DD1CC3-C103-4431-AB95-2883747212FC}" destId="{8E7A13AE-C87A-449E-9A56-2C0842529F28}" srcOrd="1" destOrd="0" parTransId="{C501E553-E0CB-4226-9909-E2E3DD011209}" sibTransId="{C98B7C6D-96FE-41C2-A68B-740B7BE59A1B}"/>
    <dgm:cxn modelId="{7702A125-8E1C-4C35-BBC5-98C80CBB98B8}" type="presParOf" srcId="{63D1A8CF-9B50-4D24-8C2C-909A32EC7A0A}" destId="{9C43B0E8-F96F-4542-8EBF-07B24B8DE147}" srcOrd="0" destOrd="0" presId="urn:microsoft.com/office/officeart/2005/8/layout/hierarchy1"/>
    <dgm:cxn modelId="{D7A66E87-338E-4D6C-9D7B-DD4AEBC4DFA6}" type="presParOf" srcId="{9C43B0E8-F96F-4542-8EBF-07B24B8DE147}" destId="{A0D1C3FF-7183-4F5C-BE0B-296B0C8B7AC6}" srcOrd="0" destOrd="0" presId="urn:microsoft.com/office/officeart/2005/8/layout/hierarchy1"/>
    <dgm:cxn modelId="{4D434E09-C6DD-4363-8C92-FDCEA561233D}" type="presParOf" srcId="{A0D1C3FF-7183-4F5C-BE0B-296B0C8B7AC6}" destId="{2B5CBE4D-7141-4D58-9DBD-77C7A658977A}" srcOrd="0" destOrd="0" presId="urn:microsoft.com/office/officeart/2005/8/layout/hierarchy1"/>
    <dgm:cxn modelId="{0E810DC4-CD68-4EAD-AE8F-F45D72B22F32}" type="presParOf" srcId="{A0D1C3FF-7183-4F5C-BE0B-296B0C8B7AC6}" destId="{2F98CBA9-FEEB-49DD-A720-01CC48469227}" srcOrd="1" destOrd="0" presId="urn:microsoft.com/office/officeart/2005/8/layout/hierarchy1"/>
    <dgm:cxn modelId="{E81E72F9-3EC0-4361-89CA-B40194ACA99C}" type="presParOf" srcId="{9C43B0E8-F96F-4542-8EBF-07B24B8DE147}" destId="{782F3B37-8341-41B1-9A7A-230988ABBD88}" srcOrd="1" destOrd="0" presId="urn:microsoft.com/office/officeart/2005/8/layout/hierarchy1"/>
    <dgm:cxn modelId="{FA3BB874-95E3-4900-88A8-0EF579E331BF}" type="presParOf" srcId="{63D1A8CF-9B50-4D24-8C2C-909A32EC7A0A}" destId="{1C3008B9-A408-41BE-85B9-C2F41FBC4906}" srcOrd="1" destOrd="0" presId="urn:microsoft.com/office/officeart/2005/8/layout/hierarchy1"/>
    <dgm:cxn modelId="{5200AC79-DD93-4330-A970-F577B3079AB8}" type="presParOf" srcId="{1C3008B9-A408-41BE-85B9-C2F41FBC4906}" destId="{182042FA-A95F-43DA-BB81-3CC577FFC772}" srcOrd="0" destOrd="0" presId="urn:microsoft.com/office/officeart/2005/8/layout/hierarchy1"/>
    <dgm:cxn modelId="{67F19CE3-7BEE-443F-B058-600321866F3A}" type="presParOf" srcId="{182042FA-A95F-43DA-BB81-3CC577FFC772}" destId="{53849826-518E-4BA9-A2B2-2855D5443D3D}" srcOrd="0" destOrd="0" presId="urn:microsoft.com/office/officeart/2005/8/layout/hierarchy1"/>
    <dgm:cxn modelId="{8D2807CF-E1C7-43F9-9FF5-3578F9E59CC7}" type="presParOf" srcId="{182042FA-A95F-43DA-BB81-3CC577FFC772}" destId="{C57486EF-C90A-438C-B3E5-DA3229B61402}" srcOrd="1" destOrd="0" presId="urn:microsoft.com/office/officeart/2005/8/layout/hierarchy1"/>
    <dgm:cxn modelId="{B5D8F385-4374-4DA5-A388-557981EE82FE}" type="presParOf" srcId="{1C3008B9-A408-41BE-85B9-C2F41FBC4906}" destId="{A2BD3327-E2DA-4002-9387-45A57A71D6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11AE01-A947-42C8-B531-D18D3CDB44EB}"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BCE21B47-8B9E-4018-B2A5-771391FA31EF}">
      <dgm:prSet/>
      <dgm:spPr/>
      <dgm:t>
        <a:bodyPr/>
        <a:lstStyle/>
        <a:p>
          <a:r>
            <a:rPr lang="en-US"/>
            <a:t>Package “psych” was used in R</a:t>
          </a:r>
        </a:p>
      </dgm:t>
    </dgm:pt>
    <dgm:pt modelId="{18184433-E853-435C-A28E-8CD8A9E622D3}" type="parTrans" cxnId="{4D962C5D-7CC3-42D6-8390-B97E20B07CAC}">
      <dgm:prSet/>
      <dgm:spPr/>
      <dgm:t>
        <a:bodyPr/>
        <a:lstStyle/>
        <a:p>
          <a:endParaRPr lang="en-US"/>
        </a:p>
      </dgm:t>
    </dgm:pt>
    <dgm:pt modelId="{DCF03C4E-5202-48EC-AA16-A1F1D4751F84}" type="sibTrans" cxnId="{4D962C5D-7CC3-42D6-8390-B97E20B07CAC}">
      <dgm:prSet/>
      <dgm:spPr/>
      <dgm:t>
        <a:bodyPr/>
        <a:lstStyle/>
        <a:p>
          <a:endParaRPr lang="en-US"/>
        </a:p>
      </dgm:t>
    </dgm:pt>
    <dgm:pt modelId="{0CD3FD7A-1A97-4C68-AEDA-BEB0AE472286}">
      <dgm:prSet/>
      <dgm:spPr/>
      <dgm:t>
        <a:bodyPr/>
        <a:lstStyle/>
        <a:p>
          <a:r>
            <a:rPr lang="en-US" dirty="0"/>
            <a:t>Data Thurstone and </a:t>
          </a:r>
          <a:r>
            <a:rPr lang="en-US" dirty="0" err="1"/>
            <a:t>bfi</a:t>
          </a:r>
          <a:r>
            <a:rPr lang="en-US" dirty="0"/>
            <a:t> were used from the psych package</a:t>
          </a:r>
        </a:p>
      </dgm:t>
    </dgm:pt>
    <dgm:pt modelId="{40476985-0F20-4BBE-9D0A-C06870C5D4FC}" type="parTrans" cxnId="{4EB2C09C-273F-4BE7-AE1A-ACFDCE19DB40}">
      <dgm:prSet/>
      <dgm:spPr/>
      <dgm:t>
        <a:bodyPr/>
        <a:lstStyle/>
        <a:p>
          <a:endParaRPr lang="en-US"/>
        </a:p>
      </dgm:t>
    </dgm:pt>
    <dgm:pt modelId="{70B1D316-F565-49D3-A300-C51B6BE4C927}" type="sibTrans" cxnId="{4EB2C09C-273F-4BE7-AE1A-ACFDCE19DB40}">
      <dgm:prSet/>
      <dgm:spPr/>
      <dgm:t>
        <a:bodyPr/>
        <a:lstStyle/>
        <a:p>
          <a:endParaRPr lang="en-US"/>
        </a:p>
      </dgm:t>
    </dgm:pt>
    <dgm:pt modelId="{17EADED6-3DF1-4A82-8F6C-6CC8F3AE12DA}" type="pres">
      <dgm:prSet presAssocID="{C711AE01-A947-42C8-B531-D18D3CDB44EB}" presName="Name0" presStyleCnt="0">
        <dgm:presLayoutVars>
          <dgm:dir/>
          <dgm:resizeHandles val="exact"/>
        </dgm:presLayoutVars>
      </dgm:prSet>
      <dgm:spPr/>
    </dgm:pt>
    <dgm:pt modelId="{5E2CFB8E-3BF6-4BA4-869E-C3C3E0D31A24}" type="pres">
      <dgm:prSet presAssocID="{BCE21B47-8B9E-4018-B2A5-771391FA31EF}" presName="node" presStyleLbl="node1" presStyleIdx="0" presStyleCnt="3">
        <dgm:presLayoutVars>
          <dgm:bulletEnabled val="1"/>
        </dgm:presLayoutVars>
      </dgm:prSet>
      <dgm:spPr/>
    </dgm:pt>
    <dgm:pt modelId="{5B1CD2D6-CD95-4666-B33B-83084EE5C3B1}" type="pres">
      <dgm:prSet presAssocID="{DCF03C4E-5202-48EC-AA16-A1F1D4751F84}" presName="sibTransSpacerBeforeConnector" presStyleCnt="0"/>
      <dgm:spPr/>
    </dgm:pt>
    <dgm:pt modelId="{53B49A03-70AB-4073-AC51-CA5477DD6C07}" type="pres">
      <dgm:prSet presAssocID="{DCF03C4E-5202-48EC-AA16-A1F1D4751F84}" presName="sibTrans" presStyleLbl="node1" presStyleIdx="1" presStyleCnt="3"/>
      <dgm:spPr/>
    </dgm:pt>
    <dgm:pt modelId="{157A6549-3900-44BB-A219-2F3F6668BA99}" type="pres">
      <dgm:prSet presAssocID="{DCF03C4E-5202-48EC-AA16-A1F1D4751F84}" presName="sibTransSpacerAfterConnector" presStyleCnt="0"/>
      <dgm:spPr/>
    </dgm:pt>
    <dgm:pt modelId="{DE9191F1-0E99-47C1-BD4B-2B39EEF36039}" type="pres">
      <dgm:prSet presAssocID="{0CD3FD7A-1A97-4C68-AEDA-BEB0AE472286}" presName="node" presStyleLbl="node1" presStyleIdx="2" presStyleCnt="3">
        <dgm:presLayoutVars>
          <dgm:bulletEnabled val="1"/>
        </dgm:presLayoutVars>
      </dgm:prSet>
      <dgm:spPr/>
    </dgm:pt>
  </dgm:ptLst>
  <dgm:cxnLst>
    <dgm:cxn modelId="{7A1EC40D-5FA4-40BA-AC78-0995BE1453E4}" type="presOf" srcId="{C711AE01-A947-42C8-B531-D18D3CDB44EB}" destId="{17EADED6-3DF1-4A82-8F6C-6CC8F3AE12DA}" srcOrd="0" destOrd="0" presId="urn:microsoft.com/office/officeart/2016/7/layout/BasicProcessNew"/>
    <dgm:cxn modelId="{4D962C5D-7CC3-42D6-8390-B97E20B07CAC}" srcId="{C711AE01-A947-42C8-B531-D18D3CDB44EB}" destId="{BCE21B47-8B9E-4018-B2A5-771391FA31EF}" srcOrd="0" destOrd="0" parTransId="{18184433-E853-435C-A28E-8CD8A9E622D3}" sibTransId="{DCF03C4E-5202-48EC-AA16-A1F1D4751F84}"/>
    <dgm:cxn modelId="{3E51E071-20F7-4E2A-9CBD-6DFE4344244C}" type="presOf" srcId="{0CD3FD7A-1A97-4C68-AEDA-BEB0AE472286}" destId="{DE9191F1-0E99-47C1-BD4B-2B39EEF36039}" srcOrd="0" destOrd="0" presId="urn:microsoft.com/office/officeart/2016/7/layout/BasicProcessNew"/>
    <dgm:cxn modelId="{B0D4D699-89DC-4554-A16B-4BA22FC66FA3}" type="presOf" srcId="{BCE21B47-8B9E-4018-B2A5-771391FA31EF}" destId="{5E2CFB8E-3BF6-4BA4-869E-C3C3E0D31A24}" srcOrd="0" destOrd="0" presId="urn:microsoft.com/office/officeart/2016/7/layout/BasicProcessNew"/>
    <dgm:cxn modelId="{4EB2C09C-273F-4BE7-AE1A-ACFDCE19DB40}" srcId="{C711AE01-A947-42C8-B531-D18D3CDB44EB}" destId="{0CD3FD7A-1A97-4C68-AEDA-BEB0AE472286}" srcOrd="1" destOrd="0" parTransId="{40476985-0F20-4BBE-9D0A-C06870C5D4FC}" sibTransId="{70B1D316-F565-49D3-A300-C51B6BE4C927}"/>
    <dgm:cxn modelId="{6750E2E3-7F82-429D-9F55-8E5AE0F6F2FF}" type="presOf" srcId="{DCF03C4E-5202-48EC-AA16-A1F1D4751F84}" destId="{53B49A03-70AB-4073-AC51-CA5477DD6C07}" srcOrd="0" destOrd="0" presId="urn:microsoft.com/office/officeart/2016/7/layout/BasicProcessNew"/>
    <dgm:cxn modelId="{864C038D-5704-40F6-9410-4521D0451AEB}" type="presParOf" srcId="{17EADED6-3DF1-4A82-8F6C-6CC8F3AE12DA}" destId="{5E2CFB8E-3BF6-4BA4-869E-C3C3E0D31A24}" srcOrd="0" destOrd="0" presId="urn:microsoft.com/office/officeart/2016/7/layout/BasicProcessNew"/>
    <dgm:cxn modelId="{0FF3170A-E80C-4439-B61C-22434F0F4CF6}" type="presParOf" srcId="{17EADED6-3DF1-4A82-8F6C-6CC8F3AE12DA}" destId="{5B1CD2D6-CD95-4666-B33B-83084EE5C3B1}" srcOrd="1" destOrd="0" presId="urn:microsoft.com/office/officeart/2016/7/layout/BasicProcessNew"/>
    <dgm:cxn modelId="{189BEBE7-776E-49BE-8DF1-439D4760CAA5}" type="presParOf" srcId="{17EADED6-3DF1-4A82-8F6C-6CC8F3AE12DA}" destId="{53B49A03-70AB-4073-AC51-CA5477DD6C07}" srcOrd="2" destOrd="0" presId="urn:microsoft.com/office/officeart/2016/7/layout/BasicProcessNew"/>
    <dgm:cxn modelId="{B5CEE6AB-4F1F-41C3-B150-249B09DDCB28}" type="presParOf" srcId="{17EADED6-3DF1-4A82-8F6C-6CC8F3AE12DA}" destId="{157A6549-3900-44BB-A219-2F3F6668BA99}" srcOrd="3" destOrd="0" presId="urn:microsoft.com/office/officeart/2016/7/layout/BasicProcessNew"/>
    <dgm:cxn modelId="{7020B3E5-5B3E-4020-95F4-728829A9AFC6}" type="presParOf" srcId="{17EADED6-3DF1-4A82-8F6C-6CC8F3AE12DA}" destId="{DE9191F1-0E99-47C1-BD4B-2B39EEF36039}"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CE3CE6-7BE3-4709-AFF0-35BC43C363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2790D2-0757-40C2-97EB-355B78FD1064}">
      <dgm:prSet/>
      <dgm:spPr/>
      <dgm:t>
        <a:bodyPr/>
        <a:lstStyle/>
        <a:p>
          <a:r>
            <a:rPr lang="en-US"/>
            <a:t>Radar function: “plots correlations as vectors ranging in length from 0 (corresponding to r=-1) to 1 (corresponding to an r=1). The vectors are arranged radially around a circle.”</a:t>
          </a:r>
        </a:p>
      </dgm:t>
    </dgm:pt>
    <dgm:pt modelId="{511A943E-D286-4158-9A4C-78C9C06896EE}" type="parTrans" cxnId="{35D5305F-16D2-45E3-97AF-EE7A30D99D30}">
      <dgm:prSet/>
      <dgm:spPr/>
      <dgm:t>
        <a:bodyPr/>
        <a:lstStyle/>
        <a:p>
          <a:endParaRPr lang="en-US"/>
        </a:p>
      </dgm:t>
    </dgm:pt>
    <dgm:pt modelId="{7DF49FD8-BF2E-4ECA-9588-9234B887F182}" type="sibTrans" cxnId="{35D5305F-16D2-45E3-97AF-EE7A30D99D30}">
      <dgm:prSet/>
      <dgm:spPr/>
      <dgm:t>
        <a:bodyPr/>
        <a:lstStyle/>
        <a:p>
          <a:endParaRPr lang="en-US"/>
        </a:p>
      </dgm:t>
    </dgm:pt>
    <dgm:pt modelId="{D19AF969-CDD8-4A6A-855F-7B820C4C6FD9}">
      <dgm:prSet/>
      <dgm:spPr/>
      <dgm:t>
        <a:bodyPr/>
        <a:lstStyle/>
        <a:p>
          <a:r>
            <a:rPr lang="en-US"/>
            <a:t>Spider function: “Spider plots connect the end points of each vector. The plots are most appropriate if the variables are organized in some meaningful manner.”</a:t>
          </a:r>
        </a:p>
      </dgm:t>
    </dgm:pt>
    <dgm:pt modelId="{E343F2F4-8457-4E53-A1D6-441D2B1B377E}" type="parTrans" cxnId="{EA76C7F9-713B-46EB-A940-73D63612B70B}">
      <dgm:prSet/>
      <dgm:spPr/>
      <dgm:t>
        <a:bodyPr/>
        <a:lstStyle/>
        <a:p>
          <a:endParaRPr lang="en-US"/>
        </a:p>
      </dgm:t>
    </dgm:pt>
    <dgm:pt modelId="{A362A06F-4FBF-4187-9DB7-21A8C4D302D8}" type="sibTrans" cxnId="{EA76C7F9-713B-46EB-A940-73D63612B70B}">
      <dgm:prSet/>
      <dgm:spPr/>
      <dgm:t>
        <a:bodyPr/>
        <a:lstStyle/>
        <a:p>
          <a:endParaRPr lang="en-US"/>
        </a:p>
      </dgm:t>
    </dgm:pt>
    <dgm:pt modelId="{1CFC3847-E702-4BDE-8F72-72911D82D8DF}">
      <dgm:prSet/>
      <dgm:spPr/>
      <dgm:t>
        <a:bodyPr/>
        <a:lstStyle/>
        <a:p>
          <a:r>
            <a:rPr lang="en-US"/>
            <a:t>Reference: R documentation on spider {psych} package: </a:t>
          </a:r>
          <a:r>
            <a:rPr lang="en-US">
              <a:hlinkClick xmlns:r="http://schemas.openxmlformats.org/officeDocument/2006/relationships" r:id="rId1"/>
            </a:rPr>
            <a:t>https://personality-project.org/r/html/spider.html</a:t>
          </a:r>
          <a:endParaRPr lang="en-US"/>
        </a:p>
      </dgm:t>
    </dgm:pt>
    <dgm:pt modelId="{AFA786C2-0C95-4AEB-82FC-B322C7DC8552}" type="parTrans" cxnId="{2BAB9BB2-3F09-471E-8751-B0858CCFBCEA}">
      <dgm:prSet/>
      <dgm:spPr/>
      <dgm:t>
        <a:bodyPr/>
        <a:lstStyle/>
        <a:p>
          <a:endParaRPr lang="en-US"/>
        </a:p>
      </dgm:t>
    </dgm:pt>
    <dgm:pt modelId="{5B1CB434-BA17-428C-9564-09F2F6342043}" type="sibTrans" cxnId="{2BAB9BB2-3F09-471E-8751-B0858CCFBCEA}">
      <dgm:prSet/>
      <dgm:spPr/>
      <dgm:t>
        <a:bodyPr/>
        <a:lstStyle/>
        <a:p>
          <a:endParaRPr lang="en-US"/>
        </a:p>
      </dgm:t>
    </dgm:pt>
    <dgm:pt modelId="{B2A22C88-BFCC-453A-BB48-D0AF82875EF7}" type="pres">
      <dgm:prSet presAssocID="{56CE3CE6-7BE3-4709-AFF0-35BC43C3638B}" presName="root" presStyleCnt="0">
        <dgm:presLayoutVars>
          <dgm:dir/>
          <dgm:resizeHandles val="exact"/>
        </dgm:presLayoutVars>
      </dgm:prSet>
      <dgm:spPr/>
    </dgm:pt>
    <dgm:pt modelId="{89E90D2E-531D-4A81-BD4E-17C5154FA950}" type="pres">
      <dgm:prSet presAssocID="{FA2790D2-0757-40C2-97EB-355B78FD1064}" presName="compNode" presStyleCnt="0"/>
      <dgm:spPr/>
    </dgm:pt>
    <dgm:pt modelId="{C9624D12-E64B-45F2-812B-1E9795997387}" type="pres">
      <dgm:prSet presAssocID="{FA2790D2-0757-40C2-97EB-355B78FD1064}" presName="bgRect" presStyleLbl="bgShp" presStyleIdx="0" presStyleCnt="3"/>
      <dgm:spPr/>
    </dgm:pt>
    <dgm:pt modelId="{1FFC60AB-970C-4E49-A755-D79C045F2ECD}" type="pres">
      <dgm:prSet presAssocID="{FA2790D2-0757-40C2-97EB-355B78FD106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Satellite dish"/>
        </a:ext>
      </dgm:extLst>
    </dgm:pt>
    <dgm:pt modelId="{9FE59CBF-05F3-42AD-B11E-2BF80AD2B765}" type="pres">
      <dgm:prSet presAssocID="{FA2790D2-0757-40C2-97EB-355B78FD1064}" presName="spaceRect" presStyleCnt="0"/>
      <dgm:spPr/>
    </dgm:pt>
    <dgm:pt modelId="{8DB77C8C-6601-447C-B40A-3C269D38CF62}" type="pres">
      <dgm:prSet presAssocID="{FA2790D2-0757-40C2-97EB-355B78FD1064}" presName="parTx" presStyleLbl="revTx" presStyleIdx="0" presStyleCnt="3">
        <dgm:presLayoutVars>
          <dgm:chMax val="0"/>
          <dgm:chPref val="0"/>
        </dgm:presLayoutVars>
      </dgm:prSet>
      <dgm:spPr/>
    </dgm:pt>
    <dgm:pt modelId="{A2919A9C-EE3A-4F1E-B73A-62BB2E3964A4}" type="pres">
      <dgm:prSet presAssocID="{7DF49FD8-BF2E-4ECA-9588-9234B887F182}" presName="sibTrans" presStyleCnt="0"/>
      <dgm:spPr/>
    </dgm:pt>
    <dgm:pt modelId="{C714533F-B831-4318-9093-370D6469E8ED}" type="pres">
      <dgm:prSet presAssocID="{D19AF969-CDD8-4A6A-855F-7B820C4C6FD9}" presName="compNode" presStyleCnt="0"/>
      <dgm:spPr/>
    </dgm:pt>
    <dgm:pt modelId="{1A312598-A0BD-4676-A290-503FAE630A06}" type="pres">
      <dgm:prSet presAssocID="{D19AF969-CDD8-4A6A-855F-7B820C4C6FD9}" presName="bgRect" presStyleLbl="bgShp" presStyleIdx="1" presStyleCnt="3"/>
      <dgm:spPr/>
    </dgm:pt>
    <dgm:pt modelId="{A2406F76-28F0-4420-B84F-4E6D28D00D99}" type="pres">
      <dgm:prSet presAssocID="{D19AF969-CDD8-4A6A-855F-7B820C4C6FD9}"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obweb"/>
        </a:ext>
      </dgm:extLst>
    </dgm:pt>
    <dgm:pt modelId="{259CD939-08EC-455B-A92D-0C08817748D2}" type="pres">
      <dgm:prSet presAssocID="{D19AF969-CDD8-4A6A-855F-7B820C4C6FD9}" presName="spaceRect" presStyleCnt="0"/>
      <dgm:spPr/>
    </dgm:pt>
    <dgm:pt modelId="{232B24D8-1C57-413B-A1B0-A532864A49CF}" type="pres">
      <dgm:prSet presAssocID="{D19AF969-CDD8-4A6A-855F-7B820C4C6FD9}" presName="parTx" presStyleLbl="revTx" presStyleIdx="1" presStyleCnt="3">
        <dgm:presLayoutVars>
          <dgm:chMax val="0"/>
          <dgm:chPref val="0"/>
        </dgm:presLayoutVars>
      </dgm:prSet>
      <dgm:spPr/>
    </dgm:pt>
    <dgm:pt modelId="{F4D1135B-4D22-4B8B-BCC1-FAA65AE13565}" type="pres">
      <dgm:prSet presAssocID="{A362A06F-4FBF-4187-9DB7-21A8C4D302D8}" presName="sibTrans" presStyleCnt="0"/>
      <dgm:spPr/>
    </dgm:pt>
    <dgm:pt modelId="{272C69EA-EC65-46A9-882D-9B4D2F6AA2A4}" type="pres">
      <dgm:prSet presAssocID="{1CFC3847-E702-4BDE-8F72-72911D82D8DF}" presName="compNode" presStyleCnt="0"/>
      <dgm:spPr/>
    </dgm:pt>
    <dgm:pt modelId="{307F36F7-F3CD-451D-B015-C0E34E3575AE}" type="pres">
      <dgm:prSet presAssocID="{1CFC3847-E702-4BDE-8F72-72911D82D8DF}" presName="bgRect" presStyleLbl="bgShp" presStyleIdx="2" presStyleCnt="3"/>
      <dgm:spPr/>
    </dgm:pt>
    <dgm:pt modelId="{554D3248-66A8-48AC-BB79-4210D806C7DE}" type="pres">
      <dgm:prSet presAssocID="{1CFC3847-E702-4BDE-8F72-72911D82D8DF}"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Presentation with Checklist"/>
        </a:ext>
      </dgm:extLst>
    </dgm:pt>
    <dgm:pt modelId="{A37575F5-63FC-4E7B-B8F4-85B37D5AA09D}" type="pres">
      <dgm:prSet presAssocID="{1CFC3847-E702-4BDE-8F72-72911D82D8DF}" presName="spaceRect" presStyleCnt="0"/>
      <dgm:spPr/>
    </dgm:pt>
    <dgm:pt modelId="{32B6A31C-C664-40E4-9502-F98EAD1F4F06}" type="pres">
      <dgm:prSet presAssocID="{1CFC3847-E702-4BDE-8F72-72911D82D8DF}" presName="parTx" presStyleLbl="revTx" presStyleIdx="2" presStyleCnt="3">
        <dgm:presLayoutVars>
          <dgm:chMax val="0"/>
          <dgm:chPref val="0"/>
        </dgm:presLayoutVars>
      </dgm:prSet>
      <dgm:spPr/>
    </dgm:pt>
  </dgm:ptLst>
  <dgm:cxnLst>
    <dgm:cxn modelId="{38A17410-3394-4DAE-858F-773F7F8300C8}" type="presOf" srcId="{FA2790D2-0757-40C2-97EB-355B78FD1064}" destId="{8DB77C8C-6601-447C-B40A-3C269D38CF62}" srcOrd="0" destOrd="0" presId="urn:microsoft.com/office/officeart/2018/2/layout/IconVerticalSolidList"/>
    <dgm:cxn modelId="{2D84B926-5343-41FA-B80D-0766897A6B98}" type="presOf" srcId="{1CFC3847-E702-4BDE-8F72-72911D82D8DF}" destId="{32B6A31C-C664-40E4-9502-F98EAD1F4F06}" srcOrd="0" destOrd="0" presId="urn:microsoft.com/office/officeart/2018/2/layout/IconVerticalSolidList"/>
    <dgm:cxn modelId="{35D5305F-16D2-45E3-97AF-EE7A30D99D30}" srcId="{56CE3CE6-7BE3-4709-AFF0-35BC43C3638B}" destId="{FA2790D2-0757-40C2-97EB-355B78FD1064}" srcOrd="0" destOrd="0" parTransId="{511A943E-D286-4158-9A4C-78C9C06896EE}" sibTransId="{7DF49FD8-BF2E-4ECA-9588-9234B887F182}"/>
    <dgm:cxn modelId="{2BAB9BB2-3F09-471E-8751-B0858CCFBCEA}" srcId="{56CE3CE6-7BE3-4709-AFF0-35BC43C3638B}" destId="{1CFC3847-E702-4BDE-8F72-72911D82D8DF}" srcOrd="2" destOrd="0" parTransId="{AFA786C2-0C95-4AEB-82FC-B322C7DC8552}" sibTransId="{5B1CB434-BA17-428C-9564-09F2F6342043}"/>
    <dgm:cxn modelId="{20BBFEE7-E142-473E-B025-796066F00CC0}" type="presOf" srcId="{56CE3CE6-7BE3-4709-AFF0-35BC43C3638B}" destId="{B2A22C88-BFCC-453A-BB48-D0AF82875EF7}" srcOrd="0" destOrd="0" presId="urn:microsoft.com/office/officeart/2018/2/layout/IconVerticalSolidList"/>
    <dgm:cxn modelId="{9B5EE1F3-BE4D-40FA-9B7A-6571F64B984B}" type="presOf" srcId="{D19AF969-CDD8-4A6A-855F-7B820C4C6FD9}" destId="{232B24D8-1C57-413B-A1B0-A532864A49CF}" srcOrd="0" destOrd="0" presId="urn:microsoft.com/office/officeart/2018/2/layout/IconVerticalSolidList"/>
    <dgm:cxn modelId="{EA76C7F9-713B-46EB-A940-73D63612B70B}" srcId="{56CE3CE6-7BE3-4709-AFF0-35BC43C3638B}" destId="{D19AF969-CDD8-4A6A-855F-7B820C4C6FD9}" srcOrd="1" destOrd="0" parTransId="{E343F2F4-8457-4E53-A1D6-441D2B1B377E}" sibTransId="{A362A06F-4FBF-4187-9DB7-21A8C4D302D8}"/>
    <dgm:cxn modelId="{A688E02F-206A-4510-AD51-7C1921BDAC6E}" type="presParOf" srcId="{B2A22C88-BFCC-453A-BB48-D0AF82875EF7}" destId="{89E90D2E-531D-4A81-BD4E-17C5154FA950}" srcOrd="0" destOrd="0" presId="urn:microsoft.com/office/officeart/2018/2/layout/IconVerticalSolidList"/>
    <dgm:cxn modelId="{8603EFE0-1F56-4483-A11A-8A9319AC73B4}" type="presParOf" srcId="{89E90D2E-531D-4A81-BD4E-17C5154FA950}" destId="{C9624D12-E64B-45F2-812B-1E9795997387}" srcOrd="0" destOrd="0" presId="urn:microsoft.com/office/officeart/2018/2/layout/IconVerticalSolidList"/>
    <dgm:cxn modelId="{AAFF76A1-7737-4FF9-9EA3-4581F7E6EE60}" type="presParOf" srcId="{89E90D2E-531D-4A81-BD4E-17C5154FA950}" destId="{1FFC60AB-970C-4E49-A755-D79C045F2ECD}" srcOrd="1" destOrd="0" presId="urn:microsoft.com/office/officeart/2018/2/layout/IconVerticalSolidList"/>
    <dgm:cxn modelId="{E6102530-82E4-43BE-9C1E-97979E790A22}" type="presParOf" srcId="{89E90D2E-531D-4A81-BD4E-17C5154FA950}" destId="{9FE59CBF-05F3-42AD-B11E-2BF80AD2B765}" srcOrd="2" destOrd="0" presId="urn:microsoft.com/office/officeart/2018/2/layout/IconVerticalSolidList"/>
    <dgm:cxn modelId="{3B1A9031-884E-4CCE-ACD7-62EAF69075F0}" type="presParOf" srcId="{89E90D2E-531D-4A81-BD4E-17C5154FA950}" destId="{8DB77C8C-6601-447C-B40A-3C269D38CF62}" srcOrd="3" destOrd="0" presId="urn:microsoft.com/office/officeart/2018/2/layout/IconVerticalSolidList"/>
    <dgm:cxn modelId="{A3592E48-9745-4C32-BE32-7AB52193B78C}" type="presParOf" srcId="{B2A22C88-BFCC-453A-BB48-D0AF82875EF7}" destId="{A2919A9C-EE3A-4F1E-B73A-62BB2E3964A4}" srcOrd="1" destOrd="0" presId="urn:microsoft.com/office/officeart/2018/2/layout/IconVerticalSolidList"/>
    <dgm:cxn modelId="{F454CE70-C1F6-4628-ADB9-261EF4BD5D30}" type="presParOf" srcId="{B2A22C88-BFCC-453A-BB48-D0AF82875EF7}" destId="{C714533F-B831-4318-9093-370D6469E8ED}" srcOrd="2" destOrd="0" presId="urn:microsoft.com/office/officeart/2018/2/layout/IconVerticalSolidList"/>
    <dgm:cxn modelId="{F104B17F-A838-4B27-A05B-558598D218D6}" type="presParOf" srcId="{C714533F-B831-4318-9093-370D6469E8ED}" destId="{1A312598-A0BD-4676-A290-503FAE630A06}" srcOrd="0" destOrd="0" presId="urn:microsoft.com/office/officeart/2018/2/layout/IconVerticalSolidList"/>
    <dgm:cxn modelId="{30731710-6112-4543-8D84-148B7F1073C2}" type="presParOf" srcId="{C714533F-B831-4318-9093-370D6469E8ED}" destId="{A2406F76-28F0-4420-B84F-4E6D28D00D99}" srcOrd="1" destOrd="0" presId="urn:microsoft.com/office/officeart/2018/2/layout/IconVerticalSolidList"/>
    <dgm:cxn modelId="{99DA4AA0-4520-4001-A770-F94F0503DBAE}" type="presParOf" srcId="{C714533F-B831-4318-9093-370D6469E8ED}" destId="{259CD939-08EC-455B-A92D-0C08817748D2}" srcOrd="2" destOrd="0" presId="urn:microsoft.com/office/officeart/2018/2/layout/IconVerticalSolidList"/>
    <dgm:cxn modelId="{99636AA4-1F1C-4598-945E-B947EB6DCDFB}" type="presParOf" srcId="{C714533F-B831-4318-9093-370D6469E8ED}" destId="{232B24D8-1C57-413B-A1B0-A532864A49CF}" srcOrd="3" destOrd="0" presId="urn:microsoft.com/office/officeart/2018/2/layout/IconVerticalSolidList"/>
    <dgm:cxn modelId="{895A8823-D91F-497A-9769-92A4AD6DD7DD}" type="presParOf" srcId="{B2A22C88-BFCC-453A-BB48-D0AF82875EF7}" destId="{F4D1135B-4D22-4B8B-BCC1-FAA65AE13565}" srcOrd="3" destOrd="0" presId="urn:microsoft.com/office/officeart/2018/2/layout/IconVerticalSolidList"/>
    <dgm:cxn modelId="{DFEC6A49-CB35-430C-9E42-B4D4988DD840}" type="presParOf" srcId="{B2A22C88-BFCC-453A-BB48-D0AF82875EF7}" destId="{272C69EA-EC65-46A9-882D-9B4D2F6AA2A4}" srcOrd="4" destOrd="0" presId="urn:microsoft.com/office/officeart/2018/2/layout/IconVerticalSolidList"/>
    <dgm:cxn modelId="{4435289B-EB24-49C2-8145-020B5E764EA3}" type="presParOf" srcId="{272C69EA-EC65-46A9-882D-9B4D2F6AA2A4}" destId="{307F36F7-F3CD-451D-B015-C0E34E3575AE}" srcOrd="0" destOrd="0" presId="urn:microsoft.com/office/officeart/2018/2/layout/IconVerticalSolidList"/>
    <dgm:cxn modelId="{A4DA43FB-2EDF-4B35-BAA7-3F6479141E84}" type="presParOf" srcId="{272C69EA-EC65-46A9-882D-9B4D2F6AA2A4}" destId="{554D3248-66A8-48AC-BB79-4210D806C7DE}" srcOrd="1" destOrd="0" presId="urn:microsoft.com/office/officeart/2018/2/layout/IconVerticalSolidList"/>
    <dgm:cxn modelId="{6E165A4D-274A-48A3-910A-A5A5B9C41B25}" type="presParOf" srcId="{272C69EA-EC65-46A9-882D-9B4D2F6AA2A4}" destId="{A37575F5-63FC-4E7B-B8F4-85B37D5AA09D}" srcOrd="2" destOrd="0" presId="urn:microsoft.com/office/officeart/2018/2/layout/IconVerticalSolidList"/>
    <dgm:cxn modelId="{6ED91AFC-5ECA-46FB-9BCB-6268F93C239E}" type="presParOf" srcId="{272C69EA-EC65-46A9-882D-9B4D2F6AA2A4}" destId="{32B6A31C-C664-40E4-9502-F98EAD1F4F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925701-EA50-468C-9FB6-BEF50B6293F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9D8988-24D1-490D-9ECA-3609D63C6489}">
      <dgm:prSet/>
      <dgm:spPr/>
      <dgm:t>
        <a:bodyPr/>
        <a:lstStyle/>
        <a:p>
          <a:r>
            <a:rPr lang="en-US"/>
            <a:t>Reference: How to visualize data with cartoonish faces ala Chernoff (</a:t>
          </a:r>
          <a:r>
            <a:rPr lang="en-US">
              <a:hlinkClick xmlns:r="http://schemas.openxmlformats.org/officeDocument/2006/relationships" r:id="rId1"/>
            </a:rPr>
            <a:t>https://flowingdata.com/2010/08/31/how-to-visualize-data-with-cartoonish-faces/</a:t>
          </a:r>
          <a:r>
            <a:rPr lang="en-US"/>
            <a:t>)</a:t>
          </a:r>
        </a:p>
      </dgm:t>
    </dgm:pt>
    <dgm:pt modelId="{5D1FFADC-9A0E-4D45-A309-9DD55BAE24C0}" type="parTrans" cxnId="{34E5E548-F120-4E4B-A3A1-F307090DCDC4}">
      <dgm:prSet/>
      <dgm:spPr/>
      <dgm:t>
        <a:bodyPr/>
        <a:lstStyle/>
        <a:p>
          <a:endParaRPr lang="en-US"/>
        </a:p>
      </dgm:t>
    </dgm:pt>
    <dgm:pt modelId="{FC3188BE-2867-45ED-B8A8-F5783A5C9022}" type="sibTrans" cxnId="{34E5E548-F120-4E4B-A3A1-F307090DCDC4}">
      <dgm:prSet/>
      <dgm:spPr/>
      <dgm:t>
        <a:bodyPr/>
        <a:lstStyle/>
        <a:p>
          <a:endParaRPr lang="en-US"/>
        </a:p>
      </dgm:t>
    </dgm:pt>
    <dgm:pt modelId="{FB6B18CA-071F-4E29-8BE3-8E3B47A66A21}">
      <dgm:prSet/>
      <dgm:spPr/>
      <dgm:t>
        <a:bodyPr/>
        <a:lstStyle/>
        <a:p>
          <a:r>
            <a:rPr lang="en-US" dirty="0"/>
            <a:t>Package </a:t>
          </a:r>
          <a:r>
            <a:rPr lang="en-US" dirty="0" err="1"/>
            <a:t>aplpack</a:t>
          </a:r>
          <a:r>
            <a:rPr lang="en-US" dirty="0"/>
            <a:t>, used function faces()</a:t>
          </a:r>
        </a:p>
      </dgm:t>
    </dgm:pt>
    <dgm:pt modelId="{CE2DD624-2E7B-4322-A37E-96A02CEB19EB}" type="parTrans" cxnId="{6000371F-CB45-4997-86AB-29463174D6A6}">
      <dgm:prSet/>
      <dgm:spPr/>
      <dgm:t>
        <a:bodyPr/>
        <a:lstStyle/>
        <a:p>
          <a:endParaRPr lang="en-US"/>
        </a:p>
      </dgm:t>
    </dgm:pt>
    <dgm:pt modelId="{EEC94CCF-4809-40C8-8543-DFFD4AC2A258}" type="sibTrans" cxnId="{6000371F-CB45-4997-86AB-29463174D6A6}">
      <dgm:prSet/>
      <dgm:spPr/>
      <dgm:t>
        <a:bodyPr/>
        <a:lstStyle/>
        <a:p>
          <a:endParaRPr lang="en-US"/>
        </a:p>
      </dgm:t>
    </dgm:pt>
    <dgm:pt modelId="{2CC59F6F-9678-47C4-8E07-9EF8D9732AD4}">
      <dgm:prSet/>
      <dgm:spPr/>
      <dgm:t>
        <a:bodyPr/>
        <a:lstStyle/>
        <a:p>
          <a:r>
            <a:rPr lang="en-US"/>
            <a:t>Data is crime (crime rates by state): http://datasets.flowingdata.com/crimeRatesByState-formatted.csv</a:t>
          </a:r>
        </a:p>
      </dgm:t>
    </dgm:pt>
    <dgm:pt modelId="{EC373236-78EC-4FCC-B521-D9851891A7CD}" type="parTrans" cxnId="{2F3D4EA0-3F16-4B06-92A8-D4FFAA6619E0}">
      <dgm:prSet/>
      <dgm:spPr/>
      <dgm:t>
        <a:bodyPr/>
        <a:lstStyle/>
        <a:p>
          <a:endParaRPr lang="en-US"/>
        </a:p>
      </dgm:t>
    </dgm:pt>
    <dgm:pt modelId="{55DB657F-98B6-41CB-A0DB-C190F49DD073}" type="sibTrans" cxnId="{2F3D4EA0-3F16-4B06-92A8-D4FFAA6619E0}">
      <dgm:prSet/>
      <dgm:spPr/>
      <dgm:t>
        <a:bodyPr/>
        <a:lstStyle/>
        <a:p>
          <a:endParaRPr lang="en-US"/>
        </a:p>
      </dgm:t>
    </dgm:pt>
    <dgm:pt modelId="{13188193-5852-4020-8129-69877182517C}" type="pres">
      <dgm:prSet presAssocID="{E9925701-EA50-468C-9FB6-BEF50B6293F9}" presName="root" presStyleCnt="0">
        <dgm:presLayoutVars>
          <dgm:dir/>
          <dgm:resizeHandles val="exact"/>
        </dgm:presLayoutVars>
      </dgm:prSet>
      <dgm:spPr/>
    </dgm:pt>
    <dgm:pt modelId="{9DC2CA91-8B6C-4E31-9B19-08C630C419BA}" type="pres">
      <dgm:prSet presAssocID="{8C9D8988-24D1-490D-9ECA-3609D63C6489}" presName="compNode" presStyleCnt="0"/>
      <dgm:spPr/>
    </dgm:pt>
    <dgm:pt modelId="{D196D647-D5C8-4512-BA27-04729255BC96}" type="pres">
      <dgm:prSet presAssocID="{8C9D8988-24D1-490D-9ECA-3609D63C6489}" presName="bgRect" presStyleLbl="bgShp" presStyleIdx="0" presStyleCnt="3"/>
      <dgm:spPr/>
    </dgm:pt>
    <dgm:pt modelId="{2726C760-C690-43D1-8332-A24661445D7D}" type="pres">
      <dgm:prSet presAssocID="{8C9D8988-24D1-490D-9ECA-3609D63C648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Checkmark"/>
        </a:ext>
      </dgm:extLst>
    </dgm:pt>
    <dgm:pt modelId="{588CEF04-9915-49F3-9706-B83D039167BB}" type="pres">
      <dgm:prSet presAssocID="{8C9D8988-24D1-490D-9ECA-3609D63C6489}" presName="spaceRect" presStyleCnt="0"/>
      <dgm:spPr/>
    </dgm:pt>
    <dgm:pt modelId="{0144EC48-5538-4D4B-BCA5-15D8DCF6D9B4}" type="pres">
      <dgm:prSet presAssocID="{8C9D8988-24D1-490D-9ECA-3609D63C6489}" presName="parTx" presStyleLbl="revTx" presStyleIdx="0" presStyleCnt="3">
        <dgm:presLayoutVars>
          <dgm:chMax val="0"/>
          <dgm:chPref val="0"/>
        </dgm:presLayoutVars>
      </dgm:prSet>
      <dgm:spPr/>
    </dgm:pt>
    <dgm:pt modelId="{D4964EF0-3EB2-4146-8308-BA7176BBE8C0}" type="pres">
      <dgm:prSet presAssocID="{FC3188BE-2867-45ED-B8A8-F5783A5C9022}" presName="sibTrans" presStyleCnt="0"/>
      <dgm:spPr/>
    </dgm:pt>
    <dgm:pt modelId="{D9C1281D-C437-4132-9470-19BD75B36BD6}" type="pres">
      <dgm:prSet presAssocID="{FB6B18CA-071F-4E29-8BE3-8E3B47A66A21}" presName="compNode" presStyleCnt="0"/>
      <dgm:spPr/>
    </dgm:pt>
    <dgm:pt modelId="{5C6C0B20-E380-46E6-91E0-DE2A037CF66D}" type="pres">
      <dgm:prSet presAssocID="{FB6B18CA-071F-4E29-8BE3-8E3B47A66A21}" presName="bgRect" presStyleLbl="bgShp" presStyleIdx="1" presStyleCnt="3"/>
      <dgm:spPr/>
    </dgm:pt>
    <dgm:pt modelId="{92E154EA-F82D-4360-BE2E-AB1AADD3D645}" type="pres">
      <dgm:prSet presAssocID="{FB6B18CA-071F-4E29-8BE3-8E3B47A66A2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x"/>
        </a:ext>
      </dgm:extLst>
    </dgm:pt>
    <dgm:pt modelId="{9F7F426A-5B34-4B5D-A43F-C82CA25D3CC0}" type="pres">
      <dgm:prSet presAssocID="{FB6B18CA-071F-4E29-8BE3-8E3B47A66A21}" presName="spaceRect" presStyleCnt="0"/>
      <dgm:spPr/>
    </dgm:pt>
    <dgm:pt modelId="{04A463BF-5CF5-4120-A1F2-1F6E5F055A90}" type="pres">
      <dgm:prSet presAssocID="{FB6B18CA-071F-4E29-8BE3-8E3B47A66A21}" presName="parTx" presStyleLbl="revTx" presStyleIdx="1" presStyleCnt="3">
        <dgm:presLayoutVars>
          <dgm:chMax val="0"/>
          <dgm:chPref val="0"/>
        </dgm:presLayoutVars>
      </dgm:prSet>
      <dgm:spPr/>
    </dgm:pt>
    <dgm:pt modelId="{F0A635EB-7555-4C3E-8FB7-753DD61A1C6D}" type="pres">
      <dgm:prSet presAssocID="{EEC94CCF-4809-40C8-8543-DFFD4AC2A258}" presName="sibTrans" presStyleCnt="0"/>
      <dgm:spPr/>
    </dgm:pt>
    <dgm:pt modelId="{402D7614-58A9-4272-B973-3E85DB1C021D}" type="pres">
      <dgm:prSet presAssocID="{2CC59F6F-9678-47C4-8E07-9EF8D9732AD4}" presName="compNode" presStyleCnt="0"/>
      <dgm:spPr/>
    </dgm:pt>
    <dgm:pt modelId="{39B91335-EFF3-40C7-886E-49F544E78C79}" type="pres">
      <dgm:prSet presAssocID="{2CC59F6F-9678-47C4-8E07-9EF8D9732AD4}" presName="bgRect" presStyleLbl="bgShp" presStyleIdx="2" presStyleCnt="3"/>
      <dgm:spPr/>
    </dgm:pt>
    <dgm:pt modelId="{01F8BCAF-4DDF-4DCC-B17F-AA5BD68D32C3}" type="pres">
      <dgm:prSet presAssocID="{2CC59F6F-9678-47C4-8E07-9EF8D9732AD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obber"/>
        </a:ext>
      </dgm:extLst>
    </dgm:pt>
    <dgm:pt modelId="{8431943E-85C1-4972-80AD-FB745199C241}" type="pres">
      <dgm:prSet presAssocID="{2CC59F6F-9678-47C4-8E07-9EF8D9732AD4}" presName="spaceRect" presStyleCnt="0"/>
      <dgm:spPr/>
    </dgm:pt>
    <dgm:pt modelId="{3BDB926F-AD4F-4BFF-9F1E-53887A4AEEB9}" type="pres">
      <dgm:prSet presAssocID="{2CC59F6F-9678-47C4-8E07-9EF8D9732AD4}" presName="parTx" presStyleLbl="revTx" presStyleIdx="2" presStyleCnt="3">
        <dgm:presLayoutVars>
          <dgm:chMax val="0"/>
          <dgm:chPref val="0"/>
        </dgm:presLayoutVars>
      </dgm:prSet>
      <dgm:spPr/>
    </dgm:pt>
  </dgm:ptLst>
  <dgm:cxnLst>
    <dgm:cxn modelId="{6000371F-CB45-4997-86AB-29463174D6A6}" srcId="{E9925701-EA50-468C-9FB6-BEF50B6293F9}" destId="{FB6B18CA-071F-4E29-8BE3-8E3B47A66A21}" srcOrd="1" destOrd="0" parTransId="{CE2DD624-2E7B-4322-A37E-96A02CEB19EB}" sibTransId="{EEC94CCF-4809-40C8-8543-DFFD4AC2A258}"/>
    <dgm:cxn modelId="{34E5E548-F120-4E4B-A3A1-F307090DCDC4}" srcId="{E9925701-EA50-468C-9FB6-BEF50B6293F9}" destId="{8C9D8988-24D1-490D-9ECA-3609D63C6489}" srcOrd="0" destOrd="0" parTransId="{5D1FFADC-9A0E-4D45-A309-9DD55BAE24C0}" sibTransId="{FC3188BE-2867-45ED-B8A8-F5783A5C9022}"/>
    <dgm:cxn modelId="{DE9C4179-FE02-40C1-AA9D-8A276D43FB79}" type="presOf" srcId="{FB6B18CA-071F-4E29-8BE3-8E3B47A66A21}" destId="{04A463BF-5CF5-4120-A1F2-1F6E5F055A90}" srcOrd="0" destOrd="0" presId="urn:microsoft.com/office/officeart/2018/2/layout/IconVerticalSolidList"/>
    <dgm:cxn modelId="{5072D98F-ECB9-4F02-A8F6-0A5396405124}" type="presOf" srcId="{2CC59F6F-9678-47C4-8E07-9EF8D9732AD4}" destId="{3BDB926F-AD4F-4BFF-9F1E-53887A4AEEB9}" srcOrd="0" destOrd="0" presId="urn:microsoft.com/office/officeart/2018/2/layout/IconVerticalSolidList"/>
    <dgm:cxn modelId="{F0877095-7E0B-4D2F-8FE5-809A7791E1AD}" type="presOf" srcId="{E9925701-EA50-468C-9FB6-BEF50B6293F9}" destId="{13188193-5852-4020-8129-69877182517C}" srcOrd="0" destOrd="0" presId="urn:microsoft.com/office/officeart/2018/2/layout/IconVerticalSolidList"/>
    <dgm:cxn modelId="{2F3D4EA0-3F16-4B06-92A8-D4FFAA6619E0}" srcId="{E9925701-EA50-468C-9FB6-BEF50B6293F9}" destId="{2CC59F6F-9678-47C4-8E07-9EF8D9732AD4}" srcOrd="2" destOrd="0" parTransId="{EC373236-78EC-4FCC-B521-D9851891A7CD}" sibTransId="{55DB657F-98B6-41CB-A0DB-C190F49DD073}"/>
    <dgm:cxn modelId="{58DB9BF1-B76B-433F-ADC5-7BF50218DDE0}" type="presOf" srcId="{8C9D8988-24D1-490D-9ECA-3609D63C6489}" destId="{0144EC48-5538-4D4B-BCA5-15D8DCF6D9B4}" srcOrd="0" destOrd="0" presId="urn:microsoft.com/office/officeart/2018/2/layout/IconVerticalSolidList"/>
    <dgm:cxn modelId="{E280EF44-54F8-4A7E-9057-A0645B5A2720}" type="presParOf" srcId="{13188193-5852-4020-8129-69877182517C}" destId="{9DC2CA91-8B6C-4E31-9B19-08C630C419BA}" srcOrd="0" destOrd="0" presId="urn:microsoft.com/office/officeart/2018/2/layout/IconVerticalSolidList"/>
    <dgm:cxn modelId="{A91F0190-3126-4E82-99AD-3AE643C06838}" type="presParOf" srcId="{9DC2CA91-8B6C-4E31-9B19-08C630C419BA}" destId="{D196D647-D5C8-4512-BA27-04729255BC96}" srcOrd="0" destOrd="0" presId="urn:microsoft.com/office/officeart/2018/2/layout/IconVerticalSolidList"/>
    <dgm:cxn modelId="{F509006C-0E8A-48CD-9389-D4F364FFE27B}" type="presParOf" srcId="{9DC2CA91-8B6C-4E31-9B19-08C630C419BA}" destId="{2726C760-C690-43D1-8332-A24661445D7D}" srcOrd="1" destOrd="0" presId="urn:microsoft.com/office/officeart/2018/2/layout/IconVerticalSolidList"/>
    <dgm:cxn modelId="{B041AEA4-928A-49CB-8519-525AD593E162}" type="presParOf" srcId="{9DC2CA91-8B6C-4E31-9B19-08C630C419BA}" destId="{588CEF04-9915-49F3-9706-B83D039167BB}" srcOrd="2" destOrd="0" presId="urn:microsoft.com/office/officeart/2018/2/layout/IconVerticalSolidList"/>
    <dgm:cxn modelId="{902FB42D-D617-4747-83B1-2DB34C2EFC24}" type="presParOf" srcId="{9DC2CA91-8B6C-4E31-9B19-08C630C419BA}" destId="{0144EC48-5538-4D4B-BCA5-15D8DCF6D9B4}" srcOrd="3" destOrd="0" presId="urn:microsoft.com/office/officeart/2018/2/layout/IconVerticalSolidList"/>
    <dgm:cxn modelId="{2AF4EA4B-658B-4998-AB86-DF4AFEC3D02A}" type="presParOf" srcId="{13188193-5852-4020-8129-69877182517C}" destId="{D4964EF0-3EB2-4146-8308-BA7176BBE8C0}" srcOrd="1" destOrd="0" presId="urn:microsoft.com/office/officeart/2018/2/layout/IconVerticalSolidList"/>
    <dgm:cxn modelId="{77BAB71E-1A42-45F8-8A63-B45A7E60EF68}" type="presParOf" srcId="{13188193-5852-4020-8129-69877182517C}" destId="{D9C1281D-C437-4132-9470-19BD75B36BD6}" srcOrd="2" destOrd="0" presId="urn:microsoft.com/office/officeart/2018/2/layout/IconVerticalSolidList"/>
    <dgm:cxn modelId="{98D9B3ED-2623-4DE5-8C1A-D40AEC78AF9F}" type="presParOf" srcId="{D9C1281D-C437-4132-9470-19BD75B36BD6}" destId="{5C6C0B20-E380-46E6-91E0-DE2A037CF66D}" srcOrd="0" destOrd="0" presId="urn:microsoft.com/office/officeart/2018/2/layout/IconVerticalSolidList"/>
    <dgm:cxn modelId="{5611C4C6-1931-42D1-9077-836EDF6547D8}" type="presParOf" srcId="{D9C1281D-C437-4132-9470-19BD75B36BD6}" destId="{92E154EA-F82D-4360-BE2E-AB1AADD3D645}" srcOrd="1" destOrd="0" presId="urn:microsoft.com/office/officeart/2018/2/layout/IconVerticalSolidList"/>
    <dgm:cxn modelId="{588D1BA1-8C97-483F-819E-85E57C0DDB30}" type="presParOf" srcId="{D9C1281D-C437-4132-9470-19BD75B36BD6}" destId="{9F7F426A-5B34-4B5D-A43F-C82CA25D3CC0}" srcOrd="2" destOrd="0" presId="urn:microsoft.com/office/officeart/2018/2/layout/IconVerticalSolidList"/>
    <dgm:cxn modelId="{2B7FA980-ABD5-414D-B636-9D7B53E1554B}" type="presParOf" srcId="{D9C1281D-C437-4132-9470-19BD75B36BD6}" destId="{04A463BF-5CF5-4120-A1F2-1F6E5F055A90}" srcOrd="3" destOrd="0" presId="urn:microsoft.com/office/officeart/2018/2/layout/IconVerticalSolidList"/>
    <dgm:cxn modelId="{A3771F76-7CF2-41A1-AEC9-87E8B496E064}" type="presParOf" srcId="{13188193-5852-4020-8129-69877182517C}" destId="{F0A635EB-7555-4C3E-8FB7-753DD61A1C6D}" srcOrd="3" destOrd="0" presId="urn:microsoft.com/office/officeart/2018/2/layout/IconVerticalSolidList"/>
    <dgm:cxn modelId="{ED8F6EE2-64F5-4FD2-9CFE-1C46EDA60483}" type="presParOf" srcId="{13188193-5852-4020-8129-69877182517C}" destId="{402D7614-58A9-4272-B973-3E85DB1C021D}" srcOrd="4" destOrd="0" presId="urn:microsoft.com/office/officeart/2018/2/layout/IconVerticalSolidList"/>
    <dgm:cxn modelId="{30D65F0F-54B5-4437-93B5-FEE61EB3BF82}" type="presParOf" srcId="{402D7614-58A9-4272-B973-3E85DB1C021D}" destId="{39B91335-EFF3-40C7-886E-49F544E78C79}" srcOrd="0" destOrd="0" presId="urn:microsoft.com/office/officeart/2018/2/layout/IconVerticalSolidList"/>
    <dgm:cxn modelId="{9765AB8B-620B-456E-B294-0C5E36D40092}" type="presParOf" srcId="{402D7614-58A9-4272-B973-3E85DB1C021D}" destId="{01F8BCAF-4DDF-4DCC-B17F-AA5BD68D32C3}" srcOrd="1" destOrd="0" presId="urn:microsoft.com/office/officeart/2018/2/layout/IconVerticalSolidList"/>
    <dgm:cxn modelId="{A31AA1A7-15D2-4373-997B-26D91676C743}" type="presParOf" srcId="{402D7614-58A9-4272-B973-3E85DB1C021D}" destId="{8431943E-85C1-4972-80AD-FB745199C241}" srcOrd="2" destOrd="0" presId="urn:microsoft.com/office/officeart/2018/2/layout/IconVerticalSolidList"/>
    <dgm:cxn modelId="{25E0C9CE-D24F-47EF-BE4D-433E41540165}" type="presParOf" srcId="{402D7614-58A9-4272-B973-3E85DB1C021D}" destId="{3BDB926F-AD4F-4BFF-9F1E-53887A4AEE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D302B-ADF1-475D-9871-4FC5B6959887}">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B7A1D-90A2-4A16-8BD5-F8F7BBD25173}">
      <dsp:nvSpPr>
        <dsp:cNvPr id="0" name=""/>
        <dsp:cNvSpPr/>
      </dsp:nvSpPr>
      <dsp:spPr>
        <a:xfrm>
          <a:off x="333800" y="845994"/>
          <a:ext cx="606909" cy="60690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BA3587-E8B0-41D4-AB8A-4B82C10E1433}">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111250">
            <a:lnSpc>
              <a:spcPct val="90000"/>
            </a:lnSpc>
            <a:spcBef>
              <a:spcPct val="0"/>
            </a:spcBef>
            <a:spcAft>
              <a:spcPct val="35000"/>
            </a:spcAft>
            <a:buNone/>
          </a:pPr>
          <a:r>
            <a:rPr lang="en-US" sz="2500" kern="1200"/>
            <a:t>Data and analysis done using Stanford University’s online article about Multivariate Analysis in R</a:t>
          </a:r>
        </a:p>
      </dsp:txBody>
      <dsp:txXfrm>
        <a:off x="1274509" y="597713"/>
        <a:ext cx="9755440" cy="1103471"/>
      </dsp:txXfrm>
    </dsp:sp>
    <dsp:sp modelId="{44EAEB98-8B12-40A0-9876-F63554B9E907}">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4F5F9-11AD-4A76-9C0E-1B849CE5A8EB}">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4726D7-D6BE-4211-AC4E-CCF608439AF0}">
      <dsp:nvSpPr>
        <dsp:cNvPr id="0" name=""/>
        <dsp:cNvSpPr/>
      </dsp:nvSpPr>
      <dsp:spPr>
        <a:xfrm>
          <a:off x="1274509" y="1977052"/>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111250">
            <a:lnSpc>
              <a:spcPct val="90000"/>
            </a:lnSpc>
            <a:spcBef>
              <a:spcPct val="0"/>
            </a:spcBef>
            <a:spcAft>
              <a:spcPct val="35000"/>
            </a:spcAft>
            <a:buNone/>
          </a:pPr>
          <a:r>
            <a:rPr lang="en-US" sz="2500" kern="1200"/>
            <a:t>Singular-Value Decomposition and Eigendecomposition</a:t>
          </a:r>
        </a:p>
      </dsp:txBody>
      <dsp:txXfrm>
        <a:off x="1274509" y="1977052"/>
        <a:ext cx="9755440" cy="1103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FB9A8-6B02-47D3-BC29-DF3CB543BF21}">
      <dsp:nvSpPr>
        <dsp:cNvPr id="0" name=""/>
        <dsp:cNvSpPr/>
      </dsp:nvSpPr>
      <dsp:spPr>
        <a:xfrm>
          <a:off x="0" y="258645"/>
          <a:ext cx="7012370" cy="9594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ggplot2 (graphics)</a:t>
          </a:r>
        </a:p>
      </dsp:txBody>
      <dsp:txXfrm>
        <a:off x="46834" y="305479"/>
        <a:ext cx="6918702" cy="865732"/>
      </dsp:txXfrm>
    </dsp:sp>
    <dsp:sp modelId="{4A2FBCFC-5E2E-4DC9-8CCC-2B0DF13F7062}">
      <dsp:nvSpPr>
        <dsp:cNvPr id="0" name=""/>
        <dsp:cNvSpPr/>
      </dsp:nvSpPr>
      <dsp:spPr>
        <a:xfrm>
          <a:off x="0" y="1336125"/>
          <a:ext cx="7012370" cy="959400"/>
        </a:xfrm>
        <a:prstGeom prst="roundRect">
          <a:avLst/>
        </a:prstGeom>
        <a:gradFill rotWithShape="0">
          <a:gsLst>
            <a:gs pos="0">
              <a:schemeClr val="accent2">
                <a:hueOff val="1247632"/>
                <a:satOff val="1769"/>
                <a:lumOff val="6078"/>
                <a:alphaOff val="0"/>
                <a:tint val="98000"/>
                <a:lumMod val="110000"/>
              </a:schemeClr>
            </a:gs>
            <a:gs pos="84000">
              <a:schemeClr val="accent2">
                <a:hueOff val="1247632"/>
                <a:satOff val="1769"/>
                <a:lumOff val="607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ade4 (multivariate analysis)</a:t>
          </a:r>
        </a:p>
      </dsp:txBody>
      <dsp:txXfrm>
        <a:off x="46834" y="1382959"/>
        <a:ext cx="6918702" cy="865732"/>
      </dsp:txXfrm>
    </dsp:sp>
    <dsp:sp modelId="{DC566402-BAD5-4F1F-B14B-C20A476047C6}">
      <dsp:nvSpPr>
        <dsp:cNvPr id="0" name=""/>
        <dsp:cNvSpPr/>
      </dsp:nvSpPr>
      <dsp:spPr>
        <a:xfrm>
          <a:off x="0" y="2413605"/>
          <a:ext cx="7012370" cy="959400"/>
        </a:xfrm>
        <a:prstGeom prst="roundRect">
          <a:avLst/>
        </a:prstGeom>
        <a:gradFill rotWithShape="0">
          <a:gsLst>
            <a:gs pos="0">
              <a:schemeClr val="accent2">
                <a:hueOff val="2495265"/>
                <a:satOff val="3539"/>
                <a:lumOff val="12157"/>
                <a:alphaOff val="0"/>
                <a:tint val="98000"/>
                <a:lumMod val="110000"/>
              </a:schemeClr>
            </a:gs>
            <a:gs pos="84000">
              <a:schemeClr val="accent2">
                <a:hueOff val="2495265"/>
                <a:satOff val="3539"/>
                <a:lumOff val="1215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grid (Viewport)</a:t>
          </a:r>
        </a:p>
      </dsp:txBody>
      <dsp:txXfrm>
        <a:off x="46834" y="2460439"/>
        <a:ext cx="6918702" cy="865732"/>
      </dsp:txXfrm>
    </dsp:sp>
    <dsp:sp modelId="{4F462C26-A668-47E4-AE2E-A65D6D5C87A5}">
      <dsp:nvSpPr>
        <dsp:cNvPr id="0" name=""/>
        <dsp:cNvSpPr/>
      </dsp:nvSpPr>
      <dsp:spPr>
        <a:xfrm>
          <a:off x="0" y="3491085"/>
          <a:ext cx="7012370" cy="959400"/>
        </a:xfrm>
        <a:prstGeom prst="roundRect">
          <a:avLst/>
        </a:prstGeom>
        <a:gradFill rotWithShape="0">
          <a:gsLst>
            <a:gs pos="0">
              <a:schemeClr val="accent2">
                <a:hueOff val="3742897"/>
                <a:satOff val="5308"/>
                <a:lumOff val="18235"/>
                <a:alphaOff val="0"/>
                <a:tint val="98000"/>
                <a:lumMod val="110000"/>
              </a:schemeClr>
            </a:gs>
            <a:gs pos="84000">
              <a:schemeClr val="accent2">
                <a:hueOff val="3742897"/>
                <a:satOff val="5308"/>
                <a:lumOff val="1823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err="1"/>
            <a:t>phyloseq</a:t>
          </a:r>
          <a:r>
            <a:rPr lang="en-US" sz="4100" kern="1200" dirty="0"/>
            <a:t> (</a:t>
          </a:r>
          <a:r>
            <a:rPr lang="en-US" sz="4100" kern="1200" dirty="0" err="1"/>
            <a:t>GlobalPatterns</a:t>
          </a:r>
          <a:r>
            <a:rPr lang="en-US" sz="4100" kern="1200" dirty="0"/>
            <a:t> data)</a:t>
          </a:r>
        </a:p>
      </dsp:txBody>
      <dsp:txXfrm>
        <a:off x="46834" y="3537919"/>
        <a:ext cx="6918702" cy="86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BF33-FD48-4EB0-A027-B03A2A5E425A}">
      <dsp:nvSpPr>
        <dsp:cNvPr id="0" name=""/>
        <dsp:cNvSpPr/>
      </dsp:nvSpPr>
      <dsp:spPr>
        <a:xfrm>
          <a:off x="644606" y="712065"/>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7DE06-B47C-4196-A44C-535D24A2E993}">
      <dsp:nvSpPr>
        <dsp:cNvPr id="0" name=""/>
        <dsp:cNvSpPr/>
      </dsp:nvSpPr>
      <dsp:spPr>
        <a:xfrm>
          <a:off x="1061419" y="1128877"/>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AD1BEC-53BC-48B9-9191-6EA73AE60CCF}">
      <dsp:nvSpPr>
        <dsp:cNvPr id="0" name=""/>
        <dsp:cNvSpPr/>
      </dsp:nvSpPr>
      <dsp:spPr>
        <a:xfrm>
          <a:off x="19388" y="3277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Spiderplots are also known as starplots or as webbed radar plots</a:t>
          </a:r>
        </a:p>
      </dsp:txBody>
      <dsp:txXfrm>
        <a:off x="19388" y="3277065"/>
        <a:ext cx="3206250" cy="720000"/>
      </dsp:txXfrm>
    </dsp:sp>
    <dsp:sp modelId="{7CD484E1-A8F9-4CA3-A452-D5CAE6E93284}">
      <dsp:nvSpPr>
        <dsp:cNvPr id="0" name=""/>
        <dsp:cNvSpPr/>
      </dsp:nvSpPr>
      <dsp:spPr>
        <a:xfrm>
          <a:off x="4411950" y="712065"/>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BFC74-3B0D-4BC7-8513-5E865E3C3451}">
      <dsp:nvSpPr>
        <dsp:cNvPr id="0" name=""/>
        <dsp:cNvSpPr/>
      </dsp:nvSpPr>
      <dsp:spPr>
        <a:xfrm>
          <a:off x="4828763" y="1128877"/>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5D0A71-180F-412C-935C-6B6728B34EF8}">
      <dsp:nvSpPr>
        <dsp:cNvPr id="0" name=""/>
        <dsp:cNvSpPr/>
      </dsp:nvSpPr>
      <dsp:spPr>
        <a:xfrm>
          <a:off x="3786731" y="3277065"/>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See the applied multivariate textbook section on stars in chapter 1</a:t>
          </a:r>
        </a:p>
      </dsp:txBody>
      <dsp:txXfrm>
        <a:off x="3786731" y="3277065"/>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CBE4D-7141-4D58-9DBD-77C7A658977A}">
      <dsp:nvSpPr>
        <dsp:cNvPr id="0" name=""/>
        <dsp:cNvSpPr/>
      </dsp:nvSpPr>
      <dsp:spPr>
        <a:xfrm>
          <a:off x="1346"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8CBA9-FEEB-49DD-A720-01CC48469227}">
      <dsp:nvSpPr>
        <dsp:cNvPr id="0" name=""/>
        <dsp:cNvSpPr/>
      </dsp:nvSpPr>
      <dsp:spPr>
        <a:xfrm>
          <a:off x="526453"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“each data unitconsists of nonnegative observations on p ≥ 2 variables. In two dimensions, we can construct circles of a fixed radius with p equally spaced rays emanating from the center of the circle. The lengths of the rays represent the vzlues of the variables. The ends of the rays can be connected with straight lines to form a star [or spider web]. Each star represents a multivariate observations, and the stars can be grouped accrding to their subjective similarities.” </a:t>
          </a:r>
        </a:p>
      </dsp:txBody>
      <dsp:txXfrm>
        <a:off x="614349" y="675946"/>
        <a:ext cx="4550175" cy="2825197"/>
      </dsp:txXfrm>
    </dsp:sp>
    <dsp:sp modelId="{53849826-518E-4BA9-A2B2-2855D5443D3D}">
      <dsp:nvSpPr>
        <dsp:cNvPr id="0" name=""/>
        <dsp:cNvSpPr/>
      </dsp:nvSpPr>
      <dsp:spPr>
        <a:xfrm>
          <a:off x="5777528"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486EF-C90A-438C-B3E5-DA3229B61402}">
      <dsp:nvSpPr>
        <dsp:cNvPr id="0" name=""/>
        <dsp:cNvSpPr/>
      </dsp:nvSpPr>
      <dsp:spPr>
        <a:xfrm>
          <a:off x="6302636"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dirty="0" err="1"/>
            <a:t>pg</a:t>
          </a:r>
          <a:r>
            <a:rPr lang="en-US" sz="1700" kern="1200" dirty="0"/>
            <a:t> 26, applied multivariate statistical analysis, 6</a:t>
          </a:r>
          <a:r>
            <a:rPr lang="en-US" sz="1700" kern="1200" baseline="30000" dirty="0"/>
            <a:t>th</a:t>
          </a:r>
          <a:r>
            <a:rPr lang="en-US" sz="1700" kern="1200" dirty="0"/>
            <a:t> edition</a:t>
          </a:r>
        </a:p>
      </dsp:txBody>
      <dsp:txXfrm>
        <a:off x="6390532" y="675946"/>
        <a:ext cx="4550175" cy="2825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CFB8E-3BF6-4BA4-869E-C3C3E0D31A24}">
      <dsp:nvSpPr>
        <dsp:cNvPr id="0" name=""/>
        <dsp:cNvSpPr/>
      </dsp:nvSpPr>
      <dsp:spPr>
        <a:xfrm>
          <a:off x="4220" y="321962"/>
          <a:ext cx="5057188" cy="3034313"/>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266950">
            <a:lnSpc>
              <a:spcPct val="90000"/>
            </a:lnSpc>
            <a:spcBef>
              <a:spcPct val="0"/>
            </a:spcBef>
            <a:spcAft>
              <a:spcPct val="35000"/>
            </a:spcAft>
            <a:buNone/>
          </a:pPr>
          <a:r>
            <a:rPr lang="en-US" sz="5100" kern="1200"/>
            <a:t>Package “psych” was used in R</a:t>
          </a:r>
        </a:p>
      </dsp:txBody>
      <dsp:txXfrm>
        <a:off x="4220" y="321962"/>
        <a:ext cx="5057188" cy="3034313"/>
      </dsp:txXfrm>
    </dsp:sp>
    <dsp:sp modelId="{53B49A03-70AB-4073-AC51-CA5477DD6C07}">
      <dsp:nvSpPr>
        <dsp:cNvPr id="0" name=""/>
        <dsp:cNvSpPr/>
      </dsp:nvSpPr>
      <dsp:spPr>
        <a:xfrm>
          <a:off x="5135685" y="1717619"/>
          <a:ext cx="758578" cy="243000"/>
        </a:xfrm>
        <a:prstGeom prst="rightArrow">
          <a:avLst>
            <a:gd name="adj1" fmla="val 50000"/>
            <a:gd name="adj2" fmla="val 5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9191F1-0E99-47C1-BD4B-2B39EEF36039}">
      <dsp:nvSpPr>
        <dsp:cNvPr id="0" name=""/>
        <dsp:cNvSpPr/>
      </dsp:nvSpPr>
      <dsp:spPr>
        <a:xfrm>
          <a:off x="5968540" y="321962"/>
          <a:ext cx="5057188" cy="303431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266950">
            <a:lnSpc>
              <a:spcPct val="90000"/>
            </a:lnSpc>
            <a:spcBef>
              <a:spcPct val="0"/>
            </a:spcBef>
            <a:spcAft>
              <a:spcPct val="35000"/>
            </a:spcAft>
            <a:buNone/>
          </a:pPr>
          <a:r>
            <a:rPr lang="en-US" sz="5100" kern="1200" dirty="0"/>
            <a:t>Data Thurstone and </a:t>
          </a:r>
          <a:r>
            <a:rPr lang="en-US" sz="5100" kern="1200" dirty="0" err="1"/>
            <a:t>bfi</a:t>
          </a:r>
          <a:r>
            <a:rPr lang="en-US" sz="5100" kern="1200" dirty="0"/>
            <a:t> were used from the psych package</a:t>
          </a:r>
        </a:p>
      </dsp:txBody>
      <dsp:txXfrm>
        <a:off x="5968540" y="321962"/>
        <a:ext cx="5057188" cy="303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24D12-E64B-45F2-812B-1E9795997387}">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C60AB-970C-4E49-A755-D79C045F2ECD}">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B77C8C-6601-447C-B40A-3C269D38CF62}">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933450">
            <a:lnSpc>
              <a:spcPct val="90000"/>
            </a:lnSpc>
            <a:spcBef>
              <a:spcPct val="0"/>
            </a:spcBef>
            <a:spcAft>
              <a:spcPct val="35000"/>
            </a:spcAft>
            <a:buNone/>
          </a:pPr>
          <a:r>
            <a:rPr lang="en-US" sz="2100" kern="1200"/>
            <a:t>Radar function: “plots correlations as vectors ranging in length from 0 (corresponding to r=-1) to 1 (corresponding to an r=1). The vectors are arranged radially around a circle.”</a:t>
          </a:r>
        </a:p>
      </dsp:txBody>
      <dsp:txXfrm>
        <a:off x="1213522" y="449"/>
        <a:ext cx="9816427" cy="1050668"/>
      </dsp:txXfrm>
    </dsp:sp>
    <dsp:sp modelId="{1A312598-A0BD-4676-A290-503FAE630A06}">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406F76-28F0-4420-B84F-4E6D28D00D99}">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2B24D8-1C57-413B-A1B0-A532864A49CF}">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933450">
            <a:lnSpc>
              <a:spcPct val="90000"/>
            </a:lnSpc>
            <a:spcBef>
              <a:spcPct val="0"/>
            </a:spcBef>
            <a:spcAft>
              <a:spcPct val="35000"/>
            </a:spcAft>
            <a:buNone/>
          </a:pPr>
          <a:r>
            <a:rPr lang="en-US" sz="2100" kern="1200"/>
            <a:t>Spider function: “Spider plots connect the end points of each vector. The plots are most appropriate if the variables are organized in some meaningful manner.”</a:t>
          </a:r>
        </a:p>
      </dsp:txBody>
      <dsp:txXfrm>
        <a:off x="1213522" y="1313784"/>
        <a:ext cx="9816427" cy="1050668"/>
      </dsp:txXfrm>
    </dsp:sp>
    <dsp:sp modelId="{307F36F7-F3CD-451D-B015-C0E34E3575AE}">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D3248-66A8-48AC-BB79-4210D806C7DE}">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B6A31C-C664-40E4-9502-F98EAD1F4F06}">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933450">
            <a:lnSpc>
              <a:spcPct val="90000"/>
            </a:lnSpc>
            <a:spcBef>
              <a:spcPct val="0"/>
            </a:spcBef>
            <a:spcAft>
              <a:spcPct val="35000"/>
            </a:spcAft>
            <a:buNone/>
          </a:pPr>
          <a:r>
            <a:rPr lang="en-US" sz="2100" kern="1200"/>
            <a:t>Reference: R documentation on spider {psych} package: </a:t>
          </a:r>
          <a:r>
            <a:rPr lang="en-US" sz="2100" kern="1200">
              <a:hlinkClick xmlns:r="http://schemas.openxmlformats.org/officeDocument/2006/relationships" r:id="rId7"/>
            </a:rPr>
            <a:t>https://personality-project.org/r/html/spider.html</a:t>
          </a:r>
          <a:endParaRPr lang="en-US" sz="2100" kern="1200"/>
        </a:p>
      </dsp:txBody>
      <dsp:txXfrm>
        <a:off x="1213522" y="2627120"/>
        <a:ext cx="9816427" cy="10506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6D647-D5C8-4512-BA27-04729255BC96}">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6C760-C690-43D1-8332-A24661445D7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44EC48-5538-4D4B-BCA5-15D8DCF6D9B4}">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Reference: How to visualize data with cartoonish faces ala Chernoff (</a:t>
          </a:r>
          <a:r>
            <a:rPr lang="en-US" sz="1900" kern="1200">
              <a:hlinkClick xmlns:r="http://schemas.openxmlformats.org/officeDocument/2006/relationships" r:id="rId3"/>
            </a:rPr>
            <a:t>https://flowingdata.com/2010/08/31/how-to-visualize-data-with-cartoonish-faces/</a:t>
          </a:r>
          <a:r>
            <a:rPr lang="en-US" sz="1900" kern="1200"/>
            <a:t>)</a:t>
          </a:r>
        </a:p>
      </dsp:txBody>
      <dsp:txXfrm>
        <a:off x="1553633" y="574"/>
        <a:ext cx="5458736" cy="1345137"/>
      </dsp:txXfrm>
    </dsp:sp>
    <dsp:sp modelId="{5C6C0B20-E380-46E6-91E0-DE2A037CF66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154EA-F82D-4360-BE2E-AB1AADD3D645}">
      <dsp:nvSpPr>
        <dsp:cNvPr id="0" name=""/>
        <dsp:cNvSpPr/>
      </dsp:nvSpPr>
      <dsp:spPr>
        <a:xfrm>
          <a:off x="406904" y="1984652"/>
          <a:ext cx="739825" cy="7398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463BF-5CF5-4120-A1F2-1F6E5F055A90}">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dirty="0"/>
            <a:t>Package </a:t>
          </a:r>
          <a:r>
            <a:rPr lang="en-US" sz="1900" kern="1200" dirty="0" err="1"/>
            <a:t>aplpack</a:t>
          </a:r>
          <a:r>
            <a:rPr lang="en-US" sz="1900" kern="1200" dirty="0"/>
            <a:t>, used function faces()</a:t>
          </a:r>
        </a:p>
      </dsp:txBody>
      <dsp:txXfrm>
        <a:off x="1553633" y="1681996"/>
        <a:ext cx="5458736" cy="1345137"/>
      </dsp:txXfrm>
    </dsp:sp>
    <dsp:sp modelId="{39B91335-EFF3-40C7-886E-49F544E78C79}">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8BCAF-4DDF-4DCC-B17F-AA5BD68D32C3}">
      <dsp:nvSpPr>
        <dsp:cNvPr id="0" name=""/>
        <dsp:cNvSpPr/>
      </dsp:nvSpPr>
      <dsp:spPr>
        <a:xfrm>
          <a:off x="406904" y="3666074"/>
          <a:ext cx="739825" cy="73982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DB926F-AD4F-4BFF-9F1E-53887A4AEEB9}">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844550">
            <a:lnSpc>
              <a:spcPct val="90000"/>
            </a:lnSpc>
            <a:spcBef>
              <a:spcPct val="0"/>
            </a:spcBef>
            <a:spcAft>
              <a:spcPct val="35000"/>
            </a:spcAft>
            <a:buNone/>
          </a:pPr>
          <a:r>
            <a:rPr lang="en-US" sz="1900" kern="1200"/>
            <a:t>Data is crime (crime rates by state): http://datasets.flowingdata.com/crimeRatesByState-formatted.csv</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machinelearningmastery.com/machine-learning-in-r-step-by-step/"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rchive.ics.uci.edu/ml/machine-learning-databases/wine/wine.data" TargetMode="External"/><Relationship Id="rId2" Type="http://schemas.openxmlformats.org/officeDocument/2006/relationships/hyperlink" Target="https://little-book-of-r-for-multivariate-analysis.readthedocs.io/en/latest/src/multivariateanalysis.html"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ba-finance-2013.blogspot.com/2012/09/scree-plots-interpretation-and.html"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rchive.ics.uci.edu/ml/machine-learning-databases/wine/wine.data" TargetMode="External"/><Relationship Id="rId2" Type="http://schemas.openxmlformats.org/officeDocument/2006/relationships/hyperlink" Target="https://little-book-of-r-for-multivariate-analysis.readthedocs.io/en/latest/src/multivariateanalysis.html"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forum.step.esa.int/t/relative-heights-to-absolute-heights-in-dem-generation/1956"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little-book-of-r-for-multivariate-analysis.readthedocs.io/en/latest/src/multivariateanalysi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archive.ics.uci.edu/ml/machine-learning-databases/wine/wine.data" TargetMode="External"/><Relationship Id="rId2" Type="http://schemas.openxmlformats.org/officeDocument/2006/relationships/hyperlink" Target="https://little-book-of-r-for-multivariate-analysis.readthedocs.io/en/latest/src/multivariateanalysis.html"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V6PVdpxNt9U" TargetMode="External"/><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flowingdata.com/2010/08/31/how-to-visualize-data-with-cartoonish-faces/#jp-carousel-20488"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www.r-graph-gallery.com/142-basic-radar-chart.html" TargetMode="External"/><Relationship Id="rId3" Type="http://schemas.openxmlformats.org/officeDocument/2006/relationships/hyperlink" Target="https://rpkgs.datanovia.com/factoextra/" TargetMode="External"/><Relationship Id="rId7" Type="http://schemas.openxmlformats.org/officeDocument/2006/relationships/hyperlink" Target="https://plot.ly/r/bubble-charts/" TargetMode="External"/><Relationship Id="rId2" Type="http://schemas.openxmlformats.org/officeDocument/2006/relationships/hyperlink" Target="https://web.stanford.edu/class/bios221/labs/multivariate/lab_5_multivariate.html" TargetMode="External"/><Relationship Id="rId1" Type="http://schemas.openxmlformats.org/officeDocument/2006/relationships/slideLayout" Target="../slideLayouts/slideLayout2.xml"/><Relationship Id="rId6" Type="http://schemas.openxmlformats.org/officeDocument/2006/relationships/hyperlink" Target="https://flowingdata.com/2010/08/31/how-to-visualize-data-with-cartoonish-faces/" TargetMode="External"/><Relationship Id="rId11" Type="http://schemas.openxmlformats.org/officeDocument/2006/relationships/hyperlink" Target="https://stat.ethz.ch/R-manual/R-devel/library/MASS/html/parcoord.html" TargetMode="External"/><Relationship Id="rId5" Type="http://schemas.openxmlformats.org/officeDocument/2006/relationships/hyperlink" Target="https://little-book-of-r-for-multivariate-analysis.readthedocs.io/en/latest/src/multivariateanalysis.html" TargetMode="External"/><Relationship Id="rId10" Type="http://schemas.openxmlformats.org/officeDocument/2006/relationships/hyperlink" Target="https://plot.ly/r/parallel-coordinates-plot/" TargetMode="External"/><Relationship Id="rId4" Type="http://schemas.openxmlformats.org/officeDocument/2006/relationships/hyperlink" Target="https://learnr.files.wordpress.com/2009/08/latbook.pdf" TargetMode="External"/><Relationship Id="rId9" Type="http://schemas.openxmlformats.org/officeDocument/2006/relationships/hyperlink" Target="https://personality-project.org/r/html/spider.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41DB-F239-43FA-8758-3226D2870AD8}"/>
              </a:ext>
            </a:extLst>
          </p:cNvPr>
          <p:cNvSpPr>
            <a:spLocks noGrp="1"/>
          </p:cNvSpPr>
          <p:nvPr>
            <p:ph type="ctrTitle"/>
          </p:nvPr>
        </p:nvSpPr>
        <p:spPr/>
        <p:txBody>
          <a:bodyPr/>
          <a:lstStyle/>
          <a:p>
            <a:r>
              <a:rPr lang="en-US" dirty="0"/>
              <a:t>Graphical analysis of multivariate statistics</a:t>
            </a:r>
          </a:p>
        </p:txBody>
      </p:sp>
      <p:sp>
        <p:nvSpPr>
          <p:cNvPr id="3" name="Subtitle 2">
            <a:extLst>
              <a:ext uri="{FF2B5EF4-FFF2-40B4-BE49-F238E27FC236}">
                <a16:creationId xmlns:a16="http://schemas.microsoft.com/office/drawing/2014/main" id="{CD5BF2C3-23EC-4DBF-B044-054FD45D40A4}"/>
              </a:ext>
            </a:extLst>
          </p:cNvPr>
          <p:cNvSpPr>
            <a:spLocks noGrp="1"/>
          </p:cNvSpPr>
          <p:nvPr>
            <p:ph type="subTitle" idx="1"/>
          </p:nvPr>
        </p:nvSpPr>
        <p:spPr/>
        <p:txBody>
          <a:bodyPr/>
          <a:lstStyle/>
          <a:p>
            <a:r>
              <a:rPr lang="en-US" dirty="0"/>
              <a:t>By Kim </a:t>
            </a:r>
          </a:p>
        </p:txBody>
      </p:sp>
    </p:spTree>
    <p:extLst>
      <p:ext uri="{BB962C8B-B14F-4D97-AF65-F5344CB8AC3E}">
        <p14:creationId xmlns:p14="http://schemas.microsoft.com/office/powerpoint/2010/main" val="71787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28AD8FBB-D832-4741-BBC7-3C6FA6A2F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2B94989-F40F-4744-9484-5900206FB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59566B6B-B3DD-4773-BA85-6240785286EE}"/>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The data</a:t>
            </a:r>
          </a:p>
        </p:txBody>
      </p:sp>
      <p:sp>
        <p:nvSpPr>
          <p:cNvPr id="8" name="Content Placeholder 7">
            <a:extLst>
              <a:ext uri="{FF2B5EF4-FFF2-40B4-BE49-F238E27FC236}">
                <a16:creationId xmlns:a16="http://schemas.microsoft.com/office/drawing/2014/main" id="{CACC40EA-6E49-4552-84CF-B97A12E7233B}"/>
              </a:ext>
            </a:extLst>
          </p:cNvPr>
          <p:cNvSpPr>
            <a:spLocks noGrp="1"/>
          </p:cNvSpPr>
          <p:nvPr>
            <p:ph idx="1"/>
          </p:nvPr>
        </p:nvSpPr>
        <p:spPr>
          <a:xfrm>
            <a:off x="4579243" y="3505095"/>
            <a:ext cx="6798608" cy="789319"/>
          </a:xfrm>
        </p:spPr>
        <p:txBody>
          <a:bodyPr vert="horz" lIns="91440" tIns="45720" rIns="91440" bIns="45720" rtlCol="0" anchor="t">
            <a:normAutofit/>
          </a:bodyPr>
          <a:lstStyle/>
          <a:p>
            <a:pPr marL="0" indent="0">
              <a:buNone/>
            </a:pPr>
            <a:r>
              <a:rPr lang="en-US" sz="1600" cap="all" dirty="0">
                <a:solidFill>
                  <a:schemeClr val="bg2"/>
                </a:solidFill>
              </a:rPr>
              <a:t>Data used was gender gap in earnings at universities (school_earnings.csv) from </a:t>
            </a:r>
            <a:r>
              <a:rPr lang="en-US" sz="1600" cap="all" dirty="0" err="1">
                <a:solidFill>
                  <a:schemeClr val="bg2"/>
                </a:solidFill>
              </a:rPr>
              <a:t>plotly</a:t>
            </a:r>
            <a:r>
              <a:rPr lang="en-US" sz="1600" cap="all" dirty="0">
                <a:solidFill>
                  <a:schemeClr val="bg2"/>
                </a:solidFill>
              </a:rPr>
              <a:t> package datasets</a:t>
            </a:r>
          </a:p>
          <a:p>
            <a:pPr marL="0" indent="0">
              <a:buNone/>
            </a:pPr>
            <a:endParaRPr lang="en-US" sz="1600" cap="all" dirty="0">
              <a:solidFill>
                <a:schemeClr val="bg2"/>
              </a:solidFill>
            </a:endParaRPr>
          </a:p>
        </p:txBody>
      </p:sp>
      <p:pic>
        <p:nvPicPr>
          <p:cNvPr id="10" name="Picture 9" descr="A close up of a sign&#10;&#10;Description automatically generated">
            <a:extLst>
              <a:ext uri="{FF2B5EF4-FFF2-40B4-BE49-F238E27FC236}">
                <a16:creationId xmlns:a16="http://schemas.microsoft.com/office/drawing/2014/main" id="{DDA258BE-752E-474F-9115-5D5FAADA45C4}"/>
              </a:ext>
            </a:extLst>
          </p:cNvPr>
          <p:cNvPicPr>
            <a:picLocks noChangeAspect="1"/>
          </p:cNvPicPr>
          <p:nvPr/>
        </p:nvPicPr>
        <p:blipFill>
          <a:blip r:embed="rId2"/>
          <a:stretch>
            <a:fillRect/>
          </a:stretch>
        </p:blipFill>
        <p:spPr>
          <a:xfrm>
            <a:off x="931166" y="2062466"/>
            <a:ext cx="2716911" cy="3027198"/>
          </a:xfrm>
          <a:prstGeom prst="rect">
            <a:avLst/>
          </a:prstGeom>
        </p:spPr>
      </p:pic>
    </p:spTree>
    <p:extLst>
      <p:ext uri="{BB962C8B-B14F-4D97-AF65-F5344CB8AC3E}">
        <p14:creationId xmlns:p14="http://schemas.microsoft.com/office/powerpoint/2010/main" val="156440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71CB176-E83C-45E8-817D-CC8239470123}"/>
              </a:ext>
            </a:extLst>
          </p:cNvPr>
          <p:cNvPicPr>
            <a:picLocks noChangeAspect="1"/>
          </p:cNvPicPr>
          <p:nvPr/>
        </p:nvPicPr>
        <p:blipFill rotWithShape="1">
          <a:blip r:embed="rId2"/>
          <a:srcRect r="12695" b="-2"/>
          <a:stretch/>
        </p:blipFill>
        <p:spPr>
          <a:xfrm>
            <a:off x="20" y="10"/>
            <a:ext cx="4578252" cy="2608947"/>
          </a:xfrm>
          <a:prstGeom prst="rect">
            <a:avLst/>
          </a:prstGeom>
        </p:spPr>
      </p:pic>
      <p:sp>
        <p:nvSpPr>
          <p:cNvPr id="49" name="Rectangle 48">
            <a:extLst>
              <a:ext uri="{FF2B5EF4-FFF2-40B4-BE49-F238E27FC236}">
                <a16:creationId xmlns:a16="http://schemas.microsoft.com/office/drawing/2014/main" id="{7249D6CF-A34D-4D57-A9A0-D708CC89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3A1DF4-A460-4103-AB74-B027EA603126}"/>
              </a:ext>
            </a:extLst>
          </p:cNvPr>
          <p:cNvSpPr>
            <a:spLocks noGrp="1"/>
          </p:cNvSpPr>
          <p:nvPr>
            <p:ph type="title"/>
          </p:nvPr>
        </p:nvSpPr>
        <p:spPr>
          <a:xfrm>
            <a:off x="584200" y="3066617"/>
            <a:ext cx="3412067" cy="897047"/>
          </a:xfrm>
        </p:spPr>
        <p:txBody>
          <a:bodyPr anchor="ctr">
            <a:normAutofit/>
          </a:bodyPr>
          <a:lstStyle/>
          <a:p>
            <a:pPr>
              <a:lnSpc>
                <a:spcPct val="90000"/>
              </a:lnSpc>
            </a:pPr>
            <a:r>
              <a:rPr lang="en-US"/>
              <a:t>Make a bubble plot</a:t>
            </a:r>
          </a:p>
        </p:txBody>
      </p:sp>
      <p:sp>
        <p:nvSpPr>
          <p:cNvPr id="3" name="Content Placeholder 2">
            <a:extLst>
              <a:ext uri="{FF2B5EF4-FFF2-40B4-BE49-F238E27FC236}">
                <a16:creationId xmlns:a16="http://schemas.microsoft.com/office/drawing/2014/main" id="{298AA0DE-B516-4D8A-902A-8C66FD9AA900}"/>
              </a:ext>
            </a:extLst>
          </p:cNvPr>
          <p:cNvSpPr>
            <a:spLocks noGrp="1"/>
          </p:cNvSpPr>
          <p:nvPr>
            <p:ph idx="1"/>
          </p:nvPr>
        </p:nvSpPr>
        <p:spPr>
          <a:xfrm>
            <a:off x="581193" y="4102059"/>
            <a:ext cx="3415074" cy="2273340"/>
          </a:xfrm>
        </p:spPr>
        <p:txBody>
          <a:bodyPr>
            <a:normAutofit/>
          </a:bodyPr>
          <a:lstStyle/>
          <a:p>
            <a:r>
              <a:rPr lang="en-US">
                <a:solidFill>
                  <a:schemeClr val="bg1"/>
                </a:solidFill>
              </a:rPr>
              <a:t>Create a “Gender Gap in Earnings per University” plot, with color as state, size as gap (in $), and x-axis as woman, y-axis as men</a:t>
            </a:r>
          </a:p>
        </p:txBody>
      </p:sp>
      <p:pic>
        <p:nvPicPr>
          <p:cNvPr id="4" name="Picture 3" descr="A close up of a logo&#10;&#10;Description automatically generated">
            <a:extLst>
              <a:ext uri="{FF2B5EF4-FFF2-40B4-BE49-F238E27FC236}">
                <a16:creationId xmlns:a16="http://schemas.microsoft.com/office/drawing/2014/main" id="{E36995A3-48E4-4FAA-BB67-1D9FA16982E1}"/>
              </a:ext>
            </a:extLst>
          </p:cNvPr>
          <p:cNvPicPr>
            <a:picLocks noChangeAspect="1"/>
          </p:cNvPicPr>
          <p:nvPr/>
        </p:nvPicPr>
        <p:blipFill rotWithShape="1">
          <a:blip r:embed="rId3"/>
          <a:srcRect l="6160" r="4745" b="-2"/>
          <a:stretch/>
        </p:blipFill>
        <p:spPr>
          <a:xfrm>
            <a:off x="4578270" y="10"/>
            <a:ext cx="7613730" cy="6857990"/>
          </a:xfrm>
          <a:prstGeom prst="rect">
            <a:avLst/>
          </a:prstGeom>
        </p:spPr>
      </p:pic>
      <p:sp>
        <p:nvSpPr>
          <p:cNvPr id="51" name="Rectangle 50">
            <a:extLst>
              <a:ext uri="{FF2B5EF4-FFF2-40B4-BE49-F238E27FC236}">
                <a16:creationId xmlns:a16="http://schemas.microsoft.com/office/drawing/2014/main" id="{B4D029B7-3794-4D7F-9926-D8D904D1D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4E574B2-AE89-43DB-AF2F-E4F02B35E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05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A122780-29D7-4796-95BF-DA8AD947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66E271-F28B-4111-84D0-3B04D1394301}"/>
              </a:ext>
            </a:extLst>
          </p:cNvPr>
          <p:cNvPicPr>
            <a:picLocks noChangeAspect="1"/>
          </p:cNvPicPr>
          <p:nvPr/>
        </p:nvPicPr>
        <p:blipFill rotWithShape="1">
          <a:blip r:embed="rId2"/>
          <a:srcRect t="18406" r="9091" b="17873"/>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F589B4C-3CA2-49DE-9E63-145FF5CB7D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DD7D4F7C-6EAA-4D74-BDD3-6602D41F3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5B11D41-504D-4822-8E12-3AD6AB8B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75365CB-7B8E-46F3-9929-97498D45B328}"/>
              </a:ext>
            </a:extLst>
          </p:cNvPr>
          <p:cNvSpPr>
            <a:spLocks noGrp="1"/>
          </p:cNvSpPr>
          <p:nvPr>
            <p:ph type="title"/>
          </p:nvPr>
        </p:nvSpPr>
        <p:spPr>
          <a:xfrm>
            <a:off x="584200" y="1006956"/>
            <a:ext cx="3412067" cy="1372177"/>
          </a:xfrm>
        </p:spPr>
        <p:txBody>
          <a:bodyPr anchor="ctr">
            <a:normAutofit/>
          </a:bodyPr>
          <a:lstStyle/>
          <a:p>
            <a:r>
              <a:rPr lang="en-US" dirty="0"/>
              <a:t>Bubble plots</a:t>
            </a:r>
          </a:p>
        </p:txBody>
      </p:sp>
      <p:sp>
        <p:nvSpPr>
          <p:cNvPr id="3" name="Content Placeholder 2">
            <a:extLst>
              <a:ext uri="{FF2B5EF4-FFF2-40B4-BE49-F238E27FC236}">
                <a16:creationId xmlns:a16="http://schemas.microsoft.com/office/drawing/2014/main" id="{057A7C8B-244C-4792-8660-B4C71E50F4DA}"/>
              </a:ext>
            </a:extLst>
          </p:cNvPr>
          <p:cNvSpPr>
            <a:spLocks noGrp="1"/>
          </p:cNvSpPr>
          <p:nvPr>
            <p:ph idx="1"/>
          </p:nvPr>
        </p:nvSpPr>
        <p:spPr>
          <a:xfrm>
            <a:off x="581193" y="2438399"/>
            <a:ext cx="3415074" cy="3564467"/>
          </a:xfrm>
        </p:spPr>
        <p:txBody>
          <a:bodyPr>
            <a:normAutofit/>
          </a:bodyPr>
          <a:lstStyle/>
          <a:p>
            <a:r>
              <a:rPr lang="en-US">
                <a:solidFill>
                  <a:schemeClr val="bg1"/>
                </a:solidFill>
              </a:rPr>
              <a:t>Similar visuals as the ggplot2 graphics</a:t>
            </a:r>
          </a:p>
          <a:p>
            <a:pPr lvl="1"/>
            <a:r>
              <a:rPr lang="en-US">
                <a:solidFill>
                  <a:schemeClr val="bg1"/>
                </a:solidFill>
              </a:rPr>
              <a:t>Use color and size to show dimensionality</a:t>
            </a:r>
          </a:p>
          <a:p>
            <a:pPr lvl="1"/>
            <a:r>
              <a:rPr lang="en-US">
                <a:solidFill>
                  <a:schemeClr val="bg1"/>
                </a:solidFill>
              </a:rPr>
              <a:t>Shows overlaps</a:t>
            </a:r>
          </a:p>
          <a:p>
            <a:pPr lvl="1"/>
            <a:endParaRPr lang="en-US">
              <a:solidFill>
                <a:schemeClr val="bg1"/>
              </a:solidFill>
            </a:endParaRPr>
          </a:p>
        </p:txBody>
      </p:sp>
    </p:spTree>
    <p:extLst>
      <p:ext uri="{BB962C8B-B14F-4D97-AF65-F5344CB8AC3E}">
        <p14:creationId xmlns:p14="http://schemas.microsoft.com/office/powerpoint/2010/main" val="5436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A1405A-71B2-404B-B183-4E686DB4D752}"/>
              </a:ext>
            </a:extLst>
          </p:cNvPr>
          <p:cNvSpPr>
            <a:spLocks noGrp="1"/>
          </p:cNvSpPr>
          <p:nvPr>
            <p:ph type="title"/>
          </p:nvPr>
        </p:nvSpPr>
        <p:spPr>
          <a:xfrm>
            <a:off x="601255" y="702156"/>
            <a:ext cx="3409783" cy="1013800"/>
          </a:xfrm>
        </p:spPr>
        <p:txBody>
          <a:bodyPr>
            <a:normAutofit/>
          </a:bodyPr>
          <a:lstStyle/>
          <a:p>
            <a:r>
              <a:rPr lang="en-US" dirty="0"/>
              <a:t>Another bubble plot</a:t>
            </a:r>
          </a:p>
        </p:txBody>
      </p:sp>
      <p:sp>
        <p:nvSpPr>
          <p:cNvPr id="3" name="Content Placeholder 2">
            <a:extLst>
              <a:ext uri="{FF2B5EF4-FFF2-40B4-BE49-F238E27FC236}">
                <a16:creationId xmlns:a16="http://schemas.microsoft.com/office/drawing/2014/main" id="{C0343073-F1C4-4AE0-A6C9-FB3121D5F3F1}"/>
              </a:ext>
            </a:extLst>
          </p:cNvPr>
          <p:cNvSpPr>
            <a:spLocks noGrp="1"/>
          </p:cNvSpPr>
          <p:nvPr>
            <p:ph idx="1"/>
          </p:nvPr>
        </p:nvSpPr>
        <p:spPr>
          <a:xfrm>
            <a:off x="601255" y="1964168"/>
            <a:ext cx="3409782" cy="4036582"/>
          </a:xfrm>
        </p:spPr>
        <p:txBody>
          <a:bodyPr>
            <a:normAutofit/>
          </a:bodyPr>
          <a:lstStyle/>
          <a:p>
            <a:r>
              <a:rPr lang="en-US">
                <a:solidFill>
                  <a:schemeClr val="bg1"/>
                </a:solidFill>
              </a:rPr>
              <a:t>gapminder data from plotly package: gapminderDataFiveYear.csv</a:t>
            </a:r>
          </a:p>
          <a:p>
            <a:r>
              <a:rPr lang="en-US">
                <a:solidFill>
                  <a:schemeClr val="bg1"/>
                </a:solidFill>
              </a:rPr>
              <a:t>Life Expectancy v. Per Capita GDP, 2007</a:t>
            </a:r>
          </a:p>
          <a:p>
            <a:r>
              <a:rPr lang="en-US">
                <a:solidFill>
                  <a:schemeClr val="bg1"/>
                </a:solidFill>
              </a:rPr>
              <a:t>X is gdp per capita, y is life expectancy, color is continent, and size is based on the population sizes of the countries</a:t>
            </a:r>
          </a:p>
        </p:txBody>
      </p:sp>
      <p:pic>
        <p:nvPicPr>
          <p:cNvPr id="7" name="Picture 6">
            <a:extLst>
              <a:ext uri="{FF2B5EF4-FFF2-40B4-BE49-F238E27FC236}">
                <a16:creationId xmlns:a16="http://schemas.microsoft.com/office/drawing/2014/main" id="{1F3303DF-6F08-4864-97B1-300F33DDE5ED}"/>
              </a:ext>
            </a:extLst>
          </p:cNvPr>
          <p:cNvPicPr>
            <a:picLocks noChangeAspect="1"/>
          </p:cNvPicPr>
          <p:nvPr/>
        </p:nvPicPr>
        <p:blipFill>
          <a:blip r:embed="rId2"/>
          <a:stretch>
            <a:fillRect/>
          </a:stretch>
        </p:blipFill>
        <p:spPr>
          <a:xfrm>
            <a:off x="4791522" y="1541043"/>
            <a:ext cx="6489819" cy="3796543"/>
          </a:xfrm>
          <a:prstGeom prst="rect">
            <a:avLst/>
          </a:prstGeom>
        </p:spPr>
      </p:pic>
    </p:spTree>
    <p:extLst>
      <p:ext uri="{BB962C8B-B14F-4D97-AF65-F5344CB8AC3E}">
        <p14:creationId xmlns:p14="http://schemas.microsoft.com/office/powerpoint/2010/main" val="297427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1B132417-6793-4DF1-ADFA-B2AE8CE6E9DC}"/>
              </a:ext>
            </a:extLst>
          </p:cNvPr>
          <p:cNvPicPr>
            <a:picLocks noGrp="1" noChangeAspect="1"/>
          </p:cNvPicPr>
          <p:nvPr>
            <p:ph type="pic" idx="4294967295"/>
          </p:nvPr>
        </p:nvPicPr>
        <p:blipFill rotWithShape="1">
          <a:blip r:embed="rId2"/>
          <a:stretch/>
        </p:blipFill>
        <p:spPr>
          <a:xfrm>
            <a:off x="666749" y="840123"/>
            <a:ext cx="10878115" cy="5276591"/>
          </a:xfrm>
          <a:prstGeom prst="rect">
            <a:avLst/>
          </a:prstGeom>
        </p:spPr>
      </p:pic>
    </p:spTree>
    <p:extLst>
      <p:ext uri="{BB962C8B-B14F-4D97-AF65-F5344CB8AC3E}">
        <p14:creationId xmlns:p14="http://schemas.microsoft.com/office/powerpoint/2010/main" val="116268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a:t>spiderplots</a:t>
            </a:r>
            <a:endParaRPr lang="en-US" sz="4800" dirty="0"/>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endParaRPr lang="en-US" sz="2000" dirty="0"/>
          </a:p>
        </p:txBody>
      </p:sp>
      <p:pic>
        <p:nvPicPr>
          <p:cNvPr id="3" name="Picture 2">
            <a:extLst>
              <a:ext uri="{FF2B5EF4-FFF2-40B4-BE49-F238E27FC236}">
                <a16:creationId xmlns:a16="http://schemas.microsoft.com/office/drawing/2014/main" id="{9F32D734-7032-4F9E-96AF-18172A8F2389}"/>
              </a:ext>
            </a:extLst>
          </p:cNvPr>
          <p:cNvPicPr>
            <a:picLocks noChangeAspect="1"/>
          </p:cNvPicPr>
          <p:nvPr/>
        </p:nvPicPr>
        <p:blipFill>
          <a:blip r:embed="rId2"/>
          <a:stretch>
            <a:fillRect/>
          </a:stretch>
        </p:blipFill>
        <p:spPr>
          <a:xfrm>
            <a:off x="375667" y="1439838"/>
            <a:ext cx="3847141" cy="3282216"/>
          </a:xfrm>
          <a:prstGeom prst="rect">
            <a:avLst/>
          </a:prstGeom>
        </p:spPr>
      </p:pic>
    </p:spTree>
    <p:extLst>
      <p:ext uri="{BB962C8B-B14F-4D97-AF65-F5344CB8AC3E}">
        <p14:creationId xmlns:p14="http://schemas.microsoft.com/office/powerpoint/2010/main" val="2680693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DC969F4-277E-4F95-9ABB-0421358B0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ACF4BAB-FB85-405F-ABFB-F9D23E182B39}"/>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What’s a spiderplot?</a:t>
            </a:r>
          </a:p>
        </p:txBody>
      </p:sp>
      <p:sp>
        <p:nvSpPr>
          <p:cNvPr id="25" name="Rectangle 24">
            <a:extLst>
              <a:ext uri="{FF2B5EF4-FFF2-40B4-BE49-F238E27FC236}">
                <a16:creationId xmlns:a16="http://schemas.microsoft.com/office/drawing/2014/main" id="{DBB62B70-0FFB-4EBC-A23C-3EE215C71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4F448DF1-A468-4624-99E7-933CC6207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F7DD6E9-9BF0-44B2-A5B9-1CE2477A4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85E2BD0E-96C7-4908-AD02-AD9AC69C9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4">
            <a:extLst>
              <a:ext uri="{FF2B5EF4-FFF2-40B4-BE49-F238E27FC236}">
                <a16:creationId xmlns:a16="http://schemas.microsoft.com/office/drawing/2014/main" id="{C022541B-C218-407D-89BE-7D260DD6005F}"/>
              </a:ext>
            </a:extLst>
          </p:cNvPr>
          <p:cNvGraphicFramePr>
            <a:graphicFrameLocks noGrp="1"/>
          </p:cNvGraphicFramePr>
          <p:nvPr>
            <p:ph idx="1"/>
            <p:extLst>
              <p:ext uri="{D42A27DB-BD31-4B8C-83A1-F6EECF244321}">
                <p14:modId xmlns:p14="http://schemas.microsoft.com/office/powerpoint/2010/main" val="391059479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764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5352-8C35-4CC3-944C-CC33F7E51238}"/>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Explanation from the textbook</a:t>
            </a:r>
          </a:p>
        </p:txBody>
      </p:sp>
      <p:graphicFrame>
        <p:nvGraphicFramePr>
          <p:cNvPr id="5" name="Content Placeholder 2">
            <a:extLst>
              <a:ext uri="{FF2B5EF4-FFF2-40B4-BE49-F238E27FC236}">
                <a16:creationId xmlns:a16="http://schemas.microsoft.com/office/drawing/2014/main" id="{AAB4F733-9FAA-473E-A55C-BA4206FBE6FB}"/>
              </a:ext>
            </a:extLst>
          </p:cNvPr>
          <p:cNvGraphicFramePr>
            <a:graphicFrameLocks noGrp="1"/>
          </p:cNvGraphicFramePr>
          <p:nvPr>
            <p:ph idx="1"/>
            <p:extLst>
              <p:ext uri="{D42A27DB-BD31-4B8C-83A1-F6EECF244321}">
                <p14:modId xmlns:p14="http://schemas.microsoft.com/office/powerpoint/2010/main" val="116674395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Star">
            <a:extLst>
              <a:ext uri="{FF2B5EF4-FFF2-40B4-BE49-F238E27FC236}">
                <a16:creationId xmlns:a16="http://schemas.microsoft.com/office/drawing/2014/main" id="{7404CA83-1167-458B-80AE-2FB90D3688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40705" y="751856"/>
            <a:ext cx="914400" cy="914400"/>
          </a:xfrm>
          <a:prstGeom prst="rect">
            <a:avLst/>
          </a:prstGeom>
        </p:spPr>
      </p:pic>
    </p:spTree>
    <p:extLst>
      <p:ext uri="{BB962C8B-B14F-4D97-AF65-F5344CB8AC3E}">
        <p14:creationId xmlns:p14="http://schemas.microsoft.com/office/powerpoint/2010/main" val="326163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5DB8-2CAE-450E-9378-072F1980B593}"/>
              </a:ext>
            </a:extLst>
          </p:cNvPr>
          <p:cNvSpPr>
            <a:spLocks noGrp="1"/>
          </p:cNvSpPr>
          <p:nvPr>
            <p:ph type="title"/>
          </p:nvPr>
        </p:nvSpPr>
        <p:spPr>
          <a:xfrm>
            <a:off x="581192" y="702156"/>
            <a:ext cx="11029616" cy="1013800"/>
          </a:xfrm>
        </p:spPr>
        <p:txBody>
          <a:bodyPr>
            <a:normAutofit/>
          </a:bodyPr>
          <a:lstStyle/>
          <a:p>
            <a:r>
              <a:rPr lang="en-US">
                <a:solidFill>
                  <a:srgbClr val="FFFEFF"/>
                </a:solidFill>
              </a:rPr>
              <a:t>Data and package used</a:t>
            </a:r>
          </a:p>
        </p:txBody>
      </p:sp>
      <p:graphicFrame>
        <p:nvGraphicFramePr>
          <p:cNvPr id="5" name="Content Placeholder 2">
            <a:extLst>
              <a:ext uri="{FF2B5EF4-FFF2-40B4-BE49-F238E27FC236}">
                <a16:creationId xmlns:a16="http://schemas.microsoft.com/office/drawing/2014/main" id="{E950C272-56A3-4C21-8F4E-0F23775705EB}"/>
              </a:ext>
            </a:extLst>
          </p:cNvPr>
          <p:cNvGraphicFramePr>
            <a:graphicFrameLocks noGrp="1"/>
          </p:cNvGraphicFramePr>
          <p:nvPr>
            <p:ph idx="1"/>
            <p:extLst>
              <p:ext uri="{D42A27DB-BD31-4B8C-83A1-F6EECF244321}">
                <p14:modId xmlns:p14="http://schemas.microsoft.com/office/powerpoint/2010/main" val="304069109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41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230E-BB2A-405F-B901-D4D5F8ABD2AB}"/>
              </a:ext>
            </a:extLst>
          </p:cNvPr>
          <p:cNvSpPr>
            <a:spLocks noGrp="1"/>
          </p:cNvSpPr>
          <p:nvPr>
            <p:ph type="title"/>
          </p:nvPr>
        </p:nvSpPr>
        <p:spPr>
          <a:xfrm>
            <a:off x="581192" y="702156"/>
            <a:ext cx="11029616" cy="1013800"/>
          </a:xfrm>
        </p:spPr>
        <p:txBody>
          <a:bodyPr>
            <a:normAutofit/>
          </a:bodyPr>
          <a:lstStyle/>
          <a:p>
            <a:r>
              <a:rPr lang="en-US">
                <a:solidFill>
                  <a:srgbClr val="FFFEFF"/>
                </a:solidFill>
              </a:rPr>
              <a:t>How the functions work</a:t>
            </a:r>
          </a:p>
        </p:txBody>
      </p:sp>
      <p:graphicFrame>
        <p:nvGraphicFramePr>
          <p:cNvPr id="5" name="Content Placeholder 2">
            <a:extLst>
              <a:ext uri="{FF2B5EF4-FFF2-40B4-BE49-F238E27FC236}">
                <a16:creationId xmlns:a16="http://schemas.microsoft.com/office/drawing/2014/main" id="{389FB203-D5F0-48C0-ABC8-F91B6BEC4D55}"/>
              </a:ext>
            </a:extLst>
          </p:cNvPr>
          <p:cNvGraphicFramePr>
            <a:graphicFrameLocks noGrp="1"/>
          </p:cNvGraphicFramePr>
          <p:nvPr>
            <p:ph idx="1"/>
            <p:extLst>
              <p:ext uri="{D42A27DB-BD31-4B8C-83A1-F6EECF244321}">
                <p14:modId xmlns:p14="http://schemas.microsoft.com/office/powerpoint/2010/main" val="364751702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69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t>scatterplots made with Ggplot2</a:t>
            </a:r>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endParaRPr lang="en-US" sz="2000" dirty="0"/>
          </a:p>
        </p:txBody>
      </p:sp>
      <p:pic>
        <p:nvPicPr>
          <p:cNvPr id="5" name="Picture 4" descr="A picture containing clock&#10;&#10;Description automatically generated">
            <a:extLst>
              <a:ext uri="{FF2B5EF4-FFF2-40B4-BE49-F238E27FC236}">
                <a16:creationId xmlns:a16="http://schemas.microsoft.com/office/drawing/2014/main" id="{5633A1B2-9C00-4BD2-B744-3951D4FB8937}"/>
              </a:ext>
            </a:extLst>
          </p:cNvPr>
          <p:cNvPicPr>
            <a:picLocks noChangeAspect="1"/>
          </p:cNvPicPr>
          <p:nvPr/>
        </p:nvPicPr>
        <p:blipFill>
          <a:blip r:embed="rId2"/>
          <a:stretch>
            <a:fillRect/>
          </a:stretch>
        </p:blipFill>
        <p:spPr>
          <a:xfrm>
            <a:off x="630398" y="1201022"/>
            <a:ext cx="2958668" cy="3429000"/>
          </a:xfrm>
          <a:prstGeom prst="rect">
            <a:avLst/>
          </a:prstGeom>
        </p:spPr>
      </p:pic>
    </p:spTree>
    <p:extLst>
      <p:ext uri="{BB962C8B-B14F-4D97-AF65-F5344CB8AC3E}">
        <p14:creationId xmlns:p14="http://schemas.microsoft.com/office/powerpoint/2010/main" val="347046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46B00-E0C0-4F36-B711-3D3CDE30D402}"/>
              </a:ext>
            </a:extLst>
          </p:cNvPr>
          <p:cNvSpPr>
            <a:spLocks noGrp="1"/>
          </p:cNvSpPr>
          <p:nvPr>
            <p:ph type="title"/>
          </p:nvPr>
        </p:nvSpPr>
        <p:spPr/>
        <p:txBody>
          <a:bodyPr/>
          <a:lstStyle/>
          <a:p>
            <a:r>
              <a:rPr lang="en-US" dirty="0"/>
              <a:t>Radar vs. </a:t>
            </a:r>
            <a:r>
              <a:rPr lang="en-US" dirty="0" err="1"/>
              <a:t>spiderplot</a:t>
            </a:r>
            <a:endParaRPr lang="en-US" dirty="0"/>
          </a:p>
        </p:txBody>
      </p:sp>
      <p:sp>
        <p:nvSpPr>
          <p:cNvPr id="5" name="Text Placeholder 4">
            <a:extLst>
              <a:ext uri="{FF2B5EF4-FFF2-40B4-BE49-F238E27FC236}">
                <a16:creationId xmlns:a16="http://schemas.microsoft.com/office/drawing/2014/main" id="{974EA675-4689-43F2-9B09-EB1F76AE0AB0}"/>
              </a:ext>
            </a:extLst>
          </p:cNvPr>
          <p:cNvSpPr>
            <a:spLocks noGrp="1"/>
          </p:cNvSpPr>
          <p:nvPr>
            <p:ph type="body" idx="1"/>
          </p:nvPr>
        </p:nvSpPr>
        <p:spPr/>
        <p:txBody>
          <a:bodyPr/>
          <a:lstStyle/>
          <a:p>
            <a:r>
              <a:rPr lang="en-US" dirty="0"/>
              <a:t>Radar plot</a:t>
            </a:r>
          </a:p>
        </p:txBody>
      </p:sp>
      <p:sp>
        <p:nvSpPr>
          <p:cNvPr id="6" name="Content Placeholder 5">
            <a:extLst>
              <a:ext uri="{FF2B5EF4-FFF2-40B4-BE49-F238E27FC236}">
                <a16:creationId xmlns:a16="http://schemas.microsoft.com/office/drawing/2014/main" id="{60AFE241-4078-48F4-A7B5-519585A44685}"/>
              </a:ext>
            </a:extLst>
          </p:cNvPr>
          <p:cNvSpPr>
            <a:spLocks noGrp="1"/>
          </p:cNvSpPr>
          <p:nvPr>
            <p:ph sz="half" idx="2"/>
          </p:nvPr>
        </p:nvSpPr>
        <p:spPr>
          <a:xfrm>
            <a:off x="581194" y="2926052"/>
            <a:ext cx="5393100" cy="721041"/>
          </a:xfrm>
        </p:spPr>
        <p:txBody>
          <a:bodyPr/>
          <a:lstStyle/>
          <a:p>
            <a:r>
              <a:rPr lang="en-US" dirty="0"/>
              <a:t>spider(y=1,x=2:9,data=</a:t>
            </a:r>
            <a:r>
              <a:rPr lang="en-US" dirty="0" err="1"/>
              <a:t>Thurstone,connect</a:t>
            </a:r>
            <a:r>
              <a:rPr lang="en-US" dirty="0"/>
              <a:t>=FALSE)</a:t>
            </a:r>
          </a:p>
        </p:txBody>
      </p:sp>
      <p:sp>
        <p:nvSpPr>
          <p:cNvPr id="7" name="Text Placeholder 6">
            <a:extLst>
              <a:ext uri="{FF2B5EF4-FFF2-40B4-BE49-F238E27FC236}">
                <a16:creationId xmlns:a16="http://schemas.microsoft.com/office/drawing/2014/main" id="{5F8B8478-8560-4DFA-9F08-6578413F8E44}"/>
              </a:ext>
            </a:extLst>
          </p:cNvPr>
          <p:cNvSpPr>
            <a:spLocks noGrp="1"/>
          </p:cNvSpPr>
          <p:nvPr>
            <p:ph type="body" sz="quarter" idx="3"/>
          </p:nvPr>
        </p:nvSpPr>
        <p:spPr/>
        <p:txBody>
          <a:bodyPr/>
          <a:lstStyle/>
          <a:p>
            <a:r>
              <a:rPr lang="en-US" dirty="0" err="1"/>
              <a:t>spiderplot</a:t>
            </a:r>
            <a:endParaRPr lang="en-US" dirty="0"/>
          </a:p>
        </p:txBody>
      </p:sp>
      <p:sp>
        <p:nvSpPr>
          <p:cNvPr id="8" name="Content Placeholder 7">
            <a:extLst>
              <a:ext uri="{FF2B5EF4-FFF2-40B4-BE49-F238E27FC236}">
                <a16:creationId xmlns:a16="http://schemas.microsoft.com/office/drawing/2014/main" id="{BD303D27-D658-4A8D-91CA-225D1BB80B8D}"/>
              </a:ext>
            </a:extLst>
          </p:cNvPr>
          <p:cNvSpPr>
            <a:spLocks noGrp="1"/>
          </p:cNvSpPr>
          <p:nvPr>
            <p:ph sz="quarter" idx="4"/>
          </p:nvPr>
        </p:nvSpPr>
        <p:spPr>
          <a:xfrm>
            <a:off x="6456544" y="2926052"/>
            <a:ext cx="5393100" cy="721040"/>
          </a:xfrm>
        </p:spPr>
        <p:txBody>
          <a:bodyPr/>
          <a:lstStyle/>
          <a:p>
            <a:r>
              <a:rPr lang="en-US" dirty="0"/>
              <a:t>spider(y=1,x=2:9,data=Thurstone) </a:t>
            </a:r>
          </a:p>
        </p:txBody>
      </p:sp>
      <p:pic>
        <p:nvPicPr>
          <p:cNvPr id="9" name="Picture 8">
            <a:extLst>
              <a:ext uri="{FF2B5EF4-FFF2-40B4-BE49-F238E27FC236}">
                <a16:creationId xmlns:a16="http://schemas.microsoft.com/office/drawing/2014/main" id="{C5007F8E-0303-4988-843E-EEE5FB68DB68}"/>
              </a:ext>
            </a:extLst>
          </p:cNvPr>
          <p:cNvPicPr>
            <a:picLocks noChangeAspect="1"/>
          </p:cNvPicPr>
          <p:nvPr/>
        </p:nvPicPr>
        <p:blipFill>
          <a:blip r:embed="rId2"/>
          <a:stretch>
            <a:fillRect/>
          </a:stretch>
        </p:blipFill>
        <p:spPr>
          <a:xfrm>
            <a:off x="1839619" y="3429000"/>
            <a:ext cx="3073091" cy="3176729"/>
          </a:xfrm>
          <a:prstGeom prst="rect">
            <a:avLst/>
          </a:prstGeom>
        </p:spPr>
      </p:pic>
      <p:pic>
        <p:nvPicPr>
          <p:cNvPr id="10" name="Picture 9">
            <a:extLst>
              <a:ext uri="{FF2B5EF4-FFF2-40B4-BE49-F238E27FC236}">
                <a16:creationId xmlns:a16="http://schemas.microsoft.com/office/drawing/2014/main" id="{8226E6A1-E5A9-4928-8061-2392E0754ECB}"/>
              </a:ext>
            </a:extLst>
          </p:cNvPr>
          <p:cNvPicPr>
            <a:picLocks noChangeAspect="1"/>
          </p:cNvPicPr>
          <p:nvPr/>
        </p:nvPicPr>
        <p:blipFill>
          <a:blip r:embed="rId3"/>
          <a:stretch>
            <a:fillRect/>
          </a:stretch>
        </p:blipFill>
        <p:spPr>
          <a:xfrm>
            <a:off x="7279292" y="3429000"/>
            <a:ext cx="3073091" cy="3050395"/>
          </a:xfrm>
          <a:prstGeom prst="rect">
            <a:avLst/>
          </a:prstGeom>
        </p:spPr>
      </p:pic>
    </p:spTree>
    <p:extLst>
      <p:ext uri="{BB962C8B-B14F-4D97-AF65-F5344CB8AC3E}">
        <p14:creationId xmlns:p14="http://schemas.microsoft.com/office/powerpoint/2010/main" val="77666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76D4358-31E7-4B75-B512-FC2A80B6F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5880B56D-8C20-45C9-8590-64ED2BE8C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E753EE9A-D86E-454B-AF8C-C23D8C0BD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085B54F-5E70-4172-8617-246BFB0E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2304B689-FD25-48A1-BE9E-FBA6A2858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2C9A3-CA13-4383-990B-55415D632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544566" cy="42192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2747F31-12EC-4817-AF8F-D4C20BF7F885}"/>
              </a:ext>
            </a:extLst>
          </p:cNvPr>
          <p:cNvPicPr>
            <a:picLocks noChangeAspect="1"/>
          </p:cNvPicPr>
          <p:nvPr/>
        </p:nvPicPr>
        <p:blipFill>
          <a:blip r:embed="rId2"/>
          <a:stretch>
            <a:fillRect/>
          </a:stretch>
        </p:blipFill>
        <p:spPr>
          <a:xfrm>
            <a:off x="321733" y="478533"/>
            <a:ext cx="4061966" cy="3422206"/>
          </a:xfrm>
          <a:prstGeom prst="rect">
            <a:avLst/>
          </a:prstGeom>
        </p:spPr>
      </p:pic>
      <p:sp>
        <p:nvSpPr>
          <p:cNvPr id="46" name="Rectangle 45">
            <a:extLst>
              <a:ext uri="{FF2B5EF4-FFF2-40B4-BE49-F238E27FC236}">
                <a16:creationId xmlns:a16="http://schemas.microsoft.com/office/drawing/2014/main" id="{B4F5E6B0-B467-421F-836E-11F62387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8831" y="0"/>
            <a:ext cx="3732157" cy="42192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E7E81EC-18B6-49B1-95F1-33F80B306270}"/>
              </a:ext>
            </a:extLst>
          </p:cNvPr>
          <p:cNvPicPr>
            <a:picLocks noChangeAspect="1"/>
          </p:cNvPicPr>
          <p:nvPr/>
        </p:nvPicPr>
        <p:blipFill>
          <a:blip r:embed="rId3"/>
          <a:stretch>
            <a:fillRect/>
          </a:stretch>
        </p:blipFill>
        <p:spPr>
          <a:xfrm>
            <a:off x="4791130" y="421092"/>
            <a:ext cx="3386762" cy="3537088"/>
          </a:xfrm>
          <a:prstGeom prst="rect">
            <a:avLst/>
          </a:prstGeom>
        </p:spPr>
      </p:pic>
      <p:sp>
        <p:nvSpPr>
          <p:cNvPr id="48" name="Rectangle 47">
            <a:extLst>
              <a:ext uri="{FF2B5EF4-FFF2-40B4-BE49-F238E27FC236}">
                <a16:creationId xmlns:a16="http://schemas.microsoft.com/office/drawing/2014/main" id="{8E99870A-5004-4092-8136-CF63991B1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3473" y="-4"/>
            <a:ext cx="3732157" cy="42192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55B23AF-7948-4B3B-A68D-27F7C4958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10260"/>
            <a:ext cx="4544566" cy="25477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033502E-EBFB-445E-8452-383095133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498" y="4310260"/>
            <a:ext cx="7552502" cy="2547740"/>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0096CD-4552-451D-BD5B-86CB9836780C}"/>
              </a:ext>
            </a:extLst>
          </p:cNvPr>
          <p:cNvSpPr>
            <a:spLocks noGrp="1"/>
          </p:cNvSpPr>
          <p:nvPr>
            <p:ph type="title"/>
          </p:nvPr>
        </p:nvSpPr>
        <p:spPr>
          <a:xfrm>
            <a:off x="5089842" y="4571122"/>
            <a:ext cx="6591957" cy="1037907"/>
          </a:xfrm>
        </p:spPr>
        <p:txBody>
          <a:bodyPr vert="horz" lIns="91440" tIns="45720" rIns="91440" bIns="45720" rtlCol="0" anchor="b">
            <a:normAutofit/>
          </a:bodyPr>
          <a:lstStyle/>
          <a:p>
            <a:r>
              <a:rPr lang="en-US" sz="3600">
                <a:solidFill>
                  <a:srgbClr val="FFFFFF"/>
                </a:solidFill>
              </a:rPr>
              <a:t>More detailed spiderplots</a:t>
            </a:r>
          </a:p>
        </p:txBody>
      </p:sp>
      <p:sp>
        <p:nvSpPr>
          <p:cNvPr id="7" name="Content Placeholder 6">
            <a:extLst>
              <a:ext uri="{FF2B5EF4-FFF2-40B4-BE49-F238E27FC236}">
                <a16:creationId xmlns:a16="http://schemas.microsoft.com/office/drawing/2014/main" id="{02EE0B66-9C43-4305-8B2A-1AD07A848BF0}"/>
              </a:ext>
            </a:extLst>
          </p:cNvPr>
          <p:cNvSpPr>
            <a:spLocks noGrp="1"/>
          </p:cNvSpPr>
          <p:nvPr>
            <p:ph idx="1"/>
          </p:nvPr>
        </p:nvSpPr>
        <p:spPr>
          <a:xfrm>
            <a:off x="5089842" y="5603909"/>
            <a:ext cx="6655624" cy="525793"/>
          </a:xfrm>
        </p:spPr>
        <p:txBody>
          <a:bodyPr vert="horz" lIns="91440" tIns="45720" rIns="91440" bIns="45720" rtlCol="0" anchor="t">
            <a:normAutofit/>
          </a:bodyPr>
          <a:lstStyle/>
          <a:p>
            <a:pPr marL="0" indent="0">
              <a:lnSpc>
                <a:spcPct val="90000"/>
              </a:lnSpc>
              <a:buNone/>
            </a:pPr>
            <a:r>
              <a:rPr lang="en-US" sz="1500" cap="all" dirty="0">
                <a:solidFill>
                  <a:schemeClr val="accent1">
                    <a:lumMod val="50000"/>
                    <a:lumOff val="50000"/>
                  </a:schemeClr>
                </a:solidFill>
              </a:rPr>
              <a:t>spider(y=26:28,x=1:25,data=</a:t>
            </a:r>
            <a:r>
              <a:rPr lang="en-US" sz="1500" cap="all" dirty="0" err="1">
                <a:solidFill>
                  <a:schemeClr val="accent1">
                    <a:lumMod val="50000"/>
                    <a:lumOff val="50000"/>
                  </a:schemeClr>
                </a:solidFill>
              </a:rPr>
              <a:t>cor</a:t>
            </a:r>
            <a:r>
              <a:rPr lang="en-US" sz="1500" cap="all" dirty="0">
                <a:solidFill>
                  <a:schemeClr val="accent1">
                    <a:lumMod val="50000"/>
                    <a:lumOff val="50000"/>
                  </a:schemeClr>
                </a:solidFill>
              </a:rPr>
              <a:t>(</a:t>
            </a:r>
            <a:r>
              <a:rPr lang="en-US" sz="1500" cap="all" dirty="0" err="1">
                <a:solidFill>
                  <a:schemeClr val="accent1">
                    <a:lumMod val="50000"/>
                    <a:lumOff val="50000"/>
                  </a:schemeClr>
                </a:solidFill>
              </a:rPr>
              <a:t>bfi,use</a:t>
            </a:r>
            <a:r>
              <a:rPr lang="en-US" sz="1500" cap="all" dirty="0">
                <a:solidFill>
                  <a:schemeClr val="accent1">
                    <a:lumMod val="50000"/>
                    <a:lumOff val="50000"/>
                  </a:schemeClr>
                </a:solidFill>
              </a:rPr>
              <a:t>="pairwise"),fill=</a:t>
            </a:r>
            <a:r>
              <a:rPr lang="en-US" sz="1500" cap="all" dirty="0" err="1">
                <a:solidFill>
                  <a:schemeClr val="accent1">
                    <a:lumMod val="50000"/>
                    <a:lumOff val="50000"/>
                  </a:schemeClr>
                </a:solidFill>
              </a:rPr>
              <a:t>TRUE,scale</a:t>
            </a:r>
            <a:r>
              <a:rPr lang="en-US" sz="1500" cap="all" dirty="0">
                <a:solidFill>
                  <a:schemeClr val="accent1">
                    <a:lumMod val="50000"/>
                    <a:lumOff val="50000"/>
                  </a:schemeClr>
                </a:solidFill>
              </a:rPr>
              <a:t>=2) </a:t>
            </a:r>
          </a:p>
        </p:txBody>
      </p:sp>
      <p:pic>
        <p:nvPicPr>
          <p:cNvPr id="10" name="Picture 9">
            <a:extLst>
              <a:ext uri="{FF2B5EF4-FFF2-40B4-BE49-F238E27FC236}">
                <a16:creationId xmlns:a16="http://schemas.microsoft.com/office/drawing/2014/main" id="{3C2D806F-D499-44DE-BD02-35D9546B9D55}"/>
              </a:ext>
            </a:extLst>
          </p:cNvPr>
          <p:cNvPicPr>
            <a:picLocks noChangeAspect="1"/>
          </p:cNvPicPr>
          <p:nvPr/>
        </p:nvPicPr>
        <p:blipFill>
          <a:blip r:embed="rId4"/>
          <a:stretch>
            <a:fillRect/>
          </a:stretch>
        </p:blipFill>
        <p:spPr>
          <a:xfrm>
            <a:off x="8613010" y="470767"/>
            <a:ext cx="3257257" cy="3437738"/>
          </a:xfrm>
          <a:prstGeom prst="rect">
            <a:avLst/>
          </a:prstGeom>
        </p:spPr>
      </p:pic>
      <p:pic>
        <p:nvPicPr>
          <p:cNvPr id="11" name="Picture 10">
            <a:extLst>
              <a:ext uri="{FF2B5EF4-FFF2-40B4-BE49-F238E27FC236}">
                <a16:creationId xmlns:a16="http://schemas.microsoft.com/office/drawing/2014/main" id="{E76FCD05-26C5-425A-97FD-722C833CECE6}"/>
              </a:ext>
            </a:extLst>
          </p:cNvPr>
          <p:cNvPicPr>
            <a:picLocks noChangeAspect="1"/>
          </p:cNvPicPr>
          <p:nvPr/>
        </p:nvPicPr>
        <p:blipFill>
          <a:blip r:embed="rId5"/>
          <a:stretch>
            <a:fillRect/>
          </a:stretch>
        </p:blipFill>
        <p:spPr>
          <a:xfrm>
            <a:off x="76321" y="5182675"/>
            <a:ext cx="4468245" cy="703749"/>
          </a:xfrm>
          <a:prstGeom prst="rect">
            <a:avLst/>
          </a:prstGeom>
        </p:spPr>
      </p:pic>
    </p:spTree>
    <p:extLst>
      <p:ext uri="{BB962C8B-B14F-4D97-AF65-F5344CB8AC3E}">
        <p14:creationId xmlns:p14="http://schemas.microsoft.com/office/powerpoint/2010/main" val="204558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3" name="Rectangle 72">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54" name="Rectangle 74">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55" name="Rectangle 76">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56" name="Rectangle 78">
            <a:extLst>
              <a:ext uri="{FF2B5EF4-FFF2-40B4-BE49-F238E27FC236}">
                <a16:creationId xmlns:a16="http://schemas.microsoft.com/office/drawing/2014/main" id="{28AD8FBB-D832-4741-BBC7-3C6FA6A2F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80">
            <a:extLst>
              <a:ext uri="{FF2B5EF4-FFF2-40B4-BE49-F238E27FC236}">
                <a16:creationId xmlns:a16="http://schemas.microsoft.com/office/drawing/2014/main" id="{82B94989-F40F-4744-9484-5900206FB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a:solidFill>
                  <a:srgbClr val="FFFFFF"/>
                </a:solidFill>
              </a:rPr>
              <a:t>Scatterplot matrix</a:t>
            </a:r>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4241830" y="6134101"/>
            <a:ext cx="5888590" cy="234392"/>
          </a:xfrm>
        </p:spPr>
        <p:txBody>
          <a:bodyPr vert="horz" lIns="91440" tIns="45720" rIns="91440" bIns="45720" rtlCol="0" anchor="t">
            <a:normAutofit lnSpcReduction="10000"/>
          </a:bodyPr>
          <a:lstStyle/>
          <a:p>
            <a:r>
              <a:rPr lang="en-US" sz="1000" dirty="0">
                <a:solidFill>
                  <a:schemeClr val="bg2"/>
                </a:solidFill>
              </a:rPr>
              <a:t>Image from </a:t>
            </a:r>
            <a:r>
              <a:rPr lang="en-US" sz="1000" dirty="0">
                <a:hlinkClick r:id="rId2"/>
              </a:rPr>
              <a:t>https://machinelearningmastery.com/machine-learning-in-r-step-by-step/</a:t>
            </a:r>
            <a:endParaRPr lang="en-US" sz="1000" dirty="0">
              <a:solidFill>
                <a:schemeClr val="bg2"/>
              </a:solidFill>
            </a:endParaRPr>
          </a:p>
        </p:txBody>
      </p:sp>
      <p:pic>
        <p:nvPicPr>
          <p:cNvPr id="2050" name="Picture 2" descr="Your First Machine Learning Project in R Step-By-Step">
            <a:extLst>
              <a:ext uri="{FF2B5EF4-FFF2-40B4-BE49-F238E27FC236}">
                <a16:creationId xmlns:a16="http://schemas.microsoft.com/office/drawing/2014/main" id="{CEF7752F-9E73-4451-A0D7-9D18ED6B36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1166" y="2200414"/>
            <a:ext cx="2716911" cy="275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65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A44F9A-D99D-4EAE-9CAC-B341A81644DD}"/>
              </a:ext>
            </a:extLst>
          </p:cNvPr>
          <p:cNvSpPr>
            <a:spLocks noGrp="1"/>
          </p:cNvSpPr>
          <p:nvPr>
            <p:ph type="title"/>
          </p:nvPr>
        </p:nvSpPr>
        <p:spPr>
          <a:xfrm>
            <a:off x="581192" y="702156"/>
            <a:ext cx="11029616" cy="1013800"/>
          </a:xfrm>
        </p:spPr>
        <p:txBody>
          <a:bodyPr/>
          <a:lstStyle/>
          <a:p>
            <a:r>
              <a:rPr lang="en-US"/>
              <a:t>What is a scatterplot matrix?</a:t>
            </a:r>
            <a:endParaRPr lang="en-US" dirty="0"/>
          </a:p>
        </p:txBody>
      </p:sp>
      <p:sp>
        <p:nvSpPr>
          <p:cNvPr id="5" name="Content Placeholder 4">
            <a:extLst>
              <a:ext uri="{FF2B5EF4-FFF2-40B4-BE49-F238E27FC236}">
                <a16:creationId xmlns:a16="http://schemas.microsoft.com/office/drawing/2014/main" id="{F3BEBDF8-60BE-4642-A4E3-1662E610F47C}"/>
              </a:ext>
            </a:extLst>
          </p:cNvPr>
          <p:cNvSpPr>
            <a:spLocks noGrp="1"/>
          </p:cNvSpPr>
          <p:nvPr>
            <p:ph idx="1"/>
          </p:nvPr>
        </p:nvSpPr>
        <p:spPr>
          <a:xfrm>
            <a:off x="581192" y="2180496"/>
            <a:ext cx="11029615" cy="3678303"/>
          </a:xfrm>
        </p:spPr>
        <p:txBody>
          <a:bodyPr/>
          <a:lstStyle/>
          <a:p>
            <a:r>
              <a:rPr lang="en-US" dirty="0"/>
              <a:t>See chapter 1 of the applied multivariate statistical analysis 6</a:t>
            </a:r>
            <a:r>
              <a:rPr lang="en-US" baseline="30000" dirty="0"/>
              <a:t>th</a:t>
            </a:r>
            <a:r>
              <a:rPr lang="en-US" dirty="0"/>
              <a:t> edition textbook, pages 16, 20-23. </a:t>
            </a:r>
          </a:p>
          <a:p>
            <a:r>
              <a:rPr lang="en-US" dirty="0"/>
              <a:t>Shows “two dimensional scatterplots for pairs” of the p &gt; 2 variables, organized as a </a:t>
            </a:r>
            <a:r>
              <a:rPr lang="en-US" dirty="0" err="1"/>
              <a:t>pxp</a:t>
            </a:r>
            <a:r>
              <a:rPr lang="en-US" dirty="0"/>
              <a:t> matrix array. </a:t>
            </a:r>
          </a:p>
          <a:p>
            <a:pPr marL="0" indent="0">
              <a:buNone/>
            </a:pPr>
            <a:r>
              <a:rPr lang="en-US" dirty="0"/>
              <a:t> </a:t>
            </a:r>
          </a:p>
          <a:p>
            <a:endParaRPr lang="en-US" dirty="0"/>
          </a:p>
        </p:txBody>
      </p:sp>
    </p:spTree>
    <p:extLst>
      <p:ext uri="{BB962C8B-B14F-4D97-AF65-F5344CB8AC3E}">
        <p14:creationId xmlns:p14="http://schemas.microsoft.com/office/powerpoint/2010/main" val="1638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C050FC-BB54-43BA-8BCE-CA50464EF0A0}"/>
              </a:ext>
            </a:extLst>
          </p:cNvPr>
          <p:cNvSpPr>
            <a:spLocks noGrp="1"/>
          </p:cNvSpPr>
          <p:nvPr>
            <p:ph type="title"/>
          </p:nvPr>
        </p:nvSpPr>
        <p:spPr>
          <a:xfrm>
            <a:off x="601255" y="702156"/>
            <a:ext cx="3409783" cy="1013800"/>
          </a:xfrm>
        </p:spPr>
        <p:txBody>
          <a:bodyPr>
            <a:normAutofit/>
          </a:bodyPr>
          <a:lstStyle/>
          <a:p>
            <a:r>
              <a:rPr lang="en-US" sz="2600"/>
              <a:t>Data, package, and function used</a:t>
            </a:r>
          </a:p>
        </p:txBody>
      </p:sp>
      <p:sp>
        <p:nvSpPr>
          <p:cNvPr id="3" name="Content Placeholder 2">
            <a:extLst>
              <a:ext uri="{FF2B5EF4-FFF2-40B4-BE49-F238E27FC236}">
                <a16:creationId xmlns:a16="http://schemas.microsoft.com/office/drawing/2014/main" id="{3AA4C0D7-3F70-4F95-800B-9E450AFA3A19}"/>
              </a:ext>
            </a:extLst>
          </p:cNvPr>
          <p:cNvSpPr>
            <a:spLocks noGrp="1"/>
          </p:cNvSpPr>
          <p:nvPr>
            <p:ph idx="1"/>
          </p:nvPr>
        </p:nvSpPr>
        <p:spPr>
          <a:xfrm>
            <a:off x="601255" y="1964168"/>
            <a:ext cx="3409782" cy="4036582"/>
          </a:xfrm>
        </p:spPr>
        <p:txBody>
          <a:bodyPr>
            <a:normAutofit lnSpcReduction="10000"/>
          </a:bodyPr>
          <a:lstStyle/>
          <a:p>
            <a:pPr>
              <a:lnSpc>
                <a:spcPct val="90000"/>
              </a:lnSpc>
            </a:pPr>
            <a:r>
              <a:rPr lang="en-US" dirty="0">
                <a:solidFill>
                  <a:schemeClr val="bg1"/>
                </a:solidFill>
              </a:rPr>
              <a:t>Using the online handbook “Using R for Multivariate Analysis”: </a:t>
            </a:r>
            <a:r>
              <a:rPr lang="en-US" dirty="0">
                <a:solidFill>
                  <a:schemeClr val="bg1"/>
                </a:solidFill>
                <a:hlinkClick r:id="rId2"/>
              </a:rPr>
              <a:t>https://little-book-of-r-for-multivariate-analysis.readthedocs.io/en/latest/src/multivariateanalysis.html</a:t>
            </a:r>
            <a:r>
              <a:rPr lang="en-US" dirty="0">
                <a:solidFill>
                  <a:schemeClr val="bg1"/>
                </a:solidFill>
              </a:rPr>
              <a:t> </a:t>
            </a:r>
          </a:p>
          <a:p>
            <a:pPr>
              <a:lnSpc>
                <a:spcPct val="90000"/>
              </a:lnSpc>
            </a:pPr>
            <a:r>
              <a:rPr lang="en-US" dirty="0">
                <a:solidFill>
                  <a:schemeClr val="bg1"/>
                </a:solidFill>
              </a:rPr>
              <a:t>Package is “car”</a:t>
            </a:r>
          </a:p>
          <a:p>
            <a:pPr>
              <a:lnSpc>
                <a:spcPct val="90000"/>
              </a:lnSpc>
            </a:pPr>
            <a:r>
              <a:rPr lang="nb-NO" dirty="0">
                <a:solidFill>
                  <a:schemeClr val="bg1"/>
                </a:solidFill>
              </a:rPr>
              <a:t>Function scatterplotMatrix() was used</a:t>
            </a:r>
            <a:endParaRPr lang="en-US" dirty="0">
              <a:solidFill>
                <a:schemeClr val="bg1"/>
              </a:solidFill>
            </a:endParaRPr>
          </a:p>
          <a:p>
            <a:pPr>
              <a:lnSpc>
                <a:spcPct val="90000"/>
              </a:lnSpc>
            </a:pPr>
            <a:r>
              <a:rPr lang="nb-NO" dirty="0">
                <a:solidFill>
                  <a:schemeClr val="bg1"/>
                </a:solidFill>
              </a:rPr>
              <a:t>Data used is called wine, and comes from:  </a:t>
            </a:r>
            <a:r>
              <a:rPr lang="nb-NO" dirty="0">
                <a:solidFill>
                  <a:schemeClr val="bg1"/>
                </a:solidFill>
                <a:hlinkClick r:id="rId3"/>
              </a:rPr>
              <a:t>http://archive.ics.uci.edu/ml/machine-learning-databases/wine/wine.data</a:t>
            </a:r>
            <a:r>
              <a:rPr lang="nb-NO" dirty="0">
                <a:solidFill>
                  <a:schemeClr val="bg1"/>
                </a:solidFill>
              </a:rPr>
              <a:t> </a:t>
            </a:r>
          </a:p>
          <a:p>
            <a:pPr>
              <a:lnSpc>
                <a:spcPct val="90000"/>
              </a:lnSpc>
            </a:pPr>
            <a:r>
              <a:rPr lang="nb-NO" dirty="0">
                <a:solidFill>
                  <a:schemeClr val="bg1"/>
                </a:solidFill>
              </a:rPr>
              <a:t>V2-V14 are all chemicals</a:t>
            </a:r>
          </a:p>
        </p:txBody>
      </p:sp>
      <p:pic>
        <p:nvPicPr>
          <p:cNvPr id="5" name="Picture 4">
            <a:extLst>
              <a:ext uri="{FF2B5EF4-FFF2-40B4-BE49-F238E27FC236}">
                <a16:creationId xmlns:a16="http://schemas.microsoft.com/office/drawing/2014/main" id="{A295BF9A-4C31-45F6-90FF-7ED458A601E2}"/>
              </a:ext>
            </a:extLst>
          </p:cNvPr>
          <p:cNvPicPr>
            <a:picLocks noChangeAspect="1"/>
          </p:cNvPicPr>
          <p:nvPr/>
        </p:nvPicPr>
        <p:blipFill>
          <a:blip r:embed="rId4"/>
          <a:stretch>
            <a:fillRect/>
          </a:stretch>
        </p:blipFill>
        <p:spPr>
          <a:xfrm>
            <a:off x="4791522" y="2190025"/>
            <a:ext cx="6489819" cy="2498580"/>
          </a:xfrm>
          <a:prstGeom prst="rect">
            <a:avLst/>
          </a:prstGeom>
        </p:spPr>
      </p:pic>
    </p:spTree>
    <p:extLst>
      <p:ext uri="{BB962C8B-B14F-4D97-AF65-F5344CB8AC3E}">
        <p14:creationId xmlns:p14="http://schemas.microsoft.com/office/powerpoint/2010/main" val="1151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722C46-6C66-4FFF-B781-0BF1C07AF289}"/>
              </a:ext>
            </a:extLst>
          </p:cNvPr>
          <p:cNvSpPr>
            <a:spLocks noGrp="1"/>
          </p:cNvSpPr>
          <p:nvPr>
            <p:ph type="title"/>
          </p:nvPr>
        </p:nvSpPr>
        <p:spPr>
          <a:xfrm>
            <a:off x="601255" y="702156"/>
            <a:ext cx="3409783" cy="1013800"/>
          </a:xfrm>
        </p:spPr>
        <p:txBody>
          <a:bodyPr>
            <a:normAutofit/>
          </a:bodyPr>
          <a:lstStyle/>
          <a:p>
            <a:pPr>
              <a:lnSpc>
                <a:spcPct val="90000"/>
              </a:lnSpc>
            </a:pPr>
            <a:r>
              <a:rPr lang="en-US" sz="2400"/>
              <a:t>Scatterplot matrix of dataset wine</a:t>
            </a:r>
          </a:p>
        </p:txBody>
      </p:sp>
      <p:sp>
        <p:nvSpPr>
          <p:cNvPr id="3" name="Content Placeholder 2">
            <a:extLst>
              <a:ext uri="{FF2B5EF4-FFF2-40B4-BE49-F238E27FC236}">
                <a16:creationId xmlns:a16="http://schemas.microsoft.com/office/drawing/2014/main" id="{6EFD9D85-E39F-4FFB-970D-4B3F03C89632}"/>
              </a:ext>
            </a:extLst>
          </p:cNvPr>
          <p:cNvSpPr>
            <a:spLocks noGrp="1"/>
          </p:cNvSpPr>
          <p:nvPr>
            <p:ph idx="1"/>
          </p:nvPr>
        </p:nvSpPr>
        <p:spPr>
          <a:xfrm>
            <a:off x="601255" y="1964168"/>
            <a:ext cx="3409782" cy="4036582"/>
          </a:xfrm>
        </p:spPr>
        <p:txBody>
          <a:bodyPr>
            <a:normAutofit/>
          </a:bodyPr>
          <a:lstStyle/>
          <a:p>
            <a:r>
              <a:rPr lang="en-US">
                <a:solidFill>
                  <a:schemeClr val="bg1"/>
                </a:solidFill>
              </a:rPr>
              <a:t>Concentrations of first 5 chemicals used:  V2, V3, V4, V5, V6</a:t>
            </a:r>
          </a:p>
          <a:p>
            <a:r>
              <a:rPr lang="en-US">
                <a:solidFill>
                  <a:schemeClr val="bg1"/>
                </a:solidFill>
              </a:rPr>
              <a:t>scatterplotMatrix(wine[2:6])</a:t>
            </a:r>
          </a:p>
          <a:p>
            <a:endParaRPr lang="en-US">
              <a:solidFill>
                <a:schemeClr val="bg1"/>
              </a:solidFill>
            </a:endParaRPr>
          </a:p>
        </p:txBody>
      </p:sp>
      <p:pic>
        <p:nvPicPr>
          <p:cNvPr id="5" name="Picture 4">
            <a:extLst>
              <a:ext uri="{FF2B5EF4-FFF2-40B4-BE49-F238E27FC236}">
                <a16:creationId xmlns:a16="http://schemas.microsoft.com/office/drawing/2014/main" id="{9BBCBA7F-EB58-41C6-AFBD-44476139EDD5}"/>
              </a:ext>
            </a:extLst>
          </p:cNvPr>
          <p:cNvPicPr>
            <a:picLocks noChangeAspect="1"/>
          </p:cNvPicPr>
          <p:nvPr/>
        </p:nvPicPr>
        <p:blipFill>
          <a:blip r:embed="rId2"/>
          <a:stretch>
            <a:fillRect/>
          </a:stretch>
        </p:blipFill>
        <p:spPr>
          <a:xfrm>
            <a:off x="5398840" y="1111641"/>
            <a:ext cx="5275182" cy="4655348"/>
          </a:xfrm>
          <a:prstGeom prst="rect">
            <a:avLst/>
          </a:prstGeom>
        </p:spPr>
      </p:pic>
    </p:spTree>
    <p:extLst>
      <p:ext uri="{BB962C8B-B14F-4D97-AF65-F5344CB8AC3E}">
        <p14:creationId xmlns:p14="http://schemas.microsoft.com/office/powerpoint/2010/main" val="117279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t>Scree plots for Principal component analysis</a:t>
            </a:r>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474599" y="6050398"/>
            <a:ext cx="6453208" cy="350074"/>
          </a:xfrm>
          <a:ln w="57150">
            <a:noFill/>
          </a:ln>
        </p:spPr>
        <p:txBody>
          <a:bodyPr vert="horz" lIns="91440" tIns="45720" rIns="91440" bIns="45720" rtlCol="0" anchor="ctr">
            <a:normAutofit/>
          </a:bodyPr>
          <a:lstStyle/>
          <a:p>
            <a:pPr algn="r"/>
            <a:r>
              <a:rPr lang="en-US" sz="1000" dirty="0"/>
              <a:t>Image from </a:t>
            </a:r>
            <a:r>
              <a:rPr lang="en-US" sz="1000" dirty="0">
                <a:hlinkClick r:id="rId2"/>
              </a:rPr>
              <a:t>http://ba-finance-2013.blogspot.com/2012/09/scree-plots-interpretation-and.html</a:t>
            </a:r>
            <a:endParaRPr lang="en-US" sz="1000" dirty="0"/>
          </a:p>
        </p:txBody>
      </p:sp>
      <p:pic>
        <p:nvPicPr>
          <p:cNvPr id="3" name="Picture 2">
            <a:extLst>
              <a:ext uri="{FF2B5EF4-FFF2-40B4-BE49-F238E27FC236}">
                <a16:creationId xmlns:a16="http://schemas.microsoft.com/office/drawing/2014/main" id="{EA5C8D56-7795-4880-B670-ED3D44C209B1}"/>
              </a:ext>
            </a:extLst>
          </p:cNvPr>
          <p:cNvPicPr>
            <a:picLocks noChangeAspect="1"/>
          </p:cNvPicPr>
          <p:nvPr/>
        </p:nvPicPr>
        <p:blipFill>
          <a:blip r:embed="rId3"/>
          <a:stretch>
            <a:fillRect/>
          </a:stretch>
        </p:blipFill>
        <p:spPr>
          <a:xfrm>
            <a:off x="56589" y="916067"/>
            <a:ext cx="4393371" cy="3773995"/>
          </a:xfrm>
          <a:prstGeom prst="rect">
            <a:avLst/>
          </a:prstGeom>
        </p:spPr>
      </p:pic>
    </p:spTree>
    <p:extLst>
      <p:ext uri="{BB962C8B-B14F-4D97-AF65-F5344CB8AC3E}">
        <p14:creationId xmlns:p14="http://schemas.microsoft.com/office/powerpoint/2010/main" val="13619197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90A08-4001-4680-83E0-378597B44D69}"/>
              </a:ext>
            </a:extLst>
          </p:cNvPr>
          <p:cNvSpPr>
            <a:spLocks noGrp="1"/>
          </p:cNvSpPr>
          <p:nvPr>
            <p:ph type="title"/>
          </p:nvPr>
        </p:nvSpPr>
        <p:spPr/>
        <p:txBody>
          <a:bodyPr/>
          <a:lstStyle/>
          <a:p>
            <a:r>
              <a:rPr lang="en-US" dirty="0"/>
              <a:t>What is a </a:t>
            </a:r>
            <a:r>
              <a:rPr lang="en-US" dirty="0" err="1"/>
              <a:t>screeplot</a:t>
            </a:r>
            <a:r>
              <a:rPr lang="en-US" dirty="0"/>
              <a: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44B9772-BF82-4B59-A8E0-905B6B3041D4}"/>
                  </a:ext>
                </a:extLst>
              </p:cNvPr>
              <p:cNvSpPr>
                <a:spLocks noGrp="1"/>
              </p:cNvSpPr>
              <p:nvPr>
                <p:ph idx="1"/>
              </p:nvPr>
            </p:nvSpPr>
            <p:spPr/>
            <p:txBody>
              <a:bodyPr/>
              <a:lstStyle/>
              <a:p>
                <a:r>
                  <a:rPr lang="en-US" dirty="0"/>
                  <a:t>See chapter 8 of the applied multivariate statistical analysis 6</a:t>
                </a:r>
                <a:r>
                  <a:rPr lang="en-US" baseline="30000" dirty="0"/>
                  <a:t>th</a:t>
                </a:r>
                <a:r>
                  <a:rPr lang="en-US" dirty="0"/>
                  <a:t> edition textbook, pages 444-446</a:t>
                </a:r>
              </a:p>
              <a:p>
                <a:r>
                  <a:rPr lang="en-US" dirty="0"/>
                  <a:t>“A useful visual aid to determining an appropriate number of principle components is a </a:t>
                </a:r>
                <a:r>
                  <a:rPr lang="en-US" dirty="0" err="1"/>
                  <a:t>screeplot</a:t>
                </a:r>
                <a:r>
                  <a:rPr lang="en-US" dirty="0"/>
                  <a:t>. With the eigenvalues ordered from largest to smallest, a scree plot is a plot of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m:rPr>
                                <m:nor/>
                              </m:rPr>
                              <a:rPr lang="el-GR" i="1" dirty="0">
                                <a:latin typeface="Cambria Math" panose="02040503050406030204" pitchFamily="18" charset="0"/>
                              </a:rPr>
                              <m:t>λ</m:t>
                            </m:r>
                          </m:e>
                          <m:sub>
                            <m:r>
                              <a:rPr lang="en-US" i="1">
                                <a:latin typeface="Cambria Math" panose="02040503050406030204" pitchFamily="18" charset="0"/>
                              </a:rPr>
                              <m:t>𝑖</m:t>
                            </m:r>
                          </m:sub>
                        </m:sSub>
                      </m:e>
                    </m:acc>
                  </m:oMath>
                </a14:m>
                <a:r>
                  <a:rPr lang="en-US" dirty="0"/>
                  <a:t> versus I – the magnitude of an eigenvalue versus it’s number.”</a:t>
                </a:r>
              </a:p>
            </p:txBody>
          </p:sp>
        </mc:Choice>
        <mc:Fallback xmlns="">
          <p:sp>
            <p:nvSpPr>
              <p:cNvPr id="5" name="Content Placeholder 4">
                <a:extLst>
                  <a:ext uri="{FF2B5EF4-FFF2-40B4-BE49-F238E27FC236}">
                    <a16:creationId xmlns:a16="http://schemas.microsoft.com/office/drawing/2014/main" id="{444B9772-BF82-4B59-A8E0-905B6B3041D4}"/>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375003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A129-0B4F-4BC1-96DD-1CB987D4C029}"/>
              </a:ext>
            </a:extLst>
          </p:cNvPr>
          <p:cNvSpPr>
            <a:spLocks noGrp="1"/>
          </p:cNvSpPr>
          <p:nvPr>
            <p:ph type="title"/>
          </p:nvPr>
        </p:nvSpPr>
        <p:spPr/>
        <p:txBody>
          <a:bodyPr/>
          <a:lstStyle/>
          <a:p>
            <a:r>
              <a:rPr lang="en-US" dirty="0"/>
              <a:t>How do you use  a scree plot?</a:t>
            </a:r>
          </a:p>
        </p:txBody>
      </p:sp>
      <p:sp>
        <p:nvSpPr>
          <p:cNvPr id="3" name="Content Placeholder 2">
            <a:extLst>
              <a:ext uri="{FF2B5EF4-FFF2-40B4-BE49-F238E27FC236}">
                <a16:creationId xmlns:a16="http://schemas.microsoft.com/office/drawing/2014/main" id="{3ED62F0A-7059-415A-81B7-C1A7E9259633}"/>
              </a:ext>
            </a:extLst>
          </p:cNvPr>
          <p:cNvSpPr>
            <a:spLocks noGrp="1"/>
          </p:cNvSpPr>
          <p:nvPr>
            <p:ph idx="1"/>
          </p:nvPr>
        </p:nvSpPr>
        <p:spPr/>
        <p:txBody>
          <a:bodyPr/>
          <a:lstStyle/>
          <a:p>
            <a:r>
              <a:rPr lang="en-US" dirty="0"/>
              <a:t>“To determine the appropriate number of components, we look for an elbow (bend) in the </a:t>
            </a:r>
            <a:r>
              <a:rPr lang="en-US" dirty="0" err="1"/>
              <a:t>screeplot</a:t>
            </a:r>
            <a:r>
              <a:rPr lang="en-US" dirty="0"/>
              <a:t>” (page 445)</a:t>
            </a:r>
          </a:p>
          <a:p>
            <a:pPr lvl="1"/>
            <a:r>
              <a:rPr lang="en-US" dirty="0"/>
              <a:t>The appropriate number of components to be selected are found at thus elbow, the point where the rest of the eigenvalues on the </a:t>
            </a:r>
            <a:r>
              <a:rPr lang="en-US" dirty="0" err="1"/>
              <a:t>screeplot</a:t>
            </a:r>
            <a:r>
              <a:rPr lang="en-US" dirty="0"/>
              <a:t> are about the same size and are relatively small to the components on the left side of the elbow bend. </a:t>
            </a:r>
          </a:p>
        </p:txBody>
      </p:sp>
    </p:spTree>
    <p:extLst>
      <p:ext uri="{BB962C8B-B14F-4D97-AF65-F5344CB8AC3E}">
        <p14:creationId xmlns:p14="http://schemas.microsoft.com/office/powerpoint/2010/main" val="96095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C050FC-BB54-43BA-8BCE-CA50464EF0A0}"/>
              </a:ext>
            </a:extLst>
          </p:cNvPr>
          <p:cNvSpPr>
            <a:spLocks noGrp="1"/>
          </p:cNvSpPr>
          <p:nvPr>
            <p:ph type="title"/>
          </p:nvPr>
        </p:nvSpPr>
        <p:spPr>
          <a:xfrm>
            <a:off x="601255" y="702156"/>
            <a:ext cx="3409783" cy="1013800"/>
          </a:xfrm>
        </p:spPr>
        <p:txBody>
          <a:bodyPr>
            <a:normAutofit fontScale="90000"/>
          </a:bodyPr>
          <a:lstStyle/>
          <a:p>
            <a:r>
              <a:rPr lang="en-US" sz="2600" dirty="0"/>
              <a:t>Recall Data, package, and function used</a:t>
            </a:r>
          </a:p>
        </p:txBody>
      </p:sp>
      <p:sp>
        <p:nvSpPr>
          <p:cNvPr id="3" name="Content Placeholder 2">
            <a:extLst>
              <a:ext uri="{FF2B5EF4-FFF2-40B4-BE49-F238E27FC236}">
                <a16:creationId xmlns:a16="http://schemas.microsoft.com/office/drawing/2014/main" id="{3AA4C0D7-3F70-4F95-800B-9E450AFA3A19}"/>
              </a:ext>
            </a:extLst>
          </p:cNvPr>
          <p:cNvSpPr>
            <a:spLocks noGrp="1"/>
          </p:cNvSpPr>
          <p:nvPr>
            <p:ph idx="1"/>
          </p:nvPr>
        </p:nvSpPr>
        <p:spPr>
          <a:xfrm>
            <a:off x="601255" y="1964168"/>
            <a:ext cx="3409782" cy="4036582"/>
          </a:xfrm>
        </p:spPr>
        <p:txBody>
          <a:bodyPr>
            <a:normAutofit fontScale="92500" lnSpcReduction="20000"/>
          </a:bodyPr>
          <a:lstStyle/>
          <a:p>
            <a:pPr>
              <a:lnSpc>
                <a:spcPct val="90000"/>
              </a:lnSpc>
            </a:pPr>
            <a:r>
              <a:rPr lang="en-US" dirty="0">
                <a:solidFill>
                  <a:schemeClr val="bg1"/>
                </a:solidFill>
              </a:rPr>
              <a:t>Using the online handbook “Using R for Multivariate Analysis”: </a:t>
            </a:r>
            <a:r>
              <a:rPr lang="en-US" dirty="0">
                <a:solidFill>
                  <a:schemeClr val="bg1"/>
                </a:solidFill>
                <a:hlinkClick r:id="rId2"/>
              </a:rPr>
              <a:t>https://little-book-of-r-for-multivariate-analysis.readthedocs.io/en/latest/src/multivariateanalysis.html</a:t>
            </a:r>
            <a:r>
              <a:rPr lang="en-US" dirty="0">
                <a:solidFill>
                  <a:schemeClr val="bg1"/>
                </a:solidFill>
              </a:rPr>
              <a:t> </a:t>
            </a:r>
          </a:p>
          <a:p>
            <a:pPr>
              <a:lnSpc>
                <a:spcPct val="90000"/>
              </a:lnSpc>
            </a:pPr>
            <a:r>
              <a:rPr lang="en-US" dirty="0">
                <a:solidFill>
                  <a:schemeClr val="bg1"/>
                </a:solidFill>
              </a:rPr>
              <a:t>Package is “car”</a:t>
            </a:r>
          </a:p>
          <a:p>
            <a:pPr>
              <a:lnSpc>
                <a:spcPct val="90000"/>
              </a:lnSpc>
            </a:pPr>
            <a:r>
              <a:rPr lang="nb-NO" dirty="0">
                <a:solidFill>
                  <a:schemeClr val="bg1"/>
                </a:solidFill>
              </a:rPr>
              <a:t>Function screeplot(), prcomp() was used</a:t>
            </a:r>
            <a:endParaRPr lang="en-US" dirty="0">
              <a:solidFill>
                <a:schemeClr val="bg1"/>
              </a:solidFill>
            </a:endParaRPr>
          </a:p>
          <a:p>
            <a:pPr>
              <a:lnSpc>
                <a:spcPct val="90000"/>
              </a:lnSpc>
            </a:pPr>
            <a:r>
              <a:rPr lang="nb-NO" dirty="0">
                <a:solidFill>
                  <a:schemeClr val="bg1"/>
                </a:solidFill>
              </a:rPr>
              <a:t>Data used is called wine, and comes from:  </a:t>
            </a:r>
            <a:r>
              <a:rPr lang="nb-NO" dirty="0">
                <a:solidFill>
                  <a:schemeClr val="bg1"/>
                </a:solidFill>
                <a:hlinkClick r:id="rId3"/>
              </a:rPr>
              <a:t>http://archive.ics.uci.edu/ml/machine-learning-databases/wine/wine.data</a:t>
            </a:r>
            <a:r>
              <a:rPr lang="nb-NO" dirty="0">
                <a:solidFill>
                  <a:schemeClr val="bg1"/>
                </a:solidFill>
              </a:rPr>
              <a:t> </a:t>
            </a:r>
          </a:p>
          <a:p>
            <a:pPr>
              <a:lnSpc>
                <a:spcPct val="90000"/>
              </a:lnSpc>
            </a:pPr>
            <a:r>
              <a:rPr lang="nb-NO" dirty="0">
                <a:solidFill>
                  <a:schemeClr val="bg1"/>
                </a:solidFill>
              </a:rPr>
              <a:t>V2-V14 are all chemicals</a:t>
            </a:r>
          </a:p>
          <a:p>
            <a:pPr>
              <a:lnSpc>
                <a:spcPct val="90000"/>
              </a:lnSpc>
            </a:pPr>
            <a:r>
              <a:rPr lang="nb-NO" dirty="0">
                <a:solidFill>
                  <a:schemeClr val="bg1"/>
                </a:solidFill>
              </a:rPr>
              <a:t>Wine’s PCs are found</a:t>
            </a:r>
          </a:p>
        </p:txBody>
      </p:sp>
      <p:pic>
        <p:nvPicPr>
          <p:cNvPr id="5" name="Picture 4">
            <a:extLst>
              <a:ext uri="{FF2B5EF4-FFF2-40B4-BE49-F238E27FC236}">
                <a16:creationId xmlns:a16="http://schemas.microsoft.com/office/drawing/2014/main" id="{A295BF9A-4C31-45F6-90FF-7ED458A601E2}"/>
              </a:ext>
            </a:extLst>
          </p:cNvPr>
          <p:cNvPicPr>
            <a:picLocks noChangeAspect="1"/>
          </p:cNvPicPr>
          <p:nvPr/>
        </p:nvPicPr>
        <p:blipFill>
          <a:blip r:embed="rId4"/>
          <a:stretch>
            <a:fillRect/>
          </a:stretch>
        </p:blipFill>
        <p:spPr>
          <a:xfrm>
            <a:off x="4791522" y="2190025"/>
            <a:ext cx="6489819" cy="2498580"/>
          </a:xfrm>
          <a:prstGeom prst="rect">
            <a:avLst/>
          </a:prstGeom>
        </p:spPr>
      </p:pic>
    </p:spTree>
    <p:extLst>
      <p:ext uri="{BB962C8B-B14F-4D97-AF65-F5344CB8AC3E}">
        <p14:creationId xmlns:p14="http://schemas.microsoft.com/office/powerpoint/2010/main" val="259324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95BEF8-B499-4469-BFA7-FE4FCECD97F9}"/>
              </a:ext>
            </a:extLst>
          </p:cNvPr>
          <p:cNvSpPr>
            <a:spLocks noGrp="1"/>
          </p:cNvSpPr>
          <p:nvPr>
            <p:ph type="title"/>
          </p:nvPr>
        </p:nvSpPr>
        <p:spPr>
          <a:xfrm>
            <a:off x="581192" y="702156"/>
            <a:ext cx="11029616" cy="1013800"/>
          </a:xfrm>
        </p:spPr>
        <p:txBody>
          <a:bodyPr>
            <a:normAutofit/>
          </a:bodyPr>
          <a:lstStyle/>
          <a:p>
            <a:r>
              <a:rPr lang="en-US">
                <a:solidFill>
                  <a:srgbClr val="FFFEFF"/>
                </a:solidFill>
              </a:rPr>
              <a:t>The data</a:t>
            </a:r>
          </a:p>
        </p:txBody>
      </p:sp>
      <p:graphicFrame>
        <p:nvGraphicFramePr>
          <p:cNvPr id="9" name="Content Placeholder 4">
            <a:extLst>
              <a:ext uri="{FF2B5EF4-FFF2-40B4-BE49-F238E27FC236}">
                <a16:creationId xmlns:a16="http://schemas.microsoft.com/office/drawing/2014/main" id="{8EE2304D-2F35-4744-BB86-148A1C16FB50}"/>
              </a:ext>
            </a:extLst>
          </p:cNvPr>
          <p:cNvGraphicFramePr>
            <a:graphicFrameLocks noGrp="1"/>
          </p:cNvGraphicFramePr>
          <p:nvPr>
            <p:ph idx="1"/>
            <p:extLst>
              <p:ext uri="{D42A27DB-BD31-4B8C-83A1-F6EECF244321}">
                <p14:modId xmlns:p14="http://schemas.microsoft.com/office/powerpoint/2010/main" val="17485465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77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4F70134-6950-4AE4-964E-6F00549D3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FFCCDB-505A-43A4-AE0D-3E230F603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57807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2570A1-2870-4BEC-8A7F-37A941565B03}"/>
              </a:ext>
            </a:extLst>
          </p:cNvPr>
          <p:cNvSpPr>
            <a:spLocks noGrp="1"/>
          </p:cNvSpPr>
          <p:nvPr>
            <p:ph type="title"/>
          </p:nvPr>
        </p:nvSpPr>
        <p:spPr>
          <a:xfrm>
            <a:off x="4401850" y="702156"/>
            <a:ext cx="7208958" cy="1013800"/>
          </a:xfrm>
        </p:spPr>
        <p:txBody>
          <a:bodyPr>
            <a:normAutofit/>
          </a:bodyPr>
          <a:lstStyle/>
          <a:p>
            <a:r>
              <a:rPr lang="en-US" dirty="0">
                <a:solidFill>
                  <a:srgbClr val="FFFFFF"/>
                </a:solidFill>
              </a:rPr>
              <a:t>Find wine’s principle components and get </a:t>
            </a:r>
            <a:r>
              <a:rPr lang="en-US" dirty="0" err="1">
                <a:solidFill>
                  <a:srgbClr val="FFFFFF"/>
                </a:solidFill>
              </a:rPr>
              <a:t>screeplot</a:t>
            </a:r>
            <a:endParaRPr lang="en-US" dirty="0">
              <a:solidFill>
                <a:srgbClr val="FFFFFF"/>
              </a:solidFill>
            </a:endParaRPr>
          </a:p>
        </p:txBody>
      </p:sp>
      <p:sp>
        <p:nvSpPr>
          <p:cNvPr id="18" name="Rectangle 17">
            <a:extLst>
              <a:ext uri="{FF2B5EF4-FFF2-40B4-BE49-F238E27FC236}">
                <a16:creationId xmlns:a16="http://schemas.microsoft.com/office/drawing/2014/main" id="{42835674-1537-41A7-AE0A-8A909BDD5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4DCB9C6-AA01-47E0-9A86-F91BDD171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0E9FD230-E508-453F-9185-96C945771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F9D012A-EDCB-4157-B8DA-1C425D9FE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643" y="641102"/>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275F21-BD7B-4434-AC35-A5A028D9F791}"/>
              </a:ext>
            </a:extLst>
          </p:cNvPr>
          <p:cNvPicPr>
            <a:picLocks noChangeAspect="1"/>
          </p:cNvPicPr>
          <p:nvPr/>
        </p:nvPicPr>
        <p:blipFill>
          <a:blip r:embed="rId2"/>
          <a:stretch>
            <a:fillRect/>
          </a:stretch>
        </p:blipFill>
        <p:spPr>
          <a:xfrm>
            <a:off x="619820" y="1198428"/>
            <a:ext cx="3342404" cy="718616"/>
          </a:xfrm>
          <a:prstGeom prst="rect">
            <a:avLst/>
          </a:prstGeom>
        </p:spPr>
      </p:pic>
      <p:sp>
        <p:nvSpPr>
          <p:cNvPr id="26" name="Rectangle 25">
            <a:extLst>
              <a:ext uri="{FF2B5EF4-FFF2-40B4-BE49-F238E27FC236}">
                <a16:creationId xmlns:a16="http://schemas.microsoft.com/office/drawing/2014/main" id="{D731E598-F84A-41D4-873C-1BA1A39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172" y="2587223"/>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2E6F9A-7A57-4726-9385-E708400D3747}"/>
              </a:ext>
            </a:extLst>
          </p:cNvPr>
          <p:cNvPicPr>
            <a:picLocks noChangeAspect="1"/>
          </p:cNvPicPr>
          <p:nvPr/>
        </p:nvPicPr>
        <p:blipFill>
          <a:blip r:embed="rId3"/>
          <a:stretch>
            <a:fillRect/>
          </a:stretch>
        </p:blipFill>
        <p:spPr>
          <a:xfrm>
            <a:off x="619819" y="3359483"/>
            <a:ext cx="3342405" cy="292460"/>
          </a:xfrm>
          <a:prstGeom prst="rect">
            <a:avLst/>
          </a:prstGeom>
        </p:spPr>
      </p:pic>
      <p:sp>
        <p:nvSpPr>
          <p:cNvPr id="3" name="Content Placeholder 2">
            <a:extLst>
              <a:ext uri="{FF2B5EF4-FFF2-40B4-BE49-F238E27FC236}">
                <a16:creationId xmlns:a16="http://schemas.microsoft.com/office/drawing/2014/main" id="{6B6622E2-C1F8-44FE-A62C-8FEBAE0AB64B}"/>
              </a:ext>
            </a:extLst>
          </p:cNvPr>
          <p:cNvSpPr>
            <a:spLocks noGrp="1"/>
          </p:cNvSpPr>
          <p:nvPr>
            <p:ph idx="1"/>
          </p:nvPr>
        </p:nvSpPr>
        <p:spPr>
          <a:xfrm>
            <a:off x="4401851" y="1753753"/>
            <a:ext cx="7208957" cy="576610"/>
          </a:xfrm>
        </p:spPr>
        <p:txBody>
          <a:bodyPr>
            <a:normAutofit fontScale="77500" lnSpcReduction="20000"/>
          </a:bodyPr>
          <a:lstStyle/>
          <a:p>
            <a:r>
              <a:rPr lang="en-US" dirty="0" err="1">
                <a:solidFill>
                  <a:srgbClr val="FFFFFF"/>
                </a:solidFill>
              </a:rPr>
              <a:t>screeplot</a:t>
            </a:r>
            <a:r>
              <a:rPr lang="en-US" dirty="0">
                <a:solidFill>
                  <a:srgbClr val="FFFFFF"/>
                </a:solidFill>
              </a:rPr>
              <a:t>(</a:t>
            </a:r>
            <a:r>
              <a:rPr lang="en-US" dirty="0" err="1">
                <a:solidFill>
                  <a:srgbClr val="FFFFFF"/>
                </a:solidFill>
              </a:rPr>
              <a:t>wine.pca</a:t>
            </a:r>
            <a:r>
              <a:rPr lang="en-US" dirty="0">
                <a:solidFill>
                  <a:srgbClr val="FFFFFF"/>
                </a:solidFill>
              </a:rPr>
              <a:t>, type="lines")</a:t>
            </a:r>
          </a:p>
          <a:p>
            <a:r>
              <a:rPr lang="en-US" dirty="0">
                <a:solidFill>
                  <a:srgbClr val="FFFFFF"/>
                </a:solidFill>
              </a:rPr>
              <a:t>Choose first 3 principal components</a:t>
            </a:r>
          </a:p>
        </p:txBody>
      </p:sp>
      <p:sp>
        <p:nvSpPr>
          <p:cNvPr id="28" name="Rectangle 27">
            <a:extLst>
              <a:ext uri="{FF2B5EF4-FFF2-40B4-BE49-F238E27FC236}">
                <a16:creationId xmlns:a16="http://schemas.microsoft.com/office/drawing/2014/main" id="{0DEEFEFF-3F55-4B78-B0EC-F6326827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171" y="4561134"/>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E3ECAB7-C18B-4748-B7BA-A54C0A9466F6}"/>
              </a:ext>
            </a:extLst>
          </p:cNvPr>
          <p:cNvPicPr>
            <a:picLocks noChangeAspect="1"/>
          </p:cNvPicPr>
          <p:nvPr/>
        </p:nvPicPr>
        <p:blipFill>
          <a:blip r:embed="rId4"/>
          <a:stretch>
            <a:fillRect/>
          </a:stretch>
        </p:blipFill>
        <p:spPr>
          <a:xfrm>
            <a:off x="611167" y="5326650"/>
            <a:ext cx="3342405" cy="292460"/>
          </a:xfrm>
          <a:prstGeom prst="rect">
            <a:avLst/>
          </a:prstGeom>
        </p:spPr>
      </p:pic>
      <p:pic>
        <p:nvPicPr>
          <p:cNvPr id="10" name="Picture 9">
            <a:extLst>
              <a:ext uri="{FF2B5EF4-FFF2-40B4-BE49-F238E27FC236}">
                <a16:creationId xmlns:a16="http://schemas.microsoft.com/office/drawing/2014/main" id="{AFDB3B67-FB64-452F-8071-E16FCFD67EF7}"/>
              </a:ext>
            </a:extLst>
          </p:cNvPr>
          <p:cNvPicPr>
            <a:picLocks noChangeAspect="1"/>
          </p:cNvPicPr>
          <p:nvPr/>
        </p:nvPicPr>
        <p:blipFill>
          <a:blip r:embed="rId5"/>
          <a:stretch>
            <a:fillRect/>
          </a:stretch>
        </p:blipFill>
        <p:spPr>
          <a:xfrm>
            <a:off x="5759694" y="2373838"/>
            <a:ext cx="4564905" cy="3825519"/>
          </a:xfrm>
          <a:prstGeom prst="rect">
            <a:avLst/>
          </a:prstGeom>
        </p:spPr>
      </p:pic>
    </p:spTree>
    <p:extLst>
      <p:ext uri="{BB962C8B-B14F-4D97-AF65-F5344CB8AC3E}">
        <p14:creationId xmlns:p14="http://schemas.microsoft.com/office/powerpoint/2010/main" val="3232611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70">
            <a:extLst>
              <a:ext uri="{FF2B5EF4-FFF2-40B4-BE49-F238E27FC236}">
                <a16:creationId xmlns:a16="http://schemas.microsoft.com/office/drawing/2014/main" id="{66D08039-6C4E-4870-9E3D-6218263DE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73" name="Rectangle 72">
            <a:extLst>
              <a:ext uri="{FF2B5EF4-FFF2-40B4-BE49-F238E27FC236}">
                <a16:creationId xmlns:a16="http://schemas.microsoft.com/office/drawing/2014/main" id="{9FB31D2E-CBC8-4C4A-917F-DCB48EAE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174" name="Rectangle 74">
            <a:extLst>
              <a:ext uri="{FF2B5EF4-FFF2-40B4-BE49-F238E27FC236}">
                <a16:creationId xmlns:a16="http://schemas.microsoft.com/office/drawing/2014/main" id="{FCCF4F09-0D96-42BE-AE16-84AB4E0B5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175" name="Rectangle 76">
            <a:extLst>
              <a:ext uri="{FF2B5EF4-FFF2-40B4-BE49-F238E27FC236}">
                <a16:creationId xmlns:a16="http://schemas.microsoft.com/office/drawing/2014/main" id="{21AF87EE-372A-438E-B086-63D494ECA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176" name="Rectangle 78">
            <a:extLst>
              <a:ext uri="{FF2B5EF4-FFF2-40B4-BE49-F238E27FC236}">
                <a16:creationId xmlns:a16="http://schemas.microsoft.com/office/drawing/2014/main" id="{5DDE08C2-90C5-4136-9BF1-8F19E825B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36A7F378-4E9D-43CC-90B9-25B3371F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82" name="Rectangle 81">
              <a:extLst>
                <a:ext uri="{FF2B5EF4-FFF2-40B4-BE49-F238E27FC236}">
                  <a16:creationId xmlns:a16="http://schemas.microsoft.com/office/drawing/2014/main" id="{C60B22F7-636C-4807-8026-DF766891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5E85C17F-22AF-422E-BB04-0D1884CAA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A34D1348-5191-490F-85AC-D9BBC9E35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5E5F86F-DABE-4391-B083-EA55ED64E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581191" y="4000698"/>
            <a:ext cx="10993549" cy="1475013"/>
          </a:xfrm>
        </p:spPr>
        <p:txBody>
          <a:bodyPr vert="horz" lIns="91440" tIns="45720" rIns="91440" bIns="45720" rtlCol="0" anchor="b">
            <a:normAutofit/>
          </a:bodyPr>
          <a:lstStyle/>
          <a:p>
            <a:r>
              <a:rPr lang="en-US">
                <a:solidFill>
                  <a:schemeClr val="bg1"/>
                </a:solidFill>
              </a:rPr>
              <a:t>Parallel-line plots</a:t>
            </a:r>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581194" y="5475712"/>
            <a:ext cx="10993546" cy="476099"/>
          </a:xfrm>
        </p:spPr>
        <p:txBody>
          <a:bodyPr vert="horz" lIns="91440" tIns="45720" rIns="91440" bIns="45720" rtlCol="0" anchor="t">
            <a:normAutofit/>
          </a:bodyPr>
          <a:lstStyle/>
          <a:p>
            <a:r>
              <a:rPr lang="en-US" sz="1600" dirty="0">
                <a:solidFill>
                  <a:schemeClr val="bg1"/>
                </a:solidFill>
              </a:rPr>
              <a:t>Image from </a:t>
            </a:r>
            <a:r>
              <a:rPr lang="en-US" sz="1600" dirty="0">
                <a:hlinkClick r:id="rId2"/>
              </a:rPr>
              <a:t>https://forum.step.esa.int/t/relative-heights-to-absolute-heights-in-dem-generation/1956</a:t>
            </a:r>
            <a:endParaRPr lang="en-US" sz="1600" dirty="0">
              <a:solidFill>
                <a:schemeClr val="bg1"/>
              </a:solidFill>
            </a:endParaRPr>
          </a:p>
        </p:txBody>
      </p:sp>
      <p:pic>
        <p:nvPicPr>
          <p:cNvPr id="7170" name="Picture 2" descr="Relative heights to absolute heights in DEM generation ...">
            <a:extLst>
              <a:ext uri="{FF2B5EF4-FFF2-40B4-BE49-F238E27FC236}">
                <a16:creationId xmlns:a16="http://schemas.microsoft.com/office/drawing/2014/main" id="{46F8271E-66F3-4032-AB63-81F1C74C6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99" r="12325"/>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15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268238-FD20-42A6-9958-2F86A9CEAB93}"/>
              </a:ext>
            </a:extLst>
          </p:cNvPr>
          <p:cNvSpPr>
            <a:spLocks noGrp="1"/>
          </p:cNvSpPr>
          <p:nvPr>
            <p:ph type="title"/>
          </p:nvPr>
        </p:nvSpPr>
        <p:spPr/>
        <p:txBody>
          <a:bodyPr/>
          <a:lstStyle/>
          <a:p>
            <a:r>
              <a:rPr lang="en-US" dirty="0"/>
              <a:t>What is a profile plot? </a:t>
            </a:r>
          </a:p>
        </p:txBody>
      </p:sp>
      <p:sp>
        <p:nvSpPr>
          <p:cNvPr id="10" name="Content Placeholder 9">
            <a:extLst>
              <a:ext uri="{FF2B5EF4-FFF2-40B4-BE49-F238E27FC236}">
                <a16:creationId xmlns:a16="http://schemas.microsoft.com/office/drawing/2014/main" id="{33D419BB-F2A4-4DF0-91E7-391B0B8EEE94}"/>
              </a:ext>
            </a:extLst>
          </p:cNvPr>
          <p:cNvSpPr>
            <a:spLocks noGrp="1"/>
          </p:cNvSpPr>
          <p:nvPr>
            <p:ph idx="1"/>
          </p:nvPr>
        </p:nvSpPr>
        <p:spPr/>
        <p:txBody>
          <a:bodyPr/>
          <a:lstStyle/>
          <a:p>
            <a:r>
              <a:rPr lang="en-US" dirty="0"/>
              <a:t>Plots the value of each of the variables for the samples</a:t>
            </a:r>
          </a:p>
          <a:p>
            <a:r>
              <a:rPr lang="en-US" dirty="0"/>
              <a:t>Shows the variation in each of the variables</a:t>
            </a:r>
          </a:p>
          <a:p>
            <a:r>
              <a:rPr lang="en-US" dirty="0"/>
              <a:t>Use little book of r for multivariate analysis: </a:t>
            </a:r>
            <a:r>
              <a:rPr lang="en-US" dirty="0">
                <a:hlinkClick r:id="rId2"/>
              </a:rPr>
              <a:t>https://little-book-of-r-for-multivariate-analysis.readthedocs.io/en/latest/src/multivariateanalysis.html</a:t>
            </a:r>
            <a:endParaRPr lang="en-US" dirty="0"/>
          </a:p>
          <a:p>
            <a:endParaRPr lang="en-US" dirty="0"/>
          </a:p>
        </p:txBody>
      </p:sp>
    </p:spTree>
    <p:extLst>
      <p:ext uri="{BB962C8B-B14F-4D97-AF65-F5344CB8AC3E}">
        <p14:creationId xmlns:p14="http://schemas.microsoft.com/office/powerpoint/2010/main" val="19012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C050FC-BB54-43BA-8BCE-CA50464EF0A0}"/>
              </a:ext>
            </a:extLst>
          </p:cNvPr>
          <p:cNvSpPr>
            <a:spLocks noGrp="1"/>
          </p:cNvSpPr>
          <p:nvPr>
            <p:ph type="title"/>
          </p:nvPr>
        </p:nvSpPr>
        <p:spPr>
          <a:xfrm>
            <a:off x="601255" y="702156"/>
            <a:ext cx="3409783" cy="1013800"/>
          </a:xfrm>
        </p:spPr>
        <p:txBody>
          <a:bodyPr>
            <a:normAutofit fontScale="90000"/>
          </a:bodyPr>
          <a:lstStyle/>
          <a:p>
            <a:r>
              <a:rPr lang="en-US" sz="2600" dirty="0"/>
              <a:t>Recall Data, package, and function used</a:t>
            </a:r>
          </a:p>
        </p:txBody>
      </p:sp>
      <p:sp>
        <p:nvSpPr>
          <p:cNvPr id="3" name="Content Placeholder 2">
            <a:extLst>
              <a:ext uri="{FF2B5EF4-FFF2-40B4-BE49-F238E27FC236}">
                <a16:creationId xmlns:a16="http://schemas.microsoft.com/office/drawing/2014/main" id="{3AA4C0D7-3F70-4F95-800B-9E450AFA3A19}"/>
              </a:ext>
            </a:extLst>
          </p:cNvPr>
          <p:cNvSpPr>
            <a:spLocks noGrp="1"/>
          </p:cNvSpPr>
          <p:nvPr>
            <p:ph idx="1"/>
          </p:nvPr>
        </p:nvSpPr>
        <p:spPr>
          <a:xfrm>
            <a:off x="601255" y="1964168"/>
            <a:ext cx="3409782" cy="4036582"/>
          </a:xfrm>
        </p:spPr>
        <p:txBody>
          <a:bodyPr>
            <a:normAutofit fontScale="92500" lnSpcReduction="10000"/>
          </a:bodyPr>
          <a:lstStyle/>
          <a:p>
            <a:pPr>
              <a:lnSpc>
                <a:spcPct val="90000"/>
              </a:lnSpc>
            </a:pPr>
            <a:r>
              <a:rPr lang="en-US" dirty="0">
                <a:solidFill>
                  <a:schemeClr val="bg1"/>
                </a:solidFill>
              </a:rPr>
              <a:t>Using the online handbook “Using R for Multivariate Analysis”: </a:t>
            </a:r>
            <a:r>
              <a:rPr lang="en-US" dirty="0">
                <a:solidFill>
                  <a:schemeClr val="bg1"/>
                </a:solidFill>
                <a:hlinkClick r:id="rId2"/>
              </a:rPr>
              <a:t>https://little-book-of-r-for-multivariate-analysis.readthedocs.io/en/latest/src/multivariateanalysis.html</a:t>
            </a:r>
            <a:r>
              <a:rPr lang="en-US" dirty="0">
                <a:solidFill>
                  <a:schemeClr val="bg1"/>
                </a:solidFill>
              </a:rPr>
              <a:t> </a:t>
            </a:r>
          </a:p>
          <a:p>
            <a:pPr>
              <a:lnSpc>
                <a:spcPct val="90000"/>
              </a:lnSpc>
            </a:pPr>
            <a:r>
              <a:rPr lang="en-US" dirty="0">
                <a:solidFill>
                  <a:schemeClr val="bg1"/>
                </a:solidFill>
              </a:rPr>
              <a:t>Package is “</a:t>
            </a:r>
            <a:r>
              <a:rPr lang="en-US" dirty="0" err="1">
                <a:solidFill>
                  <a:schemeClr val="bg1"/>
                </a:solidFill>
              </a:rPr>
              <a:t>RColorBrewer</a:t>
            </a:r>
            <a:r>
              <a:rPr lang="en-US" dirty="0">
                <a:solidFill>
                  <a:schemeClr val="bg1"/>
                </a:solidFill>
              </a:rPr>
              <a:t>”</a:t>
            </a:r>
          </a:p>
          <a:p>
            <a:pPr>
              <a:lnSpc>
                <a:spcPct val="90000"/>
              </a:lnSpc>
            </a:pPr>
            <a:r>
              <a:rPr lang="nb-NO" dirty="0">
                <a:solidFill>
                  <a:schemeClr val="bg1"/>
                </a:solidFill>
              </a:rPr>
              <a:t>Function brewer.pal() was used</a:t>
            </a:r>
            <a:endParaRPr lang="en-US" dirty="0">
              <a:solidFill>
                <a:schemeClr val="bg1"/>
              </a:solidFill>
            </a:endParaRPr>
          </a:p>
          <a:p>
            <a:pPr>
              <a:lnSpc>
                <a:spcPct val="90000"/>
              </a:lnSpc>
            </a:pPr>
            <a:r>
              <a:rPr lang="nb-NO" dirty="0">
                <a:solidFill>
                  <a:schemeClr val="bg1"/>
                </a:solidFill>
              </a:rPr>
              <a:t>Data used is called wine, and comes from:  </a:t>
            </a:r>
            <a:r>
              <a:rPr lang="nb-NO" dirty="0">
                <a:solidFill>
                  <a:schemeClr val="bg1"/>
                </a:solidFill>
                <a:hlinkClick r:id="rId3"/>
              </a:rPr>
              <a:t>http://archive.ics.uci.edu/ml/machine-learning-databases/wine/wine.data</a:t>
            </a:r>
            <a:r>
              <a:rPr lang="nb-NO" dirty="0">
                <a:solidFill>
                  <a:schemeClr val="bg1"/>
                </a:solidFill>
              </a:rPr>
              <a:t> </a:t>
            </a:r>
          </a:p>
          <a:p>
            <a:pPr>
              <a:lnSpc>
                <a:spcPct val="90000"/>
              </a:lnSpc>
            </a:pPr>
            <a:r>
              <a:rPr lang="nb-NO" dirty="0">
                <a:solidFill>
                  <a:schemeClr val="bg1"/>
                </a:solidFill>
              </a:rPr>
              <a:t>V2-V14 are all chemicals</a:t>
            </a:r>
          </a:p>
          <a:p>
            <a:pPr>
              <a:lnSpc>
                <a:spcPct val="90000"/>
              </a:lnSpc>
            </a:pPr>
            <a:r>
              <a:rPr lang="nb-NO" dirty="0">
                <a:solidFill>
                  <a:schemeClr val="bg1"/>
                </a:solidFill>
              </a:rPr>
              <a:t>Wine’s PCs are found</a:t>
            </a:r>
          </a:p>
        </p:txBody>
      </p:sp>
      <p:pic>
        <p:nvPicPr>
          <p:cNvPr id="5" name="Picture 4">
            <a:extLst>
              <a:ext uri="{FF2B5EF4-FFF2-40B4-BE49-F238E27FC236}">
                <a16:creationId xmlns:a16="http://schemas.microsoft.com/office/drawing/2014/main" id="{A295BF9A-4C31-45F6-90FF-7ED458A601E2}"/>
              </a:ext>
            </a:extLst>
          </p:cNvPr>
          <p:cNvPicPr>
            <a:picLocks noChangeAspect="1"/>
          </p:cNvPicPr>
          <p:nvPr/>
        </p:nvPicPr>
        <p:blipFill>
          <a:blip r:embed="rId4"/>
          <a:stretch>
            <a:fillRect/>
          </a:stretch>
        </p:blipFill>
        <p:spPr>
          <a:xfrm>
            <a:off x="4791522" y="2190025"/>
            <a:ext cx="6489819" cy="2498580"/>
          </a:xfrm>
          <a:prstGeom prst="rect">
            <a:avLst/>
          </a:prstGeom>
        </p:spPr>
      </p:pic>
    </p:spTree>
    <p:extLst>
      <p:ext uri="{BB962C8B-B14F-4D97-AF65-F5344CB8AC3E}">
        <p14:creationId xmlns:p14="http://schemas.microsoft.com/office/powerpoint/2010/main" val="236088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1">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3">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17">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A911EF5-764C-48E9-B4BB-0B8DED5ED614}"/>
              </a:ext>
            </a:extLst>
          </p:cNvPr>
          <p:cNvPicPr>
            <a:picLocks noGrp="1" noChangeAspect="1"/>
          </p:cNvPicPr>
          <p:nvPr>
            <p:ph idx="1"/>
          </p:nvPr>
        </p:nvPicPr>
        <p:blipFill>
          <a:blip r:embed="rId2"/>
          <a:stretch>
            <a:fillRect/>
          </a:stretch>
        </p:blipFill>
        <p:spPr>
          <a:xfrm>
            <a:off x="1380436" y="1208531"/>
            <a:ext cx="5620260" cy="4735069"/>
          </a:xfrm>
          <a:prstGeom prst="rect">
            <a:avLst/>
          </a:prstGeom>
        </p:spPr>
      </p:pic>
      <p:sp>
        <p:nvSpPr>
          <p:cNvPr id="32" name="Rectangle 19">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48A780-8DAF-4ED1-9F3D-7397D7906F3C}"/>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The makeprofile plot function </a:t>
            </a:r>
          </a:p>
        </p:txBody>
      </p:sp>
    </p:spTree>
    <p:extLst>
      <p:ext uri="{BB962C8B-B14F-4D97-AF65-F5344CB8AC3E}">
        <p14:creationId xmlns:p14="http://schemas.microsoft.com/office/powerpoint/2010/main" val="59050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5391-CE29-43EF-B383-9619ECF6D133}"/>
              </a:ext>
            </a:extLst>
          </p:cNvPr>
          <p:cNvSpPr>
            <a:spLocks noGrp="1"/>
          </p:cNvSpPr>
          <p:nvPr>
            <p:ph type="title"/>
          </p:nvPr>
        </p:nvSpPr>
        <p:spPr/>
        <p:txBody>
          <a:bodyPr/>
          <a:lstStyle/>
          <a:p>
            <a:r>
              <a:rPr lang="en-US" dirty="0"/>
              <a:t>Make the profile plot</a:t>
            </a:r>
          </a:p>
        </p:txBody>
      </p:sp>
      <p:sp>
        <p:nvSpPr>
          <p:cNvPr id="3" name="Content Placeholder 2">
            <a:extLst>
              <a:ext uri="{FF2B5EF4-FFF2-40B4-BE49-F238E27FC236}">
                <a16:creationId xmlns:a16="http://schemas.microsoft.com/office/drawing/2014/main" id="{EE70D49F-5126-41D3-BEA5-D3AA32BA5CB0}"/>
              </a:ext>
            </a:extLst>
          </p:cNvPr>
          <p:cNvSpPr>
            <a:spLocks noGrp="1"/>
          </p:cNvSpPr>
          <p:nvPr>
            <p:ph idx="1"/>
          </p:nvPr>
        </p:nvSpPr>
        <p:spPr/>
        <p:txBody>
          <a:bodyPr/>
          <a:lstStyle/>
          <a:p>
            <a:r>
              <a:rPr lang="en-US" dirty="0"/>
              <a:t>V3 and V4 are nearly the same in variation</a:t>
            </a:r>
          </a:p>
          <a:p>
            <a:r>
              <a:rPr lang="en-US" dirty="0"/>
              <a:t>V6 is the most different from V2-V5</a:t>
            </a:r>
          </a:p>
        </p:txBody>
      </p:sp>
      <p:pic>
        <p:nvPicPr>
          <p:cNvPr id="4" name="Picture 3">
            <a:extLst>
              <a:ext uri="{FF2B5EF4-FFF2-40B4-BE49-F238E27FC236}">
                <a16:creationId xmlns:a16="http://schemas.microsoft.com/office/drawing/2014/main" id="{298829C1-43F9-4FD2-9528-268A5488CBEB}"/>
              </a:ext>
            </a:extLst>
          </p:cNvPr>
          <p:cNvPicPr>
            <a:picLocks noChangeAspect="1"/>
          </p:cNvPicPr>
          <p:nvPr/>
        </p:nvPicPr>
        <p:blipFill>
          <a:blip r:embed="rId2"/>
          <a:stretch>
            <a:fillRect/>
          </a:stretch>
        </p:blipFill>
        <p:spPr>
          <a:xfrm>
            <a:off x="581193" y="2180496"/>
            <a:ext cx="4127286" cy="622551"/>
          </a:xfrm>
          <a:prstGeom prst="rect">
            <a:avLst/>
          </a:prstGeom>
        </p:spPr>
      </p:pic>
      <p:pic>
        <p:nvPicPr>
          <p:cNvPr id="5" name="Picture 4">
            <a:extLst>
              <a:ext uri="{FF2B5EF4-FFF2-40B4-BE49-F238E27FC236}">
                <a16:creationId xmlns:a16="http://schemas.microsoft.com/office/drawing/2014/main" id="{5C863E83-89BC-4711-A0B3-85F4C110BE68}"/>
              </a:ext>
            </a:extLst>
          </p:cNvPr>
          <p:cNvPicPr>
            <a:picLocks noChangeAspect="1"/>
          </p:cNvPicPr>
          <p:nvPr/>
        </p:nvPicPr>
        <p:blipFill>
          <a:blip r:embed="rId3"/>
          <a:stretch>
            <a:fillRect/>
          </a:stretch>
        </p:blipFill>
        <p:spPr>
          <a:xfrm>
            <a:off x="5116751" y="1915886"/>
            <a:ext cx="6698772" cy="4392385"/>
          </a:xfrm>
          <a:prstGeom prst="rect">
            <a:avLst/>
          </a:prstGeom>
        </p:spPr>
      </p:pic>
    </p:spTree>
    <p:extLst>
      <p:ext uri="{BB962C8B-B14F-4D97-AF65-F5344CB8AC3E}">
        <p14:creationId xmlns:p14="http://schemas.microsoft.com/office/powerpoint/2010/main" val="304125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6D08039-6C4E-4870-9E3D-6218263DE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FB31D2E-CBC8-4C4A-917F-DCB48EAE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CCF4F09-0D96-42BE-AE16-84AB4E0B5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21AF87EE-372A-438E-B086-63D494ECA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E2B38E65-3AFD-404A-BEFC-3006BCB7A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hernoff Faces, Rostos de Chernoff no R - YouTube">
            <a:extLst>
              <a:ext uri="{FF2B5EF4-FFF2-40B4-BE49-F238E27FC236}">
                <a16:creationId xmlns:a16="http://schemas.microsoft.com/office/drawing/2014/main" id="{E3BF4A73-FA75-4E63-B21D-06ED752C87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3"/>
          <a:stretch/>
        </p:blipFill>
        <p:spPr bwMode="auto">
          <a:xfrm>
            <a:off x="446534" y="723899"/>
            <a:ext cx="7498616" cy="5676901"/>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AE598562-3047-4BC2-BFF9-F39420474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a:solidFill>
                  <a:srgbClr val="FFFFFF"/>
                </a:solidFill>
              </a:rPr>
              <a:t>Chernoff faces</a:t>
            </a:r>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8105206" y="5658547"/>
            <a:ext cx="3081576" cy="643824"/>
          </a:xfrm>
        </p:spPr>
        <p:txBody>
          <a:bodyPr vert="horz" lIns="91440" tIns="45720" rIns="91440" bIns="45720" rtlCol="0" anchor="t">
            <a:normAutofit/>
          </a:bodyPr>
          <a:lstStyle/>
          <a:p>
            <a:r>
              <a:rPr lang="en-US" sz="1000" dirty="0">
                <a:solidFill>
                  <a:schemeClr val="bg2"/>
                </a:solidFill>
              </a:rPr>
              <a:t>Image from </a:t>
            </a:r>
            <a:r>
              <a:rPr lang="en-US" sz="1000" dirty="0">
                <a:hlinkClick r:id="rId3"/>
              </a:rPr>
              <a:t>https://www.youtube.com/watch?v=V6PVdpxNt9U</a:t>
            </a:r>
            <a:endParaRPr lang="en-US" sz="1000" dirty="0">
              <a:solidFill>
                <a:schemeClr val="bg2"/>
              </a:solidFill>
            </a:endParaRPr>
          </a:p>
        </p:txBody>
      </p:sp>
      <p:grpSp>
        <p:nvGrpSpPr>
          <p:cNvPr id="83" name="Group 82">
            <a:extLst>
              <a:ext uri="{FF2B5EF4-FFF2-40B4-BE49-F238E27FC236}">
                <a16:creationId xmlns:a16="http://schemas.microsoft.com/office/drawing/2014/main" id="{C19E0D66-E86B-461B-B58E-7FB356BB03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4" name="Rectangle 83">
              <a:extLst>
                <a:ext uri="{FF2B5EF4-FFF2-40B4-BE49-F238E27FC236}">
                  <a16:creationId xmlns:a16="http://schemas.microsoft.com/office/drawing/2014/main" id="{ED2C7D57-D78E-413F-958A-00ABC8504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1596FEE5-A0CD-4B5D-B4C1-785801908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28A81341-6C47-4992-BD01-6BCF3A34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43746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49EE7BC-4B5C-431C-89EC-3D9F8637F8FA}"/>
              </a:ext>
            </a:extLst>
          </p:cNvPr>
          <p:cNvSpPr>
            <a:spLocks noGrp="1"/>
          </p:cNvSpPr>
          <p:nvPr>
            <p:ph type="title"/>
          </p:nvPr>
        </p:nvSpPr>
        <p:spPr>
          <a:xfrm>
            <a:off x="601255" y="702156"/>
            <a:ext cx="3409783" cy="1013800"/>
          </a:xfrm>
        </p:spPr>
        <p:txBody>
          <a:bodyPr>
            <a:normAutofit/>
          </a:bodyPr>
          <a:lstStyle/>
          <a:p>
            <a:pPr>
              <a:lnSpc>
                <a:spcPct val="90000"/>
              </a:lnSpc>
            </a:pPr>
            <a:r>
              <a:rPr lang="en-US" sz="2400"/>
              <a:t>What is a Chernoff face plot?</a:t>
            </a:r>
          </a:p>
        </p:txBody>
      </p:sp>
      <p:sp>
        <p:nvSpPr>
          <p:cNvPr id="5" name="Content Placeholder 4">
            <a:extLst>
              <a:ext uri="{FF2B5EF4-FFF2-40B4-BE49-F238E27FC236}">
                <a16:creationId xmlns:a16="http://schemas.microsoft.com/office/drawing/2014/main" id="{345AD63E-5AF5-4FA6-92A6-483B12D73378}"/>
              </a:ext>
            </a:extLst>
          </p:cNvPr>
          <p:cNvSpPr>
            <a:spLocks noGrp="1"/>
          </p:cNvSpPr>
          <p:nvPr>
            <p:ph idx="1"/>
          </p:nvPr>
        </p:nvSpPr>
        <p:spPr>
          <a:xfrm>
            <a:off x="601255" y="1964168"/>
            <a:ext cx="3409782" cy="4036582"/>
          </a:xfrm>
        </p:spPr>
        <p:txBody>
          <a:bodyPr>
            <a:normAutofit/>
          </a:bodyPr>
          <a:lstStyle/>
          <a:p>
            <a:r>
              <a:rPr lang="en-US" sz="1700">
                <a:solidFill>
                  <a:schemeClr val="bg1"/>
                </a:solidFill>
              </a:rPr>
              <a:t>See chapter 1 of the applied multivariate statistical analysis 6</a:t>
            </a:r>
            <a:r>
              <a:rPr lang="en-US" sz="1700" baseline="30000">
                <a:solidFill>
                  <a:schemeClr val="bg1"/>
                </a:solidFill>
              </a:rPr>
              <a:t>th</a:t>
            </a:r>
            <a:r>
              <a:rPr lang="en-US" sz="1700">
                <a:solidFill>
                  <a:schemeClr val="bg1"/>
                </a:solidFill>
              </a:rPr>
              <a:t> edition textbook, pages 27-30</a:t>
            </a:r>
          </a:p>
          <a:p>
            <a:r>
              <a:rPr lang="en-US" sz="1700">
                <a:solidFill>
                  <a:schemeClr val="bg1"/>
                </a:solidFill>
              </a:rPr>
              <a:t>“Cheronff suggested representing p=dimensional observations as a two-dimensional face whose characteristics (face shape, mouth curvature, mose length, eye size, pupil position), are determined by the measurements on the p variables.”</a:t>
            </a:r>
          </a:p>
          <a:p>
            <a:r>
              <a:rPr lang="en-US" sz="1700">
                <a:solidFill>
                  <a:schemeClr val="bg1"/>
                </a:solidFill>
              </a:rPr>
              <a:t>Can handle up to p =18 variables</a:t>
            </a:r>
          </a:p>
        </p:txBody>
      </p:sp>
      <p:pic>
        <p:nvPicPr>
          <p:cNvPr id="7" name="Picture 6" descr="A close up of a logo&#10;&#10;Description automatically generated">
            <a:extLst>
              <a:ext uri="{FF2B5EF4-FFF2-40B4-BE49-F238E27FC236}">
                <a16:creationId xmlns:a16="http://schemas.microsoft.com/office/drawing/2014/main" id="{F4EF2AEC-04B0-4AA4-B97B-334010EC30EB}"/>
              </a:ext>
            </a:extLst>
          </p:cNvPr>
          <p:cNvPicPr>
            <a:picLocks noChangeAspect="1"/>
          </p:cNvPicPr>
          <p:nvPr/>
        </p:nvPicPr>
        <p:blipFill>
          <a:blip r:embed="rId2"/>
          <a:stretch>
            <a:fillRect/>
          </a:stretch>
        </p:blipFill>
        <p:spPr>
          <a:xfrm>
            <a:off x="4791522" y="1254893"/>
            <a:ext cx="6489819" cy="4368844"/>
          </a:xfrm>
          <a:prstGeom prst="rect">
            <a:avLst/>
          </a:prstGeom>
        </p:spPr>
      </p:pic>
    </p:spTree>
    <p:extLst>
      <p:ext uri="{BB962C8B-B14F-4D97-AF65-F5344CB8AC3E}">
        <p14:creationId xmlns:p14="http://schemas.microsoft.com/office/powerpoint/2010/main" val="196374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70201-4483-46AD-9F64-85CF524E8548}"/>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Why use Chernoff faces?</a:t>
            </a:r>
          </a:p>
        </p:txBody>
      </p:sp>
      <p:sp>
        <p:nvSpPr>
          <p:cNvPr id="3" name="Content Placeholder 2">
            <a:extLst>
              <a:ext uri="{FF2B5EF4-FFF2-40B4-BE49-F238E27FC236}">
                <a16:creationId xmlns:a16="http://schemas.microsoft.com/office/drawing/2014/main" id="{127CB7D2-F411-42C3-B007-BC39DEDAA16D}"/>
              </a:ext>
            </a:extLst>
          </p:cNvPr>
          <p:cNvSpPr>
            <a:spLocks noGrp="1"/>
          </p:cNvSpPr>
          <p:nvPr>
            <p:ph idx="1"/>
          </p:nvPr>
        </p:nvSpPr>
        <p:spPr>
          <a:xfrm>
            <a:off x="5155905" y="1113764"/>
            <a:ext cx="6108179" cy="4624327"/>
          </a:xfrm>
        </p:spPr>
        <p:txBody>
          <a:bodyPr anchor="ctr">
            <a:normAutofit/>
          </a:bodyPr>
          <a:lstStyle/>
          <a:p>
            <a:r>
              <a:rPr lang="en-US" dirty="0"/>
              <a:t>“Useful for verifying initial grouping suggested by subject-matter knowledge and intuition or final groupings produced by clustering algorithms” (page 28 of textbook)</a:t>
            </a:r>
          </a:p>
          <a:p>
            <a:endParaRPr lang="en-US" dirty="0"/>
          </a:p>
          <a:p>
            <a:endParaRPr lang="en-US" dirty="0"/>
          </a:p>
          <a:p>
            <a:endParaRPr lang="en-US" dirty="0"/>
          </a:p>
        </p:txBody>
      </p:sp>
    </p:spTree>
    <p:extLst>
      <p:ext uri="{BB962C8B-B14F-4D97-AF65-F5344CB8AC3E}">
        <p14:creationId xmlns:p14="http://schemas.microsoft.com/office/powerpoint/2010/main" val="37404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C969F4-277E-4F95-9ABB-0421358B0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30DAE-5BDF-4C9F-B68A-5D463DEA81E7}"/>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Data, package, and function used</a:t>
            </a:r>
          </a:p>
        </p:txBody>
      </p:sp>
      <p:sp>
        <p:nvSpPr>
          <p:cNvPr id="12" name="Rectangle 11">
            <a:extLst>
              <a:ext uri="{FF2B5EF4-FFF2-40B4-BE49-F238E27FC236}">
                <a16:creationId xmlns:a16="http://schemas.microsoft.com/office/drawing/2014/main" id="{DBB62B70-0FFB-4EBC-A23C-3EE215C71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F448DF1-A468-4624-99E7-933CC6207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6F7DD6E9-9BF0-44B2-A5B9-1CE2477A4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5E2BD0E-96C7-4908-AD02-AD9AC69C9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A89E52-61CD-49CD-95FE-6C37E5880F8E}"/>
              </a:ext>
            </a:extLst>
          </p:cNvPr>
          <p:cNvGraphicFramePr>
            <a:graphicFrameLocks noGrp="1"/>
          </p:cNvGraphicFramePr>
          <p:nvPr>
            <p:ph idx="1"/>
            <p:extLst>
              <p:ext uri="{D42A27DB-BD31-4B8C-83A1-F6EECF244321}">
                <p14:modId xmlns:p14="http://schemas.microsoft.com/office/powerpoint/2010/main" val="1441697947"/>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659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DC969F4-277E-4F95-9ABB-0421358B0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73F0F3-8289-4E97-95A2-6A8D52BD0FC1}"/>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R Packages used</a:t>
            </a:r>
          </a:p>
        </p:txBody>
      </p:sp>
      <p:sp>
        <p:nvSpPr>
          <p:cNvPr id="15" name="Rectangle 14">
            <a:extLst>
              <a:ext uri="{FF2B5EF4-FFF2-40B4-BE49-F238E27FC236}">
                <a16:creationId xmlns:a16="http://schemas.microsoft.com/office/drawing/2014/main" id="{DBB62B70-0FFB-4EBC-A23C-3EE215C71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F448DF1-A468-4624-99E7-933CC6207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6F7DD6E9-9BF0-44B2-A5B9-1CE2477A4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5E2BD0E-96C7-4908-AD02-AD9AC69C9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Text Placeholder 5">
            <a:extLst>
              <a:ext uri="{FF2B5EF4-FFF2-40B4-BE49-F238E27FC236}">
                <a16:creationId xmlns:a16="http://schemas.microsoft.com/office/drawing/2014/main" id="{135DC7F2-C3C3-4A64-8BA9-4D368A0C41FD}"/>
              </a:ext>
            </a:extLst>
          </p:cNvPr>
          <p:cNvGraphicFramePr>
            <a:graphicFrameLocks noGrp="1"/>
          </p:cNvGraphicFramePr>
          <p:nvPr>
            <p:ph idx="1"/>
            <p:extLst>
              <p:ext uri="{D42A27DB-BD31-4B8C-83A1-F6EECF244321}">
                <p14:modId xmlns:p14="http://schemas.microsoft.com/office/powerpoint/2010/main" val="123231990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533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D08039-6C4E-4870-9E3D-6218263DE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FB31D2E-CBC8-4C4A-917F-DCB48EAE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CCF4F09-0D96-42BE-AE16-84AB4E0B5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1AF87EE-372A-438E-B086-63D494ECA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5DDE08C2-90C5-4136-9BF1-8F19E825B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6A7F378-4E9D-43CC-90B9-25B3371F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20" name="Rectangle 19">
              <a:extLst>
                <a:ext uri="{FF2B5EF4-FFF2-40B4-BE49-F238E27FC236}">
                  <a16:creationId xmlns:a16="http://schemas.microsoft.com/office/drawing/2014/main" id="{C60B22F7-636C-4807-8026-DF766891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E85C17F-22AF-422E-BB04-0D1884CAA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34D1348-5191-490F-85AC-D9BBC9E35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5E5F86F-DABE-4391-B083-EA55ED64E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C4C650-4CE4-4CDE-ACAF-E5EEFE41022C}"/>
              </a:ext>
            </a:extLst>
          </p:cNvPr>
          <p:cNvSpPr>
            <a:spLocks noGrp="1"/>
          </p:cNvSpPr>
          <p:nvPr>
            <p:ph type="title"/>
          </p:nvPr>
        </p:nvSpPr>
        <p:spPr>
          <a:xfrm>
            <a:off x="581191" y="4000698"/>
            <a:ext cx="10993549" cy="1475013"/>
          </a:xfrm>
        </p:spPr>
        <p:txBody>
          <a:bodyPr vert="horz" lIns="91440" tIns="45720" rIns="91440" bIns="45720" rtlCol="0" anchor="b">
            <a:normAutofit/>
          </a:bodyPr>
          <a:lstStyle/>
          <a:p>
            <a:r>
              <a:rPr lang="en-US" sz="3600"/>
              <a:t>Crime data: a close look</a:t>
            </a:r>
          </a:p>
        </p:txBody>
      </p:sp>
      <p:pic>
        <p:nvPicPr>
          <p:cNvPr id="4" name="Content Placeholder 3">
            <a:extLst>
              <a:ext uri="{FF2B5EF4-FFF2-40B4-BE49-F238E27FC236}">
                <a16:creationId xmlns:a16="http://schemas.microsoft.com/office/drawing/2014/main" id="{EBE4F531-4EF5-4D36-B359-19645FF137F9}"/>
              </a:ext>
            </a:extLst>
          </p:cNvPr>
          <p:cNvPicPr>
            <a:picLocks noGrp="1" noChangeAspect="1"/>
          </p:cNvPicPr>
          <p:nvPr>
            <p:ph idx="1"/>
          </p:nvPr>
        </p:nvPicPr>
        <p:blipFill rotWithShape="1">
          <a:blip r:embed="rId2"/>
          <a:srcRect r="-1" b="9346"/>
          <a:stretch/>
        </p:blipFill>
        <p:spPr>
          <a:xfrm>
            <a:off x="446532" y="599725"/>
            <a:ext cx="11292143" cy="3557252"/>
          </a:xfrm>
          <a:prstGeom prst="rect">
            <a:avLst/>
          </a:prstGeom>
        </p:spPr>
      </p:pic>
    </p:spTree>
    <p:extLst>
      <p:ext uri="{BB962C8B-B14F-4D97-AF65-F5344CB8AC3E}">
        <p14:creationId xmlns:p14="http://schemas.microsoft.com/office/powerpoint/2010/main" val="290565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E36-1DE9-451A-A1E3-5D33E16F8613}"/>
              </a:ext>
            </a:extLst>
          </p:cNvPr>
          <p:cNvSpPr>
            <a:spLocks noGrp="1"/>
          </p:cNvSpPr>
          <p:nvPr>
            <p:ph type="title"/>
          </p:nvPr>
        </p:nvSpPr>
        <p:spPr/>
        <p:txBody>
          <a:bodyPr/>
          <a:lstStyle/>
          <a:p>
            <a:r>
              <a:rPr lang="en-US" dirty="0"/>
              <a:t>How to read the Chernoff faces in the crime data</a:t>
            </a:r>
          </a:p>
        </p:txBody>
      </p:sp>
      <p:sp>
        <p:nvSpPr>
          <p:cNvPr id="3" name="Content Placeholder 2">
            <a:extLst>
              <a:ext uri="{FF2B5EF4-FFF2-40B4-BE49-F238E27FC236}">
                <a16:creationId xmlns:a16="http://schemas.microsoft.com/office/drawing/2014/main" id="{81FFBE04-71DE-4837-98A1-ABCD5EEB5DA4}"/>
              </a:ext>
            </a:extLst>
          </p:cNvPr>
          <p:cNvSpPr>
            <a:spLocks noGrp="1"/>
          </p:cNvSpPr>
          <p:nvPr>
            <p:ph idx="1"/>
          </p:nvPr>
        </p:nvSpPr>
        <p:spPr>
          <a:xfrm>
            <a:off x="690374" y="5735738"/>
            <a:ext cx="11029615" cy="726477"/>
          </a:xfrm>
        </p:spPr>
        <p:txBody>
          <a:bodyPr/>
          <a:lstStyle/>
          <a:p>
            <a:r>
              <a:rPr lang="en-US" dirty="0"/>
              <a:t>Image cropped from </a:t>
            </a:r>
            <a:r>
              <a:rPr lang="en-US" dirty="0">
                <a:hlinkClick r:id="rId2"/>
              </a:rPr>
              <a:t>https://flowingdata.com/2010/08/31/how-to-visualize-data-with-cartoonish-faces/#jp-carousel-20488</a:t>
            </a:r>
            <a:endParaRPr lang="en-US" dirty="0"/>
          </a:p>
        </p:txBody>
      </p:sp>
      <p:pic>
        <p:nvPicPr>
          <p:cNvPr id="5" name="Picture 4">
            <a:extLst>
              <a:ext uri="{FF2B5EF4-FFF2-40B4-BE49-F238E27FC236}">
                <a16:creationId xmlns:a16="http://schemas.microsoft.com/office/drawing/2014/main" id="{463AC295-5CA8-4028-B93A-D40EC2B5ABB4}"/>
              </a:ext>
            </a:extLst>
          </p:cNvPr>
          <p:cNvPicPr>
            <a:picLocks noChangeAspect="1"/>
          </p:cNvPicPr>
          <p:nvPr/>
        </p:nvPicPr>
        <p:blipFill>
          <a:blip r:embed="rId3"/>
          <a:stretch>
            <a:fillRect/>
          </a:stretch>
        </p:blipFill>
        <p:spPr>
          <a:xfrm>
            <a:off x="1617383" y="2180496"/>
            <a:ext cx="8957231" cy="3372134"/>
          </a:xfrm>
          <a:prstGeom prst="rect">
            <a:avLst/>
          </a:prstGeom>
        </p:spPr>
      </p:pic>
    </p:spTree>
    <p:extLst>
      <p:ext uri="{BB962C8B-B14F-4D97-AF65-F5344CB8AC3E}">
        <p14:creationId xmlns:p14="http://schemas.microsoft.com/office/powerpoint/2010/main" val="87593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3B1D97-6781-4058-83DF-5672AF82B6F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t>The resulting Chernoff faces</a:t>
            </a:r>
          </a:p>
        </p:txBody>
      </p:sp>
      <p:sp useBgFill="1">
        <p:nvSpPr>
          <p:cNvPr id="17" name="Rectangle 16">
            <a:extLst>
              <a:ext uri="{FF2B5EF4-FFF2-40B4-BE49-F238E27FC236}">
                <a16:creationId xmlns:a16="http://schemas.microsoft.com/office/drawing/2014/main" id="{B916921E-0792-45DC-AB86-1F53A5A7D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D596C0E-F59C-4637-9E6C-08342BCCC150}"/>
              </a:ext>
            </a:extLst>
          </p:cNvPr>
          <p:cNvPicPr>
            <a:picLocks noGrp="1" noChangeAspect="1"/>
          </p:cNvPicPr>
          <p:nvPr>
            <p:ph idx="1"/>
          </p:nvPr>
        </p:nvPicPr>
        <p:blipFill>
          <a:blip r:embed="rId2"/>
          <a:stretch>
            <a:fillRect/>
          </a:stretch>
        </p:blipFill>
        <p:spPr>
          <a:xfrm>
            <a:off x="461639" y="723899"/>
            <a:ext cx="8151223" cy="3566161"/>
          </a:xfrm>
          <a:prstGeom prst="rect">
            <a:avLst/>
          </a:prstGeom>
        </p:spPr>
      </p:pic>
      <p:pic>
        <p:nvPicPr>
          <p:cNvPr id="5" name="Picture 4">
            <a:extLst>
              <a:ext uri="{FF2B5EF4-FFF2-40B4-BE49-F238E27FC236}">
                <a16:creationId xmlns:a16="http://schemas.microsoft.com/office/drawing/2014/main" id="{379A052B-20ED-4D03-A0BC-4F0E4C7D0239}"/>
              </a:ext>
            </a:extLst>
          </p:cNvPr>
          <p:cNvPicPr>
            <a:picLocks noChangeAspect="1"/>
          </p:cNvPicPr>
          <p:nvPr/>
        </p:nvPicPr>
        <p:blipFill>
          <a:blip r:embed="rId3"/>
          <a:stretch>
            <a:fillRect/>
          </a:stretch>
        </p:blipFill>
        <p:spPr>
          <a:xfrm>
            <a:off x="7298099" y="3670879"/>
            <a:ext cx="4181049" cy="708191"/>
          </a:xfrm>
          <a:prstGeom prst="rect">
            <a:avLst/>
          </a:prstGeom>
        </p:spPr>
      </p:pic>
    </p:spTree>
    <p:extLst>
      <p:ext uri="{BB962C8B-B14F-4D97-AF65-F5344CB8AC3E}">
        <p14:creationId xmlns:p14="http://schemas.microsoft.com/office/powerpoint/2010/main" val="202090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AD8FBB-D832-4741-BBC7-3C6FA6A2F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B94989-F40F-4744-9484-5900206FB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0CEAC3D9-29F6-479B-B455-11847E9BC6CB}"/>
              </a:ext>
            </a:extLst>
          </p:cNvPr>
          <p:cNvSpPr>
            <a:spLocks noGrp="1"/>
          </p:cNvSpPr>
          <p:nvPr>
            <p:ph type="ctrTitle"/>
          </p:nvPr>
        </p:nvSpPr>
        <p:spPr>
          <a:xfrm>
            <a:off x="4579243" y="1419225"/>
            <a:ext cx="6798608" cy="2085869"/>
          </a:xfrm>
        </p:spPr>
        <p:txBody>
          <a:bodyPr vert="horz" lIns="91440" tIns="45720" rIns="91440" bIns="45720" rtlCol="0">
            <a:normAutofit/>
          </a:bodyPr>
          <a:lstStyle/>
          <a:p>
            <a:r>
              <a:rPr lang="en-US">
                <a:solidFill>
                  <a:srgbClr val="FFFFFF"/>
                </a:solidFill>
              </a:rPr>
              <a:t>conclusions</a:t>
            </a:r>
          </a:p>
        </p:txBody>
      </p:sp>
      <p:sp>
        <p:nvSpPr>
          <p:cNvPr id="2" name="Subtitle 1">
            <a:extLst>
              <a:ext uri="{FF2B5EF4-FFF2-40B4-BE49-F238E27FC236}">
                <a16:creationId xmlns:a16="http://schemas.microsoft.com/office/drawing/2014/main" id="{40EF6490-6D6E-40DA-A2DE-EF18CA5069CF}"/>
              </a:ext>
            </a:extLst>
          </p:cNvPr>
          <p:cNvSpPr>
            <a:spLocks noGrp="1"/>
          </p:cNvSpPr>
          <p:nvPr>
            <p:ph type="subTitle" idx="1"/>
          </p:nvPr>
        </p:nvSpPr>
        <p:spPr>
          <a:xfrm>
            <a:off x="4579243" y="3505095"/>
            <a:ext cx="6798608" cy="1733655"/>
          </a:xfrm>
        </p:spPr>
        <p:txBody>
          <a:bodyPr>
            <a:normAutofit/>
          </a:bodyPr>
          <a:lstStyle/>
          <a:p>
            <a:endParaRPr lang="en-US">
              <a:solidFill>
                <a:schemeClr val="bg2"/>
              </a:solidFill>
            </a:endParaRPr>
          </a:p>
        </p:txBody>
      </p:sp>
      <p:pic>
        <p:nvPicPr>
          <p:cNvPr id="8" name="Graphic 7" descr="Checkmark">
            <a:extLst>
              <a:ext uri="{FF2B5EF4-FFF2-40B4-BE49-F238E27FC236}">
                <a16:creationId xmlns:a16="http://schemas.microsoft.com/office/drawing/2014/main" id="{A4C78F5C-EA31-4EFF-B98F-5E3EBD705A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166" y="2217610"/>
            <a:ext cx="2716911" cy="2716911"/>
          </a:xfrm>
          <a:prstGeom prst="rect">
            <a:avLst/>
          </a:prstGeom>
        </p:spPr>
      </p:pic>
    </p:spTree>
    <p:extLst>
      <p:ext uri="{BB962C8B-B14F-4D97-AF65-F5344CB8AC3E}">
        <p14:creationId xmlns:p14="http://schemas.microsoft.com/office/powerpoint/2010/main" val="4173925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8DFC-BDD1-48EF-A105-5489B38F4C91}"/>
              </a:ext>
            </a:extLst>
          </p:cNvPr>
          <p:cNvSpPr>
            <a:spLocks noGrp="1"/>
          </p:cNvSpPr>
          <p:nvPr>
            <p:ph type="title"/>
          </p:nvPr>
        </p:nvSpPr>
        <p:spPr/>
        <p:txBody>
          <a:bodyPr/>
          <a:lstStyle/>
          <a:p>
            <a:r>
              <a:rPr lang="en-US" dirty="0"/>
              <a:t>References and resources</a:t>
            </a:r>
          </a:p>
        </p:txBody>
      </p:sp>
      <p:sp>
        <p:nvSpPr>
          <p:cNvPr id="5" name="Content Placeholder 4">
            <a:extLst>
              <a:ext uri="{FF2B5EF4-FFF2-40B4-BE49-F238E27FC236}">
                <a16:creationId xmlns:a16="http://schemas.microsoft.com/office/drawing/2014/main" id="{D8B2AFD5-2953-4EC2-BEB0-C2EAF4AB4EA1}"/>
              </a:ext>
            </a:extLst>
          </p:cNvPr>
          <p:cNvSpPr>
            <a:spLocks noGrp="1"/>
          </p:cNvSpPr>
          <p:nvPr>
            <p:ph idx="1"/>
          </p:nvPr>
        </p:nvSpPr>
        <p:spPr>
          <a:xfrm>
            <a:off x="581192" y="1936376"/>
            <a:ext cx="11029615" cy="4536142"/>
          </a:xfrm>
        </p:spPr>
        <p:txBody>
          <a:bodyPr>
            <a:normAutofit fontScale="77500" lnSpcReduction="20000"/>
          </a:bodyPr>
          <a:lstStyle/>
          <a:p>
            <a:r>
              <a:rPr lang="en-US" u="sng" dirty="0">
                <a:hlinkClick r:id="rId2"/>
              </a:rPr>
              <a:t>https://web.stanford.edu/class/bios221/labs/multivariate/lab_5_multivariate.html</a:t>
            </a:r>
            <a:endParaRPr lang="en-US" dirty="0"/>
          </a:p>
          <a:p>
            <a:br>
              <a:rPr lang="en-US" dirty="0"/>
            </a:br>
            <a:r>
              <a:rPr lang="en-US" u="sng" dirty="0">
                <a:hlinkClick r:id="rId3"/>
              </a:rPr>
              <a:t>https://rpkgs.datanovia.com/factoextra/</a:t>
            </a:r>
            <a:endParaRPr lang="en-US" dirty="0"/>
          </a:p>
          <a:p>
            <a:br>
              <a:rPr lang="en-US" dirty="0"/>
            </a:br>
            <a:r>
              <a:rPr lang="en-US" u="sng" dirty="0">
                <a:hlinkClick r:id="rId4"/>
              </a:rPr>
              <a:t>https://learnr.files.wordpress.com/2009/08/latbook.pdf</a:t>
            </a:r>
            <a:endParaRPr lang="en-US" dirty="0"/>
          </a:p>
          <a:p>
            <a:br>
              <a:rPr lang="en-US" dirty="0"/>
            </a:br>
            <a:r>
              <a:rPr lang="en-US" u="sng" dirty="0">
                <a:hlinkClick r:id="rId5"/>
              </a:rPr>
              <a:t>https://little-book-of-r-for-multivariate-analysis.readthedocs.io/en/latest/src/multivariateanalysis.html</a:t>
            </a:r>
            <a:endParaRPr lang="en-US" dirty="0"/>
          </a:p>
          <a:p>
            <a:br>
              <a:rPr lang="en-US" dirty="0"/>
            </a:br>
            <a:r>
              <a:rPr lang="en-US" u="sng" dirty="0">
                <a:hlinkClick r:id="rId6"/>
              </a:rPr>
              <a:t>https://flowingdata.com/2010/08/31/how-to-visualize-data-with-cartoonish-faces/</a:t>
            </a:r>
            <a:endParaRPr lang="en-US" dirty="0"/>
          </a:p>
          <a:p>
            <a:br>
              <a:rPr lang="en-US" dirty="0"/>
            </a:br>
            <a:r>
              <a:rPr lang="en-US" u="sng" dirty="0">
                <a:hlinkClick r:id="rId7"/>
              </a:rPr>
              <a:t>https://plot.ly/r/bubble-charts/</a:t>
            </a:r>
            <a:endParaRPr lang="en-US" dirty="0"/>
          </a:p>
          <a:p>
            <a:br>
              <a:rPr lang="en-US" dirty="0"/>
            </a:br>
            <a:r>
              <a:rPr lang="en-US" u="sng" dirty="0">
                <a:hlinkClick r:id="rId8"/>
              </a:rPr>
              <a:t>https://www.r-graph-gallery.com/142-basic-radar-chart.html</a:t>
            </a:r>
            <a:endParaRPr lang="en-US" dirty="0"/>
          </a:p>
          <a:p>
            <a:br>
              <a:rPr lang="en-US" dirty="0"/>
            </a:br>
            <a:r>
              <a:rPr lang="en-US" u="sng" dirty="0">
                <a:hlinkClick r:id="rId9"/>
              </a:rPr>
              <a:t>https://personality-project.org/r/html/spider.html</a:t>
            </a:r>
            <a:endParaRPr lang="en-US" dirty="0"/>
          </a:p>
          <a:p>
            <a:br>
              <a:rPr lang="en-US" dirty="0"/>
            </a:br>
            <a:r>
              <a:rPr lang="en-US" u="sng" dirty="0">
                <a:hlinkClick r:id="rId10"/>
              </a:rPr>
              <a:t>https://plot.ly/r/parallel-coordinates-plot/</a:t>
            </a:r>
            <a:endParaRPr lang="en-US" dirty="0"/>
          </a:p>
          <a:p>
            <a:br>
              <a:rPr lang="en-US" dirty="0"/>
            </a:br>
            <a:r>
              <a:rPr lang="en-US" u="sng" dirty="0">
                <a:hlinkClick r:id="rId11"/>
              </a:rPr>
              <a:t>https://stat.ethz.ch/R-manual/R-devel/library/MASS/html/parcoord.html</a:t>
            </a:r>
            <a:endParaRPr lang="en-US" dirty="0"/>
          </a:p>
          <a:p>
            <a:endParaRPr lang="en-US" dirty="0"/>
          </a:p>
        </p:txBody>
      </p:sp>
    </p:spTree>
    <p:extLst>
      <p:ext uri="{BB962C8B-B14F-4D97-AF65-F5344CB8AC3E}">
        <p14:creationId xmlns:p14="http://schemas.microsoft.com/office/powerpoint/2010/main" val="71989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8D0A8302-05E2-46E9-8702-F5622761B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4FB15AC6-C7C8-4962-98BB-9A168A0F36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048" y="1208531"/>
            <a:ext cx="4735069" cy="4735069"/>
          </a:xfrm>
          <a:prstGeom prst="rect">
            <a:avLst/>
          </a:prstGeom>
        </p:spPr>
      </p:pic>
      <p:sp>
        <p:nvSpPr>
          <p:cNvPr id="36" name="Rectangle 35">
            <a:extLst>
              <a:ext uri="{FF2B5EF4-FFF2-40B4-BE49-F238E27FC236}">
                <a16:creationId xmlns:a16="http://schemas.microsoft.com/office/drawing/2014/main" id="{395A9DDB-4A31-4005-968F-E5D5CC3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582909-D7AF-432C-B0E0-D3ADA986C6D1}"/>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Thanks for your time</a:t>
            </a:r>
          </a:p>
        </p:txBody>
      </p:sp>
    </p:spTree>
    <p:extLst>
      <p:ext uri="{BB962C8B-B14F-4D97-AF65-F5344CB8AC3E}">
        <p14:creationId xmlns:p14="http://schemas.microsoft.com/office/powerpoint/2010/main" val="351761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D2EA4B-863A-430C-B361-76C47ACD0514}"/>
              </a:ext>
            </a:extLst>
          </p:cNvPr>
          <p:cNvSpPr>
            <a:spLocks noGrp="1"/>
          </p:cNvSpPr>
          <p:nvPr>
            <p:ph type="title"/>
          </p:nvPr>
        </p:nvSpPr>
        <p:spPr>
          <a:xfrm>
            <a:off x="446533" y="1507414"/>
            <a:ext cx="7628209" cy="3703320"/>
          </a:xfrm>
        </p:spPr>
        <p:txBody>
          <a:bodyPr vert="horz" lIns="91440" tIns="45720" rIns="91440" bIns="45720" rtlCol="0" anchor="b">
            <a:normAutofit/>
          </a:bodyPr>
          <a:lstStyle/>
          <a:p>
            <a:r>
              <a:rPr lang="en-US" sz="5400" dirty="0">
                <a:solidFill>
                  <a:srgbClr val="FFFFFF"/>
                </a:solidFill>
              </a:rPr>
              <a:t>Questions?</a:t>
            </a:r>
          </a:p>
        </p:txBody>
      </p:sp>
      <p:sp>
        <p:nvSpPr>
          <p:cNvPr id="20" name="Rectangle 19">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7696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3">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5">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7">
            <a:extLst>
              <a:ext uri="{FF2B5EF4-FFF2-40B4-BE49-F238E27FC236}">
                <a16:creationId xmlns:a16="http://schemas.microsoft.com/office/drawing/2014/main" id="{9239343D-682B-4C59-A34A-69D332A71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19">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3B66288-3A9A-4BB7-8E26-F96752D4F414}"/>
              </a:ext>
            </a:extLst>
          </p:cNvPr>
          <p:cNvSpPr>
            <a:spLocks noGrp="1"/>
          </p:cNvSpPr>
          <p:nvPr>
            <p:ph type="title"/>
          </p:nvPr>
        </p:nvSpPr>
        <p:spPr>
          <a:xfrm>
            <a:off x="581192" y="1507414"/>
            <a:ext cx="5120255" cy="3903332"/>
          </a:xfrm>
        </p:spPr>
        <p:txBody>
          <a:bodyPr vert="horz" lIns="91440" tIns="45720" rIns="91440" bIns="45720" rtlCol="0" anchor="t">
            <a:normAutofit/>
          </a:bodyPr>
          <a:lstStyle/>
          <a:p>
            <a:r>
              <a:rPr lang="en-US" sz="4000" dirty="0">
                <a:solidFill>
                  <a:schemeClr val="accent2"/>
                </a:solidFill>
              </a:rPr>
              <a:t>What is singular value decomposition?</a:t>
            </a:r>
          </a:p>
        </p:txBody>
      </p:sp>
      <p:sp>
        <p:nvSpPr>
          <p:cNvPr id="31" name="Rectangle 21">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B3122804-59A1-44F7-92C2-7B5742E27278}"/>
                  </a:ext>
                </a:extLst>
              </p:cNvPr>
              <p:cNvSpPr>
                <a:spLocks noGrp="1"/>
              </p:cNvSpPr>
              <p:nvPr>
                <p:ph type="body" sz="half" idx="2"/>
              </p:nvPr>
            </p:nvSpPr>
            <p:spPr>
              <a:xfrm>
                <a:off x="6141734" y="1127115"/>
                <a:ext cx="5469074" cy="4283631"/>
              </a:xfrm>
              <a:ln w="57150">
                <a:noFill/>
              </a:ln>
            </p:spPr>
            <p:txBody>
              <a:bodyPr vert="horz" lIns="91440" tIns="45720" rIns="91440" bIns="45720" rtlCol="0" anchor="t">
                <a:normAutofit/>
              </a:bodyPr>
              <a:lstStyle/>
              <a:p>
                <a:pPr>
                  <a:buFont typeface="Wingdings 2" panose="05020102010507070707" pitchFamily="18" charset="2"/>
                  <a:buChar char=""/>
                </a:pPr>
                <a:r>
                  <a:rPr lang="en-US" sz="2000" dirty="0"/>
                  <a:t>See chapter 2 of the applied multivariate textbook</a:t>
                </a:r>
              </a:p>
              <a:p>
                <a:pPr>
                  <a:buFont typeface="Wingdings 2" panose="05020102010507070707" pitchFamily="18" charset="2"/>
                  <a:buChar char=""/>
                </a:pPr>
                <a:r>
                  <a:rPr lang="en-US" sz="2000" dirty="0"/>
                  <a:t>SVD is “expressed as a matrix expansion that depends on the rank r of A. Specifically, there exist r positive constants </a:t>
                </a:r>
                <a:r>
                  <a:rPr lang="el-GR" sz="2000" dirty="0"/>
                  <a:t>λ</a:t>
                </a:r>
                <a:r>
                  <a:rPr lang="en-US" sz="1050" dirty="0" err="1"/>
                  <a:t>i</a:t>
                </a:r>
                <a:r>
                  <a:rPr lang="en-US" sz="2000" dirty="0"/>
                  <a:t>, r orthogonal mx1 unit vectors </a:t>
                </a:r>
                <a:r>
                  <a:rPr lang="en-US" sz="2000" dirty="0" err="1"/>
                  <a:t>u</a:t>
                </a:r>
                <a:r>
                  <a:rPr lang="en-US" sz="1050" dirty="0" err="1"/>
                  <a:t>i</a:t>
                </a:r>
                <a:r>
                  <a:rPr lang="en-US" sz="2000" dirty="0"/>
                  <a:t>, and r orthogonal kx1 unit vectors v</a:t>
                </a:r>
                <a:r>
                  <a:rPr lang="en-US" sz="1050" dirty="0"/>
                  <a:t>i</a:t>
                </a:r>
                <a:r>
                  <a:rPr lang="en-US" sz="2000" dirty="0"/>
                  <a:t>, for </a:t>
                </a:r>
                <a:r>
                  <a:rPr lang="en-US" sz="2000" dirty="0" err="1"/>
                  <a:t>i</a:t>
                </a:r>
                <a:r>
                  <a:rPr lang="en-US" sz="2000" dirty="0"/>
                  <a:t> = 1, …, r, such that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𝑟</m:t>
                        </m:r>
                      </m:sup>
                      <m:e>
                        <m:sSub>
                          <m:sSubPr>
                            <m:ctrlPr>
                              <a:rPr lang="en-US" sz="2000" i="1">
                                <a:latin typeface="Cambria Math" panose="02040503050406030204" pitchFamily="18" charset="0"/>
                              </a:rPr>
                            </m:ctrlPr>
                          </m:sSubPr>
                          <m:e>
                            <m:r>
                              <m:rPr>
                                <m:nor/>
                              </m:rPr>
                              <a:rPr lang="el-GR" sz="2000" i="1" dirty="0">
                                <a:latin typeface="Cambria Math" panose="02040503050406030204" pitchFamily="18" charset="0"/>
                              </a:rPr>
                              <m:t>λ</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𝑟</m:t>
                            </m:r>
                          </m:sub>
                        </m:sSub>
                        <m:sSub>
                          <m:sSubPr>
                            <m:ctrlPr>
                              <a:rPr lang="en-US" sz="2000" i="1">
                                <a:latin typeface="Cambria Math" panose="02040503050406030204" pitchFamily="18" charset="0"/>
                              </a:rPr>
                            </m:ctrlPr>
                          </m:sSubPr>
                          <m:e>
                            <m:r>
                              <m:rPr>
                                <m:nor/>
                              </m:rPr>
                              <a:rPr lang="el-GR" sz="2000" i="1">
                                <a:latin typeface="Cambria Math" panose="02040503050406030204" pitchFamily="18" charset="0"/>
                              </a:rPr>
                              <m:t>Λ</m:t>
                            </m:r>
                          </m:e>
                          <m:sub>
                            <m:r>
                              <a:rPr lang="en-US" sz="2000" b="0" i="1" smtClean="0">
                                <a:latin typeface="Cambria Math" panose="02040503050406030204" pitchFamily="18" charset="0"/>
                              </a:rPr>
                              <m:t>𝑟</m:t>
                            </m:r>
                          </m:sub>
                        </m:sSub>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𝑉</m:t>
                            </m:r>
                          </m:e>
                          <m:sub>
                            <m:r>
                              <a:rPr lang="en-US" sz="2000" b="0" i="1" smtClean="0">
                                <a:latin typeface="Cambria Math" panose="02040503050406030204" pitchFamily="18" charset="0"/>
                              </a:rPr>
                              <m:t>𝑟</m:t>
                            </m:r>
                          </m:sub>
                          <m:sup>
                            <m:r>
                              <a:rPr lang="en-US" sz="2000" b="0" i="1" smtClean="0">
                                <a:latin typeface="Cambria Math" panose="02040503050406030204" pitchFamily="18" charset="0"/>
                              </a:rPr>
                              <m:t>𝑇</m:t>
                            </m:r>
                          </m:sup>
                        </m:sSubSup>
                      </m:e>
                    </m:nary>
                  </m:oMath>
                </a14:m>
                <a:r>
                  <a:rPr lang="en-US" sz="2000" i="1" dirty="0">
                    <a:latin typeface="Cambria Math" panose="02040503050406030204" pitchFamily="18" charset="0"/>
                  </a:rPr>
                  <a:t>, </a:t>
                </a: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𝑉</m:t>
                        </m:r>
                      </m:e>
                      <m:sub>
                        <m:r>
                          <a:rPr lang="en-US" sz="2000" i="1">
                            <a:latin typeface="Cambria Math" panose="02040503050406030204" pitchFamily="18" charset="0"/>
                          </a:rPr>
                          <m:t>𝑟</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𝑣</m:t>
                        </m:r>
                      </m:e>
                      <m:sub>
                        <m:r>
                          <a:rPr lang="en-US" sz="2000" i="1">
                            <a:latin typeface="Cambria Math" panose="02040503050406030204" pitchFamily="18" charset="0"/>
                          </a:rPr>
                          <m:t>𝑟</m:t>
                        </m:r>
                      </m:sub>
                    </m:sSub>
                    <m:r>
                      <a:rPr lang="en-US" sz="2000" i="1">
                        <a:latin typeface="Cambria Math" panose="02040503050406030204" pitchFamily="18" charset="0"/>
                      </a:rPr>
                      <m:t>]</m:t>
                    </m:r>
                  </m:oMath>
                </a14:m>
                <a:r>
                  <a:rPr lang="en-US" sz="2000" dirty="0"/>
                  <a:t>, and</a:t>
                </a:r>
                <a14:m>
                  <m:oMath xmlns:m="http://schemas.openxmlformats.org/officeDocument/2006/math">
                    <m:sSub>
                      <m:sSubPr>
                        <m:ctrlPr>
                          <a:rPr lang="en-US" sz="2000" i="1">
                            <a:latin typeface="Cambria Math" panose="02040503050406030204" pitchFamily="18" charset="0"/>
                          </a:rPr>
                        </m:ctrlPr>
                      </m:sSubPr>
                      <m:e>
                        <m:r>
                          <m:rPr>
                            <m:nor/>
                          </m:rPr>
                          <a:rPr lang="el-GR" sz="2000" i="1">
                            <a:latin typeface="Cambria Math" panose="02040503050406030204" pitchFamily="18" charset="0"/>
                          </a:rPr>
                          <m:t>Λ</m:t>
                        </m:r>
                      </m:e>
                      <m:sub>
                        <m:r>
                          <a:rPr lang="en-US" sz="2000" i="1">
                            <a:latin typeface="Cambria Math" panose="02040503050406030204" pitchFamily="18" charset="0"/>
                          </a:rPr>
                          <m:t>𝑟</m:t>
                        </m:r>
                      </m:sub>
                    </m:sSub>
                  </m:oMath>
                </a14:m>
                <a:r>
                  <a:rPr lang="en-US" sz="2000" dirty="0"/>
                  <a:t> is an </a:t>
                </a:r>
                <a:r>
                  <a:rPr lang="en-US" sz="2000" dirty="0" err="1"/>
                  <a:t>rxr</a:t>
                </a:r>
                <a:r>
                  <a:rPr lang="en-US" sz="2000" dirty="0"/>
                  <a:t> diagonal matrix with diagonal entries </a:t>
                </a:r>
                <a14:m>
                  <m:oMath xmlns:m="http://schemas.openxmlformats.org/officeDocument/2006/math">
                    <m:sSub>
                      <m:sSubPr>
                        <m:ctrlPr>
                          <a:rPr lang="en-US" sz="2000" i="1">
                            <a:latin typeface="Cambria Math" panose="02040503050406030204" pitchFamily="18" charset="0"/>
                          </a:rPr>
                        </m:ctrlPr>
                      </m:sSubPr>
                      <m:e>
                        <m:r>
                          <m:rPr>
                            <m:nor/>
                          </m:rPr>
                          <a:rPr lang="el-GR" sz="2000" i="1" dirty="0">
                            <a:latin typeface="Cambria Math" panose="02040503050406030204" pitchFamily="18" charset="0"/>
                          </a:rPr>
                          <m:t>λ</m:t>
                        </m:r>
                      </m:e>
                      <m:sub>
                        <m:r>
                          <a:rPr lang="en-US" sz="2000" i="1">
                            <a:latin typeface="Cambria Math" panose="02040503050406030204" pitchFamily="18" charset="0"/>
                          </a:rPr>
                          <m:t>𝑖</m:t>
                        </m:r>
                      </m:sub>
                    </m:sSub>
                  </m:oMath>
                </a14:m>
                <a:r>
                  <a:rPr lang="en-US" sz="2000" dirty="0"/>
                  <a:t>” (</a:t>
                </a:r>
                <a:r>
                  <a:rPr lang="en-US" sz="2000" dirty="0" err="1"/>
                  <a:t>pg</a:t>
                </a:r>
                <a:r>
                  <a:rPr lang="en-US" sz="2000" dirty="0"/>
                  <a:t> 100)</a:t>
                </a:r>
              </a:p>
              <a:p>
                <a:pPr>
                  <a:buFont typeface="Wingdings 2" panose="05020102010507070707" pitchFamily="18" charset="2"/>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m:t>
                        </m:r>
                        <m:r>
                          <a:rPr lang="en-US" sz="2000" b="0" i="1" smtClean="0">
                            <a:latin typeface="Cambria Math" panose="02040503050406030204" pitchFamily="18" charset="0"/>
                          </a:rPr>
                          <m:t>𝑚𝑥𝑘</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b="0" i="1" smtClean="0">
                            <a:latin typeface="Cambria Math" panose="02040503050406030204" pitchFamily="18" charset="0"/>
                          </a:rPr>
                          <m:t>𝑚𝑥𝑚</m:t>
                        </m:r>
                      </m:sub>
                    </m:sSub>
                    <m:sSub>
                      <m:sSubPr>
                        <m:ctrlPr>
                          <a:rPr lang="en-US" sz="2000" i="1">
                            <a:latin typeface="Cambria Math" panose="02040503050406030204" pitchFamily="18" charset="0"/>
                          </a:rPr>
                        </m:ctrlPr>
                      </m:sSubPr>
                      <m:e>
                        <m:r>
                          <m:rPr>
                            <m:nor/>
                          </m:rPr>
                          <a:rPr lang="el-GR" sz="2000" i="1">
                            <a:latin typeface="Cambria Math" panose="02040503050406030204" pitchFamily="18" charset="0"/>
                          </a:rPr>
                          <m:t>Λ</m:t>
                        </m:r>
                      </m:e>
                      <m:sub>
                        <m:r>
                          <a:rPr lang="en-US" sz="2000" b="0" i="1" smtClean="0">
                            <a:latin typeface="Cambria Math" panose="02040503050406030204" pitchFamily="18" charset="0"/>
                          </a:rPr>
                          <m:t>𝑚𝑥𝑘</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b="0" i="1" smtClean="0">
                            <a:latin typeface="Cambria Math" panose="02040503050406030204" pitchFamily="18" charset="0"/>
                          </a:rPr>
                          <m:t>𝑘𝑥𝑘</m:t>
                        </m:r>
                      </m:sub>
                      <m:sup>
                        <m:r>
                          <a:rPr lang="en-US" sz="2000" i="1">
                            <a:latin typeface="Cambria Math" panose="02040503050406030204" pitchFamily="18" charset="0"/>
                          </a:rPr>
                          <m:t>𝑇</m:t>
                        </m:r>
                      </m:sup>
                    </m:sSubSup>
                  </m:oMath>
                </a14:m>
                <a:endParaRPr lang="en-US" sz="2000" dirty="0"/>
              </a:p>
              <a:p>
                <a:pPr>
                  <a:buFont typeface="Wingdings 2" panose="05020102010507070707" pitchFamily="18" charset="2"/>
                  <a:buChar char=""/>
                </a:pPr>
                <a:endParaRPr lang="en-US" sz="2000" dirty="0"/>
              </a:p>
              <a:p>
                <a:pPr>
                  <a:buFont typeface="Wingdings 2" panose="05020102010507070707" pitchFamily="18" charset="2"/>
                  <a:buChar char=""/>
                </a:pPr>
                <a:endParaRPr lang="en-US" sz="2000" dirty="0"/>
              </a:p>
            </p:txBody>
          </p:sp>
        </mc:Choice>
        <mc:Fallback xmlns="">
          <p:sp>
            <p:nvSpPr>
              <p:cNvPr id="7" name="Text Placeholder 6">
                <a:extLst>
                  <a:ext uri="{FF2B5EF4-FFF2-40B4-BE49-F238E27FC236}">
                    <a16:creationId xmlns:a16="http://schemas.microsoft.com/office/drawing/2014/main" id="{B3122804-59A1-44F7-92C2-7B5742E27278}"/>
                  </a:ext>
                </a:extLst>
              </p:cNvPr>
              <p:cNvSpPr>
                <a:spLocks noGrp="1" noRot="1" noChangeAspect="1" noMove="1" noResize="1" noEditPoints="1" noAdjustHandles="1" noChangeArrowheads="1" noChangeShapeType="1" noTextEdit="1"/>
              </p:cNvSpPr>
              <p:nvPr>
                <p:ph type="body" sz="half" idx="2"/>
              </p:nvPr>
            </p:nvSpPr>
            <p:spPr>
              <a:xfrm>
                <a:off x="6141734" y="1127115"/>
                <a:ext cx="5469074" cy="4283631"/>
              </a:xfrm>
              <a:blipFill>
                <a:blip r:embed="rId2"/>
                <a:stretch>
                  <a:fillRect l="-1226" t="-853" r="-446"/>
                </a:stretch>
              </a:blipFill>
              <a:ln w="57150">
                <a:noFill/>
              </a:ln>
            </p:spPr>
            <p:txBody>
              <a:bodyPr/>
              <a:lstStyle/>
              <a:p>
                <a:r>
                  <a:rPr lang="en-US">
                    <a:noFill/>
                  </a:rPr>
                  <a:t> </a:t>
                </a:r>
              </a:p>
            </p:txBody>
          </p:sp>
        </mc:Fallback>
      </mc:AlternateContent>
      <p:sp>
        <p:nvSpPr>
          <p:cNvPr id="32" name="Rectangle 23">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245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0D7848-258C-4A91-B1CD-3357DF85501B}"/>
              </a:ext>
            </a:extLst>
          </p:cNvPr>
          <p:cNvSpPr>
            <a:spLocks noGrp="1"/>
          </p:cNvSpPr>
          <p:nvPr>
            <p:ph type="title"/>
          </p:nvPr>
        </p:nvSpPr>
        <p:spPr/>
        <p:txBody>
          <a:bodyPr/>
          <a:lstStyle/>
          <a:p>
            <a:r>
              <a:rPr lang="en-US" dirty="0"/>
              <a:t>Generate </a:t>
            </a:r>
            <a:r>
              <a:rPr lang="en-US" dirty="0" err="1"/>
              <a:t>svd</a:t>
            </a:r>
            <a:r>
              <a:rPr lang="en-US" dirty="0"/>
              <a:t> data to get a plot</a:t>
            </a:r>
          </a:p>
        </p:txBody>
      </p:sp>
      <p:sp>
        <p:nvSpPr>
          <p:cNvPr id="8" name="Content Placeholder 7">
            <a:extLst>
              <a:ext uri="{FF2B5EF4-FFF2-40B4-BE49-F238E27FC236}">
                <a16:creationId xmlns:a16="http://schemas.microsoft.com/office/drawing/2014/main" id="{C96FC855-CF44-47A8-B506-AF6522150954}"/>
              </a:ext>
            </a:extLst>
          </p:cNvPr>
          <p:cNvSpPr>
            <a:spLocks noGrp="1"/>
          </p:cNvSpPr>
          <p:nvPr>
            <p:ph sz="half" idx="1"/>
          </p:nvPr>
        </p:nvSpPr>
        <p:spPr>
          <a:xfrm>
            <a:off x="581191" y="2228003"/>
            <a:ext cx="5422390" cy="2148859"/>
          </a:xfrm>
        </p:spPr>
        <p:txBody>
          <a:bodyPr>
            <a:normAutofit fontScale="92500" lnSpcReduction="20000"/>
          </a:bodyPr>
          <a:lstStyle/>
          <a:p>
            <a:r>
              <a:rPr lang="en-US" dirty="0"/>
              <a:t>Generate a rank one matrix </a:t>
            </a:r>
          </a:p>
          <a:p>
            <a:r>
              <a:rPr lang="en-US" dirty="0"/>
              <a:t>“We take a vector of length 15 with values from 2 to 30 in increments of 2, and a vector of length 4 with values 3,6,9,12”. </a:t>
            </a:r>
          </a:p>
          <a:p>
            <a:pPr lvl="1"/>
            <a:r>
              <a:rPr lang="en-US" dirty="0"/>
              <a:t>This gives neat data</a:t>
            </a:r>
          </a:p>
          <a:p>
            <a:r>
              <a:rPr lang="en-US" dirty="0"/>
              <a:t>Resulting data X is 4 dimensional</a:t>
            </a:r>
          </a:p>
          <a:p>
            <a:r>
              <a:rPr lang="en-US" dirty="0"/>
              <a:t>Show 4-dimensionality with the color and size in </a:t>
            </a:r>
            <a:r>
              <a:rPr lang="en-US" dirty="0" err="1"/>
              <a:t>ggplot</a:t>
            </a:r>
            <a:endParaRPr lang="en-US" dirty="0"/>
          </a:p>
        </p:txBody>
      </p:sp>
      <p:sp>
        <p:nvSpPr>
          <p:cNvPr id="9" name="Content Placeholder 8">
            <a:extLst>
              <a:ext uri="{FF2B5EF4-FFF2-40B4-BE49-F238E27FC236}">
                <a16:creationId xmlns:a16="http://schemas.microsoft.com/office/drawing/2014/main" id="{CC1E7AC6-8063-4794-AB55-434B37AEE966}"/>
              </a:ext>
            </a:extLst>
          </p:cNvPr>
          <p:cNvSpPr>
            <a:spLocks noGrp="1"/>
          </p:cNvSpPr>
          <p:nvPr>
            <p:ph sz="half" idx="2"/>
          </p:nvPr>
        </p:nvSpPr>
        <p:spPr>
          <a:xfrm>
            <a:off x="6316058" y="6052793"/>
            <a:ext cx="5422392" cy="419675"/>
          </a:xfrm>
        </p:spPr>
        <p:txBody>
          <a:bodyPr>
            <a:normAutofit fontScale="92500" lnSpcReduction="20000"/>
          </a:bodyPr>
          <a:lstStyle/>
          <a:p>
            <a:r>
              <a:rPr lang="en-US" dirty="0"/>
              <a:t>Looks linear in all 4 directions, making it rank 1.</a:t>
            </a:r>
          </a:p>
        </p:txBody>
      </p:sp>
      <p:pic>
        <p:nvPicPr>
          <p:cNvPr id="10" name="Picture 9">
            <a:extLst>
              <a:ext uri="{FF2B5EF4-FFF2-40B4-BE49-F238E27FC236}">
                <a16:creationId xmlns:a16="http://schemas.microsoft.com/office/drawing/2014/main" id="{44C500AF-886E-4B51-B84F-B2951A4E50C7}"/>
              </a:ext>
            </a:extLst>
          </p:cNvPr>
          <p:cNvPicPr>
            <a:picLocks noChangeAspect="1"/>
          </p:cNvPicPr>
          <p:nvPr/>
        </p:nvPicPr>
        <p:blipFill>
          <a:blip r:embed="rId2"/>
          <a:stretch>
            <a:fillRect/>
          </a:stretch>
        </p:blipFill>
        <p:spPr>
          <a:xfrm>
            <a:off x="524079" y="4537461"/>
            <a:ext cx="4363607" cy="1686902"/>
          </a:xfrm>
          <a:prstGeom prst="rect">
            <a:avLst/>
          </a:prstGeom>
        </p:spPr>
      </p:pic>
      <p:pic>
        <p:nvPicPr>
          <p:cNvPr id="11" name="Picture 10">
            <a:extLst>
              <a:ext uri="{FF2B5EF4-FFF2-40B4-BE49-F238E27FC236}">
                <a16:creationId xmlns:a16="http://schemas.microsoft.com/office/drawing/2014/main" id="{F4999FA4-F9D2-4697-80DE-962B98085332}"/>
              </a:ext>
            </a:extLst>
          </p:cNvPr>
          <p:cNvPicPr>
            <a:picLocks noChangeAspect="1"/>
          </p:cNvPicPr>
          <p:nvPr/>
        </p:nvPicPr>
        <p:blipFill>
          <a:blip r:embed="rId3"/>
          <a:stretch>
            <a:fillRect/>
          </a:stretch>
        </p:blipFill>
        <p:spPr>
          <a:xfrm>
            <a:off x="6642937" y="2931040"/>
            <a:ext cx="4077975" cy="3065047"/>
          </a:xfrm>
          <a:prstGeom prst="rect">
            <a:avLst/>
          </a:prstGeom>
        </p:spPr>
      </p:pic>
      <p:sp>
        <p:nvSpPr>
          <p:cNvPr id="12" name="Rectangle 11">
            <a:extLst>
              <a:ext uri="{FF2B5EF4-FFF2-40B4-BE49-F238E27FC236}">
                <a16:creationId xmlns:a16="http://schemas.microsoft.com/office/drawing/2014/main" id="{5A08F8D2-6D70-470A-8893-F7914CFFBAE0}"/>
              </a:ext>
            </a:extLst>
          </p:cNvPr>
          <p:cNvSpPr/>
          <p:nvPr/>
        </p:nvSpPr>
        <p:spPr>
          <a:xfrm>
            <a:off x="6316058" y="2228003"/>
            <a:ext cx="5167110" cy="646331"/>
          </a:xfrm>
          <a:prstGeom prst="rect">
            <a:avLst/>
          </a:prstGeom>
        </p:spPr>
        <p:txBody>
          <a:bodyPr wrap="square">
            <a:spAutoFit/>
          </a:bodyPr>
          <a:lstStyle/>
          <a:p>
            <a:r>
              <a:rPr lang="en-US" dirty="0" err="1"/>
              <a:t>ggplot</a:t>
            </a:r>
            <a:r>
              <a:rPr lang="en-US" dirty="0"/>
              <a:t>(data=</a:t>
            </a:r>
            <a:r>
              <a:rPr lang="en-US" dirty="0" err="1"/>
              <a:t>data.frame</a:t>
            </a:r>
            <a:r>
              <a:rPr lang="en-US" dirty="0"/>
              <a:t>(X), </a:t>
            </a:r>
            <a:r>
              <a:rPr lang="en-US" dirty="0" err="1"/>
              <a:t>aes</a:t>
            </a:r>
            <a:r>
              <a:rPr lang="en-US" dirty="0"/>
              <a:t>(x=X1, y=X2, col=X3, size=X4)) + </a:t>
            </a:r>
            <a:r>
              <a:rPr lang="en-US" dirty="0" err="1"/>
              <a:t>geom_point</a:t>
            </a:r>
            <a:r>
              <a:rPr lang="en-US" dirty="0"/>
              <a:t>()</a:t>
            </a:r>
          </a:p>
        </p:txBody>
      </p:sp>
      <p:pic>
        <p:nvPicPr>
          <p:cNvPr id="13" name="Picture 12">
            <a:extLst>
              <a:ext uri="{FF2B5EF4-FFF2-40B4-BE49-F238E27FC236}">
                <a16:creationId xmlns:a16="http://schemas.microsoft.com/office/drawing/2014/main" id="{F2AF5903-526D-49F1-958A-CDB78F54CA7F}"/>
              </a:ext>
            </a:extLst>
          </p:cNvPr>
          <p:cNvPicPr>
            <a:picLocks noChangeAspect="1"/>
          </p:cNvPicPr>
          <p:nvPr/>
        </p:nvPicPr>
        <p:blipFill>
          <a:blip r:embed="rId4"/>
          <a:stretch>
            <a:fillRect/>
          </a:stretch>
        </p:blipFill>
        <p:spPr>
          <a:xfrm>
            <a:off x="4980814" y="4429087"/>
            <a:ext cx="1335092" cy="2043381"/>
          </a:xfrm>
          <a:prstGeom prst="rect">
            <a:avLst/>
          </a:prstGeom>
        </p:spPr>
      </p:pic>
    </p:spTree>
    <p:extLst>
      <p:ext uri="{BB962C8B-B14F-4D97-AF65-F5344CB8AC3E}">
        <p14:creationId xmlns:p14="http://schemas.microsoft.com/office/powerpoint/2010/main" val="290795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AF0537-B56C-4F85-B4DB-9E7449DE892D}"/>
              </a:ext>
            </a:extLst>
          </p:cNvPr>
          <p:cNvSpPr>
            <a:spLocks noGrp="1"/>
          </p:cNvSpPr>
          <p:nvPr>
            <p:ph type="title"/>
          </p:nvPr>
        </p:nvSpPr>
        <p:spPr/>
        <p:txBody>
          <a:bodyPr/>
          <a:lstStyle/>
          <a:p>
            <a:r>
              <a:rPr lang="en-US" dirty="0"/>
              <a:t>Rank 2 matrix</a:t>
            </a:r>
          </a:p>
        </p:txBody>
      </p:sp>
      <p:sp>
        <p:nvSpPr>
          <p:cNvPr id="6" name="Content Placeholder 5">
            <a:extLst>
              <a:ext uri="{FF2B5EF4-FFF2-40B4-BE49-F238E27FC236}">
                <a16:creationId xmlns:a16="http://schemas.microsoft.com/office/drawing/2014/main" id="{086E6441-2AB2-4029-A8DA-000E0A584003}"/>
              </a:ext>
            </a:extLst>
          </p:cNvPr>
          <p:cNvSpPr>
            <a:spLocks noGrp="1"/>
          </p:cNvSpPr>
          <p:nvPr>
            <p:ph sz="half" idx="1"/>
          </p:nvPr>
        </p:nvSpPr>
        <p:spPr>
          <a:xfrm>
            <a:off x="581193" y="2228003"/>
            <a:ext cx="5422390" cy="2557061"/>
          </a:xfrm>
        </p:spPr>
        <p:txBody>
          <a:bodyPr/>
          <a:lstStyle/>
          <a:p>
            <a:r>
              <a:rPr lang="en-US" dirty="0"/>
              <a:t>The data is messier and more random</a:t>
            </a:r>
          </a:p>
          <a:p>
            <a:r>
              <a:rPr lang="en-US" dirty="0"/>
              <a:t>In contrast to previous plot, </a:t>
            </a:r>
          </a:p>
          <a:p>
            <a:pPr lvl="1"/>
            <a:r>
              <a:rPr lang="en-US" dirty="0"/>
              <a:t>Notice that the plot is nonlinear</a:t>
            </a:r>
          </a:p>
          <a:p>
            <a:pPr lvl="1"/>
            <a:r>
              <a:rPr lang="en-US" dirty="0"/>
              <a:t>Dots get darker and larger as X1 gets larger</a:t>
            </a:r>
          </a:p>
          <a:p>
            <a:pPr lvl="1"/>
            <a:r>
              <a:rPr lang="en-US" dirty="0"/>
              <a:t>Notice the scaling of the 4 variables</a:t>
            </a:r>
          </a:p>
          <a:p>
            <a:endParaRPr lang="en-US" dirty="0"/>
          </a:p>
        </p:txBody>
      </p:sp>
      <p:sp>
        <p:nvSpPr>
          <p:cNvPr id="7" name="Content Placeholder 6">
            <a:extLst>
              <a:ext uri="{FF2B5EF4-FFF2-40B4-BE49-F238E27FC236}">
                <a16:creationId xmlns:a16="http://schemas.microsoft.com/office/drawing/2014/main" id="{98B39E4E-0EDE-42BD-B2C7-809235E48798}"/>
              </a:ext>
            </a:extLst>
          </p:cNvPr>
          <p:cNvSpPr>
            <a:spLocks noGrp="1"/>
          </p:cNvSpPr>
          <p:nvPr>
            <p:ph sz="half" idx="2"/>
          </p:nvPr>
        </p:nvSpPr>
        <p:spPr/>
        <p:txBody>
          <a:bodyPr/>
          <a:lstStyle/>
          <a:p>
            <a:endParaRPr lang="en-US"/>
          </a:p>
        </p:txBody>
      </p:sp>
      <p:pic>
        <p:nvPicPr>
          <p:cNvPr id="8" name="Picture 7">
            <a:extLst>
              <a:ext uri="{FF2B5EF4-FFF2-40B4-BE49-F238E27FC236}">
                <a16:creationId xmlns:a16="http://schemas.microsoft.com/office/drawing/2014/main" id="{E41A5827-9364-4C55-822D-773698D0485C}"/>
              </a:ext>
            </a:extLst>
          </p:cNvPr>
          <p:cNvPicPr>
            <a:picLocks noChangeAspect="1"/>
          </p:cNvPicPr>
          <p:nvPr/>
        </p:nvPicPr>
        <p:blipFill>
          <a:blip r:embed="rId2"/>
          <a:stretch>
            <a:fillRect/>
          </a:stretch>
        </p:blipFill>
        <p:spPr>
          <a:xfrm>
            <a:off x="581191" y="5065940"/>
            <a:ext cx="4948752" cy="967349"/>
          </a:xfrm>
          <a:prstGeom prst="rect">
            <a:avLst/>
          </a:prstGeom>
        </p:spPr>
      </p:pic>
      <p:pic>
        <p:nvPicPr>
          <p:cNvPr id="9" name="Picture 8">
            <a:extLst>
              <a:ext uri="{FF2B5EF4-FFF2-40B4-BE49-F238E27FC236}">
                <a16:creationId xmlns:a16="http://schemas.microsoft.com/office/drawing/2014/main" id="{4006B00B-3ADE-4F76-9A4F-B728E18C4648}"/>
              </a:ext>
            </a:extLst>
          </p:cNvPr>
          <p:cNvPicPr>
            <a:picLocks noChangeAspect="1"/>
          </p:cNvPicPr>
          <p:nvPr/>
        </p:nvPicPr>
        <p:blipFill>
          <a:blip r:embed="rId3"/>
          <a:stretch>
            <a:fillRect/>
          </a:stretch>
        </p:blipFill>
        <p:spPr>
          <a:xfrm>
            <a:off x="6188417" y="2874334"/>
            <a:ext cx="4961205" cy="3758908"/>
          </a:xfrm>
          <a:prstGeom prst="rect">
            <a:avLst/>
          </a:prstGeom>
        </p:spPr>
      </p:pic>
      <p:sp>
        <p:nvSpPr>
          <p:cNvPr id="10" name="Rectangle 9">
            <a:extLst>
              <a:ext uri="{FF2B5EF4-FFF2-40B4-BE49-F238E27FC236}">
                <a16:creationId xmlns:a16="http://schemas.microsoft.com/office/drawing/2014/main" id="{CECDE532-5DFE-4004-8DBB-DEDC2E15B259}"/>
              </a:ext>
            </a:extLst>
          </p:cNvPr>
          <p:cNvSpPr/>
          <p:nvPr/>
        </p:nvSpPr>
        <p:spPr>
          <a:xfrm>
            <a:off x="6188417" y="2023905"/>
            <a:ext cx="5607224" cy="646331"/>
          </a:xfrm>
          <a:prstGeom prst="rect">
            <a:avLst/>
          </a:prstGeom>
        </p:spPr>
        <p:txBody>
          <a:bodyPr wrap="square">
            <a:spAutoFit/>
          </a:bodyPr>
          <a:lstStyle/>
          <a:p>
            <a:r>
              <a:rPr lang="en-US" dirty="0" err="1"/>
              <a:t>ggplot</a:t>
            </a:r>
            <a:r>
              <a:rPr lang="en-US" dirty="0"/>
              <a:t>(data=</a:t>
            </a:r>
            <a:r>
              <a:rPr lang="en-US" dirty="0" err="1"/>
              <a:t>data.frame</a:t>
            </a:r>
            <a:r>
              <a:rPr lang="en-US" dirty="0"/>
              <a:t>(Y2), </a:t>
            </a:r>
            <a:r>
              <a:rPr lang="en-US" dirty="0" err="1"/>
              <a:t>aes</a:t>
            </a:r>
            <a:r>
              <a:rPr lang="en-US" dirty="0"/>
              <a:t>(x=X1, y=X2, col=X3, size=X4)) + </a:t>
            </a:r>
            <a:r>
              <a:rPr lang="en-US" dirty="0" err="1"/>
              <a:t>geom_point</a:t>
            </a:r>
            <a:r>
              <a:rPr lang="en-US" dirty="0"/>
              <a:t>()</a:t>
            </a:r>
          </a:p>
        </p:txBody>
      </p:sp>
    </p:spTree>
    <p:extLst>
      <p:ext uri="{BB962C8B-B14F-4D97-AF65-F5344CB8AC3E}">
        <p14:creationId xmlns:p14="http://schemas.microsoft.com/office/powerpoint/2010/main" val="38835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8C9739-2EBC-4151-B9D7-CAE3C37FE1C0}"/>
              </a:ext>
            </a:extLst>
          </p:cNvPr>
          <p:cNvSpPr>
            <a:spLocks noGrp="1"/>
          </p:cNvSpPr>
          <p:nvPr>
            <p:ph type="title"/>
          </p:nvPr>
        </p:nvSpPr>
        <p:spPr>
          <a:xfrm>
            <a:off x="2220904" y="693186"/>
            <a:ext cx="7628209" cy="5014791"/>
          </a:xfrm>
        </p:spPr>
        <p:txBody>
          <a:bodyPr vert="horz" lIns="91440" tIns="45720" rIns="91440" bIns="45720" rtlCol="0" anchor="b">
            <a:noAutofit/>
          </a:bodyPr>
          <a:lstStyle/>
          <a:p>
            <a:r>
              <a:rPr lang="en-US" sz="3600" dirty="0">
                <a:solidFill>
                  <a:srgbClr val="FFFFFF"/>
                </a:solidFill>
              </a:rPr>
              <a:t>“As you can probably tell, it is very hard to visually discover a low dimensional space in higher dimensions, even when ‘high dimensions’ only means 4! This is one reason why we rely on the singular value decomposition.” </a:t>
            </a:r>
            <a:br>
              <a:rPr lang="en-US" sz="3600" dirty="0">
                <a:solidFill>
                  <a:srgbClr val="FFFFFF"/>
                </a:solidFill>
              </a:rPr>
            </a:br>
            <a:r>
              <a:rPr lang="en-US" dirty="0">
                <a:solidFill>
                  <a:srgbClr val="FFFFFF"/>
                </a:solidFill>
              </a:rPr>
              <a:t>-</a:t>
            </a:r>
            <a:r>
              <a:rPr lang="en-US" i="1" dirty="0">
                <a:solidFill>
                  <a:srgbClr val="FFFFFF"/>
                </a:solidFill>
              </a:rPr>
              <a:t>Stanford article</a:t>
            </a:r>
          </a:p>
        </p:txBody>
      </p:sp>
      <p:sp>
        <p:nvSpPr>
          <p:cNvPr id="24" name="Rectangle 23">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8315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2D3A-F7A3-4211-A23B-68768E488C34}"/>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err="1"/>
              <a:t>Bubbleplots</a:t>
            </a:r>
            <a:endParaRPr lang="en-US" sz="4800" dirty="0"/>
          </a:p>
        </p:txBody>
      </p:sp>
      <p:sp>
        <p:nvSpPr>
          <p:cNvPr id="4" name="Text Placeholder 3">
            <a:extLst>
              <a:ext uri="{FF2B5EF4-FFF2-40B4-BE49-F238E27FC236}">
                <a16:creationId xmlns:a16="http://schemas.microsoft.com/office/drawing/2014/main" id="{ABBE22A8-EF46-44D7-B04A-B00A9352402F}"/>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endParaRPr lang="en-US" sz="2000"/>
          </a:p>
        </p:txBody>
      </p:sp>
      <p:pic>
        <p:nvPicPr>
          <p:cNvPr id="3" name="Picture 2">
            <a:extLst>
              <a:ext uri="{FF2B5EF4-FFF2-40B4-BE49-F238E27FC236}">
                <a16:creationId xmlns:a16="http://schemas.microsoft.com/office/drawing/2014/main" id="{8C625219-5FD9-4635-AB24-5A6ED10F3239}"/>
              </a:ext>
            </a:extLst>
          </p:cNvPr>
          <p:cNvPicPr>
            <a:picLocks noChangeAspect="1"/>
          </p:cNvPicPr>
          <p:nvPr/>
        </p:nvPicPr>
        <p:blipFill>
          <a:blip r:embed="rId2"/>
          <a:stretch>
            <a:fillRect/>
          </a:stretch>
        </p:blipFill>
        <p:spPr>
          <a:xfrm>
            <a:off x="444342" y="1647266"/>
            <a:ext cx="3587410" cy="2784021"/>
          </a:xfrm>
          <a:prstGeom prst="rect">
            <a:avLst/>
          </a:prstGeom>
        </p:spPr>
      </p:pic>
    </p:spTree>
    <p:extLst>
      <p:ext uri="{BB962C8B-B14F-4D97-AF65-F5344CB8AC3E}">
        <p14:creationId xmlns:p14="http://schemas.microsoft.com/office/powerpoint/2010/main" val="224383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otalTime>54</TotalTime>
  <Words>1806</Words>
  <Application>Microsoft Office PowerPoint</Application>
  <PresentationFormat>Widescreen</PresentationFormat>
  <Paragraphs>146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Cambria Math</vt:lpstr>
      <vt:lpstr>Corbel</vt:lpstr>
      <vt:lpstr>Gill Sans MT</vt:lpstr>
      <vt:lpstr>Wingdings 2</vt:lpstr>
      <vt:lpstr>Dividend</vt:lpstr>
      <vt:lpstr>Graphical analysis of multivariate statistics</vt:lpstr>
      <vt:lpstr>scatterplots made with Ggplot2</vt:lpstr>
      <vt:lpstr>The data</vt:lpstr>
      <vt:lpstr>R Packages used</vt:lpstr>
      <vt:lpstr>What is singular value decomposition?</vt:lpstr>
      <vt:lpstr>Generate svd data to get a plot</vt:lpstr>
      <vt:lpstr>Rank 2 matrix</vt:lpstr>
      <vt:lpstr>“As you can probably tell, it is very hard to visually discover a low dimensional space in higher dimensions, even when ‘high dimensions’ only means 4! This is one reason why we rely on the singular value decomposition.”  -Stanford article</vt:lpstr>
      <vt:lpstr>Bubbleplots</vt:lpstr>
      <vt:lpstr>The data</vt:lpstr>
      <vt:lpstr>Make a bubble plot</vt:lpstr>
      <vt:lpstr>Bubble plots</vt:lpstr>
      <vt:lpstr>Another bubble plot</vt:lpstr>
      <vt:lpstr>PowerPoint Presentation</vt:lpstr>
      <vt:lpstr>spiderplots</vt:lpstr>
      <vt:lpstr>What’s a spiderplot?</vt:lpstr>
      <vt:lpstr>Explanation from the textbook</vt:lpstr>
      <vt:lpstr>Data and package used</vt:lpstr>
      <vt:lpstr>How the functions work</vt:lpstr>
      <vt:lpstr>Radar vs. spiderplot</vt:lpstr>
      <vt:lpstr>More detailed spiderplots</vt:lpstr>
      <vt:lpstr>Scatterplot matrix</vt:lpstr>
      <vt:lpstr>What is a scatterplot matrix?</vt:lpstr>
      <vt:lpstr>Data, package, and function used</vt:lpstr>
      <vt:lpstr>Scatterplot matrix of dataset wine</vt:lpstr>
      <vt:lpstr>Scree plots for Principal component analysis</vt:lpstr>
      <vt:lpstr>What is a screeplot?</vt:lpstr>
      <vt:lpstr>How do you use  a scree plot?</vt:lpstr>
      <vt:lpstr>Recall Data, package, and function used</vt:lpstr>
      <vt:lpstr>Find wine’s principle components and get screeplot</vt:lpstr>
      <vt:lpstr>Parallel-line plots</vt:lpstr>
      <vt:lpstr>What is a profile plot? </vt:lpstr>
      <vt:lpstr>Recall Data, package, and function used</vt:lpstr>
      <vt:lpstr>The makeprofile plot function </vt:lpstr>
      <vt:lpstr>Make the profile plot</vt:lpstr>
      <vt:lpstr>Chernoff faces</vt:lpstr>
      <vt:lpstr>What is a Chernoff face plot?</vt:lpstr>
      <vt:lpstr>Why use Chernoff faces?</vt:lpstr>
      <vt:lpstr>Data, package, and function used</vt:lpstr>
      <vt:lpstr>Crime data: a close look</vt:lpstr>
      <vt:lpstr>How to read the Chernoff faces in the crime data</vt:lpstr>
      <vt:lpstr>The resulting Chernoff faces</vt:lpstr>
      <vt:lpstr>conclusions</vt:lpstr>
      <vt:lpstr>References and resources</vt:lpstr>
      <vt:lpstr>Thanks for your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analysis of multivariate statistics</dc:title>
  <dc:creator>Kimberly Schveder</dc:creator>
  <cp:lastModifiedBy>Kimberly Schveder</cp:lastModifiedBy>
  <cp:revision>6</cp:revision>
  <dcterms:created xsi:type="dcterms:W3CDTF">2019-12-01T18:16:23Z</dcterms:created>
  <dcterms:modified xsi:type="dcterms:W3CDTF">2020-02-25T22:53:13Z</dcterms:modified>
</cp:coreProperties>
</file>