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5" r:id="rId1"/>
  </p:sldMasterIdLst>
  <p:notesMasterIdLst>
    <p:notesMasterId r:id="rId12"/>
  </p:notesMasterIdLst>
  <p:sldIdLst>
    <p:sldId id="264" r:id="rId2"/>
    <p:sldId id="256" r:id="rId3"/>
    <p:sldId id="265" r:id="rId4"/>
    <p:sldId id="257" r:id="rId5"/>
    <p:sldId id="258" r:id="rId6"/>
    <p:sldId id="259" r:id="rId7"/>
    <p:sldId id="260" r:id="rId8"/>
    <p:sldId id="261" r:id="rId9"/>
    <p:sldId id="262" r:id="rId10"/>
    <p:sldId id="263"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CD1D9-7503-4D40-AD42-3FCF526C52A8}" v="7" dt="2024-06-25T14:50:11.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KASEESWAR REDDY" userId="7526c38a59edb649" providerId="LiveId" clId="{EA7CD1D9-7503-4D40-AD42-3FCF526C52A8}"/>
    <pc:docChg chg="undo custSel addSld delSld modSld">
      <pc:chgData name="K.KASEESWAR REDDY" userId="7526c38a59edb649" providerId="LiveId" clId="{EA7CD1D9-7503-4D40-AD42-3FCF526C52A8}" dt="2024-06-25T14:55:10.450" v="726" actId="255"/>
      <pc:docMkLst>
        <pc:docMk/>
      </pc:docMkLst>
      <pc:sldChg chg="modSp mod">
        <pc:chgData name="K.KASEESWAR REDDY" userId="7526c38a59edb649" providerId="LiveId" clId="{EA7CD1D9-7503-4D40-AD42-3FCF526C52A8}" dt="2024-06-25T14:53:50" v="719" actId="255"/>
        <pc:sldMkLst>
          <pc:docMk/>
          <pc:sldMk cId="0" sldId="256"/>
        </pc:sldMkLst>
        <pc:spChg chg="mod">
          <ac:chgData name="K.KASEESWAR REDDY" userId="7526c38a59edb649" providerId="LiveId" clId="{EA7CD1D9-7503-4D40-AD42-3FCF526C52A8}" dt="2024-06-25T14:40:29.798" v="72" actId="1076"/>
          <ac:spMkLst>
            <pc:docMk/>
            <pc:sldMk cId="0" sldId="256"/>
            <ac:spMk id="3" creationId="{00000000-0000-0000-0000-000000000000}"/>
          </ac:spMkLst>
        </pc:spChg>
        <pc:spChg chg="mod">
          <ac:chgData name="K.KASEESWAR REDDY" userId="7526c38a59edb649" providerId="LiveId" clId="{EA7CD1D9-7503-4D40-AD42-3FCF526C52A8}" dt="2024-06-25T14:46:39.988" v="217" actId="1035"/>
          <ac:spMkLst>
            <pc:docMk/>
            <pc:sldMk cId="0" sldId="256"/>
            <ac:spMk id="5" creationId="{00000000-0000-0000-0000-000000000000}"/>
          </ac:spMkLst>
        </pc:spChg>
        <pc:spChg chg="mod">
          <ac:chgData name="K.KASEESWAR REDDY" userId="7526c38a59edb649" providerId="LiveId" clId="{EA7CD1D9-7503-4D40-AD42-3FCF526C52A8}" dt="2024-06-25T14:53:50" v="719" actId="255"/>
          <ac:spMkLst>
            <pc:docMk/>
            <pc:sldMk cId="0" sldId="256"/>
            <ac:spMk id="6" creationId="{00000000-0000-0000-0000-000000000000}"/>
          </ac:spMkLst>
        </pc:spChg>
      </pc:sldChg>
      <pc:sldChg chg="modSp mod">
        <pc:chgData name="K.KASEESWAR REDDY" userId="7526c38a59edb649" providerId="LiveId" clId="{EA7CD1D9-7503-4D40-AD42-3FCF526C52A8}" dt="2024-06-25T14:55:10.450" v="726" actId="255"/>
        <pc:sldMkLst>
          <pc:docMk/>
          <pc:sldMk cId="0" sldId="257"/>
        </pc:sldMkLst>
        <pc:spChg chg="mod">
          <ac:chgData name="K.KASEESWAR REDDY" userId="7526c38a59edb649" providerId="LiveId" clId="{EA7CD1D9-7503-4D40-AD42-3FCF526C52A8}" dt="2024-06-25T14:54:48.677" v="724" actId="1076"/>
          <ac:spMkLst>
            <pc:docMk/>
            <pc:sldMk cId="0" sldId="257"/>
            <ac:spMk id="3" creationId="{00000000-0000-0000-0000-000000000000}"/>
          </ac:spMkLst>
        </pc:spChg>
        <pc:spChg chg="mod">
          <ac:chgData name="K.KASEESWAR REDDY" userId="7526c38a59edb649" providerId="LiveId" clId="{EA7CD1D9-7503-4D40-AD42-3FCF526C52A8}" dt="2024-06-25T14:54:42.774" v="723" actId="255"/>
          <ac:spMkLst>
            <pc:docMk/>
            <pc:sldMk cId="0" sldId="257"/>
            <ac:spMk id="5" creationId="{00000000-0000-0000-0000-000000000000}"/>
          </ac:spMkLst>
        </pc:spChg>
        <pc:spChg chg="mod">
          <ac:chgData name="K.KASEESWAR REDDY" userId="7526c38a59edb649" providerId="LiveId" clId="{EA7CD1D9-7503-4D40-AD42-3FCF526C52A8}" dt="2024-06-25T14:54:14.249" v="720" actId="255"/>
          <ac:spMkLst>
            <pc:docMk/>
            <pc:sldMk cId="0" sldId="257"/>
            <ac:spMk id="6" creationId="{00000000-0000-0000-0000-000000000000}"/>
          </ac:spMkLst>
        </pc:spChg>
        <pc:spChg chg="mod">
          <ac:chgData name="K.KASEESWAR REDDY" userId="7526c38a59edb649" providerId="LiveId" clId="{EA7CD1D9-7503-4D40-AD42-3FCF526C52A8}" dt="2024-06-25T14:54:57.887" v="725" actId="255"/>
          <ac:spMkLst>
            <pc:docMk/>
            <pc:sldMk cId="0" sldId="257"/>
            <ac:spMk id="7" creationId="{00000000-0000-0000-0000-000000000000}"/>
          </ac:spMkLst>
        </pc:spChg>
        <pc:spChg chg="mod">
          <ac:chgData name="K.KASEESWAR REDDY" userId="7526c38a59edb649" providerId="LiveId" clId="{EA7CD1D9-7503-4D40-AD42-3FCF526C52A8}" dt="2024-06-25T14:54:22.954" v="721" actId="255"/>
          <ac:spMkLst>
            <pc:docMk/>
            <pc:sldMk cId="0" sldId="257"/>
            <ac:spMk id="8" creationId="{00000000-0000-0000-0000-000000000000}"/>
          </ac:spMkLst>
        </pc:spChg>
        <pc:spChg chg="mod">
          <ac:chgData name="K.KASEESWAR REDDY" userId="7526c38a59edb649" providerId="LiveId" clId="{EA7CD1D9-7503-4D40-AD42-3FCF526C52A8}" dt="2024-06-25T14:55:10.450" v="726" actId="255"/>
          <ac:spMkLst>
            <pc:docMk/>
            <pc:sldMk cId="0" sldId="257"/>
            <ac:spMk id="9" creationId="{00000000-0000-0000-0000-000000000000}"/>
          </ac:spMkLst>
        </pc:spChg>
        <pc:spChg chg="mod">
          <ac:chgData name="K.KASEESWAR REDDY" userId="7526c38a59edb649" providerId="LiveId" clId="{EA7CD1D9-7503-4D40-AD42-3FCF526C52A8}" dt="2024-06-25T14:54:31.269" v="722" actId="255"/>
          <ac:spMkLst>
            <pc:docMk/>
            <pc:sldMk cId="0" sldId="257"/>
            <ac:spMk id="10" creationId="{00000000-0000-0000-0000-000000000000}"/>
          </ac:spMkLst>
        </pc:spChg>
      </pc:sldChg>
      <pc:sldChg chg="addSp delSp modSp new mod chgLayout">
        <pc:chgData name="K.KASEESWAR REDDY" userId="7526c38a59edb649" providerId="LiveId" clId="{EA7CD1D9-7503-4D40-AD42-3FCF526C52A8}" dt="2024-06-25T14:53:14.974" v="383" actId="255"/>
        <pc:sldMkLst>
          <pc:docMk/>
          <pc:sldMk cId="821019336" sldId="265"/>
        </pc:sldMkLst>
        <pc:spChg chg="add mod">
          <ac:chgData name="K.KASEESWAR REDDY" userId="7526c38a59edb649" providerId="LiveId" clId="{EA7CD1D9-7503-4D40-AD42-3FCF526C52A8}" dt="2024-06-25T14:53:14.974" v="383" actId="255"/>
          <ac:spMkLst>
            <pc:docMk/>
            <pc:sldMk cId="821019336" sldId="265"/>
            <ac:spMk id="3" creationId="{B2C33015-DB5E-EA4F-B1B9-84998B07C5AB}"/>
          </ac:spMkLst>
        </pc:spChg>
        <pc:spChg chg="add del">
          <ac:chgData name="K.KASEESWAR REDDY" userId="7526c38a59edb649" providerId="LiveId" clId="{EA7CD1D9-7503-4D40-AD42-3FCF526C52A8}" dt="2024-06-25T14:49:59.489" v="254" actId="22"/>
          <ac:spMkLst>
            <pc:docMk/>
            <pc:sldMk cId="821019336" sldId="265"/>
            <ac:spMk id="5" creationId="{E18AD245-0F9C-2744-63F4-84A3AC56AB51}"/>
          </ac:spMkLst>
        </pc:spChg>
        <pc:spChg chg="add mod">
          <ac:chgData name="K.KASEESWAR REDDY" userId="7526c38a59edb649" providerId="LiveId" clId="{EA7CD1D9-7503-4D40-AD42-3FCF526C52A8}" dt="2024-06-25T14:52:47.337" v="364" actId="14100"/>
          <ac:spMkLst>
            <pc:docMk/>
            <pc:sldMk cId="821019336" sldId="265"/>
            <ac:spMk id="6" creationId="{266A5537-4B72-446C-C30C-2D46ED5670CF}"/>
          </ac:spMkLst>
        </pc:spChg>
      </pc:sldChg>
      <pc:sldChg chg="new del">
        <pc:chgData name="K.KASEESWAR REDDY" userId="7526c38a59edb649" providerId="LiveId" clId="{EA7CD1D9-7503-4D40-AD42-3FCF526C52A8}" dt="2024-06-25T14:48:17.591" v="248" actId="47"/>
        <pc:sldMkLst>
          <pc:docMk/>
          <pc:sldMk cId="3570639419"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18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35855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0886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69424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18090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9990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77744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66431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4078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267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1014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04278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826312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79742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9540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1696048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92114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12913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10160"/>
            <a:ext cx="14630400" cy="823976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4AAD347D-5ACD-4C99-B74B-A9C85AD731AF}" type="datetimeFigureOut">
              <a:rPr lang="en-US" smtClean="0"/>
              <a:t>6/25/2024</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lumMod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64753231"/>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 id="2147484117" r:id="rId12"/>
    <p:sldLayoutId id="2147484118" r:id="rId13"/>
    <p:sldLayoutId id="2147484119" r:id="rId14"/>
    <p:sldLayoutId id="2147484120" r:id="rId15"/>
    <p:sldLayoutId id="2147484121" r:id="rId16"/>
    <p:sldLayoutId id="2147484122" r:id="rId17"/>
  </p:sldLayoutIdLst>
  <p:hf sldNum="0" hdr="0" ftr="0" dt="0"/>
  <p:txStyles>
    <p:titleStyle>
      <a:lvl1pPr algn="l" defTabSz="548640" rtl="0" eaLnBrk="1" latinLnBrk="0" hangingPunct="1">
        <a:spcBef>
          <a:spcPct val="0"/>
        </a:spcBef>
        <a:buNone/>
        <a:defRPr sz="432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lumMod val="75000"/>
          </a:schemeClr>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lumMod val="75000"/>
          </a:schemeClr>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5E75ED-57B3-A4D9-DBCB-0175B5620FD9}"/>
              </a:ext>
            </a:extLst>
          </p:cNvPr>
          <p:cNvSpPr txBox="1"/>
          <p:nvPr/>
        </p:nvSpPr>
        <p:spPr>
          <a:xfrm>
            <a:off x="1491917" y="2261937"/>
            <a:ext cx="9685420" cy="1938992"/>
          </a:xfrm>
          <a:prstGeom prst="rect">
            <a:avLst/>
          </a:prstGeom>
          <a:noFill/>
        </p:spPr>
        <p:txBody>
          <a:bodyPr wrap="square" rtlCol="0">
            <a:spAutoFit/>
          </a:bodyPr>
          <a:lstStyle/>
          <a:p>
            <a:r>
              <a:rPr lang="en-US" sz="6000" dirty="0">
                <a:solidFill>
                  <a:srgbClr val="FF66CC"/>
                </a:solidFill>
              </a:rPr>
              <a:t>Advanced Memory Handling in Compiler Construction</a:t>
            </a:r>
            <a:endParaRPr lang="en-IN" sz="6000" dirty="0">
              <a:solidFill>
                <a:srgbClr val="FF66CC"/>
              </a:solidFill>
            </a:endParaRPr>
          </a:p>
        </p:txBody>
      </p:sp>
    </p:spTree>
    <p:extLst>
      <p:ext uri="{BB962C8B-B14F-4D97-AF65-F5344CB8AC3E}">
        <p14:creationId xmlns:p14="http://schemas.microsoft.com/office/powerpoint/2010/main" val="2859039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1321356" y="1984296"/>
            <a:ext cx="7799784" cy="685800"/>
          </a:xfrm>
          <a:prstGeom prst="rect">
            <a:avLst/>
          </a:prstGeom>
          <a:noFill/>
          <a:ln/>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Conclusion and Best Practices</a:t>
            </a:r>
            <a:endParaRPr lang="en-US" sz="4320" dirty="0"/>
          </a:p>
        </p:txBody>
      </p:sp>
      <p:sp>
        <p:nvSpPr>
          <p:cNvPr id="5" name="Shape 2"/>
          <p:cNvSpPr/>
          <p:nvPr/>
        </p:nvSpPr>
        <p:spPr>
          <a:xfrm>
            <a:off x="1321356" y="3163848"/>
            <a:ext cx="11987689" cy="1618536"/>
          </a:xfrm>
          <a:prstGeom prst="roundRect">
            <a:avLst>
              <a:gd name="adj" fmla="val 27457"/>
            </a:avLst>
          </a:prstGeom>
          <a:solidFill>
            <a:srgbClr val="0A081B"/>
          </a:solidFill>
          <a:ln w="60960">
            <a:solidFill>
              <a:srgbClr val="302E41"/>
            </a:solidFill>
            <a:prstDash val="solid"/>
          </a:ln>
        </p:spPr>
      </p:sp>
      <p:sp>
        <p:nvSpPr>
          <p:cNvPr id="6" name="Text 3"/>
          <p:cNvSpPr/>
          <p:nvPr/>
        </p:nvSpPr>
        <p:spPr>
          <a:xfrm>
            <a:off x="1629132" y="3380542"/>
            <a:ext cx="2468999" cy="118514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Use a combination of stack and heap-based memory management</a:t>
            </a:r>
            <a:endParaRPr lang="en-US" sz="1944" dirty="0"/>
          </a:p>
        </p:txBody>
      </p:sp>
      <p:sp>
        <p:nvSpPr>
          <p:cNvPr id="7" name="Text 4"/>
          <p:cNvSpPr/>
          <p:nvPr/>
        </p:nvSpPr>
        <p:spPr>
          <a:xfrm>
            <a:off x="4599384" y="3380542"/>
            <a:ext cx="2465189" cy="118514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Implement efficient garbage collection algorithms</a:t>
            </a:r>
            <a:endParaRPr lang="en-US" sz="1944" dirty="0"/>
          </a:p>
        </p:txBody>
      </p:sp>
      <p:sp>
        <p:nvSpPr>
          <p:cNvPr id="8" name="Text 5"/>
          <p:cNvSpPr/>
          <p:nvPr/>
        </p:nvSpPr>
        <p:spPr>
          <a:xfrm>
            <a:off x="7565827" y="3380542"/>
            <a:ext cx="2465189" cy="118514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Continuously monitor and optimize memory usage</a:t>
            </a:r>
            <a:endParaRPr lang="en-US" sz="1944" dirty="0"/>
          </a:p>
        </p:txBody>
      </p:sp>
      <p:sp>
        <p:nvSpPr>
          <p:cNvPr id="9" name="Text 6"/>
          <p:cNvSpPr/>
          <p:nvPr/>
        </p:nvSpPr>
        <p:spPr>
          <a:xfrm>
            <a:off x="10532269" y="3380542"/>
            <a:ext cx="2468999" cy="118514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Thoroughly test and debug for memory leaks</a:t>
            </a:r>
            <a:endParaRPr lang="en-US" sz="1944" dirty="0"/>
          </a:p>
        </p:txBody>
      </p:sp>
      <p:sp>
        <p:nvSpPr>
          <p:cNvPr id="10" name="Text 7"/>
          <p:cNvSpPr/>
          <p:nvPr/>
        </p:nvSpPr>
        <p:spPr>
          <a:xfrm>
            <a:off x="1321356" y="5060037"/>
            <a:ext cx="11987689" cy="118514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 Memory management is a critical aspect of compiler design, requiring a deep understanding of allocation strategies, garbage collection, and optimization techniques. By following best practices, compilers can ensure efficient use of memory and deliver high-performance applications.</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44379" y="-108109"/>
            <a:ext cx="14630400" cy="8229600"/>
          </a:xfrm>
          <a:prstGeom prst="rect">
            <a:avLst/>
          </a:prstGeom>
          <a:solidFill>
            <a:srgbClr val="0A081B">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770049"/>
            <a:ext cx="7415927" cy="1203982"/>
          </a:xfrm>
          <a:prstGeom prst="rect">
            <a:avLst/>
          </a:prstGeom>
          <a:noFill/>
          <a:ln/>
        </p:spPr>
        <p:txBody>
          <a:bodyPr wrap="square" rtlCol="0" anchor="t"/>
          <a:lstStyle/>
          <a:p>
            <a:pPr marL="0" indent="0">
              <a:lnSpc>
                <a:spcPts val="7452"/>
              </a:lnSpc>
              <a:buNone/>
            </a:pPr>
            <a:r>
              <a:rPr lang="en-US" sz="5962" b="1" dirty="0">
                <a:solidFill>
                  <a:srgbClr val="F0FCFF"/>
                </a:solidFill>
                <a:latin typeface="Spline Sans" pitchFamily="34" charset="0"/>
                <a:ea typeface="Spline Sans" pitchFamily="34" charset="-122"/>
                <a:cs typeface="Spline Sans" pitchFamily="34" charset="-120"/>
              </a:rPr>
              <a:t>Introduction </a:t>
            </a:r>
            <a:endParaRPr lang="en-US" sz="5962" dirty="0"/>
          </a:p>
        </p:txBody>
      </p:sp>
      <p:sp>
        <p:nvSpPr>
          <p:cNvPr id="6" name="Text 2"/>
          <p:cNvSpPr/>
          <p:nvPr/>
        </p:nvSpPr>
        <p:spPr>
          <a:xfrm>
            <a:off x="864037" y="1826261"/>
            <a:ext cx="7415927" cy="5633289"/>
          </a:xfrm>
          <a:prstGeom prst="rect">
            <a:avLst/>
          </a:prstGeom>
          <a:noFill/>
          <a:ln/>
        </p:spPr>
        <p:txBody>
          <a:bodyPr wrap="square" rtlCol="0" anchor="t"/>
          <a:lstStyle/>
          <a:p>
            <a:pPr marL="0" indent="0">
              <a:lnSpc>
                <a:spcPts val="3110"/>
              </a:lnSpc>
              <a:buNone/>
            </a:pPr>
            <a:r>
              <a:rPr lang="en-US" sz="2400" dirty="0">
                <a:solidFill>
                  <a:srgbClr val="E0E4E6"/>
                </a:solidFill>
                <a:latin typeface="Barlow" pitchFamily="34" charset="0"/>
                <a:ea typeface="Barlow" pitchFamily="34" charset="-122"/>
                <a:cs typeface="Barlow" pitchFamily="34" charset="-120"/>
              </a:rPr>
              <a:t>Memory handling is a critical aspect of compiler construction, playing a vital role in determining the efficiency and performance of the compiled programs. In the context of advanced memory handling, the focus extends beyond basic memory allocation and deallocation to include sophisticated techniques that optimize memory usage, improve runtime efficiency, and ensure program correctness. In the rapidly evolving landscape of software development, the efficiency and performance of compiled programs are paramount. </a:t>
            </a:r>
            <a:endParaRPr lang="en-US" sz="2400" dirty="0"/>
          </a:p>
        </p:txBody>
      </p:sp>
      <p:sp>
        <p:nvSpPr>
          <p:cNvPr id="8" name="Text 4"/>
          <p:cNvSpPr/>
          <p:nvPr/>
        </p:nvSpPr>
        <p:spPr>
          <a:xfrm>
            <a:off x="1005602" y="6797040"/>
            <a:ext cx="111681" cy="97512"/>
          </a:xfrm>
          <a:prstGeom prst="rect">
            <a:avLst/>
          </a:prstGeom>
          <a:noFill/>
          <a:ln/>
        </p:spPr>
        <p:txBody>
          <a:bodyPr wrap="none" rtlCol="0" anchor="t"/>
          <a:lstStyle/>
          <a:p>
            <a:pPr marL="0" indent="0" algn="ctr">
              <a:lnSpc>
                <a:spcPts val="768"/>
              </a:lnSpc>
              <a:buNone/>
            </a:pPr>
            <a:r>
              <a:rPr lang="en-US" sz="768" dirty="0">
                <a:solidFill>
                  <a:srgbClr val="3C3838"/>
                </a:solidFill>
                <a:latin typeface="Barlow" pitchFamily="34" charset="0"/>
                <a:ea typeface="Barlow" pitchFamily="34" charset="-122"/>
                <a:cs typeface="Barlow" pitchFamily="34" charset="-120"/>
              </a:rPr>
              <a:t>ST</a:t>
            </a:r>
            <a:endParaRPr lang="en-US" sz="768" dirty="0"/>
          </a:p>
        </p:txBody>
      </p:sp>
      <p:sp>
        <p:nvSpPr>
          <p:cNvPr id="9" name="Text 5"/>
          <p:cNvSpPr/>
          <p:nvPr/>
        </p:nvSpPr>
        <p:spPr>
          <a:xfrm>
            <a:off x="1382316" y="6629876"/>
            <a:ext cx="1810345" cy="431959"/>
          </a:xfrm>
          <a:prstGeom prst="rect">
            <a:avLst/>
          </a:prstGeom>
          <a:noFill/>
          <a:ln/>
        </p:spPr>
        <p:txBody>
          <a:bodyPr wrap="none" rtlCol="0" anchor="t"/>
          <a:lstStyle/>
          <a:p>
            <a:pPr marL="0" indent="0" algn="l">
              <a:lnSpc>
                <a:spcPts val="3402"/>
              </a:lnSpc>
              <a:buNone/>
            </a:pPr>
            <a:endParaRPr lang="en-US" sz="24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33015-DB5E-EA4F-B1B9-84998B07C5AB}"/>
              </a:ext>
            </a:extLst>
          </p:cNvPr>
          <p:cNvSpPr txBox="1"/>
          <p:nvPr/>
        </p:nvSpPr>
        <p:spPr>
          <a:xfrm>
            <a:off x="1642307" y="2479372"/>
            <a:ext cx="7327230" cy="3785652"/>
          </a:xfrm>
          <a:prstGeom prst="rect">
            <a:avLst/>
          </a:prstGeom>
          <a:noFill/>
        </p:spPr>
        <p:txBody>
          <a:bodyPr wrap="square">
            <a:spAutoFit/>
          </a:bodyPr>
          <a:lstStyle/>
          <a:p>
            <a:r>
              <a:rPr lang="en-US" sz="2400" dirty="0"/>
              <a:t>Memory management in compilers involves allocating memory for variables, managing stack and heap memory, and ensuring efficient garbage collection. As programs grow in complexity and scale, the need for advanced memory management techniques becomes imperative. These techniques help in minimizing memory overhead, reducing fragmentation, and optimizing access patterns, which collectively enhance the overall performance of the application.</a:t>
            </a:r>
            <a:endParaRPr lang="en-IN" sz="2400" dirty="0"/>
          </a:p>
        </p:txBody>
      </p:sp>
      <p:sp>
        <p:nvSpPr>
          <p:cNvPr id="6" name="TextBox 5">
            <a:extLst>
              <a:ext uri="{FF2B5EF4-FFF2-40B4-BE49-F238E27FC236}">
                <a16:creationId xmlns:a16="http://schemas.microsoft.com/office/drawing/2014/main" id="{266A5537-4B72-446C-C30C-2D46ED5670CF}"/>
              </a:ext>
            </a:extLst>
          </p:cNvPr>
          <p:cNvSpPr txBox="1"/>
          <p:nvPr/>
        </p:nvSpPr>
        <p:spPr>
          <a:xfrm>
            <a:off x="1864888" y="1167062"/>
            <a:ext cx="7230986" cy="1077218"/>
          </a:xfrm>
          <a:prstGeom prst="rect">
            <a:avLst/>
          </a:prstGeom>
          <a:noFill/>
        </p:spPr>
        <p:txBody>
          <a:bodyPr wrap="square" rtlCol="0">
            <a:spAutoFit/>
          </a:bodyPr>
          <a:lstStyle/>
          <a:p>
            <a:r>
              <a:rPr lang="en-US" sz="3200" dirty="0">
                <a:solidFill>
                  <a:srgbClr val="C00000"/>
                </a:solidFill>
              </a:rPr>
              <a:t>Importance of Advanced Memory Handling in Compiler Construction </a:t>
            </a:r>
            <a:endParaRPr lang="en-IN" sz="3200" dirty="0">
              <a:solidFill>
                <a:srgbClr val="C00000"/>
              </a:solidFill>
            </a:endParaRPr>
          </a:p>
        </p:txBody>
      </p:sp>
    </p:spTree>
    <p:extLst>
      <p:ext uri="{BB962C8B-B14F-4D97-AF65-F5344CB8AC3E}">
        <p14:creationId xmlns:p14="http://schemas.microsoft.com/office/powerpoint/2010/main" val="82101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846" y="0"/>
            <a:ext cx="14630400" cy="8229600"/>
          </a:xfrm>
          <a:prstGeom prst="rect">
            <a:avLst/>
          </a:prstGeom>
          <a:solidFill>
            <a:srgbClr val="0A081B">
              <a:alpha val="75000"/>
            </a:srgbClr>
          </a:solidFill>
          <a:ln/>
        </p:spPr>
      </p:sp>
      <p:sp>
        <p:nvSpPr>
          <p:cNvPr id="4" name="Text 1"/>
          <p:cNvSpPr/>
          <p:nvPr/>
        </p:nvSpPr>
        <p:spPr>
          <a:xfrm>
            <a:off x="1321356" y="2464832"/>
            <a:ext cx="7702153" cy="685800"/>
          </a:xfrm>
          <a:prstGeom prst="rect">
            <a:avLst/>
          </a:prstGeom>
          <a:noFill/>
          <a:ln/>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Memory Allocation Strategies</a:t>
            </a:r>
            <a:endParaRPr lang="en-US" sz="4320" dirty="0"/>
          </a:p>
        </p:txBody>
      </p:sp>
      <p:sp>
        <p:nvSpPr>
          <p:cNvPr id="5" name="Text 2"/>
          <p:cNvSpPr/>
          <p:nvPr/>
        </p:nvSpPr>
        <p:spPr>
          <a:xfrm>
            <a:off x="1321356" y="3767733"/>
            <a:ext cx="2743200" cy="342900"/>
          </a:xfrm>
          <a:prstGeom prst="rect">
            <a:avLst/>
          </a:prstGeom>
          <a:noFill/>
          <a:ln/>
        </p:spPr>
        <p:txBody>
          <a:bodyPr wrap="none" rtlCol="0" anchor="t"/>
          <a:lstStyle/>
          <a:p>
            <a:pPr marL="0" indent="0">
              <a:lnSpc>
                <a:spcPts val="2700"/>
              </a:lnSpc>
              <a:buNone/>
            </a:pPr>
            <a:r>
              <a:rPr lang="en-US" sz="2800" b="1" dirty="0">
                <a:solidFill>
                  <a:srgbClr val="F0FCFF"/>
                </a:solidFill>
                <a:latin typeface="Spline Sans" pitchFamily="34" charset="0"/>
                <a:ea typeface="Spline Sans" pitchFamily="34" charset="-122"/>
                <a:cs typeface="Spline Sans" pitchFamily="34" charset="-120"/>
              </a:rPr>
              <a:t>Static Allocation</a:t>
            </a:r>
            <a:endParaRPr lang="en-US" sz="2800" dirty="0"/>
          </a:p>
        </p:txBody>
      </p:sp>
      <p:sp>
        <p:nvSpPr>
          <p:cNvPr id="6" name="Text 3"/>
          <p:cNvSpPr/>
          <p:nvPr/>
        </p:nvSpPr>
        <p:spPr>
          <a:xfrm>
            <a:off x="1321356" y="4357449"/>
            <a:ext cx="3593902" cy="1185148"/>
          </a:xfrm>
          <a:prstGeom prst="rect">
            <a:avLst/>
          </a:prstGeom>
          <a:noFill/>
          <a:ln/>
        </p:spPr>
        <p:txBody>
          <a:bodyPr wrap="square" rtlCol="0" anchor="t"/>
          <a:lstStyle/>
          <a:p>
            <a:pPr marL="0" indent="0">
              <a:lnSpc>
                <a:spcPts val="3110"/>
              </a:lnSpc>
              <a:buNone/>
            </a:pPr>
            <a:r>
              <a:rPr lang="en-US" sz="2400" dirty="0">
                <a:solidFill>
                  <a:srgbClr val="E0E4E6"/>
                </a:solidFill>
                <a:latin typeface="Barlow" pitchFamily="34" charset="0"/>
                <a:ea typeface="Barlow" pitchFamily="34" charset="-122"/>
                <a:cs typeface="Barlow" pitchFamily="34" charset="-120"/>
              </a:rPr>
              <a:t>Memory is allocated at compile-time, with a fixed size for each variable or data structure.</a:t>
            </a:r>
            <a:endParaRPr lang="en-US" sz="2400" dirty="0"/>
          </a:p>
        </p:txBody>
      </p:sp>
      <p:sp>
        <p:nvSpPr>
          <p:cNvPr id="7" name="Text 4"/>
          <p:cNvSpPr/>
          <p:nvPr/>
        </p:nvSpPr>
        <p:spPr>
          <a:xfrm>
            <a:off x="5525095" y="3767733"/>
            <a:ext cx="2743200" cy="342900"/>
          </a:xfrm>
          <a:prstGeom prst="rect">
            <a:avLst/>
          </a:prstGeom>
          <a:noFill/>
          <a:ln/>
        </p:spPr>
        <p:txBody>
          <a:bodyPr wrap="none" rtlCol="0" anchor="t"/>
          <a:lstStyle/>
          <a:p>
            <a:pPr marL="0" indent="0">
              <a:lnSpc>
                <a:spcPts val="2700"/>
              </a:lnSpc>
              <a:buNone/>
            </a:pPr>
            <a:r>
              <a:rPr lang="en-US" sz="2800" b="1" dirty="0">
                <a:solidFill>
                  <a:srgbClr val="F0FCFF"/>
                </a:solidFill>
                <a:latin typeface="Spline Sans" pitchFamily="34" charset="0"/>
                <a:ea typeface="Spline Sans" pitchFamily="34" charset="-122"/>
                <a:cs typeface="Spline Sans" pitchFamily="34" charset="-120"/>
              </a:rPr>
              <a:t>Dynamic Allocation</a:t>
            </a:r>
            <a:endParaRPr lang="en-US" sz="2800" dirty="0"/>
          </a:p>
        </p:txBody>
      </p:sp>
      <p:sp>
        <p:nvSpPr>
          <p:cNvPr id="8" name="Text 5"/>
          <p:cNvSpPr/>
          <p:nvPr/>
        </p:nvSpPr>
        <p:spPr>
          <a:xfrm>
            <a:off x="5525095" y="4357449"/>
            <a:ext cx="3593902" cy="1185148"/>
          </a:xfrm>
          <a:prstGeom prst="rect">
            <a:avLst/>
          </a:prstGeom>
          <a:noFill/>
          <a:ln/>
        </p:spPr>
        <p:txBody>
          <a:bodyPr wrap="square" rtlCol="0" anchor="t"/>
          <a:lstStyle/>
          <a:p>
            <a:pPr marL="0" indent="0">
              <a:lnSpc>
                <a:spcPts val="3110"/>
              </a:lnSpc>
              <a:buNone/>
            </a:pPr>
            <a:r>
              <a:rPr lang="en-US" sz="2400" dirty="0">
                <a:solidFill>
                  <a:srgbClr val="E0E4E6"/>
                </a:solidFill>
                <a:latin typeface="Barlow" pitchFamily="34" charset="0"/>
                <a:ea typeface="Barlow" pitchFamily="34" charset="-122"/>
                <a:cs typeface="Barlow" pitchFamily="34" charset="-120"/>
              </a:rPr>
              <a:t>Memory is allocated and deallocated at runtime, allowing for more flexible memory usage.</a:t>
            </a:r>
            <a:endParaRPr lang="en-US" sz="2400" dirty="0"/>
          </a:p>
        </p:txBody>
      </p:sp>
      <p:sp>
        <p:nvSpPr>
          <p:cNvPr id="9" name="Text 6"/>
          <p:cNvSpPr/>
          <p:nvPr/>
        </p:nvSpPr>
        <p:spPr>
          <a:xfrm>
            <a:off x="9728835" y="3767733"/>
            <a:ext cx="2743200" cy="342900"/>
          </a:xfrm>
          <a:prstGeom prst="rect">
            <a:avLst/>
          </a:prstGeom>
          <a:noFill/>
          <a:ln/>
        </p:spPr>
        <p:txBody>
          <a:bodyPr wrap="none" rtlCol="0" anchor="t"/>
          <a:lstStyle/>
          <a:p>
            <a:pPr marL="0" indent="0">
              <a:lnSpc>
                <a:spcPts val="2700"/>
              </a:lnSpc>
              <a:buNone/>
            </a:pPr>
            <a:r>
              <a:rPr lang="en-US" sz="2800" b="1" dirty="0">
                <a:solidFill>
                  <a:srgbClr val="F0FCFF"/>
                </a:solidFill>
                <a:latin typeface="Spline Sans" pitchFamily="34" charset="0"/>
                <a:ea typeface="Spline Sans" pitchFamily="34" charset="-122"/>
                <a:cs typeface="Spline Sans" pitchFamily="34" charset="-120"/>
              </a:rPr>
              <a:t>Hybrid Approaches</a:t>
            </a:r>
            <a:endParaRPr lang="en-US" sz="2800" dirty="0"/>
          </a:p>
        </p:txBody>
      </p:sp>
      <p:sp>
        <p:nvSpPr>
          <p:cNvPr id="10" name="Text 7"/>
          <p:cNvSpPr/>
          <p:nvPr/>
        </p:nvSpPr>
        <p:spPr>
          <a:xfrm>
            <a:off x="9728835" y="4357449"/>
            <a:ext cx="3593902" cy="1185148"/>
          </a:xfrm>
          <a:prstGeom prst="rect">
            <a:avLst/>
          </a:prstGeom>
          <a:noFill/>
          <a:ln/>
        </p:spPr>
        <p:txBody>
          <a:bodyPr wrap="square" rtlCol="0" anchor="t"/>
          <a:lstStyle/>
          <a:p>
            <a:pPr marL="0" indent="0">
              <a:lnSpc>
                <a:spcPts val="3110"/>
              </a:lnSpc>
              <a:buNone/>
            </a:pPr>
            <a:r>
              <a:rPr lang="en-US" sz="2400" dirty="0">
                <a:solidFill>
                  <a:srgbClr val="E0E4E6"/>
                </a:solidFill>
                <a:latin typeface="Barlow" pitchFamily="34" charset="0"/>
                <a:ea typeface="Barlow" pitchFamily="34" charset="-122"/>
                <a:cs typeface="Barlow" pitchFamily="34" charset="-120"/>
              </a:rPr>
              <a:t>Combining static and dynamic allocation to optimize memory usage and performance.</a:t>
            </a:r>
            <a:endParaRPr lang="en-US" sz="240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7200"/>
            </a:avLst>
          </a:prstGeom>
          <a:solidFill>
            <a:srgbClr val="0A081B">
              <a:alpha val="80000"/>
            </a:srgbClr>
          </a:solidFill>
          <a:ln/>
        </p:spPr>
      </p:sp>
      <p:sp>
        <p:nvSpPr>
          <p:cNvPr id="6" name="Text 2"/>
          <p:cNvSpPr/>
          <p:nvPr/>
        </p:nvSpPr>
        <p:spPr>
          <a:xfrm>
            <a:off x="1321356" y="1082993"/>
            <a:ext cx="9038392" cy="685800"/>
          </a:xfrm>
          <a:prstGeom prst="rect">
            <a:avLst/>
          </a:prstGeom>
          <a:noFill/>
          <a:ln/>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Stack-based Memory Management</a:t>
            </a:r>
            <a:endParaRPr lang="en-US" sz="4320" dirty="0"/>
          </a:p>
        </p:txBody>
      </p:sp>
      <p:sp>
        <p:nvSpPr>
          <p:cNvPr id="7" name="Shape 3"/>
          <p:cNvSpPr/>
          <p:nvPr/>
        </p:nvSpPr>
        <p:spPr>
          <a:xfrm>
            <a:off x="7299841" y="2139077"/>
            <a:ext cx="30837" cy="5007531"/>
          </a:xfrm>
          <a:prstGeom prst="rect">
            <a:avLst/>
          </a:prstGeom>
          <a:solidFill>
            <a:srgbClr val="302E41"/>
          </a:solidFill>
          <a:ln/>
        </p:spPr>
      </p:sp>
      <p:sp>
        <p:nvSpPr>
          <p:cNvPr id="8" name="Shape 4"/>
          <p:cNvSpPr/>
          <p:nvPr/>
        </p:nvSpPr>
        <p:spPr>
          <a:xfrm>
            <a:off x="6173450" y="2678966"/>
            <a:ext cx="864037" cy="30837"/>
          </a:xfrm>
          <a:prstGeom prst="rect">
            <a:avLst/>
          </a:prstGeom>
          <a:solidFill>
            <a:srgbClr val="16FFBB"/>
          </a:solidFill>
          <a:ln/>
        </p:spPr>
      </p:sp>
      <p:sp>
        <p:nvSpPr>
          <p:cNvPr id="9" name="Shape 5"/>
          <p:cNvSpPr/>
          <p:nvPr/>
        </p:nvSpPr>
        <p:spPr>
          <a:xfrm>
            <a:off x="7037487" y="2416731"/>
            <a:ext cx="555427" cy="555427"/>
          </a:xfrm>
          <a:prstGeom prst="roundRect">
            <a:avLst>
              <a:gd name="adj" fmla="val 80010"/>
            </a:avLst>
          </a:prstGeom>
          <a:solidFill>
            <a:srgbClr val="0A081B"/>
          </a:solidFill>
          <a:ln w="30480">
            <a:solidFill>
              <a:srgbClr val="E0E4E6"/>
            </a:solidFill>
            <a:prstDash val="solid"/>
          </a:ln>
        </p:spPr>
      </p:sp>
      <p:sp>
        <p:nvSpPr>
          <p:cNvPr id="10" name="Text 6"/>
          <p:cNvSpPr/>
          <p:nvPr/>
        </p:nvSpPr>
        <p:spPr>
          <a:xfrm>
            <a:off x="7243941" y="2529840"/>
            <a:ext cx="142399" cy="329208"/>
          </a:xfrm>
          <a:prstGeom prst="rect">
            <a:avLst/>
          </a:prstGeom>
          <a:noFill/>
          <a:ln/>
        </p:spPr>
        <p:txBody>
          <a:bodyPr wrap="none" rtlCol="0" anchor="t"/>
          <a:lstStyle/>
          <a:p>
            <a:pPr marL="0" indent="0" algn="ctr">
              <a:lnSpc>
                <a:spcPts val="2592"/>
              </a:lnSpc>
              <a:buNone/>
            </a:pPr>
            <a:r>
              <a:rPr lang="en-US" sz="2592" b="1" dirty="0">
                <a:solidFill>
                  <a:srgbClr val="16FFBB"/>
                </a:solidFill>
                <a:latin typeface="Spline Sans" pitchFamily="34" charset="0"/>
                <a:ea typeface="Spline Sans" pitchFamily="34" charset="-122"/>
                <a:cs typeface="Spline Sans" pitchFamily="34" charset="-120"/>
              </a:rPr>
              <a:t>1</a:t>
            </a:r>
            <a:endParaRPr lang="en-US" sz="2592" dirty="0"/>
          </a:p>
        </p:txBody>
      </p:sp>
      <p:sp>
        <p:nvSpPr>
          <p:cNvPr id="11" name="Text 7"/>
          <p:cNvSpPr/>
          <p:nvPr/>
        </p:nvSpPr>
        <p:spPr>
          <a:xfrm>
            <a:off x="3214211" y="2385893"/>
            <a:ext cx="2743200" cy="342900"/>
          </a:xfrm>
          <a:prstGeom prst="rect">
            <a:avLst/>
          </a:prstGeom>
          <a:noFill/>
          <a:ln/>
        </p:spPr>
        <p:txBody>
          <a:bodyPr wrap="none" rtlCol="0" anchor="t"/>
          <a:lstStyle/>
          <a:p>
            <a:pPr marL="0" indent="0" algn="r">
              <a:lnSpc>
                <a:spcPts val="2700"/>
              </a:lnSpc>
              <a:buNone/>
            </a:pPr>
            <a:r>
              <a:rPr lang="en-US" sz="2160" b="1" dirty="0">
                <a:solidFill>
                  <a:srgbClr val="16FFBB"/>
                </a:solidFill>
                <a:latin typeface="Spline Sans" pitchFamily="34" charset="0"/>
                <a:ea typeface="Spline Sans" pitchFamily="34" charset="-122"/>
                <a:cs typeface="Spline Sans" pitchFamily="34" charset="-120"/>
              </a:rPr>
              <a:t>Function Calls</a:t>
            </a:r>
            <a:endParaRPr lang="en-US" sz="2160" dirty="0"/>
          </a:p>
        </p:txBody>
      </p:sp>
      <p:sp>
        <p:nvSpPr>
          <p:cNvPr id="12" name="Text 8"/>
          <p:cNvSpPr/>
          <p:nvPr/>
        </p:nvSpPr>
        <p:spPr>
          <a:xfrm>
            <a:off x="1321356" y="2876907"/>
            <a:ext cx="4636056" cy="1185148"/>
          </a:xfrm>
          <a:prstGeom prst="rect">
            <a:avLst/>
          </a:prstGeom>
          <a:noFill/>
          <a:ln/>
        </p:spPr>
        <p:txBody>
          <a:bodyPr wrap="square" rtlCol="0" anchor="t"/>
          <a:lstStyle/>
          <a:p>
            <a:pPr marL="0" indent="0" algn="r">
              <a:lnSpc>
                <a:spcPts val="3110"/>
              </a:lnSpc>
              <a:buNone/>
            </a:pPr>
            <a:r>
              <a:rPr lang="en-US" sz="1944" dirty="0">
                <a:solidFill>
                  <a:srgbClr val="E0E4E6"/>
                </a:solidFill>
                <a:latin typeface="Barlow" pitchFamily="34" charset="0"/>
                <a:ea typeface="Barlow" pitchFamily="34" charset="-122"/>
                <a:cs typeface="Barlow" pitchFamily="34" charset="-120"/>
              </a:rPr>
              <a:t>The stack is used to manage memory for function call frames, storing local variables and return addresses.</a:t>
            </a:r>
            <a:endParaRPr lang="en-US" sz="1944" dirty="0"/>
          </a:p>
        </p:txBody>
      </p:sp>
      <p:sp>
        <p:nvSpPr>
          <p:cNvPr id="13" name="Shape 9"/>
          <p:cNvSpPr/>
          <p:nvPr/>
        </p:nvSpPr>
        <p:spPr>
          <a:xfrm>
            <a:off x="7592913" y="3913287"/>
            <a:ext cx="864037" cy="30837"/>
          </a:xfrm>
          <a:prstGeom prst="rect">
            <a:avLst/>
          </a:prstGeom>
          <a:solidFill>
            <a:srgbClr val="29DDDA"/>
          </a:solidFill>
          <a:ln/>
        </p:spPr>
      </p:sp>
      <p:sp>
        <p:nvSpPr>
          <p:cNvPr id="14" name="Shape 10"/>
          <p:cNvSpPr/>
          <p:nvPr/>
        </p:nvSpPr>
        <p:spPr>
          <a:xfrm>
            <a:off x="7037487" y="3651052"/>
            <a:ext cx="555427" cy="555427"/>
          </a:xfrm>
          <a:prstGeom prst="roundRect">
            <a:avLst>
              <a:gd name="adj" fmla="val 80010"/>
            </a:avLst>
          </a:prstGeom>
          <a:solidFill>
            <a:srgbClr val="0A081B"/>
          </a:solidFill>
          <a:ln w="30480">
            <a:solidFill>
              <a:srgbClr val="E0E4E6"/>
            </a:solidFill>
            <a:prstDash val="solid"/>
          </a:ln>
        </p:spPr>
      </p:sp>
      <p:sp>
        <p:nvSpPr>
          <p:cNvPr id="15" name="Text 11"/>
          <p:cNvSpPr/>
          <p:nvPr/>
        </p:nvSpPr>
        <p:spPr>
          <a:xfrm>
            <a:off x="7223700" y="3764161"/>
            <a:ext cx="182999" cy="329208"/>
          </a:xfrm>
          <a:prstGeom prst="rect">
            <a:avLst/>
          </a:prstGeom>
          <a:noFill/>
          <a:ln/>
        </p:spPr>
        <p:txBody>
          <a:bodyPr wrap="none" rtlCol="0" anchor="t"/>
          <a:lstStyle/>
          <a:p>
            <a:pPr marL="0" indent="0" algn="ctr">
              <a:lnSpc>
                <a:spcPts val="2592"/>
              </a:lnSpc>
              <a:buNone/>
            </a:pPr>
            <a:r>
              <a:rPr lang="en-US" sz="2592" b="1" dirty="0">
                <a:solidFill>
                  <a:srgbClr val="29DDDA"/>
                </a:solidFill>
                <a:latin typeface="Spline Sans" pitchFamily="34" charset="0"/>
                <a:ea typeface="Spline Sans" pitchFamily="34" charset="-122"/>
                <a:cs typeface="Spline Sans" pitchFamily="34" charset="-120"/>
              </a:rPr>
              <a:t>2</a:t>
            </a:r>
            <a:endParaRPr lang="en-US" sz="2592" dirty="0"/>
          </a:p>
        </p:txBody>
      </p:sp>
      <p:sp>
        <p:nvSpPr>
          <p:cNvPr id="16" name="Text 12"/>
          <p:cNvSpPr/>
          <p:nvPr/>
        </p:nvSpPr>
        <p:spPr>
          <a:xfrm>
            <a:off x="8672989" y="3620214"/>
            <a:ext cx="2743200" cy="342900"/>
          </a:xfrm>
          <a:prstGeom prst="rect">
            <a:avLst/>
          </a:prstGeom>
          <a:noFill/>
          <a:ln/>
        </p:spPr>
        <p:txBody>
          <a:bodyPr wrap="none" rtlCol="0" anchor="t"/>
          <a:lstStyle/>
          <a:p>
            <a:pPr marL="0" indent="0" algn="l">
              <a:lnSpc>
                <a:spcPts val="2700"/>
              </a:lnSpc>
              <a:buNone/>
            </a:pPr>
            <a:r>
              <a:rPr lang="en-US" sz="2160" b="1" dirty="0">
                <a:solidFill>
                  <a:srgbClr val="29DDDA"/>
                </a:solidFill>
                <a:latin typeface="Spline Sans" pitchFamily="34" charset="0"/>
                <a:ea typeface="Spline Sans" pitchFamily="34" charset="-122"/>
                <a:cs typeface="Spline Sans" pitchFamily="34" charset="-120"/>
              </a:rPr>
              <a:t>Scope and Lifetime</a:t>
            </a:r>
            <a:endParaRPr lang="en-US" sz="2160" dirty="0"/>
          </a:p>
        </p:txBody>
      </p:sp>
      <p:sp>
        <p:nvSpPr>
          <p:cNvPr id="17" name="Text 13"/>
          <p:cNvSpPr/>
          <p:nvPr/>
        </p:nvSpPr>
        <p:spPr>
          <a:xfrm>
            <a:off x="8672989" y="4111228"/>
            <a:ext cx="4636056" cy="1580198"/>
          </a:xfrm>
          <a:prstGeom prst="rect">
            <a:avLst/>
          </a:prstGeom>
          <a:noFill/>
          <a:ln/>
        </p:spPr>
        <p:txBody>
          <a:bodyPr wrap="square" rtlCol="0" anchor="t"/>
          <a:lstStyle/>
          <a:p>
            <a:pPr marL="0" indent="0" algn="l">
              <a:lnSpc>
                <a:spcPts val="3110"/>
              </a:lnSpc>
              <a:buNone/>
            </a:pPr>
            <a:r>
              <a:rPr lang="en-US" sz="1944" dirty="0">
                <a:solidFill>
                  <a:srgbClr val="E0E4E6"/>
                </a:solidFill>
                <a:latin typeface="Barlow" pitchFamily="34" charset="0"/>
                <a:ea typeface="Barlow" pitchFamily="34" charset="-122"/>
                <a:cs typeface="Barlow" pitchFamily="34" charset="-120"/>
              </a:rPr>
              <a:t>Stack-based memory management ensures that variables have a well-defined scope and lifetime, simplifying memory allocation and deallocation.</a:t>
            </a:r>
            <a:endParaRPr lang="en-US" sz="1944" dirty="0"/>
          </a:p>
        </p:txBody>
      </p:sp>
      <p:sp>
        <p:nvSpPr>
          <p:cNvPr id="18" name="Shape 14"/>
          <p:cNvSpPr/>
          <p:nvPr/>
        </p:nvSpPr>
        <p:spPr>
          <a:xfrm>
            <a:off x="6173450" y="5319058"/>
            <a:ext cx="864037" cy="30837"/>
          </a:xfrm>
          <a:prstGeom prst="rect">
            <a:avLst/>
          </a:prstGeom>
          <a:solidFill>
            <a:srgbClr val="37A7E7"/>
          </a:solidFill>
          <a:ln/>
        </p:spPr>
      </p:sp>
      <p:sp>
        <p:nvSpPr>
          <p:cNvPr id="19" name="Shape 15"/>
          <p:cNvSpPr/>
          <p:nvPr/>
        </p:nvSpPr>
        <p:spPr>
          <a:xfrm>
            <a:off x="7037487" y="5056823"/>
            <a:ext cx="555427" cy="555427"/>
          </a:xfrm>
          <a:prstGeom prst="roundRect">
            <a:avLst>
              <a:gd name="adj" fmla="val 80010"/>
            </a:avLst>
          </a:prstGeom>
          <a:solidFill>
            <a:srgbClr val="0A081B"/>
          </a:solidFill>
          <a:ln w="30480">
            <a:solidFill>
              <a:srgbClr val="E0E4E6"/>
            </a:solidFill>
            <a:prstDash val="solid"/>
          </a:ln>
        </p:spPr>
      </p:sp>
      <p:sp>
        <p:nvSpPr>
          <p:cNvPr id="20" name="Text 16"/>
          <p:cNvSpPr/>
          <p:nvPr/>
        </p:nvSpPr>
        <p:spPr>
          <a:xfrm>
            <a:off x="7218819" y="5169932"/>
            <a:ext cx="192762" cy="329208"/>
          </a:xfrm>
          <a:prstGeom prst="rect">
            <a:avLst/>
          </a:prstGeom>
          <a:noFill/>
          <a:ln/>
        </p:spPr>
        <p:txBody>
          <a:bodyPr wrap="none" rtlCol="0" anchor="t"/>
          <a:lstStyle/>
          <a:p>
            <a:pPr marL="0" indent="0" algn="ctr">
              <a:lnSpc>
                <a:spcPts val="2592"/>
              </a:lnSpc>
              <a:buNone/>
            </a:pPr>
            <a:r>
              <a:rPr lang="en-US" sz="2592" b="1" dirty="0">
                <a:solidFill>
                  <a:srgbClr val="37A7E7"/>
                </a:solidFill>
                <a:latin typeface="Spline Sans" pitchFamily="34" charset="0"/>
                <a:ea typeface="Spline Sans" pitchFamily="34" charset="-122"/>
                <a:cs typeface="Spline Sans" pitchFamily="34" charset="-120"/>
              </a:rPr>
              <a:t>3</a:t>
            </a:r>
            <a:endParaRPr lang="en-US" sz="2592" dirty="0"/>
          </a:p>
        </p:txBody>
      </p:sp>
      <p:sp>
        <p:nvSpPr>
          <p:cNvPr id="21" name="Text 17"/>
          <p:cNvSpPr/>
          <p:nvPr/>
        </p:nvSpPr>
        <p:spPr>
          <a:xfrm>
            <a:off x="2384346" y="5025985"/>
            <a:ext cx="3573066" cy="342900"/>
          </a:xfrm>
          <a:prstGeom prst="rect">
            <a:avLst/>
          </a:prstGeom>
          <a:noFill/>
          <a:ln/>
        </p:spPr>
        <p:txBody>
          <a:bodyPr wrap="none" rtlCol="0" anchor="t"/>
          <a:lstStyle/>
          <a:p>
            <a:pPr marL="0" indent="0" algn="r">
              <a:lnSpc>
                <a:spcPts val="2700"/>
              </a:lnSpc>
              <a:buNone/>
            </a:pPr>
            <a:r>
              <a:rPr lang="en-US" sz="2160" b="1" dirty="0">
                <a:solidFill>
                  <a:srgbClr val="37A7E7"/>
                </a:solidFill>
                <a:latin typeface="Spline Sans" pitchFamily="34" charset="0"/>
                <a:ea typeface="Spline Sans" pitchFamily="34" charset="-122"/>
                <a:cs typeface="Spline Sans" pitchFamily="34" charset="-120"/>
              </a:rPr>
              <a:t>Efficiency and Performance</a:t>
            </a:r>
            <a:endParaRPr lang="en-US" sz="2160" dirty="0"/>
          </a:p>
        </p:txBody>
      </p:sp>
      <p:sp>
        <p:nvSpPr>
          <p:cNvPr id="22" name="Text 18"/>
          <p:cNvSpPr/>
          <p:nvPr/>
        </p:nvSpPr>
        <p:spPr>
          <a:xfrm>
            <a:off x="1321356" y="5516999"/>
            <a:ext cx="4636056" cy="1185148"/>
          </a:xfrm>
          <a:prstGeom prst="rect">
            <a:avLst/>
          </a:prstGeom>
          <a:noFill/>
          <a:ln/>
        </p:spPr>
        <p:txBody>
          <a:bodyPr wrap="square" rtlCol="0" anchor="t"/>
          <a:lstStyle/>
          <a:p>
            <a:pPr marL="0" indent="0" algn="r">
              <a:lnSpc>
                <a:spcPts val="3110"/>
              </a:lnSpc>
              <a:buNone/>
            </a:pPr>
            <a:r>
              <a:rPr lang="en-US" sz="1944" dirty="0">
                <a:solidFill>
                  <a:srgbClr val="E0E4E6"/>
                </a:solidFill>
                <a:latin typeface="Barlow" pitchFamily="34" charset="0"/>
                <a:ea typeface="Barlow" pitchFamily="34" charset="-122"/>
                <a:cs typeface="Barlow" pitchFamily="34" charset="-120"/>
              </a:rPr>
              <a:t>Stack-based memory management is efficient, with fast allocation and deallocation of memory.</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521637" y="1232535"/>
            <a:ext cx="8941475" cy="685800"/>
          </a:xfrm>
          <a:prstGeom prst="rect">
            <a:avLst/>
          </a:prstGeom>
          <a:noFill/>
          <a:ln/>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Heap-based Memory Management</a:t>
            </a:r>
            <a:endParaRPr lang="en-US" sz="4320" dirty="0"/>
          </a:p>
        </p:txBody>
      </p:sp>
      <p:sp>
        <p:nvSpPr>
          <p:cNvPr id="6" name="Shape 2"/>
          <p:cNvSpPr/>
          <p:nvPr/>
        </p:nvSpPr>
        <p:spPr>
          <a:xfrm>
            <a:off x="4521637" y="2288619"/>
            <a:ext cx="4499015" cy="2625804"/>
          </a:xfrm>
          <a:prstGeom prst="roundRect">
            <a:avLst>
              <a:gd name="adj" fmla="val 16924"/>
            </a:avLst>
          </a:prstGeom>
          <a:solidFill>
            <a:srgbClr val="0A081B"/>
          </a:solidFill>
          <a:ln w="30480">
            <a:solidFill>
              <a:srgbClr val="E0E4E6"/>
            </a:solidFill>
            <a:prstDash val="solid"/>
          </a:ln>
        </p:spPr>
      </p:sp>
      <p:sp>
        <p:nvSpPr>
          <p:cNvPr id="7" name="Text 3"/>
          <p:cNvSpPr/>
          <p:nvPr/>
        </p:nvSpPr>
        <p:spPr>
          <a:xfrm>
            <a:off x="4798933" y="2565916"/>
            <a:ext cx="3648551" cy="342900"/>
          </a:xfrm>
          <a:prstGeom prst="rect">
            <a:avLst/>
          </a:prstGeom>
          <a:noFill/>
          <a:ln/>
        </p:spPr>
        <p:txBody>
          <a:bodyPr wrap="none" rtlCol="0" anchor="t"/>
          <a:lstStyle/>
          <a:p>
            <a:pPr marL="0" indent="0">
              <a:lnSpc>
                <a:spcPts val="2700"/>
              </a:lnSpc>
              <a:buNone/>
            </a:pPr>
            <a:r>
              <a:rPr lang="en-US" sz="2160" b="1" dirty="0">
                <a:solidFill>
                  <a:srgbClr val="16FFBB"/>
                </a:solidFill>
                <a:latin typeface="Spline Sans" pitchFamily="34" charset="0"/>
                <a:ea typeface="Spline Sans" pitchFamily="34" charset="-122"/>
                <a:cs typeface="Spline Sans" pitchFamily="34" charset="-120"/>
              </a:rPr>
              <a:t>Dynamic Memory Allocation</a:t>
            </a:r>
            <a:endParaRPr lang="en-US" sz="2160" dirty="0"/>
          </a:p>
        </p:txBody>
      </p:sp>
      <p:sp>
        <p:nvSpPr>
          <p:cNvPr id="8" name="Text 4"/>
          <p:cNvSpPr/>
          <p:nvPr/>
        </p:nvSpPr>
        <p:spPr>
          <a:xfrm>
            <a:off x="4798933" y="3056930"/>
            <a:ext cx="3944422" cy="158019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The heap allows for dynamic allocation and deallocation of memory at runtime, providing more flexibility than the stack.</a:t>
            </a:r>
            <a:endParaRPr lang="en-US" sz="1944" dirty="0"/>
          </a:p>
        </p:txBody>
      </p:sp>
      <p:sp>
        <p:nvSpPr>
          <p:cNvPr id="9" name="Shape 5"/>
          <p:cNvSpPr/>
          <p:nvPr/>
        </p:nvSpPr>
        <p:spPr>
          <a:xfrm>
            <a:off x="9267468" y="2288619"/>
            <a:ext cx="4499015" cy="2625804"/>
          </a:xfrm>
          <a:prstGeom prst="roundRect">
            <a:avLst>
              <a:gd name="adj" fmla="val 16924"/>
            </a:avLst>
          </a:prstGeom>
          <a:solidFill>
            <a:srgbClr val="0A081B"/>
          </a:solidFill>
          <a:ln w="30480">
            <a:solidFill>
              <a:srgbClr val="E0E4E6"/>
            </a:solidFill>
            <a:prstDash val="solid"/>
          </a:ln>
        </p:spPr>
      </p:sp>
      <p:sp>
        <p:nvSpPr>
          <p:cNvPr id="10" name="Text 6"/>
          <p:cNvSpPr/>
          <p:nvPr/>
        </p:nvSpPr>
        <p:spPr>
          <a:xfrm>
            <a:off x="9544764" y="2565916"/>
            <a:ext cx="2743200" cy="342900"/>
          </a:xfrm>
          <a:prstGeom prst="rect">
            <a:avLst/>
          </a:prstGeom>
          <a:noFill/>
          <a:ln/>
        </p:spPr>
        <p:txBody>
          <a:bodyPr wrap="none" rtlCol="0" anchor="t"/>
          <a:lstStyle/>
          <a:p>
            <a:pPr marL="0" indent="0">
              <a:lnSpc>
                <a:spcPts val="2700"/>
              </a:lnSpc>
              <a:buNone/>
            </a:pPr>
            <a:r>
              <a:rPr lang="en-US" sz="2160" b="1" dirty="0">
                <a:solidFill>
                  <a:srgbClr val="29DDDA"/>
                </a:solidFill>
                <a:latin typeface="Spline Sans" pitchFamily="34" charset="0"/>
                <a:ea typeface="Spline Sans" pitchFamily="34" charset="-122"/>
                <a:cs typeface="Spline Sans" pitchFamily="34" charset="-120"/>
              </a:rPr>
              <a:t>Variable Lifetimes</a:t>
            </a:r>
            <a:endParaRPr lang="en-US" sz="2160" dirty="0"/>
          </a:p>
        </p:txBody>
      </p:sp>
      <p:sp>
        <p:nvSpPr>
          <p:cNvPr id="11" name="Text 7"/>
          <p:cNvSpPr/>
          <p:nvPr/>
        </p:nvSpPr>
        <p:spPr>
          <a:xfrm>
            <a:off x="9544764" y="3056930"/>
            <a:ext cx="3944422" cy="158019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Heap-based memory management supports variables with longer lifetimes that are not bound to function calls.</a:t>
            </a:r>
            <a:endParaRPr lang="en-US" sz="1944" dirty="0"/>
          </a:p>
        </p:txBody>
      </p:sp>
      <p:sp>
        <p:nvSpPr>
          <p:cNvPr id="12" name="Shape 8"/>
          <p:cNvSpPr/>
          <p:nvPr/>
        </p:nvSpPr>
        <p:spPr>
          <a:xfrm>
            <a:off x="4521637" y="5161240"/>
            <a:ext cx="9244727" cy="1835706"/>
          </a:xfrm>
          <a:prstGeom prst="roundRect">
            <a:avLst>
              <a:gd name="adj" fmla="val 24209"/>
            </a:avLst>
          </a:prstGeom>
          <a:solidFill>
            <a:srgbClr val="0A081B"/>
          </a:solidFill>
          <a:ln w="30480">
            <a:solidFill>
              <a:srgbClr val="E0E4E6"/>
            </a:solidFill>
            <a:prstDash val="solid"/>
          </a:ln>
        </p:spPr>
      </p:sp>
      <p:sp>
        <p:nvSpPr>
          <p:cNvPr id="13" name="Text 9"/>
          <p:cNvSpPr/>
          <p:nvPr/>
        </p:nvSpPr>
        <p:spPr>
          <a:xfrm>
            <a:off x="4798933" y="5438537"/>
            <a:ext cx="3336608" cy="342900"/>
          </a:xfrm>
          <a:prstGeom prst="rect">
            <a:avLst/>
          </a:prstGeom>
          <a:noFill/>
          <a:ln/>
        </p:spPr>
        <p:txBody>
          <a:bodyPr wrap="none" rtlCol="0" anchor="t"/>
          <a:lstStyle/>
          <a:p>
            <a:pPr marL="0" indent="0">
              <a:lnSpc>
                <a:spcPts val="2700"/>
              </a:lnSpc>
              <a:buNone/>
            </a:pPr>
            <a:r>
              <a:rPr lang="en-US" sz="2160" b="1" dirty="0">
                <a:solidFill>
                  <a:srgbClr val="37A7E7"/>
                </a:solidFill>
                <a:latin typeface="Spline Sans" pitchFamily="34" charset="0"/>
                <a:ea typeface="Spline Sans" pitchFamily="34" charset="-122"/>
                <a:cs typeface="Spline Sans" pitchFamily="34" charset="-120"/>
              </a:rPr>
              <a:t>Complexity and Overhead</a:t>
            </a:r>
            <a:endParaRPr lang="en-US" sz="2160" dirty="0"/>
          </a:p>
        </p:txBody>
      </p:sp>
      <p:sp>
        <p:nvSpPr>
          <p:cNvPr id="14" name="Text 10"/>
          <p:cNvSpPr/>
          <p:nvPr/>
        </p:nvSpPr>
        <p:spPr>
          <a:xfrm>
            <a:off x="4798933" y="5929551"/>
            <a:ext cx="8690134" cy="790099"/>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Heap-based memory management can be more complex and introduce additional overhead compared to stack-based approaches.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1321356" y="1447800"/>
            <a:ext cx="5486400" cy="685800"/>
          </a:xfrm>
          <a:prstGeom prst="rect">
            <a:avLst/>
          </a:prstGeom>
          <a:noFill/>
          <a:ln/>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Garbage Collection</a:t>
            </a:r>
            <a:endParaRPr lang="en-US" sz="4320" dirty="0"/>
          </a:p>
        </p:txBody>
      </p:sp>
      <p:sp>
        <p:nvSpPr>
          <p:cNvPr id="5" name="Shape 2"/>
          <p:cNvSpPr/>
          <p:nvPr/>
        </p:nvSpPr>
        <p:spPr>
          <a:xfrm>
            <a:off x="1321356" y="2905006"/>
            <a:ext cx="555427" cy="555427"/>
          </a:xfrm>
          <a:prstGeom prst="roundRect">
            <a:avLst>
              <a:gd name="adj" fmla="val 80010"/>
            </a:avLst>
          </a:prstGeom>
          <a:solidFill>
            <a:srgbClr val="0A081B"/>
          </a:solidFill>
          <a:ln w="30480">
            <a:solidFill>
              <a:srgbClr val="E0E4E6"/>
            </a:solidFill>
            <a:prstDash val="solid"/>
          </a:ln>
        </p:spPr>
      </p:sp>
      <p:sp>
        <p:nvSpPr>
          <p:cNvPr id="6" name="Text 3"/>
          <p:cNvSpPr/>
          <p:nvPr/>
        </p:nvSpPr>
        <p:spPr>
          <a:xfrm>
            <a:off x="1527810" y="3018115"/>
            <a:ext cx="142399" cy="329208"/>
          </a:xfrm>
          <a:prstGeom prst="rect">
            <a:avLst/>
          </a:prstGeom>
          <a:noFill/>
          <a:ln/>
        </p:spPr>
        <p:txBody>
          <a:bodyPr wrap="none" rtlCol="0" anchor="t"/>
          <a:lstStyle/>
          <a:p>
            <a:pPr marL="0" indent="0" algn="ctr">
              <a:lnSpc>
                <a:spcPts val="2592"/>
              </a:lnSpc>
              <a:buNone/>
            </a:pPr>
            <a:r>
              <a:rPr lang="en-US" sz="2592" b="1" dirty="0">
                <a:solidFill>
                  <a:srgbClr val="16FFBB"/>
                </a:solidFill>
                <a:latin typeface="Spline Sans" pitchFamily="34" charset="0"/>
                <a:ea typeface="Spline Sans" pitchFamily="34" charset="-122"/>
                <a:cs typeface="Spline Sans" pitchFamily="34" charset="-120"/>
              </a:rPr>
              <a:t>1</a:t>
            </a:r>
            <a:endParaRPr lang="en-US" sz="2592" dirty="0"/>
          </a:p>
        </p:txBody>
      </p:sp>
      <p:sp>
        <p:nvSpPr>
          <p:cNvPr id="7" name="Text 4"/>
          <p:cNvSpPr/>
          <p:nvPr/>
        </p:nvSpPr>
        <p:spPr>
          <a:xfrm>
            <a:off x="2123599" y="2905006"/>
            <a:ext cx="4246840" cy="342900"/>
          </a:xfrm>
          <a:prstGeom prst="rect">
            <a:avLst/>
          </a:prstGeom>
          <a:noFill/>
          <a:ln/>
        </p:spPr>
        <p:txBody>
          <a:bodyPr wrap="none" rtlCol="0" anchor="t"/>
          <a:lstStyle/>
          <a:p>
            <a:pPr marL="0" indent="0">
              <a:lnSpc>
                <a:spcPts val="2700"/>
              </a:lnSpc>
              <a:buNone/>
            </a:pPr>
            <a:r>
              <a:rPr lang="en-US" sz="2160" b="1" dirty="0">
                <a:solidFill>
                  <a:srgbClr val="16FFBB"/>
                </a:solidFill>
                <a:latin typeface="Spline Sans" pitchFamily="34" charset="0"/>
                <a:ea typeface="Spline Sans" pitchFamily="34" charset="-122"/>
                <a:cs typeface="Spline Sans" pitchFamily="34" charset="-120"/>
              </a:rPr>
              <a:t>Automatic Memory Management</a:t>
            </a:r>
            <a:endParaRPr lang="en-US" sz="2160" dirty="0"/>
          </a:p>
        </p:txBody>
      </p:sp>
      <p:sp>
        <p:nvSpPr>
          <p:cNvPr id="8" name="Text 5"/>
          <p:cNvSpPr/>
          <p:nvPr/>
        </p:nvSpPr>
        <p:spPr>
          <a:xfrm>
            <a:off x="2123599" y="3396020"/>
            <a:ext cx="5068253" cy="118514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Garbage collection automatically identifies and reclaims memory occupied by objects that are no longer in use.</a:t>
            </a:r>
            <a:endParaRPr lang="en-US" sz="1944" dirty="0"/>
          </a:p>
        </p:txBody>
      </p:sp>
      <p:sp>
        <p:nvSpPr>
          <p:cNvPr id="9" name="Shape 6"/>
          <p:cNvSpPr/>
          <p:nvPr/>
        </p:nvSpPr>
        <p:spPr>
          <a:xfrm>
            <a:off x="7438668" y="2905006"/>
            <a:ext cx="555427" cy="555427"/>
          </a:xfrm>
          <a:prstGeom prst="roundRect">
            <a:avLst>
              <a:gd name="adj" fmla="val 80010"/>
            </a:avLst>
          </a:prstGeom>
          <a:solidFill>
            <a:srgbClr val="0A081B"/>
          </a:solidFill>
          <a:ln w="30480">
            <a:solidFill>
              <a:srgbClr val="E0E4E6"/>
            </a:solidFill>
            <a:prstDash val="solid"/>
          </a:ln>
        </p:spPr>
      </p:sp>
      <p:sp>
        <p:nvSpPr>
          <p:cNvPr id="10" name="Text 7"/>
          <p:cNvSpPr/>
          <p:nvPr/>
        </p:nvSpPr>
        <p:spPr>
          <a:xfrm>
            <a:off x="7624882" y="3018115"/>
            <a:ext cx="182999" cy="329208"/>
          </a:xfrm>
          <a:prstGeom prst="rect">
            <a:avLst/>
          </a:prstGeom>
          <a:noFill/>
          <a:ln/>
        </p:spPr>
        <p:txBody>
          <a:bodyPr wrap="none" rtlCol="0" anchor="t"/>
          <a:lstStyle/>
          <a:p>
            <a:pPr marL="0" indent="0" algn="ctr">
              <a:lnSpc>
                <a:spcPts val="2592"/>
              </a:lnSpc>
              <a:buNone/>
            </a:pPr>
            <a:r>
              <a:rPr lang="en-US" sz="2592" b="1" dirty="0">
                <a:solidFill>
                  <a:srgbClr val="29DDDA"/>
                </a:solidFill>
                <a:latin typeface="Spline Sans" pitchFamily="34" charset="0"/>
                <a:ea typeface="Spline Sans" pitchFamily="34" charset="-122"/>
                <a:cs typeface="Spline Sans" pitchFamily="34" charset="-120"/>
              </a:rPr>
              <a:t>2</a:t>
            </a:r>
            <a:endParaRPr lang="en-US" sz="2592" dirty="0"/>
          </a:p>
        </p:txBody>
      </p:sp>
      <p:sp>
        <p:nvSpPr>
          <p:cNvPr id="11" name="Text 8"/>
          <p:cNvSpPr/>
          <p:nvPr/>
        </p:nvSpPr>
        <p:spPr>
          <a:xfrm>
            <a:off x="8240911" y="2905006"/>
            <a:ext cx="2743200" cy="342900"/>
          </a:xfrm>
          <a:prstGeom prst="rect">
            <a:avLst/>
          </a:prstGeom>
          <a:noFill/>
          <a:ln/>
        </p:spPr>
        <p:txBody>
          <a:bodyPr wrap="none" rtlCol="0" anchor="t"/>
          <a:lstStyle/>
          <a:p>
            <a:pPr marL="0" indent="0">
              <a:lnSpc>
                <a:spcPts val="2700"/>
              </a:lnSpc>
              <a:buNone/>
            </a:pPr>
            <a:r>
              <a:rPr lang="en-US" sz="2160" b="1" dirty="0">
                <a:solidFill>
                  <a:srgbClr val="29DDDA"/>
                </a:solidFill>
                <a:latin typeface="Spline Sans" pitchFamily="34" charset="0"/>
                <a:ea typeface="Spline Sans" pitchFamily="34" charset="-122"/>
                <a:cs typeface="Spline Sans" pitchFamily="34" charset="-120"/>
              </a:rPr>
              <a:t>Reference Counting</a:t>
            </a:r>
            <a:endParaRPr lang="en-US" sz="2160" dirty="0"/>
          </a:p>
        </p:txBody>
      </p:sp>
      <p:sp>
        <p:nvSpPr>
          <p:cNvPr id="12" name="Text 9"/>
          <p:cNvSpPr/>
          <p:nvPr/>
        </p:nvSpPr>
        <p:spPr>
          <a:xfrm>
            <a:off x="8240911" y="3396020"/>
            <a:ext cx="5068253" cy="118514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Tracking the number of references to each object to determine when it can be safely deallocated.</a:t>
            </a:r>
            <a:endParaRPr lang="en-US" sz="1944" dirty="0"/>
          </a:p>
        </p:txBody>
      </p:sp>
      <p:sp>
        <p:nvSpPr>
          <p:cNvPr id="13" name="Shape 10"/>
          <p:cNvSpPr/>
          <p:nvPr/>
        </p:nvSpPr>
        <p:spPr>
          <a:xfrm>
            <a:off x="1321356" y="5105638"/>
            <a:ext cx="555427" cy="555427"/>
          </a:xfrm>
          <a:prstGeom prst="roundRect">
            <a:avLst>
              <a:gd name="adj" fmla="val 80010"/>
            </a:avLst>
          </a:prstGeom>
          <a:solidFill>
            <a:srgbClr val="0A081B"/>
          </a:solidFill>
          <a:ln w="30480">
            <a:solidFill>
              <a:srgbClr val="E0E4E6"/>
            </a:solidFill>
            <a:prstDash val="solid"/>
          </a:ln>
        </p:spPr>
      </p:sp>
      <p:sp>
        <p:nvSpPr>
          <p:cNvPr id="14" name="Text 11"/>
          <p:cNvSpPr/>
          <p:nvPr/>
        </p:nvSpPr>
        <p:spPr>
          <a:xfrm>
            <a:off x="1502688" y="5218748"/>
            <a:ext cx="192762" cy="329208"/>
          </a:xfrm>
          <a:prstGeom prst="rect">
            <a:avLst/>
          </a:prstGeom>
          <a:noFill/>
          <a:ln/>
        </p:spPr>
        <p:txBody>
          <a:bodyPr wrap="none" rtlCol="0" anchor="t"/>
          <a:lstStyle/>
          <a:p>
            <a:pPr marL="0" indent="0" algn="ctr">
              <a:lnSpc>
                <a:spcPts val="2592"/>
              </a:lnSpc>
              <a:buNone/>
            </a:pPr>
            <a:r>
              <a:rPr lang="en-US" sz="2592" b="1" dirty="0">
                <a:solidFill>
                  <a:srgbClr val="37A7E7"/>
                </a:solidFill>
                <a:latin typeface="Spline Sans" pitchFamily="34" charset="0"/>
                <a:ea typeface="Spline Sans" pitchFamily="34" charset="-122"/>
                <a:cs typeface="Spline Sans" pitchFamily="34" charset="-120"/>
              </a:rPr>
              <a:t>3</a:t>
            </a:r>
            <a:endParaRPr lang="en-US" sz="2592" dirty="0"/>
          </a:p>
        </p:txBody>
      </p:sp>
      <p:sp>
        <p:nvSpPr>
          <p:cNvPr id="15" name="Text 12"/>
          <p:cNvSpPr/>
          <p:nvPr/>
        </p:nvSpPr>
        <p:spPr>
          <a:xfrm>
            <a:off x="2123599" y="5105638"/>
            <a:ext cx="2743200" cy="342900"/>
          </a:xfrm>
          <a:prstGeom prst="rect">
            <a:avLst/>
          </a:prstGeom>
          <a:noFill/>
          <a:ln/>
        </p:spPr>
        <p:txBody>
          <a:bodyPr wrap="none" rtlCol="0" anchor="t"/>
          <a:lstStyle/>
          <a:p>
            <a:pPr marL="0" indent="0">
              <a:lnSpc>
                <a:spcPts val="2700"/>
              </a:lnSpc>
              <a:buNone/>
            </a:pPr>
            <a:r>
              <a:rPr lang="en-US" sz="2160" b="1" dirty="0">
                <a:solidFill>
                  <a:srgbClr val="37A7E7"/>
                </a:solidFill>
                <a:latin typeface="Spline Sans" pitchFamily="34" charset="0"/>
                <a:ea typeface="Spline Sans" pitchFamily="34" charset="-122"/>
                <a:cs typeface="Spline Sans" pitchFamily="34" charset="-120"/>
              </a:rPr>
              <a:t>Mark-and-Sweep</a:t>
            </a:r>
            <a:endParaRPr lang="en-US" sz="2160" dirty="0"/>
          </a:p>
        </p:txBody>
      </p:sp>
      <p:sp>
        <p:nvSpPr>
          <p:cNvPr id="16" name="Text 13"/>
          <p:cNvSpPr/>
          <p:nvPr/>
        </p:nvSpPr>
        <p:spPr>
          <a:xfrm>
            <a:off x="2123599" y="5596652"/>
            <a:ext cx="5068253" cy="118514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Marking reachable objects and then sweeping away the unmarked objects to reclaim their memory.</a:t>
            </a:r>
            <a:endParaRPr lang="en-US" sz="1944" dirty="0"/>
          </a:p>
        </p:txBody>
      </p:sp>
      <p:sp>
        <p:nvSpPr>
          <p:cNvPr id="17" name="Shape 14"/>
          <p:cNvSpPr/>
          <p:nvPr/>
        </p:nvSpPr>
        <p:spPr>
          <a:xfrm>
            <a:off x="7438668" y="5105638"/>
            <a:ext cx="555427" cy="555427"/>
          </a:xfrm>
          <a:prstGeom prst="roundRect">
            <a:avLst>
              <a:gd name="adj" fmla="val 80010"/>
            </a:avLst>
          </a:prstGeom>
          <a:solidFill>
            <a:srgbClr val="0A081B"/>
          </a:solidFill>
          <a:ln w="30480">
            <a:solidFill>
              <a:srgbClr val="E0E4E6"/>
            </a:solidFill>
            <a:prstDash val="solid"/>
          </a:ln>
        </p:spPr>
      </p:sp>
      <p:sp>
        <p:nvSpPr>
          <p:cNvPr id="18" name="Text 15"/>
          <p:cNvSpPr/>
          <p:nvPr/>
        </p:nvSpPr>
        <p:spPr>
          <a:xfrm>
            <a:off x="7623334" y="5218748"/>
            <a:ext cx="185976" cy="329208"/>
          </a:xfrm>
          <a:prstGeom prst="rect">
            <a:avLst/>
          </a:prstGeom>
          <a:noFill/>
          <a:ln/>
        </p:spPr>
        <p:txBody>
          <a:bodyPr wrap="none" rtlCol="0" anchor="t"/>
          <a:lstStyle/>
          <a:p>
            <a:pPr marL="0" indent="0" algn="ctr">
              <a:lnSpc>
                <a:spcPts val="2592"/>
              </a:lnSpc>
              <a:buNone/>
            </a:pPr>
            <a:r>
              <a:rPr lang="en-US" sz="2592" b="1" dirty="0">
                <a:solidFill>
                  <a:srgbClr val="5372DF"/>
                </a:solidFill>
                <a:latin typeface="Spline Sans" pitchFamily="34" charset="0"/>
                <a:ea typeface="Spline Sans" pitchFamily="34" charset="-122"/>
                <a:cs typeface="Spline Sans" pitchFamily="34" charset="-120"/>
              </a:rPr>
              <a:t>4</a:t>
            </a:r>
            <a:endParaRPr lang="en-US" sz="2592" dirty="0"/>
          </a:p>
        </p:txBody>
      </p:sp>
      <p:sp>
        <p:nvSpPr>
          <p:cNvPr id="19" name="Text 16"/>
          <p:cNvSpPr/>
          <p:nvPr/>
        </p:nvSpPr>
        <p:spPr>
          <a:xfrm>
            <a:off x="8240911" y="5105638"/>
            <a:ext cx="3177302" cy="342900"/>
          </a:xfrm>
          <a:prstGeom prst="rect">
            <a:avLst/>
          </a:prstGeom>
          <a:noFill/>
          <a:ln/>
        </p:spPr>
        <p:txBody>
          <a:bodyPr wrap="none" rtlCol="0" anchor="t"/>
          <a:lstStyle/>
          <a:p>
            <a:pPr marL="0" indent="0">
              <a:lnSpc>
                <a:spcPts val="2700"/>
              </a:lnSpc>
              <a:buNone/>
            </a:pPr>
            <a:r>
              <a:rPr lang="en-US" sz="2160" b="1" dirty="0">
                <a:solidFill>
                  <a:srgbClr val="5372DF"/>
                </a:solidFill>
                <a:latin typeface="Spline Sans" pitchFamily="34" charset="0"/>
                <a:ea typeface="Spline Sans" pitchFamily="34" charset="-122"/>
                <a:cs typeface="Spline Sans" pitchFamily="34" charset="-120"/>
              </a:rPr>
              <a:t>Generational Algorithms</a:t>
            </a:r>
            <a:endParaRPr lang="en-US" sz="2160" dirty="0"/>
          </a:p>
        </p:txBody>
      </p:sp>
      <p:sp>
        <p:nvSpPr>
          <p:cNvPr id="20" name="Text 17"/>
          <p:cNvSpPr/>
          <p:nvPr/>
        </p:nvSpPr>
        <p:spPr>
          <a:xfrm>
            <a:off x="8240911" y="5596652"/>
            <a:ext cx="5068253" cy="1185148"/>
          </a:xfrm>
          <a:prstGeom prst="rect">
            <a:avLst/>
          </a:prstGeom>
          <a:noFill/>
          <a:ln/>
        </p:spPr>
        <p:txBody>
          <a:bodyPr wrap="square" rtlCol="0" anchor="t"/>
          <a:lstStyle/>
          <a:p>
            <a:pPr marL="0" indent="0">
              <a:lnSpc>
                <a:spcPts val="3110"/>
              </a:lnSpc>
              <a:buNone/>
            </a:pPr>
            <a:r>
              <a:rPr lang="en-US" sz="1944" dirty="0">
                <a:solidFill>
                  <a:srgbClr val="E0E4E6"/>
                </a:solidFill>
                <a:latin typeface="Barlow" pitchFamily="34" charset="0"/>
                <a:ea typeface="Barlow" pitchFamily="34" charset="-122"/>
                <a:cs typeface="Barlow" pitchFamily="34" charset="-120"/>
              </a:rPr>
              <a:t>Focusing on objects with shorter lifetimes to improve the efficiency of the garbage collection process.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1321356" y="1859875"/>
            <a:ext cx="8676203" cy="685800"/>
          </a:xfrm>
          <a:prstGeom prst="rect">
            <a:avLst/>
          </a:prstGeom>
          <a:noFill/>
          <a:ln/>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Memory Optimization Techniques</a:t>
            </a:r>
            <a:endParaRPr lang="en-US" sz="4320" dirty="0"/>
          </a:p>
        </p:txBody>
      </p:sp>
      <p:pic>
        <p:nvPicPr>
          <p:cNvPr id="5" name="Image 1" descr="preencoded.png"/>
          <p:cNvPicPr>
            <a:picLocks noChangeAspect="1"/>
          </p:cNvPicPr>
          <p:nvPr/>
        </p:nvPicPr>
        <p:blipFill>
          <a:blip r:embed="rId4"/>
          <a:stretch>
            <a:fillRect/>
          </a:stretch>
        </p:blipFill>
        <p:spPr>
          <a:xfrm>
            <a:off x="1321356" y="3039428"/>
            <a:ext cx="617220" cy="617220"/>
          </a:xfrm>
          <a:prstGeom prst="rect">
            <a:avLst/>
          </a:prstGeom>
        </p:spPr>
      </p:pic>
      <p:sp>
        <p:nvSpPr>
          <p:cNvPr id="6" name="Text 2"/>
          <p:cNvSpPr/>
          <p:nvPr/>
        </p:nvSpPr>
        <p:spPr>
          <a:xfrm>
            <a:off x="1321356" y="3903464"/>
            <a:ext cx="2719149" cy="342900"/>
          </a:xfrm>
          <a:prstGeom prst="rect">
            <a:avLst/>
          </a:prstGeom>
          <a:noFill/>
          <a:ln/>
        </p:spPr>
        <p:txBody>
          <a:bodyPr wrap="none" rtlCol="0" anchor="t"/>
          <a:lstStyle/>
          <a:p>
            <a:pPr marL="0" indent="0" algn="l">
              <a:lnSpc>
                <a:spcPts val="2700"/>
              </a:lnSpc>
              <a:buNone/>
            </a:pPr>
            <a:r>
              <a:rPr lang="en-US" sz="2160" b="1" dirty="0">
                <a:solidFill>
                  <a:srgbClr val="16FFBB"/>
                </a:solidFill>
                <a:latin typeface="Spline Sans" pitchFamily="34" charset="0"/>
                <a:ea typeface="Spline Sans" pitchFamily="34" charset="-122"/>
                <a:cs typeface="Spline Sans" pitchFamily="34" charset="-120"/>
              </a:rPr>
              <a:t>Caching</a:t>
            </a:r>
            <a:endParaRPr lang="en-US" sz="2160" dirty="0"/>
          </a:p>
        </p:txBody>
      </p:sp>
      <p:sp>
        <p:nvSpPr>
          <p:cNvPr id="7" name="Text 3"/>
          <p:cNvSpPr/>
          <p:nvPr/>
        </p:nvSpPr>
        <p:spPr>
          <a:xfrm>
            <a:off x="1321356" y="4394478"/>
            <a:ext cx="2719149" cy="1975247"/>
          </a:xfrm>
          <a:prstGeom prst="rect">
            <a:avLst/>
          </a:prstGeom>
          <a:noFill/>
          <a:ln/>
        </p:spPr>
        <p:txBody>
          <a:bodyPr wrap="square" rtlCol="0" anchor="t"/>
          <a:lstStyle/>
          <a:p>
            <a:pPr marL="0" indent="0" algn="l">
              <a:lnSpc>
                <a:spcPts val="3110"/>
              </a:lnSpc>
              <a:buNone/>
            </a:pPr>
            <a:r>
              <a:rPr lang="en-US" sz="1944" dirty="0">
                <a:solidFill>
                  <a:srgbClr val="E0E4E6"/>
                </a:solidFill>
                <a:latin typeface="Barlow" pitchFamily="34" charset="0"/>
                <a:ea typeface="Barlow" pitchFamily="34" charset="-122"/>
                <a:cs typeface="Barlow" pitchFamily="34" charset="-120"/>
              </a:rPr>
              <a:t>Leveraging caching mechanisms to reduce memory access times and improve performance.</a:t>
            </a:r>
            <a:endParaRPr lang="en-US" sz="1944" dirty="0"/>
          </a:p>
        </p:txBody>
      </p:sp>
      <p:pic>
        <p:nvPicPr>
          <p:cNvPr id="8" name="Image 2" descr="preencoded.png"/>
          <p:cNvPicPr>
            <a:picLocks noChangeAspect="1"/>
          </p:cNvPicPr>
          <p:nvPr/>
        </p:nvPicPr>
        <p:blipFill>
          <a:blip r:embed="rId4"/>
          <a:stretch>
            <a:fillRect/>
          </a:stretch>
        </p:blipFill>
        <p:spPr>
          <a:xfrm>
            <a:off x="4410789" y="3039428"/>
            <a:ext cx="617220" cy="617220"/>
          </a:xfrm>
          <a:prstGeom prst="rect">
            <a:avLst/>
          </a:prstGeom>
        </p:spPr>
      </p:pic>
      <p:sp>
        <p:nvSpPr>
          <p:cNvPr id="9" name="Text 4"/>
          <p:cNvSpPr/>
          <p:nvPr/>
        </p:nvSpPr>
        <p:spPr>
          <a:xfrm>
            <a:off x="4410789" y="3903464"/>
            <a:ext cx="2719268" cy="342900"/>
          </a:xfrm>
          <a:prstGeom prst="rect">
            <a:avLst/>
          </a:prstGeom>
          <a:noFill/>
          <a:ln/>
        </p:spPr>
        <p:txBody>
          <a:bodyPr wrap="none" rtlCol="0" anchor="t"/>
          <a:lstStyle/>
          <a:p>
            <a:pPr marL="0" indent="0" algn="l">
              <a:lnSpc>
                <a:spcPts val="2700"/>
              </a:lnSpc>
              <a:buNone/>
            </a:pPr>
            <a:r>
              <a:rPr lang="en-US" sz="2160" b="1" dirty="0">
                <a:solidFill>
                  <a:srgbClr val="29DDDA"/>
                </a:solidFill>
                <a:latin typeface="Spline Sans" pitchFamily="34" charset="0"/>
                <a:ea typeface="Spline Sans" pitchFamily="34" charset="-122"/>
                <a:cs typeface="Spline Sans" pitchFamily="34" charset="-120"/>
              </a:rPr>
              <a:t>Compression</a:t>
            </a:r>
            <a:endParaRPr lang="en-US" sz="2160" dirty="0"/>
          </a:p>
        </p:txBody>
      </p:sp>
      <p:sp>
        <p:nvSpPr>
          <p:cNvPr id="10" name="Text 5"/>
          <p:cNvSpPr/>
          <p:nvPr/>
        </p:nvSpPr>
        <p:spPr>
          <a:xfrm>
            <a:off x="4410789" y="4394478"/>
            <a:ext cx="2719268" cy="1185148"/>
          </a:xfrm>
          <a:prstGeom prst="rect">
            <a:avLst/>
          </a:prstGeom>
          <a:noFill/>
          <a:ln/>
        </p:spPr>
        <p:txBody>
          <a:bodyPr wrap="square" rtlCol="0" anchor="t"/>
          <a:lstStyle/>
          <a:p>
            <a:pPr marL="0" indent="0" algn="l">
              <a:lnSpc>
                <a:spcPts val="3110"/>
              </a:lnSpc>
              <a:buNone/>
            </a:pPr>
            <a:r>
              <a:rPr lang="en-US" sz="1944" dirty="0">
                <a:solidFill>
                  <a:srgbClr val="E0E4E6"/>
                </a:solidFill>
                <a:latin typeface="Barlow" pitchFamily="34" charset="0"/>
                <a:ea typeface="Barlow" pitchFamily="34" charset="-122"/>
                <a:cs typeface="Barlow" pitchFamily="34" charset="-120"/>
              </a:rPr>
              <a:t>Compressing data in memory to reduce the overall memory footprint.</a:t>
            </a:r>
            <a:endParaRPr lang="en-US" sz="1944" dirty="0"/>
          </a:p>
        </p:txBody>
      </p:sp>
      <p:pic>
        <p:nvPicPr>
          <p:cNvPr id="11" name="Image 3" descr="preencoded.png"/>
          <p:cNvPicPr>
            <a:picLocks noChangeAspect="1"/>
          </p:cNvPicPr>
          <p:nvPr/>
        </p:nvPicPr>
        <p:blipFill>
          <a:blip r:embed="rId4"/>
          <a:stretch>
            <a:fillRect/>
          </a:stretch>
        </p:blipFill>
        <p:spPr>
          <a:xfrm>
            <a:off x="7500342" y="3039428"/>
            <a:ext cx="617220" cy="617220"/>
          </a:xfrm>
          <a:prstGeom prst="rect">
            <a:avLst/>
          </a:prstGeom>
        </p:spPr>
      </p:pic>
      <p:sp>
        <p:nvSpPr>
          <p:cNvPr id="12" name="Text 6"/>
          <p:cNvSpPr/>
          <p:nvPr/>
        </p:nvSpPr>
        <p:spPr>
          <a:xfrm>
            <a:off x="7500342" y="3903464"/>
            <a:ext cx="2719149" cy="342900"/>
          </a:xfrm>
          <a:prstGeom prst="rect">
            <a:avLst/>
          </a:prstGeom>
          <a:noFill/>
          <a:ln/>
        </p:spPr>
        <p:txBody>
          <a:bodyPr wrap="none" rtlCol="0" anchor="t"/>
          <a:lstStyle/>
          <a:p>
            <a:pPr marL="0" indent="0" algn="l">
              <a:lnSpc>
                <a:spcPts val="2700"/>
              </a:lnSpc>
              <a:buNone/>
            </a:pPr>
            <a:r>
              <a:rPr lang="en-US" sz="2160" b="1" dirty="0">
                <a:solidFill>
                  <a:srgbClr val="37A7E7"/>
                </a:solidFill>
                <a:latin typeface="Spline Sans" pitchFamily="34" charset="0"/>
                <a:ea typeface="Spline Sans" pitchFamily="34" charset="-122"/>
                <a:cs typeface="Spline Sans" pitchFamily="34" charset="-120"/>
              </a:rPr>
              <a:t>Partitioning</a:t>
            </a:r>
            <a:endParaRPr lang="en-US" sz="2160" dirty="0"/>
          </a:p>
        </p:txBody>
      </p:sp>
      <p:sp>
        <p:nvSpPr>
          <p:cNvPr id="13" name="Text 7"/>
          <p:cNvSpPr/>
          <p:nvPr/>
        </p:nvSpPr>
        <p:spPr>
          <a:xfrm>
            <a:off x="7500342" y="4394478"/>
            <a:ext cx="2719149" cy="1975247"/>
          </a:xfrm>
          <a:prstGeom prst="rect">
            <a:avLst/>
          </a:prstGeom>
          <a:noFill/>
          <a:ln/>
        </p:spPr>
        <p:txBody>
          <a:bodyPr wrap="square" rtlCol="0" anchor="t"/>
          <a:lstStyle/>
          <a:p>
            <a:pPr marL="0" indent="0" algn="l">
              <a:lnSpc>
                <a:spcPts val="3110"/>
              </a:lnSpc>
              <a:buNone/>
            </a:pPr>
            <a:r>
              <a:rPr lang="en-US" sz="1944" dirty="0">
                <a:solidFill>
                  <a:srgbClr val="E0E4E6"/>
                </a:solidFill>
                <a:latin typeface="Barlow" pitchFamily="34" charset="0"/>
                <a:ea typeface="Barlow" pitchFamily="34" charset="-122"/>
                <a:cs typeface="Barlow" pitchFamily="34" charset="-120"/>
              </a:rPr>
              <a:t>Dividing memory into smaller, more manageable segments to optimize allocation and deallocation.</a:t>
            </a:r>
            <a:endParaRPr lang="en-US" sz="1944" dirty="0"/>
          </a:p>
        </p:txBody>
      </p:sp>
      <p:pic>
        <p:nvPicPr>
          <p:cNvPr id="14" name="Image 4" descr="preencoded.png"/>
          <p:cNvPicPr>
            <a:picLocks noChangeAspect="1"/>
          </p:cNvPicPr>
          <p:nvPr/>
        </p:nvPicPr>
        <p:blipFill>
          <a:blip r:embed="rId4"/>
          <a:stretch>
            <a:fillRect/>
          </a:stretch>
        </p:blipFill>
        <p:spPr>
          <a:xfrm>
            <a:off x="10589776" y="3039428"/>
            <a:ext cx="617220" cy="617220"/>
          </a:xfrm>
          <a:prstGeom prst="rect">
            <a:avLst/>
          </a:prstGeom>
        </p:spPr>
      </p:pic>
      <p:sp>
        <p:nvSpPr>
          <p:cNvPr id="15" name="Text 8"/>
          <p:cNvSpPr/>
          <p:nvPr/>
        </p:nvSpPr>
        <p:spPr>
          <a:xfrm>
            <a:off x="10589776" y="3903464"/>
            <a:ext cx="2719268" cy="342900"/>
          </a:xfrm>
          <a:prstGeom prst="rect">
            <a:avLst/>
          </a:prstGeom>
          <a:noFill/>
          <a:ln/>
        </p:spPr>
        <p:txBody>
          <a:bodyPr wrap="none" rtlCol="0" anchor="t"/>
          <a:lstStyle/>
          <a:p>
            <a:pPr marL="0" indent="0" algn="l">
              <a:lnSpc>
                <a:spcPts val="2700"/>
              </a:lnSpc>
              <a:buNone/>
            </a:pPr>
            <a:r>
              <a:rPr lang="en-US" sz="2160" b="1" dirty="0">
                <a:solidFill>
                  <a:srgbClr val="5372DF"/>
                </a:solidFill>
                <a:latin typeface="Spline Sans" pitchFamily="34" charset="0"/>
                <a:ea typeface="Spline Sans" pitchFamily="34" charset="-122"/>
                <a:cs typeface="Spline Sans" pitchFamily="34" charset="-120"/>
              </a:rPr>
              <a:t>Pooling</a:t>
            </a:r>
            <a:endParaRPr lang="en-US" sz="2160" dirty="0"/>
          </a:p>
        </p:txBody>
      </p:sp>
      <p:sp>
        <p:nvSpPr>
          <p:cNvPr id="16" name="Text 9"/>
          <p:cNvSpPr/>
          <p:nvPr/>
        </p:nvSpPr>
        <p:spPr>
          <a:xfrm>
            <a:off x="10589776" y="4394478"/>
            <a:ext cx="2719268" cy="1580198"/>
          </a:xfrm>
          <a:prstGeom prst="rect">
            <a:avLst/>
          </a:prstGeom>
          <a:noFill/>
          <a:ln/>
        </p:spPr>
        <p:txBody>
          <a:bodyPr wrap="square" rtlCol="0" anchor="t"/>
          <a:lstStyle/>
          <a:p>
            <a:pPr marL="0" indent="0" algn="l">
              <a:lnSpc>
                <a:spcPts val="3110"/>
              </a:lnSpc>
              <a:buNone/>
            </a:pPr>
            <a:r>
              <a:rPr lang="en-US" sz="1944" dirty="0">
                <a:solidFill>
                  <a:srgbClr val="E0E4E6"/>
                </a:solidFill>
                <a:latin typeface="Barlow" pitchFamily="34" charset="0"/>
                <a:ea typeface="Barlow" pitchFamily="34" charset="-122"/>
                <a:cs typeface="Barlow" pitchFamily="34" charset="-120"/>
              </a:rPr>
              <a:t>Maintaining a pool of pre-allocated memory blocks to reduce the overhead of dynamic allocation.</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219"/>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3657600" cy="8232219"/>
          </a:xfrm>
          <a:prstGeom prst="rect">
            <a:avLst/>
          </a:prstGeom>
        </p:spPr>
      </p:pic>
      <p:sp>
        <p:nvSpPr>
          <p:cNvPr id="5" name="Text 1"/>
          <p:cNvSpPr/>
          <p:nvPr/>
        </p:nvSpPr>
        <p:spPr>
          <a:xfrm>
            <a:off x="4510564" y="670203"/>
            <a:ext cx="7669530" cy="676989"/>
          </a:xfrm>
          <a:prstGeom prst="rect">
            <a:avLst/>
          </a:prstGeom>
          <a:noFill/>
          <a:ln/>
        </p:spPr>
        <p:txBody>
          <a:bodyPr wrap="none" rtlCol="0" anchor="t"/>
          <a:lstStyle/>
          <a:p>
            <a:pPr marL="0" indent="0">
              <a:lnSpc>
                <a:spcPts val="5331"/>
              </a:lnSpc>
              <a:buNone/>
            </a:pPr>
            <a:r>
              <a:rPr lang="en-US" sz="4265" b="1" dirty="0">
                <a:solidFill>
                  <a:srgbClr val="F0FCFF"/>
                </a:solidFill>
                <a:latin typeface="Spline Sans" pitchFamily="34" charset="0"/>
                <a:ea typeface="Spline Sans" pitchFamily="34" charset="-122"/>
                <a:cs typeface="Spline Sans" pitchFamily="34" charset="-120"/>
              </a:rPr>
              <a:t>Memory Leaks and Debugging</a:t>
            </a:r>
            <a:endParaRPr lang="en-US" sz="4265" dirty="0"/>
          </a:p>
        </p:txBody>
      </p:sp>
      <p:pic>
        <p:nvPicPr>
          <p:cNvPr id="6" name="Image 2" descr="preencoded.png"/>
          <p:cNvPicPr>
            <a:picLocks noChangeAspect="1"/>
          </p:cNvPicPr>
          <p:nvPr/>
        </p:nvPicPr>
        <p:blipFill>
          <a:blip r:embed="rId5"/>
          <a:stretch>
            <a:fillRect/>
          </a:stretch>
        </p:blipFill>
        <p:spPr>
          <a:xfrm>
            <a:off x="4510564" y="1712714"/>
            <a:ext cx="1218605" cy="1949768"/>
          </a:xfrm>
          <a:prstGeom prst="rect">
            <a:avLst/>
          </a:prstGeom>
        </p:spPr>
      </p:pic>
      <p:sp>
        <p:nvSpPr>
          <p:cNvPr id="7" name="Text 2"/>
          <p:cNvSpPr/>
          <p:nvPr/>
        </p:nvSpPr>
        <p:spPr>
          <a:xfrm>
            <a:off x="6094690" y="1956435"/>
            <a:ext cx="2708077" cy="338495"/>
          </a:xfrm>
          <a:prstGeom prst="rect">
            <a:avLst/>
          </a:prstGeom>
          <a:noFill/>
          <a:ln/>
        </p:spPr>
        <p:txBody>
          <a:bodyPr wrap="none" rtlCol="0" anchor="t"/>
          <a:lstStyle/>
          <a:p>
            <a:pPr marL="0" indent="0" algn="l">
              <a:lnSpc>
                <a:spcPts val="2665"/>
              </a:lnSpc>
              <a:buNone/>
            </a:pPr>
            <a:r>
              <a:rPr lang="en-US" sz="2132" b="1" dirty="0">
                <a:solidFill>
                  <a:srgbClr val="16FFBB"/>
                </a:solidFill>
                <a:latin typeface="Spline Sans" pitchFamily="34" charset="0"/>
                <a:ea typeface="Spline Sans" pitchFamily="34" charset="-122"/>
                <a:cs typeface="Spline Sans" pitchFamily="34" charset="-120"/>
              </a:rPr>
              <a:t>Identify</a:t>
            </a:r>
            <a:endParaRPr lang="en-US" sz="2132" dirty="0"/>
          </a:p>
        </p:txBody>
      </p:sp>
      <p:sp>
        <p:nvSpPr>
          <p:cNvPr id="8" name="Text 3"/>
          <p:cNvSpPr/>
          <p:nvPr/>
        </p:nvSpPr>
        <p:spPr>
          <a:xfrm>
            <a:off x="6094690" y="2441138"/>
            <a:ext cx="7682746" cy="389930"/>
          </a:xfrm>
          <a:prstGeom prst="rect">
            <a:avLst/>
          </a:prstGeom>
          <a:noFill/>
          <a:ln/>
        </p:spPr>
        <p:txBody>
          <a:bodyPr wrap="none" rtlCol="0" anchor="t"/>
          <a:lstStyle/>
          <a:p>
            <a:pPr marL="0" indent="0" algn="l">
              <a:lnSpc>
                <a:spcPts val="3071"/>
              </a:lnSpc>
              <a:buNone/>
            </a:pPr>
            <a:r>
              <a:rPr lang="en-US" sz="1919" dirty="0">
                <a:solidFill>
                  <a:srgbClr val="E0E4E6"/>
                </a:solidFill>
                <a:latin typeface="Barlow" pitchFamily="34" charset="0"/>
                <a:ea typeface="Barlow" pitchFamily="34" charset="-122"/>
                <a:cs typeface="Barlow" pitchFamily="34" charset="-120"/>
              </a:rPr>
              <a:t>Detecting memory leaks through profiling and monitoring tools.</a:t>
            </a:r>
            <a:endParaRPr lang="en-US" sz="1919" dirty="0"/>
          </a:p>
        </p:txBody>
      </p:sp>
      <p:pic>
        <p:nvPicPr>
          <p:cNvPr id="9" name="Image 3" descr="preencoded.png"/>
          <p:cNvPicPr>
            <a:picLocks noChangeAspect="1"/>
          </p:cNvPicPr>
          <p:nvPr/>
        </p:nvPicPr>
        <p:blipFill>
          <a:blip r:embed="rId6"/>
          <a:stretch>
            <a:fillRect/>
          </a:stretch>
        </p:blipFill>
        <p:spPr>
          <a:xfrm>
            <a:off x="4510564" y="3662482"/>
            <a:ext cx="1218605" cy="1949768"/>
          </a:xfrm>
          <a:prstGeom prst="rect">
            <a:avLst/>
          </a:prstGeom>
        </p:spPr>
      </p:pic>
      <p:sp>
        <p:nvSpPr>
          <p:cNvPr id="10" name="Text 4"/>
          <p:cNvSpPr/>
          <p:nvPr/>
        </p:nvSpPr>
        <p:spPr>
          <a:xfrm>
            <a:off x="6094690" y="3906203"/>
            <a:ext cx="2708077" cy="338495"/>
          </a:xfrm>
          <a:prstGeom prst="rect">
            <a:avLst/>
          </a:prstGeom>
          <a:noFill/>
          <a:ln/>
        </p:spPr>
        <p:txBody>
          <a:bodyPr wrap="none" rtlCol="0" anchor="t"/>
          <a:lstStyle/>
          <a:p>
            <a:pPr marL="0" indent="0" algn="l">
              <a:lnSpc>
                <a:spcPts val="2665"/>
              </a:lnSpc>
              <a:buNone/>
            </a:pPr>
            <a:r>
              <a:rPr lang="en-US" sz="2132" b="1" dirty="0">
                <a:solidFill>
                  <a:srgbClr val="29DDDA"/>
                </a:solidFill>
                <a:latin typeface="Spline Sans" pitchFamily="34" charset="0"/>
                <a:ea typeface="Spline Sans" pitchFamily="34" charset="-122"/>
                <a:cs typeface="Spline Sans" pitchFamily="34" charset="-120"/>
              </a:rPr>
              <a:t>Analyze</a:t>
            </a:r>
            <a:endParaRPr lang="en-US" sz="2132" dirty="0"/>
          </a:p>
        </p:txBody>
      </p:sp>
      <p:sp>
        <p:nvSpPr>
          <p:cNvPr id="11" name="Text 5"/>
          <p:cNvSpPr/>
          <p:nvPr/>
        </p:nvSpPr>
        <p:spPr>
          <a:xfrm>
            <a:off x="6094690" y="4390906"/>
            <a:ext cx="7682746" cy="779859"/>
          </a:xfrm>
          <a:prstGeom prst="rect">
            <a:avLst/>
          </a:prstGeom>
          <a:noFill/>
          <a:ln/>
        </p:spPr>
        <p:txBody>
          <a:bodyPr wrap="square" rtlCol="0" anchor="t"/>
          <a:lstStyle/>
          <a:p>
            <a:pPr marL="0" indent="0" algn="l">
              <a:lnSpc>
                <a:spcPts val="3071"/>
              </a:lnSpc>
              <a:buNone/>
            </a:pPr>
            <a:r>
              <a:rPr lang="en-US" sz="1919" dirty="0">
                <a:solidFill>
                  <a:srgbClr val="E0E4E6"/>
                </a:solidFill>
                <a:latin typeface="Barlow" pitchFamily="34" charset="0"/>
                <a:ea typeface="Barlow" pitchFamily="34" charset="-122"/>
                <a:cs typeface="Barlow" pitchFamily="34" charset="-120"/>
              </a:rPr>
              <a:t>Investigating the root causes of memory leaks, such as improper memory management or reference counting issues.</a:t>
            </a:r>
            <a:endParaRPr lang="en-US" sz="1919" dirty="0"/>
          </a:p>
        </p:txBody>
      </p:sp>
      <p:pic>
        <p:nvPicPr>
          <p:cNvPr id="12" name="Image 4" descr="preencoded.png"/>
          <p:cNvPicPr>
            <a:picLocks noChangeAspect="1"/>
          </p:cNvPicPr>
          <p:nvPr/>
        </p:nvPicPr>
        <p:blipFill>
          <a:blip r:embed="rId7"/>
          <a:stretch>
            <a:fillRect/>
          </a:stretch>
        </p:blipFill>
        <p:spPr>
          <a:xfrm>
            <a:off x="4510564" y="5612249"/>
            <a:ext cx="1218605" cy="1949768"/>
          </a:xfrm>
          <a:prstGeom prst="rect">
            <a:avLst/>
          </a:prstGeom>
        </p:spPr>
      </p:pic>
      <p:sp>
        <p:nvSpPr>
          <p:cNvPr id="13" name="Text 6"/>
          <p:cNvSpPr/>
          <p:nvPr/>
        </p:nvSpPr>
        <p:spPr>
          <a:xfrm>
            <a:off x="6094690" y="5855970"/>
            <a:ext cx="2708077" cy="338495"/>
          </a:xfrm>
          <a:prstGeom prst="rect">
            <a:avLst/>
          </a:prstGeom>
          <a:noFill/>
          <a:ln/>
        </p:spPr>
        <p:txBody>
          <a:bodyPr wrap="none" rtlCol="0" anchor="t"/>
          <a:lstStyle/>
          <a:p>
            <a:pPr marL="0" indent="0" algn="l">
              <a:lnSpc>
                <a:spcPts val="2665"/>
              </a:lnSpc>
              <a:buNone/>
            </a:pPr>
            <a:r>
              <a:rPr lang="en-US" sz="2132" b="1" dirty="0">
                <a:solidFill>
                  <a:srgbClr val="37A7E7"/>
                </a:solidFill>
                <a:latin typeface="Spline Sans" pitchFamily="34" charset="0"/>
                <a:ea typeface="Spline Sans" pitchFamily="34" charset="-122"/>
                <a:cs typeface="Spline Sans" pitchFamily="34" charset="-120"/>
              </a:rPr>
              <a:t>Fix</a:t>
            </a:r>
            <a:endParaRPr lang="en-US" sz="2132" dirty="0"/>
          </a:p>
        </p:txBody>
      </p:sp>
      <p:sp>
        <p:nvSpPr>
          <p:cNvPr id="14" name="Text 7"/>
          <p:cNvSpPr/>
          <p:nvPr/>
        </p:nvSpPr>
        <p:spPr>
          <a:xfrm>
            <a:off x="6094690" y="6340673"/>
            <a:ext cx="7682746" cy="779859"/>
          </a:xfrm>
          <a:prstGeom prst="rect">
            <a:avLst/>
          </a:prstGeom>
          <a:noFill/>
          <a:ln/>
        </p:spPr>
        <p:txBody>
          <a:bodyPr wrap="square" rtlCol="0" anchor="t"/>
          <a:lstStyle/>
          <a:p>
            <a:pPr marL="0" indent="0" algn="l">
              <a:lnSpc>
                <a:spcPts val="3071"/>
              </a:lnSpc>
              <a:buNone/>
            </a:pPr>
            <a:r>
              <a:rPr lang="en-US" sz="1919" dirty="0">
                <a:solidFill>
                  <a:srgbClr val="E0E4E6"/>
                </a:solidFill>
                <a:latin typeface="Barlow" pitchFamily="34" charset="0"/>
                <a:ea typeface="Barlow" pitchFamily="34" charset="-122"/>
                <a:cs typeface="Barlow" pitchFamily="34" charset="-120"/>
              </a:rPr>
              <a:t>Implementing solutions to prevent and fix memory leaks, such as manual memory deallocation or improved garbage collection strategies.</a:t>
            </a:r>
            <a:endParaRPr lang="en-US" sz="1919"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33</TotalTime>
  <Words>617</Words>
  <Application>Microsoft Office PowerPoint</Application>
  <PresentationFormat>Custom</PresentationFormat>
  <Paragraphs>73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Barlow</vt:lpstr>
      <vt:lpstr>Spline Sans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K.KASEESWAR REDDY</cp:lastModifiedBy>
  <cp:revision>3</cp:revision>
  <dcterms:created xsi:type="dcterms:W3CDTF">2024-06-25T07:57:36Z</dcterms:created>
  <dcterms:modified xsi:type="dcterms:W3CDTF">2024-06-25T14:55:10Z</dcterms:modified>
</cp:coreProperties>
</file>