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3" r:id="rId16"/>
    <p:sldId id="276" r:id="rId17"/>
    <p:sldId id="277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ser\Downloads\Sales+Dataset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ser\Downloads\Sales+Dataset%20(2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ser\Downloads\Sales+Dataset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ser\Downloads\Sales+Dataset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[Sales+Dataset (2).xlsx]Sheet1!PivotTable1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Technology</a:t>
            </a:r>
            <a:r>
              <a:rPr lang="en-IN" baseline="0"/>
              <a:t> primery-conversion rate (%)</a:t>
            </a:r>
          </a:p>
          <a:p>
            <a:pPr>
              <a:defRPr/>
            </a:pPr>
            <a:endParaRPr lang="en-IN"/>
          </a:p>
        </c:rich>
      </c:tx>
      <c:layout>
        <c:manualLayout>
          <c:xMode val="edge"/>
          <c:yMode val="edge"/>
          <c:x val="0.14502077865266841"/>
          <c:y val="0.119349664625255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619233874267347"/>
          <c:y val="0.17624914442162903"/>
          <c:w val="0.68172127913978176"/>
          <c:h val="0.744980831451510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Enterprise Sellers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Sheet1!$A$5:$A$9</c:f>
              <c:strCache>
                <c:ptCount val="4"/>
                <c:pt idx="0">
                  <c:v>Analytics</c:v>
                </c:pt>
                <c:pt idx="1">
                  <c:v>ERP Implementation</c:v>
                </c:pt>
                <c:pt idx="2">
                  <c:v>Legacy Modernization</c:v>
                </c:pt>
                <c:pt idx="3">
                  <c:v>Technical Business Solutions</c:v>
                </c:pt>
              </c:strCache>
            </c:strRef>
          </c:cat>
          <c:val>
            <c:numRef>
              <c:f>Sheet1!$B$5:$B$9</c:f>
              <c:numCache>
                <c:formatCode>General</c:formatCode>
                <c:ptCount val="4"/>
                <c:pt idx="0">
                  <c:v>2097535</c:v>
                </c:pt>
                <c:pt idx="1">
                  <c:v>507351871</c:v>
                </c:pt>
                <c:pt idx="2">
                  <c:v>5074141</c:v>
                </c:pt>
                <c:pt idx="3">
                  <c:v>318248645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B7-439A-AE9E-2392AB320C50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Marketing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Sheet1!$A$5:$A$9</c:f>
              <c:strCache>
                <c:ptCount val="4"/>
                <c:pt idx="0">
                  <c:v>Analytics</c:v>
                </c:pt>
                <c:pt idx="1">
                  <c:v>ERP Implementation</c:v>
                </c:pt>
                <c:pt idx="2">
                  <c:v>Legacy Modernization</c:v>
                </c:pt>
                <c:pt idx="3">
                  <c:v>Technical Business Solutions</c:v>
                </c:pt>
              </c:strCache>
            </c:strRef>
          </c:cat>
          <c:val>
            <c:numRef>
              <c:f>Sheet1!$C$5:$C$9</c:f>
              <c:numCache>
                <c:formatCode>General</c:formatCode>
                <c:ptCount val="4"/>
                <c:pt idx="0">
                  <c:v>4996199</c:v>
                </c:pt>
                <c:pt idx="1">
                  <c:v>833632714</c:v>
                </c:pt>
                <c:pt idx="2">
                  <c:v>15603227</c:v>
                </c:pt>
                <c:pt idx="3">
                  <c:v>487649297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B7-439A-AE9E-2392AB320C50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Online Leads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Sheet1!$A$5:$A$9</c:f>
              <c:strCache>
                <c:ptCount val="4"/>
                <c:pt idx="0">
                  <c:v>Analytics</c:v>
                </c:pt>
                <c:pt idx="1">
                  <c:v>ERP Implementation</c:v>
                </c:pt>
                <c:pt idx="2">
                  <c:v>Legacy Modernization</c:v>
                </c:pt>
                <c:pt idx="3">
                  <c:v>Technical Business Solutions</c:v>
                </c:pt>
              </c:strCache>
            </c:strRef>
          </c:cat>
          <c:val>
            <c:numRef>
              <c:f>Sheet1!$D$5:$D$9</c:f>
              <c:numCache>
                <c:formatCode>General</c:formatCode>
                <c:ptCount val="4"/>
                <c:pt idx="0">
                  <c:v>130933</c:v>
                </c:pt>
                <c:pt idx="1">
                  <c:v>12055787</c:v>
                </c:pt>
                <c:pt idx="2">
                  <c:v>131928</c:v>
                </c:pt>
                <c:pt idx="3">
                  <c:v>5593339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B7-439A-AE9E-2392AB320C50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Partners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Sheet1!$A$5:$A$9</c:f>
              <c:strCache>
                <c:ptCount val="4"/>
                <c:pt idx="0">
                  <c:v>Analytics</c:v>
                </c:pt>
                <c:pt idx="1">
                  <c:v>ERP Implementation</c:v>
                </c:pt>
                <c:pt idx="2">
                  <c:v>Legacy Modernization</c:v>
                </c:pt>
                <c:pt idx="3">
                  <c:v>Technical Business Solutions</c:v>
                </c:pt>
              </c:strCache>
            </c:strRef>
          </c:cat>
          <c:val>
            <c:numRef>
              <c:f>Sheet1!$E$5:$E$9</c:f>
              <c:numCache>
                <c:formatCode>General</c:formatCode>
                <c:ptCount val="4"/>
                <c:pt idx="0">
                  <c:v>465505</c:v>
                </c:pt>
                <c:pt idx="1">
                  <c:v>56455993</c:v>
                </c:pt>
                <c:pt idx="2">
                  <c:v>747887</c:v>
                </c:pt>
                <c:pt idx="3">
                  <c:v>42476747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3B7-439A-AE9E-2392AB320C50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Tele Sales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Sheet1!$A$5:$A$9</c:f>
              <c:strCache>
                <c:ptCount val="4"/>
                <c:pt idx="0">
                  <c:v>Analytics</c:v>
                </c:pt>
                <c:pt idx="1">
                  <c:v>ERP Implementation</c:v>
                </c:pt>
                <c:pt idx="2">
                  <c:v>Legacy Modernization</c:v>
                </c:pt>
                <c:pt idx="3">
                  <c:v>Technical Business Solutions</c:v>
                </c:pt>
              </c:strCache>
            </c:strRef>
          </c:cat>
          <c:val>
            <c:numRef>
              <c:f>Sheet1!$F$5:$F$9</c:f>
              <c:numCache>
                <c:formatCode>General</c:formatCode>
                <c:ptCount val="4"/>
                <c:pt idx="0">
                  <c:v>90398</c:v>
                </c:pt>
                <c:pt idx="1">
                  <c:v>40210656</c:v>
                </c:pt>
                <c:pt idx="2">
                  <c:v>457178</c:v>
                </c:pt>
                <c:pt idx="3">
                  <c:v>13964031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B7-439A-AE9E-2392AB320C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275423487"/>
        <c:axId val="275420607"/>
      </c:barChart>
      <c:catAx>
        <c:axId val="275423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420607"/>
        <c:crosses val="autoZero"/>
        <c:auto val="1"/>
        <c:lblAlgn val="ctr"/>
        <c:lblOffset val="100"/>
        <c:noMultiLvlLbl val="0"/>
      </c:catAx>
      <c:valAx>
        <c:axId val="275420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423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[Sales+Dataset (2).xlsx]Sheet2!PivotTable1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72A-4E82-A876-95389091FD26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72A-4E82-A876-95389091FD26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72A-4E82-A876-95389091FD26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72A-4E82-A876-95389091FD26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72A-4E82-A876-95389091FD2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Sheet2!$A$4:$A$9</c:f>
              <c:strCache>
                <c:ptCount val="5"/>
                <c:pt idx="0">
                  <c:v>Analytics</c:v>
                </c:pt>
                <c:pt idx="1">
                  <c:v>ERP Implementation</c:v>
                </c:pt>
                <c:pt idx="2">
                  <c:v>Legacy Modernization</c:v>
                </c:pt>
                <c:pt idx="3">
                  <c:v>Technical Business Solutions</c:v>
                </c:pt>
                <c:pt idx="4">
                  <c:v>(blank)</c:v>
                </c:pt>
              </c:strCache>
            </c:strRef>
          </c:cat>
          <c:val>
            <c:numRef>
              <c:f>Sheet2!$B$4:$B$9</c:f>
              <c:numCache>
                <c:formatCode>General</c:formatCode>
                <c:ptCount val="5"/>
                <c:pt idx="0">
                  <c:v>7780570</c:v>
                </c:pt>
                <c:pt idx="1">
                  <c:v>1449707021</c:v>
                </c:pt>
                <c:pt idx="2">
                  <c:v>22014361</c:v>
                </c:pt>
                <c:pt idx="3">
                  <c:v>867932059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72A-4E82-A876-95389091FD2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[Sales+Dataset (1).xlsx]Sheet1!PivotTable1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percentStack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Sheet1!$A$5:$A$10</c:f>
              <c:strCache>
                <c:ptCount val="5"/>
                <c:pt idx="0">
                  <c:v>Enterprise Sellers</c:v>
                </c:pt>
                <c:pt idx="1">
                  <c:v>Marketing</c:v>
                </c:pt>
                <c:pt idx="2">
                  <c:v>Online Leads</c:v>
                </c:pt>
                <c:pt idx="3">
                  <c:v>Partners</c:v>
                </c:pt>
                <c:pt idx="4">
                  <c:v>Tele Sales</c:v>
                </c:pt>
              </c:strCache>
            </c:strRef>
          </c:cat>
          <c:val>
            <c:numRef>
              <c:f>Sheet1!$B$5:$B$10</c:f>
              <c:numCache>
                <c:formatCode>0.00%</c:formatCode>
                <c:ptCount val="5"/>
                <c:pt idx="0">
                  <c:v>619362731</c:v>
                </c:pt>
                <c:pt idx="1">
                  <c:v>1151591009</c:v>
                </c:pt>
                <c:pt idx="2">
                  <c:v>17047024</c:v>
                </c:pt>
                <c:pt idx="3">
                  <c:v>85720695</c:v>
                </c:pt>
                <c:pt idx="4">
                  <c:v>47702504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24-4356-8983-79A41EB35BD1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Won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Sheet1!$A$5:$A$10</c:f>
              <c:strCache>
                <c:ptCount val="5"/>
                <c:pt idx="0">
                  <c:v>Enterprise Sellers</c:v>
                </c:pt>
                <c:pt idx="1">
                  <c:v>Marketing</c:v>
                </c:pt>
                <c:pt idx="2">
                  <c:v>Online Leads</c:v>
                </c:pt>
                <c:pt idx="3">
                  <c:v>Partners</c:v>
                </c:pt>
                <c:pt idx="4">
                  <c:v>Tele Sales</c:v>
                </c:pt>
              </c:strCache>
            </c:strRef>
          </c:cat>
          <c:val>
            <c:numRef>
              <c:f>Sheet1!$C$5:$C$10</c:f>
              <c:numCache>
                <c:formatCode>0.00%</c:formatCode>
                <c:ptCount val="5"/>
                <c:pt idx="0">
                  <c:v>213409461</c:v>
                </c:pt>
                <c:pt idx="1">
                  <c:v>190290428</c:v>
                </c:pt>
                <c:pt idx="2">
                  <c:v>864963</c:v>
                </c:pt>
                <c:pt idx="3">
                  <c:v>14425437</c:v>
                </c:pt>
                <c:pt idx="4">
                  <c:v>7019759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24-4356-8983-79A41EB35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2608496"/>
        <c:axId val="832607056"/>
      </c:lineChart>
      <c:catAx>
        <c:axId val="83260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2607056"/>
        <c:crosses val="autoZero"/>
        <c:auto val="1"/>
        <c:lblAlgn val="ctr"/>
        <c:lblOffset val="100"/>
        <c:noMultiLvlLbl val="0"/>
      </c:catAx>
      <c:valAx>
        <c:axId val="832607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260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[Sales+Dataset (1).xlsx]Sheet2!PivotTable2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8.0374453193350834E-2"/>
          <c:y val="0.23087744240303296"/>
          <c:w val="0.41147353455818025"/>
          <c:h val="0.68578922426363376"/>
        </c:manualLayout>
      </c:layout>
      <c:pieChart>
        <c:varyColors val="1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77B-4AB4-B634-45DCEC349C6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77B-4AB4-B634-45DCEC349C6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77B-4AB4-B634-45DCEC349C6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77B-4AB4-B634-45DCEC349C6E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Sheet2!$A$4:$A$8</c:f>
              <c:strCache>
                <c:ptCount val="4"/>
                <c:pt idx="0">
                  <c:v>Analytics</c:v>
                </c:pt>
                <c:pt idx="1">
                  <c:v>ERP Implementation</c:v>
                </c:pt>
                <c:pt idx="2">
                  <c:v>Legacy Modernization</c:v>
                </c:pt>
                <c:pt idx="3">
                  <c:v>Technical Business Solutions</c:v>
                </c:pt>
              </c:strCache>
            </c:strRef>
          </c:cat>
          <c:val>
            <c:numRef>
              <c:f>Sheet2!$B$4:$B$8</c:f>
              <c:numCache>
                <c:formatCode>General</c:formatCode>
                <c:ptCount val="4"/>
                <c:pt idx="0">
                  <c:v>281</c:v>
                </c:pt>
                <c:pt idx="1">
                  <c:v>49810</c:v>
                </c:pt>
                <c:pt idx="2">
                  <c:v>609</c:v>
                </c:pt>
                <c:pt idx="3">
                  <c:v>27325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77B-4AB4-B634-45DCEC349C6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Analyse the variables in the dataset, find the insights and mention the pattern of insights in the data. Make more copies of this slide if needed.</a:t>
            </a:r>
            <a:endParaRPr/>
          </a:p>
        </p:txBody>
      </p:sp>
      <p:sp>
        <p:nvSpPr>
          <p:cNvPr id="179" name="Google Shape;179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each variable that produced an interesting insight, explain you analysis bit here – the results you got from excel and the necessary visualisations. Note: it is compulsory for you to mention the results of the analysis on these variables - 'Technology Primary', 'B2B Sales Medium', 'Client Revenue Sizing', 'Opportunity Sizing' and 'Business from Client last year’.</a:t>
            </a:r>
            <a:endParaRPr/>
          </a:p>
        </p:txBody>
      </p:sp>
      <p:sp>
        <p:nvSpPr>
          <p:cNvPr id="188" name="Google Shape;188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each variable that produced an interesting insight, explain you analysis bit here – the results you got from excel and the necessary visualisations. Note: it is compulsory for you to mention the results of the analysis on these variables - 'Technology Primary', 'B2B Sales Medium', 'Client Revenue Sizing', 'Opportunity Sizing' and 'Business from Client last year’.</a:t>
            </a:r>
            <a:endParaRPr/>
          </a:p>
        </p:txBody>
      </p:sp>
      <p:sp>
        <p:nvSpPr>
          <p:cNvPr id="195" name="Google Shape;195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each variable that produced an interesting insight, explain you analysis bit here – the results you got from excel and the necessary visualisations. Note: it is compulsory for you to mention the results of the analysis on these variables - 'Technology Primary', 'B2B Sales Medium', 'Client Revenue Sizing', 'Opportunity Sizing' and 'Business from Client last year’.</a:t>
            </a:r>
            <a:endParaRPr/>
          </a:p>
        </p:txBody>
      </p:sp>
      <p:sp>
        <p:nvSpPr>
          <p:cNvPr id="202" name="Google Shape;20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each variable that produced an interesting insight, explain you analysis bit here – the results you got from excel and the necessary visualisations. Note: it is compulsory for you to mention the results of the analysis on these variables - 'Technology Primary', 'B2B Sales Medium', 'Client Revenue Sizing', 'Opportunity Sizing' and 'Business from Client last year’.</a:t>
            </a:r>
            <a:endParaRPr/>
          </a:p>
        </p:txBody>
      </p:sp>
      <p:sp>
        <p:nvSpPr>
          <p:cNvPr id="209" name="Google Shape;209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each recommendation explain the insights that form the reasoning for giving that recommendation. Make more copies of this slide if necessary.</a:t>
            </a:r>
            <a:endParaRPr/>
          </a:p>
        </p:txBody>
      </p:sp>
      <p:sp>
        <p:nvSpPr>
          <p:cNvPr id="223" name="Google Shape;223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are free to use the elements and boxes mentioned previously. Make sure you’re using the pyramid principle, data visualization, visual design principle and storyboarding concepts to design these slides.</a:t>
            </a:r>
            <a:endParaRPr/>
          </a:p>
        </p:txBody>
      </p:sp>
      <p:sp>
        <p:nvSpPr>
          <p:cNvPr id="243" name="Google Shape;243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90" name="Google Shape;9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Provide at least three questions under each branch.</a:t>
            </a:r>
            <a:endParaRPr/>
          </a:p>
        </p:txBody>
      </p:sp>
      <p:sp>
        <p:nvSpPr>
          <p:cNvPr id="109" name="Google Shape;10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All the frameworks that are used should be mentioned.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A suitable reason is a must to provide here</a:t>
            </a:r>
            <a:endParaRPr/>
          </a:p>
        </p:txBody>
      </p:sp>
      <p:sp>
        <p:nvSpPr>
          <p:cNvPr id="120" name="Google Shape;12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Use the “download as” feature of Coggle if you are using the tool.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Provide one image with complete tree along with separate elements where the text is readable.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Copy the slide if you require more space</a:t>
            </a:r>
            <a:endParaRPr/>
          </a:p>
        </p:txBody>
      </p:sp>
      <p:sp>
        <p:nvSpPr>
          <p:cNvPr id="127" name="Google Shape;12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Each branch must follow this naming pattern:</a:t>
            </a:r>
            <a:br>
              <a:rPr lang="en-US"/>
            </a:br>
            <a:r>
              <a:rPr lang="en-US"/>
              <a:t>Problem – Branch 1 – Sub-branch 1 – Sub-branch 2 – …… – Hypotheses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There must be minimum 10 hypotheses in total and at least 1 in each branch.</a:t>
            </a:r>
            <a:endParaRPr/>
          </a:p>
        </p:txBody>
      </p:sp>
      <p:sp>
        <p:nvSpPr>
          <p:cNvPr id="134" name="Google Shape;13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Each branch must follow this naming pattern:</a:t>
            </a:r>
            <a:br>
              <a:rPr lang="en-US"/>
            </a:br>
            <a:r>
              <a:rPr lang="en-US"/>
              <a:t>Problem – Branch 1 – Sub-branch 1 – Sub-branch 2 – …… – Hypotheses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There must be minimum 10 hypotheses in total and at least 1 in each branch.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Each branch must follow this naming pattern:</a:t>
            </a:r>
            <a:br>
              <a:rPr lang="en-US"/>
            </a:br>
            <a:r>
              <a:rPr lang="en-US"/>
              <a:t>Problem – Branch 1 – Sub-branch 1 – Sub-branch 2 – …… – Hypotheses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There must be minimum 10 hypotheses in total and at least 1 in each branch.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"/>
              <a:buNone/>
              <a:defRPr sz="32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Lato"/>
                <a:ea typeface="Lato"/>
                <a:cs typeface="Lato"/>
                <a:sym typeface="Lato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Lato"/>
                <a:ea typeface="Lato"/>
                <a:cs typeface="Lato"/>
                <a:sym typeface="Lato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Lato"/>
                <a:ea typeface="Lato"/>
                <a:cs typeface="Lato"/>
                <a:sym typeface="Lato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Lato"/>
                <a:ea typeface="Lato"/>
                <a:cs typeface="Lato"/>
                <a:sym typeface="Lato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Lato"/>
                <a:ea typeface="Lato"/>
                <a:cs typeface="Lato"/>
                <a:sym typeface="Lato"/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"/>
              <a:buNone/>
              <a:defRPr sz="32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1446847" y="622499"/>
            <a:ext cx="9877789" cy="739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3F3C"/>
              </a:buClr>
              <a:buSzPts val="3600"/>
              <a:buFont typeface="Lato"/>
              <a:buNone/>
            </a:pPr>
            <a:r>
              <a:rPr lang="en-US" sz="3600" b="1">
                <a:solidFill>
                  <a:srgbClr val="F43F3C"/>
                </a:solidFill>
              </a:rPr>
              <a:t>ASSIGNMENT GUIDELINES</a:t>
            </a:r>
            <a:endParaRPr/>
          </a:p>
        </p:txBody>
      </p:sp>
      <p:sp>
        <p:nvSpPr>
          <p:cNvPr id="85" name="Google Shape;85;p12"/>
          <p:cNvSpPr txBox="1"/>
          <p:nvPr/>
        </p:nvSpPr>
        <p:spPr>
          <a:xfrm>
            <a:off x="602478" y="1526520"/>
            <a:ext cx="10987044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Make </a:t>
            </a:r>
            <a:r>
              <a:rPr lang="en-US" sz="2000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the changes in the</a:t>
            </a:r>
            <a:r>
              <a:rPr lang="en-US" sz="2000" b="0" i="0" u="none" strike="noStrike" cap="none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 PPT </a:t>
            </a:r>
            <a:r>
              <a:rPr lang="en-US" sz="2000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as you solve the parts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757070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This file contains the template for all the parts of the project.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757070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Check the instructions added in the note section of every slide for clarity.</a:t>
            </a:r>
            <a:endParaRPr sz="2000" b="0" i="0" u="none" strike="noStrike" cap="none">
              <a:solidFill>
                <a:srgbClr val="75707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757070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Don’t move around any image or text box</a:t>
            </a:r>
            <a:endParaRPr sz="2000" b="0" i="0" u="none" strike="noStrike" cap="none">
              <a:solidFill>
                <a:srgbClr val="75707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75707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If you require more/lesser elements, be careful when you copy/delete the existing ones.</a:t>
            </a:r>
            <a:endParaRPr/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75707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75707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497B4F-1503-DCA8-7DE7-2C45118B6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636" y="91238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PART III A : Generating Insights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dirty="0">
                <a:solidFill>
                  <a:srgbClr val="5A5A5A"/>
                </a:solidFill>
              </a:rPr>
              <a:t>Sales Pipeline Conversion at a SaaS Startup</a:t>
            </a:r>
            <a:endParaRPr sz="3000" dirty="0"/>
          </a:p>
        </p:txBody>
      </p:sp>
      <p:sp>
        <p:nvSpPr>
          <p:cNvPr id="182" name="Google Shape;182;p23"/>
          <p:cNvSpPr txBox="1"/>
          <p:nvPr/>
        </p:nvSpPr>
        <p:spPr>
          <a:xfrm>
            <a:off x="563498" y="1806833"/>
            <a:ext cx="2404555" cy="4462760"/>
          </a:xfrm>
          <a:prstGeom prst="rect">
            <a:avLst/>
          </a:prstGeom>
          <a:noFill/>
          <a:ln w="9525" cap="flat" cmpd="sng">
            <a:solidFill>
              <a:srgbClr val="F694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ea typeface="Lato"/>
              </a:rPr>
              <a:t> Overall technology primary conversion average won rates shows21%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Overall opportunity size (USD) Average won rate show 16%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Overall B2B Sales medium conversion average won rate show 19%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3287056" y="1852553"/>
            <a:ext cx="5542151" cy="446276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Insights if any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Technology primary legacy modernization rate shows lower conversation at 12%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Online leads shows lower conversion won rate that is 6%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Last year ERP Implementation shows no business with highest counting as 43790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cities Kolkata and Pune shows lower conversion rate that is 21% and 19% respectively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9194592" y="1806833"/>
            <a:ext cx="2794416" cy="4462760"/>
          </a:xfrm>
          <a:prstGeom prst="rect">
            <a:avLst/>
          </a:prstGeom>
          <a:noFill/>
          <a:ln w="9525" cap="flat" cmpd="sng">
            <a:solidFill>
              <a:srgbClr val="F694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Pattern of Insight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Overall technology primary- last year no business shows at counting of 69208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Overall conversion average won rate city basis is 22%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9A453A5-9E4B-B0D7-2E35-D7F07AA5A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149406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III A : Generating Insights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sp>
        <p:nvSpPr>
          <p:cNvPr id="191" name="Google Shape;191;p24"/>
          <p:cNvSpPr txBox="1"/>
          <p:nvPr/>
        </p:nvSpPr>
        <p:spPr>
          <a:xfrm>
            <a:off x="246888" y="1690688"/>
            <a:ext cx="4892040" cy="4986853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under  consideration: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 Technology primary- Conversion rate (%)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Overall technology primary conversion average won rates shows 21% that is loss of 79%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Technology primary- analytics shows higher won conversion rate at 26%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Technology primary – Legacy modernization  shows lower won conversion rate at 12%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7F3A8E89-B053-3C3B-6E31-2F97A66CA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92844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4A93D08-CAD1-E808-BF71-D3AD2C0A71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4339408"/>
              </p:ext>
            </p:extLst>
          </p:nvPr>
        </p:nvGraphicFramePr>
        <p:xfrm>
          <a:off x="5394960" y="1690688"/>
          <a:ext cx="6550152" cy="4453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III A : Generating Insights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sp>
        <p:nvSpPr>
          <p:cNvPr id="198" name="Google Shape;198;p25"/>
          <p:cNvSpPr txBox="1"/>
          <p:nvPr/>
        </p:nvSpPr>
        <p:spPr>
          <a:xfrm>
            <a:off x="409732" y="1783894"/>
            <a:ext cx="5140676" cy="4708981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under  consideration: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latin typeface="Lato"/>
                <a:ea typeface="Lato"/>
                <a:cs typeface="Lato"/>
                <a:sym typeface="Lato"/>
              </a:rPr>
              <a:t>Technology primary of conversion rate by opportunity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latin typeface="Lato"/>
                <a:ea typeface="Lato"/>
                <a:cs typeface="Lato"/>
                <a:sym typeface="Lato"/>
              </a:rPr>
              <a:t>Size (USD)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6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Overall opportunity size (USD) Average won rate show 1%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6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Lato"/>
                <a:ea typeface="Lato"/>
                <a:cs typeface="Lato"/>
                <a:sym typeface="Lato"/>
              </a:rPr>
              <a:t>1. ERP Implementation shows  higher conversion won rate at 62%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Lato"/>
                <a:ea typeface="Lato"/>
                <a:cs typeface="Lato"/>
                <a:sym typeface="Lato"/>
              </a:rPr>
              <a:t>2. Legacy Modernization shows lower conversion won rate at 37%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F785A75E-0215-3429-9B75-22D028B47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92845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B13BA40-87A9-D6A6-6380-80CA30A7C8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4221632"/>
              </p:ext>
            </p:extLst>
          </p:nvPr>
        </p:nvGraphicFramePr>
        <p:xfrm>
          <a:off x="6224016" y="19629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III A : Generating Insights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sp>
        <p:nvSpPr>
          <p:cNvPr id="205" name="Google Shape;205;p26"/>
          <p:cNvSpPr txBox="1"/>
          <p:nvPr/>
        </p:nvSpPr>
        <p:spPr>
          <a:xfrm>
            <a:off x="178084" y="1690688"/>
            <a:ext cx="560092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under  consideration: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B2B sales medium – conversion rate %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Overall B2B sales medium conversion average won rate show95 %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Enterprises seller shows higher won percentage rate at 70%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Online leads shows lower 90% won conversion rate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BB860DAB-E166-8724-3A14-EFE41CD74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180459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7AC8017-804F-2309-ABA6-7F2DD4C8B0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9042199"/>
              </p:ext>
            </p:extLst>
          </p:nvPr>
        </p:nvGraphicFramePr>
        <p:xfrm>
          <a:off x="6280404" y="240487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III A : Generating Insights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sp>
        <p:nvSpPr>
          <p:cNvPr id="212" name="Google Shape;212;p27"/>
          <p:cNvSpPr txBox="1"/>
          <p:nvPr/>
        </p:nvSpPr>
        <p:spPr>
          <a:xfrm>
            <a:off x="409732" y="1783895"/>
            <a:ext cx="5433284" cy="4863794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under  consideration: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 Business from client last year – counting basis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• Overall technology primary- Last year no business shows at counting of 69208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• Last year ERP Implementation shows no business with highest counting as 43790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• Last year no business shows legacy modernization and analytics at counting 594 and 272 respectively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93C4F7DA-E0CD-10F1-2909-289B7A129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180459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68A6736-A0B0-402F-B287-037DC9D5AB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5214971"/>
              </p:ext>
            </p:extLst>
          </p:nvPr>
        </p:nvGraphicFramePr>
        <p:xfrm>
          <a:off x="6196584" y="199339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III A : Generating Insights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sp>
        <p:nvSpPr>
          <p:cNvPr id="226" name="Google Shape;226;p29"/>
          <p:cNvSpPr txBox="1"/>
          <p:nvPr/>
        </p:nvSpPr>
        <p:spPr>
          <a:xfrm>
            <a:off x="317188" y="1798905"/>
            <a:ext cx="4037836" cy="4555093"/>
          </a:xfrm>
          <a:prstGeom prst="rect">
            <a:avLst/>
          </a:prstGeom>
          <a:noFill/>
          <a:ln w="9525" cap="flat" cmpd="sng">
            <a:solidFill>
              <a:srgbClr val="F694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Recommendations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0005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romanUcPeriod"/>
            </a:pPr>
            <a:r>
              <a:rPr lang="en-US" dirty="0"/>
              <a:t>Management should take innovation and new technology on higher priority</a:t>
            </a:r>
          </a:p>
          <a:p>
            <a:pPr marL="40005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romanUcPeriod"/>
            </a:pPr>
            <a:endParaRPr lang="en-US" dirty="0"/>
          </a:p>
          <a:p>
            <a:pPr marL="40005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romanUcPeriod"/>
            </a:pPr>
            <a:r>
              <a:rPr lang="en-US" dirty="0"/>
              <a:t> II. Management should invest in hiring new techno persons and talented on for the role of technology consultant</a:t>
            </a:r>
          </a:p>
          <a:p>
            <a:pPr marL="40005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romanUcPeriod"/>
            </a:pPr>
            <a:endParaRPr lang="en-US" dirty="0"/>
          </a:p>
          <a:p>
            <a:pPr marL="40005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romanUcPeriod"/>
            </a:pPr>
            <a:r>
              <a:rPr lang="en-US" dirty="0"/>
              <a:t> III. This investment will add prospective in company’s product and it will help to increase the won rate in future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4494508" y="1800542"/>
            <a:ext cx="7206712" cy="4555093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Corresponding Insights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Overall technology primary conversion average loss rate that is loss of 79%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Technology primary legacy modernization rate shows lower conversation at 12%, Online leads shows lower conversion won rate that is 6%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Last year ERP Implementation shows no business with highest counting as 43790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Kolkata and Pune shows lower conversion rate that is 21% and 19% respectively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Interviewed the customers (new and exiting): they are not ready to buy the product because they are not new in technology and innovations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The main root cause of sales pipeline conversion percentage at Techno Serve (a tech SaaS startup) has dropped from 35% at the end of last fiscal (FY 2017-18) to 25% at present PART III B : Presenting Finding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3D40C618-BA10-CD34-D260-4DF5FE73C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135652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>
            <a:spLocks noGrp="1"/>
          </p:cNvSpPr>
          <p:nvPr>
            <p:ph type="title"/>
          </p:nvPr>
        </p:nvSpPr>
        <p:spPr>
          <a:xfrm>
            <a:off x="838200" y="30516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III B : Presenting Findings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243BC772-8A6A-7442-0480-8F35FCAA0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316" y="234521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CA6892-C14B-7B43-9E54-1F4C6A3E2484}"/>
              </a:ext>
            </a:extLst>
          </p:cNvPr>
          <p:cNvSpPr/>
          <p:nvPr/>
        </p:nvSpPr>
        <p:spPr>
          <a:xfrm>
            <a:off x="780288" y="1664796"/>
            <a:ext cx="1709928" cy="45445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Higher sales pipeline conversion rate</a:t>
            </a:r>
          </a:p>
          <a:p>
            <a:pPr algn="ctr"/>
            <a:endParaRPr lang="en-IN" sz="16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91DB25-48DB-3225-19D5-2702DD72AC09}"/>
              </a:ext>
            </a:extLst>
          </p:cNvPr>
          <p:cNvSpPr/>
          <p:nvPr/>
        </p:nvSpPr>
        <p:spPr>
          <a:xfrm>
            <a:off x="4105656" y="1901952"/>
            <a:ext cx="2167128" cy="45445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01874D-92C8-18AC-85D5-02FA7107DF71}"/>
              </a:ext>
            </a:extLst>
          </p:cNvPr>
          <p:cNvSpPr/>
          <p:nvPr/>
        </p:nvSpPr>
        <p:spPr>
          <a:xfrm>
            <a:off x="8202168" y="1956816"/>
            <a:ext cx="2048256" cy="44897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412A1B-C0BF-9D60-2781-B7E866C81E08}"/>
              </a:ext>
            </a:extLst>
          </p:cNvPr>
          <p:cNvSpPr/>
          <p:nvPr/>
        </p:nvSpPr>
        <p:spPr>
          <a:xfrm>
            <a:off x="914400" y="4645152"/>
            <a:ext cx="1380744" cy="8412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 technology and innovation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B814FD-B931-55AE-DD55-E598A25924DD}"/>
              </a:ext>
            </a:extLst>
          </p:cNvPr>
          <p:cNvSpPr/>
          <p:nvPr/>
        </p:nvSpPr>
        <p:spPr>
          <a:xfrm>
            <a:off x="4242816" y="2221992"/>
            <a:ext cx="1853184" cy="11064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Customer needs new features and innovation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8F834C-5691-17E4-5FB9-096440869631}"/>
              </a:ext>
            </a:extLst>
          </p:cNvPr>
          <p:cNvSpPr/>
          <p:nvPr/>
        </p:nvSpPr>
        <p:spPr>
          <a:xfrm>
            <a:off x="4279392" y="4032504"/>
            <a:ext cx="1816608" cy="104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Old buying decisions on clients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258BD1-D909-83F2-3A03-08274020BC56}"/>
              </a:ext>
            </a:extLst>
          </p:cNvPr>
          <p:cNvSpPr/>
          <p:nvPr/>
        </p:nvSpPr>
        <p:spPr>
          <a:xfrm>
            <a:off x="8353044" y="2135124"/>
            <a:ext cx="1746504" cy="6400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Customer can afford the product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7C9CE5-26DD-0646-EB4F-DEAFE20ACB05}"/>
              </a:ext>
            </a:extLst>
          </p:cNvPr>
          <p:cNvSpPr/>
          <p:nvPr/>
        </p:nvSpPr>
        <p:spPr>
          <a:xfrm>
            <a:off x="8357616" y="3044952"/>
            <a:ext cx="1746504" cy="8564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Customer finds feature and innovation in competitors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BA2666-5137-57A6-7B06-C535B8A54584}"/>
              </a:ext>
            </a:extLst>
          </p:cNvPr>
          <p:cNvSpPr/>
          <p:nvPr/>
        </p:nvSpPr>
        <p:spPr>
          <a:xfrm>
            <a:off x="8357616" y="4227480"/>
            <a:ext cx="1746504" cy="7377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 innovation hence lower conversion rates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844F51-E98C-1E7D-B71B-048DD65BAAEB}"/>
              </a:ext>
            </a:extLst>
          </p:cNvPr>
          <p:cNvSpPr/>
          <p:nvPr/>
        </p:nvSpPr>
        <p:spPr>
          <a:xfrm>
            <a:off x="8357616" y="5291280"/>
            <a:ext cx="1746504" cy="7377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sales team neglects customer needs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5ADCA9-13C9-3E06-86B9-5773B987AAAA}"/>
              </a:ext>
            </a:extLst>
          </p:cNvPr>
          <p:cNvCxnSpPr/>
          <p:nvPr/>
        </p:nvCxnSpPr>
        <p:spPr>
          <a:xfrm flipV="1">
            <a:off x="6096000" y="2562606"/>
            <a:ext cx="1929384" cy="1965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7419DB-DAA3-8166-AFB5-F43A04EF29BF}"/>
              </a:ext>
            </a:extLst>
          </p:cNvPr>
          <p:cNvCxnSpPr>
            <a:endCxn id="9" idx="1"/>
          </p:cNvCxnSpPr>
          <p:nvPr/>
        </p:nvCxnSpPr>
        <p:spPr>
          <a:xfrm>
            <a:off x="6096000" y="2907792"/>
            <a:ext cx="2261616" cy="565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01B64A-B33E-B24A-7877-DA581E352227}"/>
              </a:ext>
            </a:extLst>
          </p:cNvPr>
          <p:cNvCxnSpPr/>
          <p:nvPr/>
        </p:nvCxnSpPr>
        <p:spPr>
          <a:xfrm flipV="1">
            <a:off x="5934456" y="4553712"/>
            <a:ext cx="2606040" cy="335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F1C422-934E-8B0B-1A34-E35AA64A6F25}"/>
              </a:ext>
            </a:extLst>
          </p:cNvPr>
          <p:cNvCxnSpPr/>
          <p:nvPr/>
        </p:nvCxnSpPr>
        <p:spPr>
          <a:xfrm>
            <a:off x="6025896" y="4645152"/>
            <a:ext cx="2487168" cy="1014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06126D-4A45-D78B-4BFA-BE70D419954B}"/>
              </a:ext>
            </a:extLst>
          </p:cNvPr>
          <p:cNvCxnSpPr/>
          <p:nvPr/>
        </p:nvCxnSpPr>
        <p:spPr>
          <a:xfrm flipV="1">
            <a:off x="1941576" y="2775204"/>
            <a:ext cx="2660904" cy="229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63B3BCA-A156-406A-A2C4-E6E6C621631D}"/>
              </a:ext>
            </a:extLst>
          </p:cNvPr>
          <p:cNvCxnSpPr/>
          <p:nvPr/>
        </p:nvCxnSpPr>
        <p:spPr>
          <a:xfrm flipV="1">
            <a:off x="2368296" y="4596336"/>
            <a:ext cx="2234184" cy="694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291E-27C3-D406-E17B-29C9C21EF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7968" y="191326"/>
            <a:ext cx="9144000" cy="651573"/>
          </a:xfrm>
        </p:spPr>
        <p:txBody>
          <a:bodyPr/>
          <a:lstStyle/>
          <a:p>
            <a:r>
              <a:rPr lang="en-IN" sz="2800" dirty="0"/>
              <a:t>Sales pipeline conversion at SaaS Startup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F5AE0-B90A-1F2D-8AE4-25B4591ED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9096" y="2020126"/>
            <a:ext cx="9144000" cy="1655762"/>
          </a:xfrm>
        </p:spPr>
        <p:txBody>
          <a:bodyPr/>
          <a:lstStyle/>
          <a:p>
            <a:r>
              <a:rPr lang="en-IN" sz="40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27891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838200" y="11895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1" dirty="0">
                <a:solidFill>
                  <a:srgbClr val="EF413D"/>
                </a:solidFill>
              </a:rPr>
              <a:t>ASSIGNMENT</a:t>
            </a:r>
            <a:br>
              <a:rPr lang="en-US" sz="4000" b="1" dirty="0">
                <a:solidFill>
                  <a:srgbClr val="EF413D"/>
                </a:solidFill>
              </a:rPr>
            </a:br>
            <a:r>
              <a:rPr lang="en-US" sz="1100" b="1" dirty="0">
                <a:solidFill>
                  <a:srgbClr val="EF413D"/>
                </a:solidFill>
              </a:rPr>
              <a:t> </a:t>
            </a:r>
            <a:br>
              <a:rPr lang="en-US" sz="4000" b="1" dirty="0"/>
            </a:br>
            <a:r>
              <a:rPr lang="en-US" sz="3400" dirty="0">
                <a:solidFill>
                  <a:srgbClr val="5A5A5A"/>
                </a:solidFill>
              </a:rPr>
              <a:t>Name: </a:t>
            </a:r>
            <a:r>
              <a:rPr lang="en-US" sz="3400" b="1" dirty="0">
                <a:solidFill>
                  <a:srgbClr val="5A5A5A"/>
                </a:solidFill>
              </a:rPr>
              <a:t>…Jayshree </a:t>
            </a:r>
            <a:r>
              <a:rPr lang="en-US" sz="3400" b="1" dirty="0" err="1">
                <a:solidFill>
                  <a:srgbClr val="5A5A5A"/>
                </a:solidFill>
              </a:rPr>
              <a:t>Kasera</a:t>
            </a:r>
            <a:r>
              <a:rPr lang="en-US" sz="3400" b="1" dirty="0">
                <a:solidFill>
                  <a:srgbClr val="5A5A5A"/>
                </a:solidFill>
              </a:rPr>
              <a:t>………………………..</a:t>
            </a:r>
            <a:endParaRPr b="1" dirty="0">
              <a:solidFill>
                <a:srgbClr val="5A5A5A"/>
              </a:solidFill>
            </a:endParaRPr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838200" y="3339612"/>
            <a:ext cx="10515600" cy="3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solidFill>
                  <a:srgbClr val="EF413D"/>
                </a:solidFill>
              </a:rPr>
              <a:t>Problem Statement</a:t>
            </a:r>
            <a:br>
              <a:rPr lang="en-US"/>
            </a:br>
            <a:r>
              <a:rPr lang="en-US" sz="1400"/>
              <a:t> </a:t>
            </a:r>
            <a:br>
              <a:rPr lang="en-US"/>
            </a:br>
            <a:r>
              <a:rPr lang="en-US" sz="2000">
                <a:solidFill>
                  <a:srgbClr val="5A5A5A"/>
                </a:solidFill>
              </a:rPr>
              <a:t>The sales pipeline conversion percentage at TechnoServe (a tech SaaS startup) has dropped from 35% at the end of last fiscal (FY 2017-18) to 25% at present.</a:t>
            </a:r>
            <a:endParaRPr sz="2000">
              <a:solidFill>
                <a:srgbClr val="5A5A5A"/>
              </a:solidFill>
            </a:endParaRPr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000">
              <a:solidFill>
                <a:srgbClr val="5A5A5A"/>
              </a:solidFill>
            </a:endParaRPr>
          </a:p>
          <a:p>
            <a:pPr marL="508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solidFill>
                  <a:srgbClr val="EF413D"/>
                </a:solidFill>
              </a:rPr>
              <a:t>Assignment Objective</a:t>
            </a:r>
            <a:endParaRPr sz="2400">
              <a:solidFill>
                <a:srgbClr val="EF413D"/>
              </a:solidFill>
            </a:endParaRP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400"/>
              <a:t> </a:t>
            </a:r>
            <a:endParaRPr sz="2400">
              <a:solidFill>
                <a:srgbClr val="EF413D"/>
              </a:solidFill>
            </a:endParaRPr>
          </a:p>
          <a:p>
            <a:pPr marL="508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>
                <a:solidFill>
                  <a:srgbClr val="5A5A5A"/>
                </a:solidFill>
              </a:rPr>
              <a:t>Understand the problem, come up with a hypothesis for low conversions faced by TechnoServe, and analyse the dataset provided to arrive at possible solutions to increase it.</a:t>
            </a:r>
            <a:endParaRPr sz="2000">
              <a:solidFill>
                <a:srgbClr val="5A5A5A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1717C9-A632-8382-9C7B-CAF87CA5C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111698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 : 1. Understanding the Problem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grpSp>
        <p:nvGrpSpPr>
          <p:cNvPr id="100" name="Google Shape;100;p14"/>
          <p:cNvGrpSpPr/>
          <p:nvPr/>
        </p:nvGrpSpPr>
        <p:grpSpPr>
          <a:xfrm>
            <a:off x="589265" y="2008707"/>
            <a:ext cx="11005471" cy="4680040"/>
            <a:chOff x="589265" y="4726688"/>
            <a:chExt cx="11005471" cy="751196"/>
          </a:xfrm>
        </p:grpSpPr>
        <p:sp>
          <p:nvSpPr>
            <p:cNvPr id="101" name="Google Shape;101;p14"/>
            <p:cNvSpPr txBox="1"/>
            <p:nvPr/>
          </p:nvSpPr>
          <p:spPr>
            <a:xfrm>
              <a:off x="589265" y="4726688"/>
              <a:ext cx="2041200" cy="751190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latin typeface="Lato"/>
                  <a:ea typeface="Lato"/>
                  <a:cs typeface="Lato"/>
                  <a:sym typeface="Lato"/>
                </a:rPr>
                <a:t>Who?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dirty="0"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Lato"/>
                  <a:ea typeface="Lato"/>
                  <a:cs typeface="Lato"/>
                  <a:sym typeface="Lato"/>
                </a:rPr>
                <a:t>A Tech SaaS startup, Techno Serve. </a:t>
              </a:r>
              <a:endParaRPr dirty="0"/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2830333" y="4726688"/>
              <a:ext cx="2041200" cy="751190"/>
            </a:xfrm>
            <a:prstGeom prst="rect">
              <a:avLst/>
            </a:prstGeom>
            <a:noFill/>
            <a:ln w="9525" cap="flat" cmpd="sng">
              <a:solidFill>
                <a:srgbClr val="F694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What?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/>
                <a:t>Faced with low conversion rates in sales pipeline</a:t>
              </a:r>
              <a:r>
                <a:rPr lang="en-IN" sz="1600" dirty="0"/>
                <a:t>.</a:t>
              </a:r>
              <a:endParaRPr sz="1600" dirty="0"/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5171334" y="4726688"/>
              <a:ext cx="2041200" cy="751190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latin typeface="Lato"/>
                  <a:ea typeface="Lato"/>
                  <a:cs typeface="Lato"/>
                  <a:sym typeface="Lato"/>
                </a:rPr>
                <a:t>When?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dirty="0">
                <a:latin typeface="Lato"/>
                <a:ea typeface="Lato"/>
                <a:cs typeface="Lato"/>
                <a:sym typeface="Lato"/>
              </a:endParaRPr>
            </a:p>
            <a:p>
              <a:pPr lvl="0"/>
              <a:r>
                <a:rPr lang="en-US" dirty="0">
                  <a:latin typeface="Lato"/>
                  <a:ea typeface="Lato"/>
                  <a:cs typeface="Lato"/>
                  <a:sym typeface="Lato"/>
                </a:rPr>
                <a:t>From the first quarter of the fiscal year 2018-2019.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9553536" y="4726694"/>
              <a:ext cx="2041200" cy="751190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How?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Lato"/>
                  <a:ea typeface="Lato"/>
                  <a:cs typeface="Lato"/>
                  <a:sym typeface="Lato"/>
                </a:rPr>
                <a:t>The company needs to identify the reason for the drop in conversion rates 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Lato"/>
                  <a:ea typeface="Lato"/>
                  <a:cs typeface="Lato"/>
                  <a:sym typeface="Lato"/>
                </a:rPr>
                <a:t>The product offered is not solving the customer problems.</a:t>
              </a:r>
              <a:endParaRPr dirty="0"/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7312468" y="4726688"/>
              <a:ext cx="2041200" cy="751190"/>
            </a:xfrm>
            <a:prstGeom prst="rect">
              <a:avLst/>
            </a:prstGeom>
            <a:noFill/>
            <a:ln w="9525" cap="flat" cmpd="sng">
              <a:solidFill>
                <a:srgbClr val="F694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Where?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/>
                <a:t>Among the possible customers or the leads of the company.</a:t>
              </a:r>
              <a:endParaRPr dirty="0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9A740F0-77A8-2FD7-B0F2-D8B05EB45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47069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 : 2. Understanding the Problem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grpSp>
        <p:nvGrpSpPr>
          <p:cNvPr id="112" name="Google Shape;112;p15"/>
          <p:cNvGrpSpPr/>
          <p:nvPr/>
        </p:nvGrpSpPr>
        <p:grpSpPr>
          <a:xfrm>
            <a:off x="619593" y="2008716"/>
            <a:ext cx="10952813" cy="4680022"/>
            <a:chOff x="589265" y="4726688"/>
            <a:chExt cx="8764404" cy="751193"/>
          </a:xfrm>
        </p:grpSpPr>
        <p:sp>
          <p:nvSpPr>
            <p:cNvPr id="113" name="Google Shape;113;p15"/>
            <p:cNvSpPr txBox="1"/>
            <p:nvPr/>
          </p:nvSpPr>
          <p:spPr>
            <a:xfrm>
              <a:off x="589265" y="4726688"/>
              <a:ext cx="2041200" cy="751190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Situation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What are the products offered by the company?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342900" marR="0" lvl="0" indent="-3429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dirty="0">
                  <a:latin typeface="Lato"/>
                  <a:ea typeface="Lato"/>
                  <a:cs typeface="Lato"/>
                  <a:sym typeface="Lato"/>
                </a:rPr>
                <a:t>What are the strength of the sales team at </a:t>
              </a:r>
              <a:r>
                <a:rPr lang="en-US" dirty="0" err="1">
                  <a:latin typeface="Lato"/>
                  <a:ea typeface="Lato"/>
                  <a:cs typeface="Lato"/>
                  <a:sym typeface="Lato"/>
                </a:rPr>
                <a:t>TechnoServe</a:t>
              </a:r>
              <a:r>
                <a:rPr lang="en-US" dirty="0">
                  <a:latin typeface="Lato"/>
                  <a:ea typeface="Lato"/>
                  <a:cs typeface="Lato"/>
                  <a:sym typeface="Lato"/>
                </a:rPr>
                <a:t>?</a:t>
              </a:r>
            </a:p>
            <a:p>
              <a:pPr marL="342900" marR="0" lvl="0" indent="-3429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lang="en-US" dirty="0">
                <a:latin typeface="Lato"/>
                <a:ea typeface="Lato"/>
                <a:cs typeface="Lato"/>
                <a:sym typeface="Lato"/>
              </a:endParaRP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dirty="0">
                  <a:latin typeface="Lato"/>
                  <a:ea typeface="Lato"/>
                  <a:cs typeface="Lato"/>
                  <a:sym typeface="Lato"/>
                </a:rPr>
                <a:t>How much sales pipeline conversion is targeted?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lang="en-US" dirty="0">
                <a:latin typeface="Lato"/>
                <a:ea typeface="Lato"/>
                <a:cs typeface="Lato"/>
                <a:sym typeface="Lato"/>
              </a:endParaRP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dirty="0">
                  <a:latin typeface="Lato"/>
                  <a:ea typeface="Lato"/>
                  <a:cs typeface="Lato"/>
                  <a:sym typeface="Lato"/>
                </a:rPr>
                <a:t>What will be the length of the project?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4" name="Google Shape;114;p15"/>
            <p:cNvSpPr txBox="1"/>
            <p:nvPr/>
          </p:nvSpPr>
          <p:spPr>
            <a:xfrm>
              <a:off x="2830335" y="4726688"/>
              <a:ext cx="2041200" cy="751190"/>
            </a:xfrm>
            <a:prstGeom prst="rect">
              <a:avLst/>
            </a:prstGeom>
            <a:noFill/>
            <a:ln w="9525" cap="flat" cmpd="sng">
              <a:solidFill>
                <a:srgbClr val="F694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Problem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dirty="0">
                  <a:latin typeface="Lato"/>
                  <a:ea typeface="Lato"/>
                  <a:cs typeface="Lato"/>
                  <a:sym typeface="Lato"/>
                </a:rPr>
                <a:t>Is the team skilled to sell the products in the market?</a:t>
              </a:r>
            </a:p>
            <a:p>
              <a:pPr marL="342900" lvl="0" indent="-342900">
                <a:buAutoNum type="arabicPeriod"/>
              </a:pPr>
              <a:endParaRPr lang="en-US" dirty="0">
                <a:latin typeface="Lato"/>
                <a:ea typeface="Lato"/>
                <a:cs typeface="Lato"/>
                <a:sym typeface="Lato"/>
              </a:endParaRP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dirty="0">
                  <a:latin typeface="Lato"/>
                  <a:ea typeface="Lato"/>
                  <a:cs typeface="Lato"/>
                  <a:sym typeface="Lato"/>
                </a:rPr>
                <a:t>How does </a:t>
              </a:r>
              <a:r>
                <a:rPr lang="en-US" dirty="0" err="1">
                  <a:latin typeface="Lato"/>
                  <a:ea typeface="Lato"/>
                  <a:cs typeface="Lato"/>
                  <a:sym typeface="Lato"/>
                </a:rPr>
                <a:t>TechnoServe</a:t>
              </a:r>
              <a:r>
                <a:rPr lang="en-US" dirty="0">
                  <a:latin typeface="Lato"/>
                  <a:ea typeface="Lato"/>
                  <a:cs typeface="Lato"/>
                  <a:sym typeface="Lato"/>
                </a:rPr>
                <a:t> identify the leads in the market?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lang="en-US" dirty="0">
                <a:latin typeface="Lato"/>
                <a:ea typeface="Lato"/>
                <a:cs typeface="Lato"/>
                <a:sym typeface="Lato"/>
              </a:endParaRP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dirty="0">
                  <a:latin typeface="Lato"/>
                  <a:ea typeface="Lato"/>
                  <a:cs typeface="Lato"/>
                  <a:sym typeface="Lato"/>
                </a:rPr>
                <a:t>What are the causes of low sales pipeline conversion rates?</a:t>
              </a:r>
            </a:p>
          </p:txBody>
        </p:sp>
        <p:sp>
          <p:nvSpPr>
            <p:cNvPr id="115" name="Google Shape;115;p15"/>
            <p:cNvSpPr txBox="1"/>
            <p:nvPr/>
          </p:nvSpPr>
          <p:spPr>
            <a:xfrm>
              <a:off x="5071401" y="4726689"/>
              <a:ext cx="2041200" cy="751190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Implication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dirty="0">
                  <a:latin typeface="Lato"/>
                  <a:ea typeface="Lato"/>
                  <a:cs typeface="Lato"/>
                  <a:sym typeface="Lato"/>
                </a:rPr>
                <a:t>What is the impact of the problem on the startup?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latin typeface="Lato"/>
                <a:ea typeface="Lato"/>
                <a:cs typeface="Lato"/>
                <a:sym typeface="Lato"/>
              </a:endParaRP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 startAt="2"/>
              </a:pPr>
              <a:r>
                <a:rPr lang="en-US" dirty="0">
                  <a:latin typeface="Lato"/>
                  <a:ea typeface="Lato"/>
                  <a:cs typeface="Lato"/>
                  <a:sym typeface="Lato"/>
                </a:rPr>
                <a:t>Does low pipeline conversion impact your targets of the future?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 startAt="2"/>
              </a:pPr>
              <a:endParaRPr lang="en-US" dirty="0">
                <a:latin typeface="Lato"/>
                <a:ea typeface="Lato"/>
                <a:cs typeface="Lato"/>
                <a:sym typeface="Lato"/>
              </a:endParaRP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 startAt="2"/>
              </a:pPr>
              <a:r>
                <a:rPr lang="en-US" dirty="0">
                  <a:latin typeface="Lato"/>
                  <a:ea typeface="Lato"/>
                  <a:cs typeface="Lato"/>
                  <a:sym typeface="Lato"/>
                </a:rPr>
                <a:t>How does low pipeline conversion restrict your growth in the market?</a:t>
              </a:r>
            </a:p>
          </p:txBody>
        </p:sp>
        <p:sp>
          <p:nvSpPr>
            <p:cNvPr id="116" name="Google Shape;116;p15"/>
            <p:cNvSpPr txBox="1"/>
            <p:nvPr/>
          </p:nvSpPr>
          <p:spPr>
            <a:xfrm>
              <a:off x="7312469" y="4726691"/>
              <a:ext cx="2041200" cy="751190"/>
            </a:xfrm>
            <a:prstGeom prst="rect">
              <a:avLst/>
            </a:prstGeom>
            <a:noFill/>
            <a:ln w="9525" cap="flat" cmpd="sng">
              <a:solidFill>
                <a:srgbClr val="F694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Need-Payoff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>
                <a:latin typeface="Lato"/>
                <a:ea typeface="Lato"/>
                <a:cs typeface="Lato"/>
                <a:sym typeface="Lato"/>
              </a:endParaRP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What is the increase in revenue expected if the problem is solved?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lang="en-US" dirty="0">
                <a:latin typeface="Lato"/>
                <a:ea typeface="Lato"/>
                <a:cs typeface="Lato"/>
                <a:sym typeface="Lato"/>
              </a:endParaRP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Will there be an increase in the market share of the company?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lang="en-US" dirty="0">
                <a:latin typeface="Lato"/>
                <a:ea typeface="Lato"/>
                <a:cs typeface="Lato"/>
                <a:sym typeface="Lato"/>
              </a:endParaRP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3AA2F4A2-948F-4640-F51C-3C29EC433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47078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 : Formulating Hypotheses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sp>
        <p:nvSpPr>
          <p:cNvPr id="123" name="Google Shape;123;p16"/>
          <p:cNvSpPr txBox="1"/>
          <p:nvPr/>
        </p:nvSpPr>
        <p:spPr>
          <a:xfrm>
            <a:off x="514664" y="2009522"/>
            <a:ext cx="11162674" cy="449353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Framework Used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Fishbone diagram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Reason for using the selected framework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This framework is effective in breaking down complex problems into smaller, more manageable components.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How you have used the framework here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problem has been divided into the five Ps in the framework.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43A968B-FF48-E49A-D51F-E334705C4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130552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 : Formulating Hypotheses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CDF4712-1FE9-C21A-63B9-17FAF26A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130552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385829-6172-9F5B-2D4C-607D4F7A2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700" y="1722311"/>
            <a:ext cx="6987065" cy="51267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 : Formulating Hypotheses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grpSp>
        <p:nvGrpSpPr>
          <p:cNvPr id="137" name="Google Shape;137;p18"/>
          <p:cNvGrpSpPr/>
          <p:nvPr/>
        </p:nvGrpSpPr>
        <p:grpSpPr>
          <a:xfrm>
            <a:off x="514664" y="2009465"/>
            <a:ext cx="11162675" cy="4593842"/>
            <a:chOff x="589265" y="4632481"/>
            <a:chExt cx="2041200" cy="229238"/>
          </a:xfrm>
        </p:grpSpPr>
        <p:sp>
          <p:nvSpPr>
            <p:cNvPr id="138" name="Google Shape;138;p18"/>
            <p:cNvSpPr txBox="1"/>
            <p:nvPr/>
          </p:nvSpPr>
          <p:spPr>
            <a:xfrm>
              <a:off x="589265" y="4632481"/>
              <a:ext cx="2041200" cy="107786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Branch 1 Low sales pipeline conversion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People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1. sales team- lack of training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2. customers- lack of knowledge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3. Management- Lack of resources.</a:t>
              </a:r>
              <a:endParaRPr dirty="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1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1800" b="1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9" name="Google Shape;139;p18"/>
            <p:cNvSpPr txBox="1"/>
            <p:nvPr/>
          </p:nvSpPr>
          <p:spPr>
            <a:xfrm>
              <a:off x="589265" y="4753933"/>
              <a:ext cx="2041200" cy="107786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Branch 2 Low sales pipeline conversion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latin typeface="Lato"/>
                  <a:ea typeface="Lato"/>
                  <a:cs typeface="Lato"/>
                  <a:sym typeface="Lato"/>
                </a:rPr>
                <a:t>Process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IN" sz="1800" b="1" dirty="0">
                  <a:latin typeface="Lato"/>
                  <a:ea typeface="Lato"/>
                  <a:cs typeface="Lato"/>
                  <a:sym typeface="Lato"/>
                </a:rPr>
                <a:t>Lead generation- Inadequate lead generation.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IN" sz="1800" b="1" dirty="0">
                  <a:latin typeface="Lato"/>
                  <a:ea typeface="Lato"/>
                  <a:cs typeface="Lato"/>
                  <a:sym typeface="Lato"/>
                </a:rPr>
                <a:t>Sales process- Lack of follow ups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IN" sz="1800" b="1" dirty="0">
                  <a:latin typeface="Lato"/>
                  <a:ea typeface="Lato"/>
                  <a:cs typeface="Lato"/>
                  <a:sym typeface="Lato"/>
                </a:rPr>
                <a:t>Customer Feedback- Inadequate collection process</a:t>
              </a:r>
              <a:endParaRPr dirty="0"/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FA6ED1F7-A857-8505-6778-ECC23B6FC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91263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 : Formulating Hypotheses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grpSp>
        <p:nvGrpSpPr>
          <p:cNvPr id="146" name="Google Shape;146;p19"/>
          <p:cNvGrpSpPr/>
          <p:nvPr/>
        </p:nvGrpSpPr>
        <p:grpSpPr>
          <a:xfrm>
            <a:off x="514664" y="2009465"/>
            <a:ext cx="11162675" cy="4593842"/>
            <a:chOff x="589265" y="4632481"/>
            <a:chExt cx="2041200" cy="229238"/>
          </a:xfrm>
        </p:grpSpPr>
        <p:sp>
          <p:nvSpPr>
            <p:cNvPr id="147" name="Google Shape;147;p19"/>
            <p:cNvSpPr txBox="1"/>
            <p:nvPr/>
          </p:nvSpPr>
          <p:spPr>
            <a:xfrm>
              <a:off x="589265" y="4632481"/>
              <a:ext cx="2041200" cy="107786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Branch 3 Low sales pipeline conversion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latin typeface="Lato"/>
                  <a:ea typeface="Lato"/>
                  <a:cs typeface="Lato"/>
                  <a:sym typeface="Lato"/>
                </a:rPr>
                <a:t>Product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sz="1800" b="1" dirty="0">
                  <a:latin typeface="Lato"/>
                  <a:ea typeface="Lato"/>
                  <a:cs typeface="Lato"/>
                  <a:sym typeface="Lato"/>
                </a:rPr>
                <a:t>Quality- Inconsistent quality.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sz="1800" b="1" dirty="0">
                  <a:latin typeface="Lato"/>
                  <a:ea typeface="Lato"/>
                  <a:cs typeface="Lato"/>
                  <a:sym typeface="Lato"/>
                </a:rPr>
                <a:t>Features- Poorly implemented features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sz="1800" b="1" dirty="0">
                  <a:latin typeface="Lato"/>
                  <a:ea typeface="Lato"/>
                  <a:cs typeface="Lato"/>
                  <a:sym typeface="Lato"/>
                </a:rPr>
                <a:t>Price- Lack of transparency in pricing.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8" name="Google Shape;148;p19"/>
            <p:cNvSpPr txBox="1"/>
            <p:nvPr/>
          </p:nvSpPr>
          <p:spPr>
            <a:xfrm>
              <a:off x="589265" y="4753933"/>
              <a:ext cx="2041200" cy="107786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Branch 4 Low sales pipeline conversion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latin typeface="Lato"/>
                  <a:ea typeface="Lato"/>
                  <a:cs typeface="Lato"/>
                  <a:sym typeface="Lato"/>
                </a:rPr>
                <a:t>Place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sz="1800" b="1" dirty="0">
                  <a:latin typeface="Lato"/>
                  <a:ea typeface="Lato"/>
                  <a:cs typeface="Lato"/>
                  <a:sym typeface="Lato"/>
                </a:rPr>
                <a:t>Physical Location- inconvenient location for customers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sz="1800" b="1" dirty="0">
                  <a:latin typeface="Lato"/>
                  <a:ea typeface="Lato"/>
                  <a:cs typeface="Lato"/>
                  <a:sym typeface="Lato"/>
                </a:rPr>
                <a:t>Online presence- poorly designed website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sz="1800" b="1" dirty="0">
                  <a:latin typeface="Lato"/>
                  <a:ea typeface="Lato"/>
                  <a:cs typeface="Lato"/>
                  <a:sym typeface="Lato"/>
                </a:rPr>
                <a:t>Accessibility- Limited hours of operation 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Type your answer here</a:t>
              </a:r>
              <a:endParaRPr sz="11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35EA2329-C095-3EB6-21B1-ABAE703CA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254693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 : Formulating Hypotheses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grpSp>
        <p:nvGrpSpPr>
          <p:cNvPr id="155" name="Google Shape;155;p20"/>
          <p:cNvGrpSpPr/>
          <p:nvPr/>
        </p:nvGrpSpPr>
        <p:grpSpPr>
          <a:xfrm>
            <a:off x="574324" y="2027753"/>
            <a:ext cx="11043352" cy="3056311"/>
            <a:chOff x="589265" y="4632481"/>
            <a:chExt cx="2041200" cy="229238"/>
          </a:xfrm>
        </p:grpSpPr>
        <p:sp>
          <p:nvSpPr>
            <p:cNvPr id="156" name="Google Shape;156;p20"/>
            <p:cNvSpPr txBox="1"/>
            <p:nvPr/>
          </p:nvSpPr>
          <p:spPr>
            <a:xfrm>
              <a:off x="589265" y="4632481"/>
              <a:ext cx="2041200" cy="107786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Branch 5 Low sales pipeline conversion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b="1" dirty="0"/>
                <a:t>Promotion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IN" sz="1600" b="1" dirty="0"/>
                <a:t>Advertising- Poorly targeted ads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IN" sz="1600" b="1" dirty="0"/>
                <a:t>Marketing- Lack of customer engagement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IN" sz="1600" b="1" dirty="0"/>
                <a:t>Public relation- Lack of positive customer stories</a:t>
              </a:r>
              <a:endParaRPr sz="1600" b="1"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7" name="Google Shape;157;p20"/>
            <p:cNvSpPr txBox="1"/>
            <p:nvPr/>
          </p:nvSpPr>
          <p:spPr>
            <a:xfrm>
              <a:off x="589265" y="4753933"/>
              <a:ext cx="2041200" cy="107786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F89BEE96-A29C-962D-97A0-A751930F3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187113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1861</Words>
  <Application>Microsoft Office PowerPoint</Application>
  <PresentationFormat>Widescreen</PresentationFormat>
  <Paragraphs>379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Lato</vt:lpstr>
      <vt:lpstr>Arial</vt:lpstr>
      <vt:lpstr>Office Theme</vt:lpstr>
      <vt:lpstr>ASSIGNMENT GUIDELINES</vt:lpstr>
      <vt:lpstr>ASSIGNMENT   Name: …Jayshree Kasera………………………..</vt:lpstr>
      <vt:lpstr>PART I : 1. Understanding the Problem   Sales Pipeline Conversion at a SaaS Startup</vt:lpstr>
      <vt:lpstr>PART I : 2. Understanding the Problem   Sales Pipeline Conversion at a SaaS Startup</vt:lpstr>
      <vt:lpstr>PART II : Formulating Hypotheses   Sales Pipeline Conversion at a SaaS Startup</vt:lpstr>
      <vt:lpstr>PART II : Formulating Hypotheses   Sales Pipeline Conversion at a SaaS Startup</vt:lpstr>
      <vt:lpstr>PART II : Formulating Hypotheses   Sales Pipeline Conversion at a SaaS Startup</vt:lpstr>
      <vt:lpstr>PART II : Formulating Hypotheses   Sales Pipeline Conversion at a SaaS Startup</vt:lpstr>
      <vt:lpstr>PART II : Formulating Hypotheses   Sales Pipeline Conversion at a SaaS Startup</vt:lpstr>
      <vt:lpstr>PART III A : Generating Insights   Sales Pipeline Conversion at a SaaS Startup</vt:lpstr>
      <vt:lpstr>PART III A : Generating Insights   Sales Pipeline Conversion at a SaaS Startup</vt:lpstr>
      <vt:lpstr>PART III A : Generating Insights   Sales Pipeline Conversion at a SaaS Startup</vt:lpstr>
      <vt:lpstr>PART III A : Generating Insights   Sales Pipeline Conversion at a SaaS Startup</vt:lpstr>
      <vt:lpstr>PART III A : Generating Insights   Sales Pipeline Conversion at a SaaS Startup</vt:lpstr>
      <vt:lpstr>PART III A : Generating Insights   Sales Pipeline Conversion at a SaaS Startup</vt:lpstr>
      <vt:lpstr>PART III B : Presenting Findings   Sales Pipeline Conversion at a SaaS Startup</vt:lpstr>
      <vt:lpstr>Sales pipeline conversion at SaaS Startup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GUIDELINES</dc:title>
  <dc:creator>JAYSHREE KASERA</dc:creator>
  <cp:lastModifiedBy>JAYSHREE KASERA</cp:lastModifiedBy>
  <cp:revision>21</cp:revision>
  <dcterms:modified xsi:type="dcterms:W3CDTF">2023-07-09T17:12:47Z</dcterms:modified>
</cp:coreProperties>
</file>