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F4C6-4B53-4C2D-9C75-7FFCDD7D7E87}" type="datetimeFigureOut">
              <a:rPr lang="cs-CZ" smtClean="0"/>
              <a:t>17.6.2014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668E-AEF4-44AE-9184-EB93A9F30DD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F4C6-4B53-4C2D-9C75-7FFCDD7D7E87}" type="datetimeFigureOut">
              <a:rPr lang="cs-CZ" smtClean="0"/>
              <a:t>17.6.2014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668E-AEF4-44AE-9184-EB93A9F30DD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F4C6-4B53-4C2D-9C75-7FFCDD7D7E87}" type="datetimeFigureOut">
              <a:rPr lang="cs-CZ" smtClean="0"/>
              <a:t>17.6.2014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668E-AEF4-44AE-9184-EB93A9F30DD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F4C6-4B53-4C2D-9C75-7FFCDD7D7E87}" type="datetimeFigureOut">
              <a:rPr lang="cs-CZ" smtClean="0"/>
              <a:t>17.6.2014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668E-AEF4-44AE-9184-EB93A9F30DD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F4C6-4B53-4C2D-9C75-7FFCDD7D7E87}" type="datetimeFigureOut">
              <a:rPr lang="cs-CZ" smtClean="0"/>
              <a:t>17.6.2014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668E-AEF4-44AE-9184-EB93A9F30DD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F4C6-4B53-4C2D-9C75-7FFCDD7D7E87}" type="datetimeFigureOut">
              <a:rPr lang="cs-CZ" smtClean="0"/>
              <a:t>17.6.2014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668E-AEF4-44AE-9184-EB93A9F30DD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F4C6-4B53-4C2D-9C75-7FFCDD7D7E87}" type="datetimeFigureOut">
              <a:rPr lang="cs-CZ" smtClean="0"/>
              <a:t>17.6.2014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668E-AEF4-44AE-9184-EB93A9F30DD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F4C6-4B53-4C2D-9C75-7FFCDD7D7E87}" type="datetimeFigureOut">
              <a:rPr lang="cs-CZ" smtClean="0"/>
              <a:t>17.6.2014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668E-AEF4-44AE-9184-EB93A9F30DD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F4C6-4B53-4C2D-9C75-7FFCDD7D7E87}" type="datetimeFigureOut">
              <a:rPr lang="cs-CZ" smtClean="0"/>
              <a:t>17.6.2014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668E-AEF4-44AE-9184-EB93A9F30DD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F4C6-4B53-4C2D-9C75-7FFCDD7D7E87}" type="datetimeFigureOut">
              <a:rPr lang="cs-CZ" smtClean="0"/>
              <a:t>17.6.2014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668E-AEF4-44AE-9184-EB93A9F30DD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F4C6-4B53-4C2D-9C75-7FFCDD7D7E87}" type="datetimeFigureOut">
              <a:rPr lang="cs-CZ" smtClean="0"/>
              <a:t>17.6.2014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668E-AEF4-44AE-9184-EB93A9F30DD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8F4C6-4B53-4C2D-9C75-7FFCDD7D7E87}" type="datetimeFigureOut">
              <a:rPr lang="cs-CZ" smtClean="0"/>
              <a:t>17.6.2014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2668E-AEF4-44AE-9184-EB93A9F30DD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3311352" y="0"/>
            <a:ext cx="5832648" cy="58326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Elipsa 4"/>
          <p:cNvSpPr/>
          <p:nvPr/>
        </p:nvSpPr>
        <p:spPr>
          <a:xfrm>
            <a:off x="3383360" y="7200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0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7376" y="14401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Obrázek 11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27376" y="432048"/>
            <a:ext cx="372070" cy="178864"/>
          </a:xfrm>
          <a:prstGeom prst="rect">
            <a:avLst/>
          </a:prstGeom>
        </p:spPr>
      </p:pic>
      <p:sp>
        <p:nvSpPr>
          <p:cNvPr id="19" name="Elipsa 18"/>
          <p:cNvSpPr/>
          <p:nvPr/>
        </p:nvSpPr>
        <p:spPr>
          <a:xfrm>
            <a:off x="4103440" y="7200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20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7456" y="14401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Obrázek 20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47456" y="432048"/>
            <a:ext cx="372070" cy="178864"/>
          </a:xfrm>
          <a:prstGeom prst="rect">
            <a:avLst/>
          </a:prstGeom>
        </p:spPr>
      </p:pic>
      <p:sp>
        <p:nvSpPr>
          <p:cNvPr id="22" name="Elipsa 21"/>
          <p:cNvSpPr/>
          <p:nvPr/>
        </p:nvSpPr>
        <p:spPr>
          <a:xfrm>
            <a:off x="4823520" y="7200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23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7536" y="14401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" name="Obrázek 23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67536" y="432048"/>
            <a:ext cx="372070" cy="178864"/>
          </a:xfrm>
          <a:prstGeom prst="rect">
            <a:avLst/>
          </a:prstGeom>
        </p:spPr>
      </p:pic>
      <p:sp>
        <p:nvSpPr>
          <p:cNvPr id="25" name="Elipsa 24"/>
          <p:cNvSpPr/>
          <p:nvPr/>
        </p:nvSpPr>
        <p:spPr>
          <a:xfrm>
            <a:off x="5543600" y="7200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26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7616" y="14401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7" name="Obrázek 26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87616" y="432048"/>
            <a:ext cx="372070" cy="178864"/>
          </a:xfrm>
          <a:prstGeom prst="rect">
            <a:avLst/>
          </a:prstGeom>
        </p:spPr>
      </p:pic>
      <p:sp>
        <p:nvSpPr>
          <p:cNvPr id="31" name="Elipsa 30"/>
          <p:cNvSpPr/>
          <p:nvPr/>
        </p:nvSpPr>
        <p:spPr>
          <a:xfrm>
            <a:off x="3383360" y="79208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32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7376" y="86409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3" name="Obrázek 32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27376" y="1152128"/>
            <a:ext cx="372070" cy="178864"/>
          </a:xfrm>
          <a:prstGeom prst="rect">
            <a:avLst/>
          </a:prstGeom>
        </p:spPr>
      </p:pic>
      <p:sp>
        <p:nvSpPr>
          <p:cNvPr id="34" name="Elipsa 33"/>
          <p:cNvSpPr/>
          <p:nvPr/>
        </p:nvSpPr>
        <p:spPr>
          <a:xfrm>
            <a:off x="4103440" y="79208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35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7456" y="86409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6" name="Obrázek 35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47456" y="1152128"/>
            <a:ext cx="372070" cy="178864"/>
          </a:xfrm>
          <a:prstGeom prst="rect">
            <a:avLst/>
          </a:prstGeom>
        </p:spPr>
      </p:pic>
      <p:sp>
        <p:nvSpPr>
          <p:cNvPr id="37" name="Elipsa 36"/>
          <p:cNvSpPr/>
          <p:nvPr/>
        </p:nvSpPr>
        <p:spPr>
          <a:xfrm>
            <a:off x="4823520" y="79208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38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7536" y="86409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Obrázek 38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67536" y="1152128"/>
            <a:ext cx="372070" cy="178864"/>
          </a:xfrm>
          <a:prstGeom prst="rect">
            <a:avLst/>
          </a:prstGeom>
        </p:spPr>
      </p:pic>
      <p:sp>
        <p:nvSpPr>
          <p:cNvPr id="40" name="Elipsa 39"/>
          <p:cNvSpPr/>
          <p:nvPr/>
        </p:nvSpPr>
        <p:spPr>
          <a:xfrm>
            <a:off x="5543600" y="79208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41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7616" y="86409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2" name="Obrázek 41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87616" y="1152128"/>
            <a:ext cx="372070" cy="178864"/>
          </a:xfrm>
          <a:prstGeom prst="rect">
            <a:avLst/>
          </a:prstGeom>
        </p:spPr>
      </p:pic>
      <p:sp>
        <p:nvSpPr>
          <p:cNvPr id="43" name="Elipsa 42"/>
          <p:cNvSpPr/>
          <p:nvPr/>
        </p:nvSpPr>
        <p:spPr>
          <a:xfrm>
            <a:off x="3383360" y="151216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44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7376" y="158417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5" name="Obrázek 44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27376" y="1872208"/>
            <a:ext cx="372070" cy="178864"/>
          </a:xfrm>
          <a:prstGeom prst="rect">
            <a:avLst/>
          </a:prstGeom>
        </p:spPr>
      </p:pic>
      <p:sp>
        <p:nvSpPr>
          <p:cNvPr id="46" name="Elipsa 45"/>
          <p:cNvSpPr/>
          <p:nvPr/>
        </p:nvSpPr>
        <p:spPr>
          <a:xfrm>
            <a:off x="4103440" y="151216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47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7456" y="158417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8" name="Obrázek 47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47456" y="1872208"/>
            <a:ext cx="372070" cy="178864"/>
          </a:xfrm>
          <a:prstGeom prst="rect">
            <a:avLst/>
          </a:prstGeom>
        </p:spPr>
      </p:pic>
      <p:sp>
        <p:nvSpPr>
          <p:cNvPr id="49" name="Elipsa 48"/>
          <p:cNvSpPr/>
          <p:nvPr/>
        </p:nvSpPr>
        <p:spPr>
          <a:xfrm>
            <a:off x="4823520" y="151216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50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7536" y="158417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1" name="Obrázek 50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67536" y="1872208"/>
            <a:ext cx="372070" cy="178864"/>
          </a:xfrm>
          <a:prstGeom prst="rect">
            <a:avLst/>
          </a:prstGeom>
        </p:spPr>
      </p:pic>
      <p:sp>
        <p:nvSpPr>
          <p:cNvPr id="52" name="Elipsa 51"/>
          <p:cNvSpPr/>
          <p:nvPr/>
        </p:nvSpPr>
        <p:spPr>
          <a:xfrm>
            <a:off x="5543600" y="151216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53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7616" y="158417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4" name="Obrázek 53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87616" y="1872208"/>
            <a:ext cx="372070" cy="178864"/>
          </a:xfrm>
          <a:prstGeom prst="rect">
            <a:avLst/>
          </a:prstGeom>
        </p:spPr>
      </p:pic>
      <p:sp>
        <p:nvSpPr>
          <p:cNvPr id="55" name="Elipsa 54"/>
          <p:cNvSpPr/>
          <p:nvPr/>
        </p:nvSpPr>
        <p:spPr>
          <a:xfrm>
            <a:off x="3383360" y="223224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56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7376" y="230425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7" name="Obrázek 56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27376" y="2592288"/>
            <a:ext cx="372070" cy="178864"/>
          </a:xfrm>
          <a:prstGeom prst="rect">
            <a:avLst/>
          </a:prstGeom>
        </p:spPr>
      </p:pic>
      <p:sp>
        <p:nvSpPr>
          <p:cNvPr id="58" name="Elipsa 57"/>
          <p:cNvSpPr/>
          <p:nvPr/>
        </p:nvSpPr>
        <p:spPr>
          <a:xfrm>
            <a:off x="4103440" y="223224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59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7456" y="230425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0" name="Obrázek 59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47456" y="2592288"/>
            <a:ext cx="372070" cy="178864"/>
          </a:xfrm>
          <a:prstGeom prst="rect">
            <a:avLst/>
          </a:prstGeom>
        </p:spPr>
      </p:pic>
      <p:sp>
        <p:nvSpPr>
          <p:cNvPr id="61" name="Elipsa 60"/>
          <p:cNvSpPr/>
          <p:nvPr/>
        </p:nvSpPr>
        <p:spPr>
          <a:xfrm>
            <a:off x="4823520" y="223224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62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7536" y="230425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3" name="Obrázek 62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67536" y="2592288"/>
            <a:ext cx="372070" cy="178864"/>
          </a:xfrm>
          <a:prstGeom prst="rect">
            <a:avLst/>
          </a:prstGeom>
        </p:spPr>
      </p:pic>
      <p:sp>
        <p:nvSpPr>
          <p:cNvPr id="64" name="Elipsa 63"/>
          <p:cNvSpPr/>
          <p:nvPr/>
        </p:nvSpPr>
        <p:spPr>
          <a:xfrm>
            <a:off x="5543600" y="223224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65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7616" y="230425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6" name="Obrázek 65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87616" y="2592288"/>
            <a:ext cx="372070" cy="178864"/>
          </a:xfrm>
          <a:prstGeom prst="rect">
            <a:avLst/>
          </a:prstGeom>
        </p:spPr>
      </p:pic>
      <p:sp>
        <p:nvSpPr>
          <p:cNvPr id="67" name="Elipsa 66"/>
          <p:cNvSpPr/>
          <p:nvPr/>
        </p:nvSpPr>
        <p:spPr>
          <a:xfrm>
            <a:off x="6263680" y="7200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68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7696" y="14401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9" name="Obrázek 68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7696" y="432048"/>
            <a:ext cx="372070" cy="178864"/>
          </a:xfrm>
          <a:prstGeom prst="rect">
            <a:avLst/>
          </a:prstGeom>
        </p:spPr>
      </p:pic>
      <p:sp>
        <p:nvSpPr>
          <p:cNvPr id="70" name="Elipsa 69"/>
          <p:cNvSpPr/>
          <p:nvPr/>
        </p:nvSpPr>
        <p:spPr>
          <a:xfrm>
            <a:off x="6983760" y="7200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71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7776" y="14401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2" name="Obrázek 71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27776" y="432048"/>
            <a:ext cx="372070" cy="178864"/>
          </a:xfrm>
          <a:prstGeom prst="rect">
            <a:avLst/>
          </a:prstGeom>
        </p:spPr>
      </p:pic>
      <p:sp>
        <p:nvSpPr>
          <p:cNvPr id="73" name="Elipsa 72"/>
          <p:cNvSpPr/>
          <p:nvPr/>
        </p:nvSpPr>
        <p:spPr>
          <a:xfrm>
            <a:off x="7703840" y="7200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74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7856" y="14401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5" name="Obrázek 74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7856" y="432048"/>
            <a:ext cx="372070" cy="178864"/>
          </a:xfrm>
          <a:prstGeom prst="rect">
            <a:avLst/>
          </a:prstGeom>
        </p:spPr>
      </p:pic>
      <p:sp>
        <p:nvSpPr>
          <p:cNvPr id="76" name="Elipsa 75"/>
          <p:cNvSpPr/>
          <p:nvPr/>
        </p:nvSpPr>
        <p:spPr>
          <a:xfrm>
            <a:off x="8423920" y="7200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77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67936" y="14401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8" name="Obrázek 77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67936" y="432048"/>
            <a:ext cx="372070" cy="178864"/>
          </a:xfrm>
          <a:prstGeom prst="rect">
            <a:avLst/>
          </a:prstGeom>
        </p:spPr>
      </p:pic>
      <p:sp>
        <p:nvSpPr>
          <p:cNvPr id="79" name="Elipsa 78"/>
          <p:cNvSpPr/>
          <p:nvPr/>
        </p:nvSpPr>
        <p:spPr>
          <a:xfrm>
            <a:off x="6263680" y="79208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80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7696" y="86409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1" name="Obrázek 80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7696" y="1152128"/>
            <a:ext cx="372070" cy="178864"/>
          </a:xfrm>
          <a:prstGeom prst="rect">
            <a:avLst/>
          </a:prstGeom>
        </p:spPr>
      </p:pic>
      <p:sp>
        <p:nvSpPr>
          <p:cNvPr id="82" name="Elipsa 81"/>
          <p:cNvSpPr/>
          <p:nvPr/>
        </p:nvSpPr>
        <p:spPr>
          <a:xfrm>
            <a:off x="6983760" y="79208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83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7776" y="86409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4" name="Obrázek 83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27776" y="1152128"/>
            <a:ext cx="372070" cy="178864"/>
          </a:xfrm>
          <a:prstGeom prst="rect">
            <a:avLst/>
          </a:prstGeom>
        </p:spPr>
      </p:pic>
      <p:sp>
        <p:nvSpPr>
          <p:cNvPr id="85" name="Elipsa 84"/>
          <p:cNvSpPr/>
          <p:nvPr/>
        </p:nvSpPr>
        <p:spPr>
          <a:xfrm>
            <a:off x="7703840" y="79208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86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7856" y="86409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7" name="Obrázek 86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7856" y="1152128"/>
            <a:ext cx="372070" cy="178864"/>
          </a:xfrm>
          <a:prstGeom prst="rect">
            <a:avLst/>
          </a:prstGeom>
        </p:spPr>
      </p:pic>
      <p:sp>
        <p:nvSpPr>
          <p:cNvPr id="88" name="Elipsa 87"/>
          <p:cNvSpPr/>
          <p:nvPr/>
        </p:nvSpPr>
        <p:spPr>
          <a:xfrm>
            <a:off x="8423920" y="79208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89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67936" y="86409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0" name="Obrázek 89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67936" y="1152128"/>
            <a:ext cx="372070" cy="178864"/>
          </a:xfrm>
          <a:prstGeom prst="rect">
            <a:avLst/>
          </a:prstGeom>
        </p:spPr>
      </p:pic>
      <p:sp>
        <p:nvSpPr>
          <p:cNvPr id="91" name="Elipsa 90"/>
          <p:cNvSpPr/>
          <p:nvPr/>
        </p:nvSpPr>
        <p:spPr>
          <a:xfrm>
            <a:off x="6263680" y="151216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92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7696" y="158417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3" name="Obrázek 92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7696" y="1872208"/>
            <a:ext cx="372070" cy="178864"/>
          </a:xfrm>
          <a:prstGeom prst="rect">
            <a:avLst/>
          </a:prstGeom>
        </p:spPr>
      </p:pic>
      <p:sp>
        <p:nvSpPr>
          <p:cNvPr id="94" name="Elipsa 93"/>
          <p:cNvSpPr/>
          <p:nvPr/>
        </p:nvSpPr>
        <p:spPr>
          <a:xfrm>
            <a:off x="6983760" y="151216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95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7776" y="158417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6" name="Obrázek 95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27776" y="1872208"/>
            <a:ext cx="372070" cy="178864"/>
          </a:xfrm>
          <a:prstGeom prst="rect">
            <a:avLst/>
          </a:prstGeom>
        </p:spPr>
      </p:pic>
      <p:sp>
        <p:nvSpPr>
          <p:cNvPr id="97" name="Elipsa 96"/>
          <p:cNvSpPr/>
          <p:nvPr/>
        </p:nvSpPr>
        <p:spPr>
          <a:xfrm>
            <a:off x="7703840" y="151216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98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7856" y="158417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9" name="Obrázek 98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7856" y="1872208"/>
            <a:ext cx="372070" cy="178864"/>
          </a:xfrm>
          <a:prstGeom prst="rect">
            <a:avLst/>
          </a:prstGeom>
        </p:spPr>
      </p:pic>
      <p:sp>
        <p:nvSpPr>
          <p:cNvPr id="100" name="Elipsa 99"/>
          <p:cNvSpPr/>
          <p:nvPr/>
        </p:nvSpPr>
        <p:spPr>
          <a:xfrm>
            <a:off x="8423920" y="151216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01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67936" y="158417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" name="Obrázek 101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67936" y="1872208"/>
            <a:ext cx="372070" cy="178864"/>
          </a:xfrm>
          <a:prstGeom prst="rect">
            <a:avLst/>
          </a:prstGeom>
        </p:spPr>
      </p:pic>
      <p:sp>
        <p:nvSpPr>
          <p:cNvPr id="103" name="Elipsa 102"/>
          <p:cNvSpPr/>
          <p:nvPr/>
        </p:nvSpPr>
        <p:spPr>
          <a:xfrm>
            <a:off x="6263680" y="223224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04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7696" y="230425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5" name="Obrázek 104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7696" y="2592288"/>
            <a:ext cx="372070" cy="178864"/>
          </a:xfrm>
          <a:prstGeom prst="rect">
            <a:avLst/>
          </a:prstGeom>
        </p:spPr>
      </p:pic>
      <p:sp>
        <p:nvSpPr>
          <p:cNvPr id="106" name="Elipsa 105"/>
          <p:cNvSpPr/>
          <p:nvPr/>
        </p:nvSpPr>
        <p:spPr>
          <a:xfrm>
            <a:off x="6983760" y="223224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07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7776" y="230425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8" name="Obrázek 107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27776" y="2592288"/>
            <a:ext cx="372070" cy="178864"/>
          </a:xfrm>
          <a:prstGeom prst="rect">
            <a:avLst/>
          </a:prstGeom>
        </p:spPr>
      </p:pic>
      <p:sp>
        <p:nvSpPr>
          <p:cNvPr id="109" name="Elipsa 108"/>
          <p:cNvSpPr/>
          <p:nvPr/>
        </p:nvSpPr>
        <p:spPr>
          <a:xfrm>
            <a:off x="7703840" y="223224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10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7856" y="230425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1" name="Obrázek 110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7856" y="2592288"/>
            <a:ext cx="372070" cy="178864"/>
          </a:xfrm>
          <a:prstGeom prst="rect">
            <a:avLst/>
          </a:prstGeom>
        </p:spPr>
      </p:pic>
      <p:sp>
        <p:nvSpPr>
          <p:cNvPr id="112" name="Elipsa 111"/>
          <p:cNvSpPr/>
          <p:nvPr/>
        </p:nvSpPr>
        <p:spPr>
          <a:xfrm>
            <a:off x="8423920" y="223224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13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67936" y="230425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4" name="Obrázek 113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67936" y="2592288"/>
            <a:ext cx="372070" cy="178864"/>
          </a:xfrm>
          <a:prstGeom prst="rect">
            <a:avLst/>
          </a:prstGeom>
        </p:spPr>
      </p:pic>
      <p:sp>
        <p:nvSpPr>
          <p:cNvPr id="115" name="Elipsa 114"/>
          <p:cNvSpPr/>
          <p:nvPr/>
        </p:nvSpPr>
        <p:spPr>
          <a:xfrm>
            <a:off x="3383360" y="295232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16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7376" y="302433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7" name="Obrázek 116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27376" y="3312368"/>
            <a:ext cx="372070" cy="178864"/>
          </a:xfrm>
          <a:prstGeom prst="rect">
            <a:avLst/>
          </a:prstGeom>
        </p:spPr>
      </p:pic>
      <p:sp>
        <p:nvSpPr>
          <p:cNvPr id="118" name="Elipsa 117"/>
          <p:cNvSpPr/>
          <p:nvPr/>
        </p:nvSpPr>
        <p:spPr>
          <a:xfrm>
            <a:off x="4103440" y="295232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19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7456" y="302433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0" name="Obrázek 119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47456" y="3312368"/>
            <a:ext cx="372070" cy="178864"/>
          </a:xfrm>
          <a:prstGeom prst="rect">
            <a:avLst/>
          </a:prstGeom>
        </p:spPr>
      </p:pic>
      <p:sp>
        <p:nvSpPr>
          <p:cNvPr id="121" name="Elipsa 120"/>
          <p:cNvSpPr/>
          <p:nvPr/>
        </p:nvSpPr>
        <p:spPr>
          <a:xfrm>
            <a:off x="4823520" y="295232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22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7536" y="302433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3" name="Obrázek 122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67536" y="3312368"/>
            <a:ext cx="372070" cy="178864"/>
          </a:xfrm>
          <a:prstGeom prst="rect">
            <a:avLst/>
          </a:prstGeom>
        </p:spPr>
      </p:pic>
      <p:sp>
        <p:nvSpPr>
          <p:cNvPr id="124" name="Elipsa 123"/>
          <p:cNvSpPr/>
          <p:nvPr/>
        </p:nvSpPr>
        <p:spPr>
          <a:xfrm>
            <a:off x="5543600" y="295232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25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7616" y="302433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6" name="Obrázek 125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87616" y="3312368"/>
            <a:ext cx="372070" cy="178864"/>
          </a:xfrm>
          <a:prstGeom prst="rect">
            <a:avLst/>
          </a:prstGeom>
        </p:spPr>
      </p:pic>
      <p:sp>
        <p:nvSpPr>
          <p:cNvPr id="127" name="Elipsa 126"/>
          <p:cNvSpPr/>
          <p:nvPr/>
        </p:nvSpPr>
        <p:spPr>
          <a:xfrm>
            <a:off x="3383360" y="367240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28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7376" y="374441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9" name="Obrázek 128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27376" y="4032448"/>
            <a:ext cx="372070" cy="178864"/>
          </a:xfrm>
          <a:prstGeom prst="rect">
            <a:avLst/>
          </a:prstGeom>
        </p:spPr>
      </p:pic>
      <p:sp>
        <p:nvSpPr>
          <p:cNvPr id="130" name="Elipsa 129"/>
          <p:cNvSpPr/>
          <p:nvPr/>
        </p:nvSpPr>
        <p:spPr>
          <a:xfrm>
            <a:off x="4103440" y="367240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31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7456" y="374441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2" name="Obrázek 131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47456" y="4032448"/>
            <a:ext cx="372070" cy="178864"/>
          </a:xfrm>
          <a:prstGeom prst="rect">
            <a:avLst/>
          </a:prstGeom>
        </p:spPr>
      </p:pic>
      <p:sp>
        <p:nvSpPr>
          <p:cNvPr id="133" name="Elipsa 132"/>
          <p:cNvSpPr/>
          <p:nvPr/>
        </p:nvSpPr>
        <p:spPr>
          <a:xfrm>
            <a:off x="4823520" y="367240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34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7536" y="374441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5" name="Obrázek 134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67536" y="4032448"/>
            <a:ext cx="372070" cy="178864"/>
          </a:xfrm>
          <a:prstGeom prst="rect">
            <a:avLst/>
          </a:prstGeom>
        </p:spPr>
      </p:pic>
      <p:sp>
        <p:nvSpPr>
          <p:cNvPr id="136" name="Elipsa 135"/>
          <p:cNvSpPr/>
          <p:nvPr/>
        </p:nvSpPr>
        <p:spPr>
          <a:xfrm>
            <a:off x="5543600" y="367240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37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7616" y="374441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8" name="Obrázek 137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87616" y="4032448"/>
            <a:ext cx="372070" cy="178864"/>
          </a:xfrm>
          <a:prstGeom prst="rect">
            <a:avLst/>
          </a:prstGeom>
        </p:spPr>
      </p:pic>
      <p:sp>
        <p:nvSpPr>
          <p:cNvPr id="139" name="Elipsa 138"/>
          <p:cNvSpPr/>
          <p:nvPr/>
        </p:nvSpPr>
        <p:spPr>
          <a:xfrm>
            <a:off x="3383360" y="439248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40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7376" y="446449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1" name="Obrázek 140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27376" y="4752528"/>
            <a:ext cx="372070" cy="178864"/>
          </a:xfrm>
          <a:prstGeom prst="rect">
            <a:avLst/>
          </a:prstGeom>
        </p:spPr>
      </p:pic>
      <p:sp>
        <p:nvSpPr>
          <p:cNvPr id="142" name="Elipsa 141"/>
          <p:cNvSpPr/>
          <p:nvPr/>
        </p:nvSpPr>
        <p:spPr>
          <a:xfrm>
            <a:off x="4103440" y="439248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43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7456" y="446449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4" name="Obrázek 143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47456" y="4752528"/>
            <a:ext cx="372070" cy="178864"/>
          </a:xfrm>
          <a:prstGeom prst="rect">
            <a:avLst/>
          </a:prstGeom>
        </p:spPr>
      </p:pic>
      <p:sp>
        <p:nvSpPr>
          <p:cNvPr id="145" name="Elipsa 144"/>
          <p:cNvSpPr/>
          <p:nvPr/>
        </p:nvSpPr>
        <p:spPr>
          <a:xfrm>
            <a:off x="4823520" y="439248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46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7536" y="446449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7" name="Obrázek 146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67536" y="4752528"/>
            <a:ext cx="372070" cy="178864"/>
          </a:xfrm>
          <a:prstGeom prst="rect">
            <a:avLst/>
          </a:prstGeom>
        </p:spPr>
      </p:pic>
      <p:sp>
        <p:nvSpPr>
          <p:cNvPr id="148" name="Elipsa 147"/>
          <p:cNvSpPr/>
          <p:nvPr/>
        </p:nvSpPr>
        <p:spPr>
          <a:xfrm>
            <a:off x="5543600" y="439248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49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7616" y="446449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0" name="Obrázek 149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87616" y="4752528"/>
            <a:ext cx="372070" cy="178864"/>
          </a:xfrm>
          <a:prstGeom prst="rect">
            <a:avLst/>
          </a:prstGeom>
        </p:spPr>
      </p:pic>
      <p:sp>
        <p:nvSpPr>
          <p:cNvPr id="151" name="Elipsa 150"/>
          <p:cNvSpPr/>
          <p:nvPr/>
        </p:nvSpPr>
        <p:spPr>
          <a:xfrm>
            <a:off x="3383360" y="511256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52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7376" y="518457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3" name="Obrázek 152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27376" y="5472608"/>
            <a:ext cx="372070" cy="178864"/>
          </a:xfrm>
          <a:prstGeom prst="rect">
            <a:avLst/>
          </a:prstGeom>
        </p:spPr>
      </p:pic>
      <p:sp>
        <p:nvSpPr>
          <p:cNvPr id="154" name="Elipsa 153"/>
          <p:cNvSpPr/>
          <p:nvPr/>
        </p:nvSpPr>
        <p:spPr>
          <a:xfrm>
            <a:off x="4103440" y="511256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55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7456" y="518457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6" name="Obrázek 155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47456" y="5472608"/>
            <a:ext cx="372070" cy="178864"/>
          </a:xfrm>
          <a:prstGeom prst="rect">
            <a:avLst/>
          </a:prstGeom>
        </p:spPr>
      </p:pic>
      <p:sp>
        <p:nvSpPr>
          <p:cNvPr id="157" name="Elipsa 156"/>
          <p:cNvSpPr/>
          <p:nvPr/>
        </p:nvSpPr>
        <p:spPr>
          <a:xfrm>
            <a:off x="4823520" y="511256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58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7536" y="518457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9" name="Obrázek 158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67536" y="5472608"/>
            <a:ext cx="372070" cy="178864"/>
          </a:xfrm>
          <a:prstGeom prst="rect">
            <a:avLst/>
          </a:prstGeom>
        </p:spPr>
      </p:pic>
      <p:sp>
        <p:nvSpPr>
          <p:cNvPr id="160" name="Elipsa 159"/>
          <p:cNvSpPr/>
          <p:nvPr/>
        </p:nvSpPr>
        <p:spPr>
          <a:xfrm>
            <a:off x="5543600" y="511256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61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7616" y="518457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2" name="Obrázek 161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87616" y="5472608"/>
            <a:ext cx="372070" cy="178864"/>
          </a:xfrm>
          <a:prstGeom prst="rect">
            <a:avLst/>
          </a:prstGeom>
        </p:spPr>
      </p:pic>
      <p:sp>
        <p:nvSpPr>
          <p:cNvPr id="163" name="Elipsa 162"/>
          <p:cNvSpPr/>
          <p:nvPr/>
        </p:nvSpPr>
        <p:spPr>
          <a:xfrm>
            <a:off x="6263680" y="295232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64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7696" y="302433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5" name="Obrázek 164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7696" y="3312368"/>
            <a:ext cx="372070" cy="178864"/>
          </a:xfrm>
          <a:prstGeom prst="rect">
            <a:avLst/>
          </a:prstGeom>
        </p:spPr>
      </p:pic>
      <p:sp>
        <p:nvSpPr>
          <p:cNvPr id="166" name="Elipsa 165"/>
          <p:cNvSpPr/>
          <p:nvPr/>
        </p:nvSpPr>
        <p:spPr>
          <a:xfrm>
            <a:off x="6983760" y="295232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67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7776" y="302433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8" name="Obrázek 167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27776" y="3312368"/>
            <a:ext cx="372070" cy="178864"/>
          </a:xfrm>
          <a:prstGeom prst="rect">
            <a:avLst/>
          </a:prstGeom>
        </p:spPr>
      </p:pic>
      <p:sp>
        <p:nvSpPr>
          <p:cNvPr id="169" name="Elipsa 168"/>
          <p:cNvSpPr/>
          <p:nvPr/>
        </p:nvSpPr>
        <p:spPr>
          <a:xfrm>
            <a:off x="7703840" y="295232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70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7856" y="302433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1" name="Obrázek 170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7856" y="3312368"/>
            <a:ext cx="372070" cy="178864"/>
          </a:xfrm>
          <a:prstGeom prst="rect">
            <a:avLst/>
          </a:prstGeom>
        </p:spPr>
      </p:pic>
      <p:sp>
        <p:nvSpPr>
          <p:cNvPr id="172" name="Elipsa 171"/>
          <p:cNvSpPr/>
          <p:nvPr/>
        </p:nvSpPr>
        <p:spPr>
          <a:xfrm>
            <a:off x="8423920" y="295232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73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67936" y="302433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4" name="Obrázek 173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67936" y="3312368"/>
            <a:ext cx="372070" cy="178864"/>
          </a:xfrm>
          <a:prstGeom prst="rect">
            <a:avLst/>
          </a:prstGeom>
        </p:spPr>
      </p:pic>
      <p:sp>
        <p:nvSpPr>
          <p:cNvPr id="175" name="Elipsa 174"/>
          <p:cNvSpPr/>
          <p:nvPr/>
        </p:nvSpPr>
        <p:spPr>
          <a:xfrm>
            <a:off x="6263680" y="367240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76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7696" y="374441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7" name="Obrázek 176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7696" y="4032448"/>
            <a:ext cx="372070" cy="178864"/>
          </a:xfrm>
          <a:prstGeom prst="rect">
            <a:avLst/>
          </a:prstGeom>
        </p:spPr>
      </p:pic>
      <p:sp>
        <p:nvSpPr>
          <p:cNvPr id="178" name="Elipsa 177"/>
          <p:cNvSpPr/>
          <p:nvPr/>
        </p:nvSpPr>
        <p:spPr>
          <a:xfrm>
            <a:off x="6983760" y="367240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79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7776" y="374441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0" name="Obrázek 179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27776" y="4032448"/>
            <a:ext cx="372070" cy="178864"/>
          </a:xfrm>
          <a:prstGeom prst="rect">
            <a:avLst/>
          </a:prstGeom>
        </p:spPr>
      </p:pic>
      <p:sp>
        <p:nvSpPr>
          <p:cNvPr id="181" name="Elipsa 180"/>
          <p:cNvSpPr/>
          <p:nvPr/>
        </p:nvSpPr>
        <p:spPr>
          <a:xfrm>
            <a:off x="7703840" y="367240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2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7856" y="374441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3" name="Obrázek 182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7856" y="4032448"/>
            <a:ext cx="372070" cy="178864"/>
          </a:xfrm>
          <a:prstGeom prst="rect">
            <a:avLst/>
          </a:prstGeom>
        </p:spPr>
      </p:pic>
      <p:sp>
        <p:nvSpPr>
          <p:cNvPr id="184" name="Elipsa 183"/>
          <p:cNvSpPr/>
          <p:nvPr/>
        </p:nvSpPr>
        <p:spPr>
          <a:xfrm>
            <a:off x="8423920" y="367240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5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67936" y="374441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6" name="Obrázek 185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67936" y="4032448"/>
            <a:ext cx="372070" cy="178864"/>
          </a:xfrm>
          <a:prstGeom prst="rect">
            <a:avLst/>
          </a:prstGeom>
        </p:spPr>
      </p:pic>
      <p:sp>
        <p:nvSpPr>
          <p:cNvPr id="187" name="Elipsa 186"/>
          <p:cNvSpPr/>
          <p:nvPr/>
        </p:nvSpPr>
        <p:spPr>
          <a:xfrm>
            <a:off x="6263680" y="439248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8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7696" y="446449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9" name="Obrázek 188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7696" y="4752528"/>
            <a:ext cx="372070" cy="178864"/>
          </a:xfrm>
          <a:prstGeom prst="rect">
            <a:avLst/>
          </a:prstGeom>
        </p:spPr>
      </p:pic>
      <p:sp>
        <p:nvSpPr>
          <p:cNvPr id="190" name="Elipsa 189"/>
          <p:cNvSpPr/>
          <p:nvPr/>
        </p:nvSpPr>
        <p:spPr>
          <a:xfrm>
            <a:off x="6983760" y="439248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91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7776" y="446449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2" name="Obrázek 191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27776" y="4752528"/>
            <a:ext cx="372070" cy="178864"/>
          </a:xfrm>
          <a:prstGeom prst="rect">
            <a:avLst/>
          </a:prstGeom>
        </p:spPr>
      </p:pic>
      <p:sp>
        <p:nvSpPr>
          <p:cNvPr id="193" name="Elipsa 192"/>
          <p:cNvSpPr/>
          <p:nvPr/>
        </p:nvSpPr>
        <p:spPr>
          <a:xfrm>
            <a:off x="7703840" y="439248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94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7856" y="446449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5" name="Obrázek 194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7856" y="4752528"/>
            <a:ext cx="372070" cy="178864"/>
          </a:xfrm>
          <a:prstGeom prst="rect">
            <a:avLst/>
          </a:prstGeom>
        </p:spPr>
      </p:pic>
      <p:sp>
        <p:nvSpPr>
          <p:cNvPr id="196" name="Elipsa 195"/>
          <p:cNvSpPr/>
          <p:nvPr/>
        </p:nvSpPr>
        <p:spPr>
          <a:xfrm>
            <a:off x="8423920" y="439248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97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67936" y="446449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8" name="Obrázek 197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67936" y="4752528"/>
            <a:ext cx="372070" cy="178864"/>
          </a:xfrm>
          <a:prstGeom prst="rect">
            <a:avLst/>
          </a:prstGeom>
        </p:spPr>
      </p:pic>
      <p:sp>
        <p:nvSpPr>
          <p:cNvPr id="199" name="Elipsa 198"/>
          <p:cNvSpPr/>
          <p:nvPr/>
        </p:nvSpPr>
        <p:spPr>
          <a:xfrm>
            <a:off x="6263680" y="511256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200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7696" y="518457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1" name="Obrázek 200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7696" y="5472608"/>
            <a:ext cx="372070" cy="178864"/>
          </a:xfrm>
          <a:prstGeom prst="rect">
            <a:avLst/>
          </a:prstGeom>
        </p:spPr>
      </p:pic>
      <p:sp>
        <p:nvSpPr>
          <p:cNvPr id="202" name="Elipsa 201"/>
          <p:cNvSpPr/>
          <p:nvPr/>
        </p:nvSpPr>
        <p:spPr>
          <a:xfrm>
            <a:off x="6983760" y="511256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203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7776" y="518457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4" name="Obrázek 203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27776" y="5472608"/>
            <a:ext cx="372070" cy="178864"/>
          </a:xfrm>
          <a:prstGeom prst="rect">
            <a:avLst/>
          </a:prstGeom>
        </p:spPr>
      </p:pic>
      <p:sp>
        <p:nvSpPr>
          <p:cNvPr id="205" name="Elipsa 204"/>
          <p:cNvSpPr/>
          <p:nvPr/>
        </p:nvSpPr>
        <p:spPr>
          <a:xfrm>
            <a:off x="7703840" y="511256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206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7856" y="518457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7" name="Obrázek 206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7856" y="5472608"/>
            <a:ext cx="372070" cy="178864"/>
          </a:xfrm>
          <a:prstGeom prst="rect">
            <a:avLst/>
          </a:prstGeom>
        </p:spPr>
      </p:pic>
      <p:sp>
        <p:nvSpPr>
          <p:cNvPr id="208" name="Elipsa 207"/>
          <p:cNvSpPr/>
          <p:nvPr/>
        </p:nvSpPr>
        <p:spPr>
          <a:xfrm>
            <a:off x="8423920" y="511256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209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67936" y="5184576"/>
            <a:ext cx="107183" cy="2760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0" name="Obrázek 209" descr="group-of-peo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67936" y="5472608"/>
            <a:ext cx="372070" cy="178864"/>
          </a:xfrm>
          <a:prstGeom prst="rect">
            <a:avLst/>
          </a:prstGeom>
        </p:spPr>
      </p:pic>
      <p:sp>
        <p:nvSpPr>
          <p:cNvPr id="211" name="TextovéPole 210"/>
          <p:cNvSpPr txBox="1"/>
          <p:nvPr/>
        </p:nvSpPr>
        <p:spPr>
          <a:xfrm>
            <a:off x="179512" y="188640"/>
            <a:ext cx="30243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ENVIRONMENT: </a:t>
            </a:r>
            <a:r>
              <a:rPr lang="en-US" sz="1100" dirty="0" smtClean="0"/>
              <a:t>64 communities with stable </a:t>
            </a:r>
            <a:r>
              <a:rPr lang="en-US" sz="1100" i="1" dirty="0" smtClean="0"/>
              <a:t>membership</a:t>
            </a:r>
            <a:r>
              <a:rPr lang="en-US" sz="1100" dirty="0" smtClean="0"/>
              <a:t> (represented by one agent, substituting ordinary participants) and one </a:t>
            </a:r>
            <a:r>
              <a:rPr lang="en-US" sz="1100" i="1" dirty="0" smtClean="0"/>
              <a:t>presiding person</a:t>
            </a:r>
            <a:r>
              <a:rPr lang="cs-CZ" sz="1100" i="1" dirty="0"/>
              <a:t> </a:t>
            </a:r>
            <a:r>
              <a:rPr lang="cs-CZ" sz="1100" dirty="0" smtClean="0"/>
              <a:t>(</a:t>
            </a:r>
            <a:r>
              <a:rPr lang="cs-CZ" sz="1100" dirty="0" err="1" smtClean="0"/>
              <a:t>this</a:t>
            </a:r>
            <a:r>
              <a:rPr lang="cs-CZ" sz="1100" dirty="0" smtClean="0"/>
              <a:t> role, as many </a:t>
            </a:r>
            <a:r>
              <a:rPr lang="cs-CZ" sz="1100" dirty="0" err="1" smtClean="0"/>
              <a:t>others</a:t>
            </a:r>
            <a:r>
              <a:rPr lang="cs-CZ" sz="1100" dirty="0" smtClean="0"/>
              <a:t>, not </a:t>
            </a:r>
            <a:r>
              <a:rPr lang="cs-CZ" sz="1100" dirty="0" err="1" smtClean="0"/>
              <a:t>specified</a:t>
            </a:r>
            <a:r>
              <a:rPr lang="cs-CZ" sz="1100" dirty="0" smtClean="0"/>
              <a:t> </a:t>
            </a:r>
            <a:r>
              <a:rPr lang="cs-CZ" sz="1100" dirty="0" err="1" smtClean="0"/>
              <a:t>here</a:t>
            </a:r>
            <a:r>
              <a:rPr lang="cs-CZ" sz="1100" dirty="0" smtClean="0"/>
              <a:t>)</a:t>
            </a:r>
            <a:endParaRPr lang="en-US" sz="1100" dirty="0" smtClean="0"/>
          </a:p>
          <a:p>
            <a:r>
              <a:rPr lang="en-US" sz="1100" b="1" dirty="0" smtClean="0"/>
              <a:t>DYNAMICS: </a:t>
            </a:r>
            <a:r>
              <a:rPr lang="en-US" sz="1100" dirty="0" smtClean="0"/>
              <a:t>each tick represents</a:t>
            </a:r>
            <a:r>
              <a:rPr lang="cs-CZ" sz="1100" dirty="0" smtClean="0"/>
              <a:t> </a:t>
            </a:r>
            <a:r>
              <a:rPr lang="en-US" sz="1100" dirty="0" smtClean="0"/>
              <a:t>communal meal</a:t>
            </a:r>
            <a:r>
              <a:rPr lang="cs-CZ" sz="1100" dirty="0" smtClean="0"/>
              <a:t>l on </a:t>
            </a:r>
            <a:r>
              <a:rPr lang="cs-CZ" sz="1100" dirty="0" err="1" smtClean="0"/>
              <a:t>each</a:t>
            </a:r>
            <a:r>
              <a:rPr lang="cs-CZ" sz="1100" dirty="0" smtClean="0"/>
              <a:t> </a:t>
            </a:r>
            <a:r>
              <a:rPr lang="cs-CZ" sz="1100" dirty="0" err="1" smtClean="0"/>
              <a:t>sunday</a:t>
            </a:r>
            <a:endParaRPr lang="en-US" sz="1100" dirty="0" smtClean="0"/>
          </a:p>
          <a:p>
            <a:r>
              <a:rPr lang="en-US" sz="1100" b="1" dirty="0" smtClean="0"/>
              <a:t>MEAL PRACTICES</a:t>
            </a:r>
            <a:r>
              <a:rPr lang="en-US" sz="1100" dirty="0" smtClean="0"/>
              <a:t>: have certain value of cognitive attraction</a:t>
            </a:r>
            <a:endParaRPr lang="en-US" sz="1100" b="1" dirty="0" smtClean="0"/>
          </a:p>
          <a:p>
            <a:r>
              <a:rPr lang="en-US" sz="1100" b="1" dirty="0" smtClean="0"/>
              <a:t>TRANSMISSION OF A MEAL PRACTICE: </a:t>
            </a:r>
            <a:endParaRPr lang="cs-CZ" sz="1100" b="1" dirty="0" smtClean="0"/>
          </a:p>
          <a:p>
            <a:pPr marL="228600" indent="-228600">
              <a:buAutoNum type="arabicParenR"/>
            </a:pPr>
            <a:r>
              <a:rPr lang="cs-CZ" sz="1100" dirty="0" err="1" smtClean="0"/>
              <a:t>adoption</a:t>
            </a:r>
            <a:r>
              <a:rPr lang="cs-CZ" sz="1100" dirty="0" smtClean="0"/>
              <a:t> </a:t>
            </a:r>
            <a:r>
              <a:rPr lang="cs-CZ" sz="1100" dirty="0" err="1" smtClean="0"/>
              <a:t>from</a:t>
            </a:r>
            <a:r>
              <a:rPr lang="cs-CZ" sz="1100" dirty="0" smtClean="0"/>
              <a:t> </a:t>
            </a:r>
            <a:r>
              <a:rPr lang="cs-CZ" sz="1100" dirty="0" err="1" smtClean="0"/>
              <a:t>neighbourhood</a:t>
            </a:r>
            <a:r>
              <a:rPr lang="cs-CZ" sz="1100" dirty="0" smtClean="0"/>
              <a:t> (</a:t>
            </a:r>
            <a:r>
              <a:rPr lang="cs-CZ" sz="1100" i="1" dirty="0" err="1" smtClean="0"/>
              <a:t>conformist</a:t>
            </a:r>
            <a:r>
              <a:rPr lang="cs-CZ" sz="1100" i="1" dirty="0" smtClean="0"/>
              <a:t> </a:t>
            </a:r>
            <a:r>
              <a:rPr lang="cs-CZ" sz="1100" i="1" dirty="0" err="1" smtClean="0"/>
              <a:t>bias</a:t>
            </a:r>
            <a:r>
              <a:rPr lang="cs-CZ" sz="1100" dirty="0" smtClean="0"/>
              <a:t>)</a:t>
            </a:r>
          </a:p>
          <a:p>
            <a:pPr marL="228600" indent="-228600">
              <a:buAutoNum type="arabicParenR"/>
            </a:pPr>
            <a:r>
              <a:rPr lang="cs-CZ" sz="1100" dirty="0" err="1" smtClean="0"/>
              <a:t>Adoption</a:t>
            </a:r>
            <a:r>
              <a:rPr lang="cs-CZ" sz="1100" dirty="0" smtClean="0"/>
              <a:t> </a:t>
            </a:r>
            <a:r>
              <a:rPr lang="cs-CZ" sz="1100" dirty="0" err="1" smtClean="0"/>
              <a:t>from</a:t>
            </a:r>
            <a:r>
              <a:rPr lang="cs-CZ" sz="1100" dirty="0" smtClean="0"/>
              <a:t> a </a:t>
            </a:r>
            <a:r>
              <a:rPr lang="cs-CZ" sz="1100" dirty="0" err="1" smtClean="0"/>
              <a:t>book</a:t>
            </a:r>
            <a:r>
              <a:rPr lang="cs-CZ" sz="1100" dirty="0" smtClean="0"/>
              <a:t>, </a:t>
            </a:r>
            <a:r>
              <a:rPr lang="cs-CZ" sz="1100" dirty="0" err="1" smtClean="0"/>
              <a:t>if</a:t>
            </a:r>
            <a:r>
              <a:rPr lang="cs-CZ" sz="1100" dirty="0" smtClean="0"/>
              <a:t> </a:t>
            </a:r>
            <a:r>
              <a:rPr lang="cs-CZ" sz="1100" dirty="0" err="1" smtClean="0"/>
              <a:t>available</a:t>
            </a:r>
            <a:r>
              <a:rPr lang="cs-CZ" sz="1100" dirty="0" smtClean="0"/>
              <a:t> (</a:t>
            </a:r>
            <a:r>
              <a:rPr lang="cs-CZ" sz="1100" i="1" dirty="0" err="1" smtClean="0"/>
              <a:t>prestige</a:t>
            </a:r>
            <a:r>
              <a:rPr lang="cs-CZ" sz="1100" i="1" dirty="0" smtClean="0"/>
              <a:t> </a:t>
            </a:r>
            <a:r>
              <a:rPr lang="cs-CZ" sz="1100" i="1" dirty="0" err="1" smtClean="0"/>
              <a:t>bias</a:t>
            </a:r>
            <a:r>
              <a:rPr lang="cs-CZ" sz="1100" dirty="0" smtClean="0"/>
              <a:t>)</a:t>
            </a:r>
          </a:p>
          <a:p>
            <a:pPr marL="228600" indent="-228600">
              <a:buAutoNum type="arabicParenR"/>
            </a:pPr>
            <a:r>
              <a:rPr lang="cs-CZ" sz="1100" dirty="0" err="1" smtClean="0"/>
              <a:t>Adoption</a:t>
            </a:r>
            <a:r>
              <a:rPr lang="cs-CZ" sz="1100" dirty="0" smtClean="0"/>
              <a:t> </a:t>
            </a:r>
            <a:r>
              <a:rPr lang="cs-CZ" sz="1100" dirty="0" err="1" smtClean="0"/>
              <a:t>from</a:t>
            </a:r>
            <a:r>
              <a:rPr lang="cs-CZ" sz="1100" dirty="0" smtClean="0"/>
              <a:t> a </a:t>
            </a:r>
            <a:r>
              <a:rPr lang="cs-CZ" sz="1100" dirty="0" err="1" smtClean="0"/>
              <a:t>wandering</a:t>
            </a:r>
            <a:r>
              <a:rPr lang="cs-CZ" sz="1100" dirty="0" smtClean="0"/>
              <a:t> </a:t>
            </a:r>
            <a:r>
              <a:rPr lang="cs-CZ" sz="1100" dirty="0" err="1" smtClean="0"/>
              <a:t>charismatics</a:t>
            </a:r>
            <a:r>
              <a:rPr lang="cs-CZ" sz="1100" dirty="0" smtClean="0"/>
              <a:t> (</a:t>
            </a:r>
            <a:r>
              <a:rPr lang="cs-CZ" sz="1100" i="1" dirty="0" err="1" smtClean="0"/>
              <a:t>prestige</a:t>
            </a:r>
            <a:r>
              <a:rPr lang="cs-CZ" sz="1100" i="1" dirty="0" smtClean="0"/>
              <a:t> </a:t>
            </a:r>
            <a:r>
              <a:rPr lang="cs-CZ" sz="1100" i="1" dirty="0" err="1" smtClean="0"/>
              <a:t>bias</a:t>
            </a:r>
            <a:r>
              <a:rPr lang="cs-CZ" sz="1100" dirty="0" smtClean="0"/>
              <a:t>)</a:t>
            </a:r>
            <a:endParaRPr lang="cs-CZ" sz="1100" dirty="0"/>
          </a:p>
          <a:p>
            <a:r>
              <a:rPr lang="en-US" sz="1100" b="1" dirty="0" smtClean="0"/>
              <a:t>ORDINARY PARTICIPANTS‘ COGNITION</a:t>
            </a:r>
            <a:r>
              <a:rPr lang="cs-CZ" sz="1100" b="1" dirty="0" smtClean="0"/>
              <a:t> </a:t>
            </a:r>
            <a:r>
              <a:rPr lang="cs-CZ" sz="1100" dirty="0" err="1" smtClean="0"/>
              <a:t>is</a:t>
            </a:r>
            <a:r>
              <a:rPr lang="cs-CZ" sz="1100" dirty="0" smtClean="0"/>
              <a:t> </a:t>
            </a:r>
            <a:r>
              <a:rPr lang="en-US" sz="1100" dirty="0" smtClean="0"/>
              <a:t>appealed in a certain extant by </a:t>
            </a:r>
            <a:r>
              <a:rPr lang="en-US" sz="1100" dirty="0" err="1" smtClean="0"/>
              <a:t>practitioned</a:t>
            </a:r>
            <a:r>
              <a:rPr lang="en-US" sz="1100" dirty="0" smtClean="0"/>
              <a:t> meal in their community</a:t>
            </a:r>
            <a:endParaRPr lang="en-US" sz="1100" dirty="0" smtClean="0"/>
          </a:p>
          <a:p>
            <a:r>
              <a:rPr lang="en-US" sz="1100" dirty="0" smtClean="0"/>
              <a:t>Over</a:t>
            </a:r>
            <a:r>
              <a:rPr lang="en-US" sz="1100" dirty="0" smtClean="0"/>
              <a:t> </a:t>
            </a:r>
            <a:r>
              <a:rPr lang="en-US" sz="1100" dirty="0" smtClean="0"/>
              <a:t>time, where a meal practice is more distant from cognitive attraction position, open</a:t>
            </a:r>
            <a:r>
              <a:rPr lang="cs-CZ" sz="1100" dirty="0" smtClean="0"/>
              <a:t>n</a:t>
            </a:r>
            <a:r>
              <a:rPr lang="en-US" sz="1100" dirty="0" err="1" smtClean="0"/>
              <a:t>ess</a:t>
            </a:r>
            <a:r>
              <a:rPr lang="en-US" sz="1100" dirty="0" smtClean="0"/>
              <a:t> to innovation is</a:t>
            </a:r>
            <a:r>
              <a:rPr lang="cs-CZ" sz="1100" dirty="0" smtClean="0"/>
              <a:t> </a:t>
            </a:r>
            <a:r>
              <a:rPr lang="cs-CZ" sz="1100" dirty="0" err="1" smtClean="0"/>
              <a:t>increasing</a:t>
            </a:r>
            <a:r>
              <a:rPr lang="en-US" sz="1100" dirty="0" smtClean="0"/>
              <a:t>. When it reaches certain value,</a:t>
            </a:r>
            <a:r>
              <a:rPr lang="cs-CZ" sz="1100" dirty="0" smtClean="0"/>
              <a:t> </a:t>
            </a:r>
            <a:r>
              <a:rPr lang="en-US" sz="1100" dirty="0" smtClean="0"/>
              <a:t>an alternative </a:t>
            </a:r>
            <a:r>
              <a:rPr lang="cs-CZ" sz="1100" dirty="0" err="1" smtClean="0"/>
              <a:t>is</a:t>
            </a:r>
            <a:r>
              <a:rPr lang="cs-CZ" sz="1100" dirty="0" smtClean="0"/>
              <a:t> </a:t>
            </a:r>
            <a:r>
              <a:rPr lang="en-US" sz="1100" dirty="0" smtClean="0"/>
              <a:t>adopted</a:t>
            </a:r>
            <a:r>
              <a:rPr lang="cs-CZ" sz="1100" dirty="0" smtClean="0"/>
              <a:t> </a:t>
            </a:r>
            <a:r>
              <a:rPr lang="cs-CZ" sz="1100" dirty="0" err="1" smtClean="0"/>
              <a:t>randomly</a:t>
            </a:r>
            <a:r>
              <a:rPr lang="cs-CZ" sz="1100" dirty="0" smtClean="0"/>
              <a:t> (</a:t>
            </a:r>
            <a:r>
              <a:rPr lang="cs-CZ" sz="1100" dirty="0" err="1" smtClean="0"/>
              <a:t>specified</a:t>
            </a:r>
            <a:r>
              <a:rPr lang="cs-CZ" sz="1100" dirty="0" smtClean="0"/>
              <a:t> </a:t>
            </a:r>
            <a:r>
              <a:rPr lang="cs-CZ" sz="1100" dirty="0" err="1" smtClean="0"/>
              <a:t>above</a:t>
            </a:r>
            <a:r>
              <a:rPr lang="cs-CZ" sz="1100" dirty="0" smtClean="0"/>
              <a:t>).</a:t>
            </a:r>
            <a:endParaRPr lang="cs-CZ" sz="1100" dirty="0" smtClean="0"/>
          </a:p>
        </p:txBody>
      </p:sp>
      <p:sp>
        <p:nvSpPr>
          <p:cNvPr id="212" name="Zaoblený obdélníkový popisek 211"/>
          <p:cNvSpPr/>
          <p:nvPr/>
        </p:nvSpPr>
        <p:spPr>
          <a:xfrm>
            <a:off x="179512" y="4653136"/>
            <a:ext cx="2376264" cy="648072"/>
          </a:xfrm>
          <a:prstGeom prst="wedgeRoundRectCallout">
            <a:avLst>
              <a:gd name="adj1" fmla="val 84558"/>
              <a:gd name="adj2" fmla="val -4082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dirty="0" smtClean="0">
                <a:solidFill>
                  <a:schemeClr val="tx1"/>
                </a:solidFill>
              </a:rPr>
              <a:t>COMMUNITY – </a:t>
            </a:r>
            <a:r>
              <a:rPr lang="cs-CZ" sz="1000" dirty="0" err="1" smtClean="0">
                <a:solidFill>
                  <a:schemeClr val="tx1"/>
                </a:solidFill>
              </a:rPr>
              <a:t>modeled</a:t>
            </a:r>
            <a:r>
              <a:rPr lang="cs-CZ" sz="1000" dirty="0" smtClean="0">
                <a:solidFill>
                  <a:schemeClr val="tx1"/>
                </a:solidFill>
              </a:rPr>
              <a:t> on basis </a:t>
            </a:r>
            <a:r>
              <a:rPr lang="cs-CZ" sz="1000" dirty="0" err="1" smtClean="0">
                <a:solidFill>
                  <a:schemeClr val="tx1"/>
                </a:solidFill>
              </a:rPr>
              <a:t>of</a:t>
            </a:r>
            <a:r>
              <a:rPr lang="cs-CZ" sz="1000" dirty="0" smtClean="0">
                <a:solidFill>
                  <a:schemeClr val="tx1"/>
                </a:solidFill>
              </a:rPr>
              <a:t> </a:t>
            </a:r>
            <a:r>
              <a:rPr lang="cs-CZ" sz="1000" dirty="0" err="1" smtClean="0">
                <a:solidFill>
                  <a:schemeClr val="tx1"/>
                </a:solidFill>
              </a:rPr>
              <a:t>Greco</a:t>
            </a:r>
            <a:r>
              <a:rPr lang="cs-CZ" sz="1000" dirty="0" smtClean="0">
                <a:solidFill>
                  <a:schemeClr val="tx1"/>
                </a:solidFill>
              </a:rPr>
              <a:t>-Roman </a:t>
            </a:r>
            <a:r>
              <a:rPr lang="cs-CZ" sz="1000" dirty="0" err="1" smtClean="0">
                <a:solidFill>
                  <a:schemeClr val="tx1"/>
                </a:solidFill>
              </a:rPr>
              <a:t>voluntary</a:t>
            </a:r>
            <a:r>
              <a:rPr lang="cs-CZ" sz="1000" dirty="0" smtClean="0">
                <a:solidFill>
                  <a:schemeClr val="tx1"/>
                </a:solidFill>
              </a:rPr>
              <a:t> </a:t>
            </a:r>
            <a:r>
              <a:rPr lang="cs-CZ" sz="1000" dirty="0" err="1" smtClean="0">
                <a:solidFill>
                  <a:schemeClr val="tx1"/>
                </a:solidFill>
              </a:rPr>
              <a:t>associations</a:t>
            </a:r>
            <a:r>
              <a:rPr lang="cs-CZ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cs-CZ" sz="1000" dirty="0" err="1" smtClean="0">
                <a:solidFill>
                  <a:schemeClr val="tx1"/>
                </a:solidFill>
              </a:rPr>
              <a:t>Later</a:t>
            </a:r>
            <a:r>
              <a:rPr lang="cs-CZ" sz="1000" dirty="0" smtClean="0">
                <a:solidFill>
                  <a:schemeClr val="tx1"/>
                </a:solidFill>
              </a:rPr>
              <a:t> many a set </a:t>
            </a:r>
            <a:r>
              <a:rPr lang="cs-CZ" sz="1000" dirty="0" err="1" smtClean="0">
                <a:solidFill>
                  <a:schemeClr val="tx1"/>
                </a:solidFill>
              </a:rPr>
              <a:t>of</a:t>
            </a:r>
            <a:r>
              <a:rPr lang="cs-CZ" sz="1000" dirty="0" smtClean="0">
                <a:solidFill>
                  <a:schemeClr val="tx1"/>
                </a:solidFill>
              </a:rPr>
              <a:t> </a:t>
            </a:r>
            <a:r>
              <a:rPr lang="cs-CZ" sz="1000" dirty="0" err="1" smtClean="0">
                <a:solidFill>
                  <a:schemeClr val="tx1"/>
                </a:solidFill>
              </a:rPr>
              <a:t>variables</a:t>
            </a:r>
            <a:r>
              <a:rPr lang="cs-CZ" sz="1000" dirty="0" smtClean="0">
                <a:solidFill>
                  <a:schemeClr val="tx1"/>
                </a:solidFill>
              </a:rPr>
              <a:t> </a:t>
            </a:r>
            <a:r>
              <a:rPr lang="cs-CZ" sz="1000" dirty="0" err="1" smtClean="0">
                <a:solidFill>
                  <a:schemeClr val="tx1"/>
                </a:solidFill>
              </a:rPr>
              <a:t>will</a:t>
            </a:r>
            <a:r>
              <a:rPr lang="cs-CZ" sz="1000" dirty="0" smtClean="0">
                <a:solidFill>
                  <a:schemeClr val="tx1"/>
                </a:solidFill>
              </a:rPr>
              <a:t> </a:t>
            </a:r>
            <a:r>
              <a:rPr lang="cs-CZ" sz="1000" dirty="0" err="1" smtClean="0">
                <a:solidFill>
                  <a:schemeClr val="tx1"/>
                </a:solidFill>
              </a:rPr>
              <a:t>be</a:t>
            </a:r>
            <a:r>
              <a:rPr lang="cs-CZ" sz="1000" dirty="0" smtClean="0">
                <a:solidFill>
                  <a:schemeClr val="tx1"/>
                </a:solidFill>
              </a:rPr>
              <a:t> </a:t>
            </a:r>
            <a:r>
              <a:rPr lang="cs-CZ" sz="1000" dirty="0" err="1" smtClean="0">
                <a:solidFill>
                  <a:schemeClr val="tx1"/>
                </a:solidFill>
              </a:rPr>
              <a:t>introduced</a:t>
            </a:r>
            <a:r>
              <a:rPr lang="cs-CZ" sz="1000" dirty="0" smtClean="0">
                <a:solidFill>
                  <a:schemeClr val="tx1"/>
                </a:solidFill>
              </a:rPr>
              <a:t> on </a:t>
            </a:r>
            <a:r>
              <a:rPr lang="cs-CZ" sz="1000" dirty="0" err="1" smtClean="0">
                <a:solidFill>
                  <a:schemeClr val="tx1"/>
                </a:solidFill>
              </a:rPr>
              <a:t>this</a:t>
            </a:r>
            <a:r>
              <a:rPr lang="cs-CZ" sz="1000" dirty="0" smtClean="0">
                <a:solidFill>
                  <a:schemeClr val="tx1"/>
                </a:solidFill>
              </a:rPr>
              <a:t> </a:t>
            </a:r>
            <a:r>
              <a:rPr lang="cs-CZ" sz="1000" dirty="0" err="1" smtClean="0">
                <a:solidFill>
                  <a:schemeClr val="tx1"/>
                </a:solidFill>
              </a:rPr>
              <a:t>level</a:t>
            </a:r>
            <a:r>
              <a:rPr lang="cs-CZ" sz="1000" dirty="0" smtClean="0">
                <a:solidFill>
                  <a:schemeClr val="tx1"/>
                </a:solidFill>
              </a:rPr>
              <a:t>.</a:t>
            </a:r>
            <a:endParaRPr lang="cs-CZ" sz="1000" dirty="0">
              <a:solidFill>
                <a:schemeClr val="tx1"/>
              </a:solidFill>
            </a:endParaRPr>
          </a:p>
        </p:txBody>
      </p:sp>
      <p:sp>
        <p:nvSpPr>
          <p:cNvPr id="213" name="Zaoblený obdélníkový popisek 212"/>
          <p:cNvSpPr/>
          <p:nvPr/>
        </p:nvSpPr>
        <p:spPr>
          <a:xfrm>
            <a:off x="251520" y="5445224"/>
            <a:ext cx="2376264" cy="720080"/>
          </a:xfrm>
          <a:prstGeom prst="wedgeRoundRectCallout">
            <a:avLst>
              <a:gd name="adj1" fmla="val 88376"/>
              <a:gd name="adj2" fmla="val -6504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50" dirty="0" smtClean="0">
                <a:solidFill>
                  <a:schemeClr val="tx1"/>
                </a:solidFill>
              </a:rPr>
              <a:t>PRESIDING PERSON – </a:t>
            </a:r>
            <a:r>
              <a:rPr lang="cs-CZ" sz="1050" dirty="0" err="1" smtClean="0">
                <a:solidFill>
                  <a:schemeClr val="tx1"/>
                </a:solidFill>
              </a:rPr>
              <a:t>later</a:t>
            </a:r>
            <a:r>
              <a:rPr lang="cs-CZ" sz="1050" dirty="0" smtClean="0">
                <a:solidFill>
                  <a:schemeClr val="tx1"/>
                </a:solidFill>
              </a:rPr>
              <a:t> </a:t>
            </a:r>
            <a:r>
              <a:rPr lang="cs-CZ" sz="1050" dirty="0" err="1" smtClean="0">
                <a:solidFill>
                  <a:schemeClr val="tx1"/>
                </a:solidFill>
              </a:rPr>
              <a:t>will</a:t>
            </a:r>
            <a:r>
              <a:rPr lang="cs-CZ" sz="1050" dirty="0" smtClean="0">
                <a:solidFill>
                  <a:schemeClr val="tx1"/>
                </a:solidFill>
              </a:rPr>
              <a:t> </a:t>
            </a:r>
            <a:r>
              <a:rPr lang="cs-CZ" sz="1050" dirty="0" err="1" smtClean="0">
                <a:solidFill>
                  <a:schemeClr val="tx1"/>
                </a:solidFill>
              </a:rPr>
              <a:t>be</a:t>
            </a:r>
            <a:r>
              <a:rPr lang="cs-CZ" sz="1050" dirty="0" smtClean="0">
                <a:solidFill>
                  <a:schemeClr val="tx1"/>
                </a:solidFill>
              </a:rPr>
              <a:t> </a:t>
            </a:r>
            <a:r>
              <a:rPr lang="cs-CZ" sz="1050" dirty="0" err="1" smtClean="0">
                <a:solidFill>
                  <a:schemeClr val="tx1"/>
                </a:solidFill>
              </a:rPr>
              <a:t>differentiated</a:t>
            </a:r>
            <a:r>
              <a:rPr lang="cs-CZ" sz="1050" dirty="0" smtClean="0">
                <a:solidFill>
                  <a:schemeClr val="tx1"/>
                </a:solidFill>
              </a:rPr>
              <a:t> </a:t>
            </a:r>
            <a:r>
              <a:rPr lang="cs-CZ" sz="1050" dirty="0" err="1" smtClean="0">
                <a:solidFill>
                  <a:schemeClr val="tx1"/>
                </a:solidFill>
              </a:rPr>
              <a:t>between</a:t>
            </a:r>
            <a:r>
              <a:rPr lang="cs-CZ" sz="1050" dirty="0" smtClean="0">
                <a:solidFill>
                  <a:schemeClr val="tx1"/>
                </a:solidFill>
              </a:rPr>
              <a:t> </a:t>
            </a:r>
            <a:r>
              <a:rPr lang="cs-CZ" sz="1050" i="1" dirty="0" err="1" smtClean="0">
                <a:solidFill>
                  <a:schemeClr val="tx1"/>
                </a:solidFill>
              </a:rPr>
              <a:t>patronus</a:t>
            </a:r>
            <a:r>
              <a:rPr lang="cs-CZ" sz="1050" dirty="0" smtClean="0">
                <a:solidFill>
                  <a:schemeClr val="tx1"/>
                </a:solidFill>
              </a:rPr>
              <a:t>/</a:t>
            </a:r>
            <a:r>
              <a:rPr lang="cs-CZ" sz="1050" i="1" dirty="0" err="1" smtClean="0">
                <a:solidFill>
                  <a:schemeClr val="tx1"/>
                </a:solidFill>
              </a:rPr>
              <a:t>paterfamilias</a:t>
            </a:r>
            <a:r>
              <a:rPr lang="cs-CZ" sz="1050" i="1" dirty="0" smtClean="0">
                <a:solidFill>
                  <a:schemeClr val="tx1"/>
                </a:solidFill>
              </a:rPr>
              <a:t> </a:t>
            </a:r>
            <a:r>
              <a:rPr lang="cs-CZ" sz="1050" dirty="0" err="1" smtClean="0">
                <a:solidFill>
                  <a:schemeClr val="tx1"/>
                </a:solidFill>
              </a:rPr>
              <a:t>and</a:t>
            </a:r>
            <a:r>
              <a:rPr lang="cs-CZ" sz="1050" dirty="0" smtClean="0">
                <a:solidFill>
                  <a:schemeClr val="tx1"/>
                </a:solidFill>
              </a:rPr>
              <a:t> </a:t>
            </a:r>
            <a:r>
              <a:rPr lang="cs-CZ" sz="1050" dirty="0" err="1" smtClean="0">
                <a:solidFill>
                  <a:schemeClr val="tx1"/>
                </a:solidFill>
              </a:rPr>
              <a:t>presbuteros</a:t>
            </a:r>
            <a:r>
              <a:rPr lang="cs-CZ" sz="1050" dirty="0" smtClean="0">
                <a:solidFill>
                  <a:schemeClr val="tx1"/>
                </a:solidFill>
              </a:rPr>
              <a:t>/</a:t>
            </a:r>
            <a:r>
              <a:rPr lang="cs-CZ" sz="1050" dirty="0" err="1" smtClean="0">
                <a:solidFill>
                  <a:schemeClr val="tx1"/>
                </a:solidFill>
              </a:rPr>
              <a:t>episcopus</a:t>
            </a:r>
            <a:r>
              <a:rPr lang="cs-CZ" sz="1050" dirty="0" smtClean="0">
                <a:solidFill>
                  <a:schemeClr val="tx1"/>
                </a:solidFill>
              </a:rPr>
              <a:t> (</a:t>
            </a:r>
            <a:r>
              <a:rPr lang="cs-CZ" sz="1050" dirty="0" err="1" smtClean="0">
                <a:solidFill>
                  <a:schemeClr val="tx1"/>
                </a:solidFill>
              </a:rPr>
              <a:t>special</a:t>
            </a:r>
            <a:r>
              <a:rPr lang="cs-CZ" sz="1050" dirty="0" smtClean="0">
                <a:solidFill>
                  <a:schemeClr val="tx1"/>
                </a:solidFill>
              </a:rPr>
              <a:t> agent)</a:t>
            </a:r>
            <a:endParaRPr lang="cs-CZ" sz="1050" dirty="0">
              <a:solidFill>
                <a:schemeClr val="tx1"/>
              </a:solidFill>
            </a:endParaRPr>
          </a:p>
        </p:txBody>
      </p:sp>
      <p:sp>
        <p:nvSpPr>
          <p:cNvPr id="214" name="Zaoblený obdélníkový popisek 213"/>
          <p:cNvSpPr/>
          <p:nvPr/>
        </p:nvSpPr>
        <p:spPr>
          <a:xfrm>
            <a:off x="755576" y="6281936"/>
            <a:ext cx="2592288" cy="576064"/>
          </a:xfrm>
          <a:prstGeom prst="wedgeRoundRectCallout">
            <a:avLst>
              <a:gd name="adj1" fmla="val 57388"/>
              <a:gd name="adj2" fmla="val -17130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50" dirty="0" smtClean="0">
                <a:solidFill>
                  <a:schemeClr val="tx1"/>
                </a:solidFill>
              </a:rPr>
              <a:t>ORDINARY PARTICIPANTS – </a:t>
            </a:r>
            <a:r>
              <a:rPr lang="cs-CZ" sz="1050" dirty="0" err="1" smtClean="0">
                <a:solidFill>
                  <a:schemeClr val="tx1"/>
                </a:solidFill>
              </a:rPr>
              <a:t>later</a:t>
            </a:r>
            <a:r>
              <a:rPr lang="cs-CZ" sz="1050" dirty="0" smtClean="0">
                <a:solidFill>
                  <a:schemeClr val="tx1"/>
                </a:solidFill>
              </a:rPr>
              <a:t> </a:t>
            </a:r>
            <a:r>
              <a:rPr lang="cs-CZ" sz="1050" dirty="0" err="1" smtClean="0">
                <a:solidFill>
                  <a:schemeClr val="tx1"/>
                </a:solidFill>
              </a:rPr>
              <a:t>will</a:t>
            </a:r>
            <a:r>
              <a:rPr lang="cs-CZ" sz="1050" dirty="0" smtClean="0">
                <a:solidFill>
                  <a:schemeClr val="tx1"/>
                </a:solidFill>
              </a:rPr>
              <a:t> </a:t>
            </a:r>
            <a:r>
              <a:rPr lang="cs-CZ" sz="1050" dirty="0" err="1" smtClean="0">
                <a:solidFill>
                  <a:schemeClr val="tx1"/>
                </a:solidFill>
              </a:rPr>
              <a:t>be</a:t>
            </a:r>
            <a:r>
              <a:rPr lang="cs-CZ" sz="1050" dirty="0" smtClean="0">
                <a:solidFill>
                  <a:schemeClr val="tx1"/>
                </a:solidFill>
              </a:rPr>
              <a:t> </a:t>
            </a:r>
            <a:r>
              <a:rPr lang="cs-CZ" sz="1050" dirty="0" err="1" smtClean="0">
                <a:solidFill>
                  <a:schemeClr val="tx1"/>
                </a:solidFill>
              </a:rPr>
              <a:t>introdcuded</a:t>
            </a:r>
            <a:r>
              <a:rPr lang="cs-CZ" sz="1050" dirty="0" smtClean="0">
                <a:solidFill>
                  <a:schemeClr val="tx1"/>
                </a:solidFill>
              </a:rPr>
              <a:t> </a:t>
            </a:r>
            <a:r>
              <a:rPr lang="cs-CZ" sz="1050" dirty="0" err="1" smtClean="0">
                <a:solidFill>
                  <a:schemeClr val="tx1"/>
                </a:solidFill>
              </a:rPr>
              <a:t>the</a:t>
            </a:r>
            <a:r>
              <a:rPr lang="cs-CZ" sz="1050" dirty="0" smtClean="0">
                <a:solidFill>
                  <a:schemeClr val="tx1"/>
                </a:solidFill>
              </a:rPr>
              <a:t> </a:t>
            </a:r>
            <a:r>
              <a:rPr lang="cs-CZ" sz="1050" dirty="0" err="1" smtClean="0">
                <a:solidFill>
                  <a:schemeClr val="tx1"/>
                </a:solidFill>
              </a:rPr>
              <a:t>precondition</a:t>
            </a:r>
            <a:r>
              <a:rPr lang="cs-CZ" sz="1050" dirty="0" smtClean="0">
                <a:solidFill>
                  <a:schemeClr val="tx1"/>
                </a:solidFill>
              </a:rPr>
              <a:t> </a:t>
            </a:r>
            <a:r>
              <a:rPr lang="cs-CZ" sz="1050" dirty="0" err="1" smtClean="0">
                <a:solidFill>
                  <a:schemeClr val="tx1"/>
                </a:solidFill>
              </a:rPr>
              <a:t>of</a:t>
            </a:r>
            <a:r>
              <a:rPr lang="cs-CZ" sz="1050" dirty="0" smtClean="0">
                <a:solidFill>
                  <a:schemeClr val="tx1"/>
                </a:solidFill>
              </a:rPr>
              <a:t> </a:t>
            </a:r>
            <a:r>
              <a:rPr lang="cs-CZ" sz="1050" dirty="0" err="1" smtClean="0">
                <a:solidFill>
                  <a:schemeClr val="tx1"/>
                </a:solidFill>
              </a:rPr>
              <a:t>baptism</a:t>
            </a:r>
            <a:r>
              <a:rPr lang="cs-CZ" sz="1050" dirty="0" smtClean="0">
                <a:solidFill>
                  <a:schemeClr val="tx1"/>
                </a:solidFill>
              </a:rPr>
              <a:t> </a:t>
            </a:r>
            <a:r>
              <a:rPr lang="cs-CZ" sz="1050" dirty="0" err="1" smtClean="0">
                <a:solidFill>
                  <a:schemeClr val="tx1"/>
                </a:solidFill>
              </a:rPr>
              <a:t>for</a:t>
            </a:r>
            <a:r>
              <a:rPr lang="cs-CZ" sz="1050" dirty="0" smtClean="0">
                <a:solidFill>
                  <a:schemeClr val="tx1"/>
                </a:solidFill>
              </a:rPr>
              <a:t> </a:t>
            </a:r>
            <a:r>
              <a:rPr lang="cs-CZ" sz="1050" dirty="0" err="1" smtClean="0">
                <a:solidFill>
                  <a:schemeClr val="tx1"/>
                </a:solidFill>
              </a:rPr>
              <a:t>meal</a:t>
            </a:r>
            <a:r>
              <a:rPr lang="cs-CZ" sz="1050" dirty="0" smtClean="0">
                <a:solidFill>
                  <a:schemeClr val="tx1"/>
                </a:solidFill>
              </a:rPr>
              <a:t> </a:t>
            </a:r>
            <a:r>
              <a:rPr lang="cs-CZ" sz="1050" dirty="0" err="1" smtClean="0">
                <a:solidFill>
                  <a:schemeClr val="tx1"/>
                </a:solidFill>
              </a:rPr>
              <a:t>participation</a:t>
            </a:r>
            <a:r>
              <a:rPr lang="cs-CZ" sz="1050" dirty="0" smtClean="0">
                <a:solidFill>
                  <a:schemeClr val="tx1"/>
                </a:solidFill>
              </a:rPr>
              <a:t>  as a </a:t>
            </a:r>
            <a:r>
              <a:rPr lang="cs-CZ" sz="1050" dirty="0" err="1" smtClean="0">
                <a:solidFill>
                  <a:schemeClr val="tx1"/>
                </a:solidFill>
              </a:rPr>
              <a:t>one</a:t>
            </a:r>
            <a:r>
              <a:rPr lang="cs-CZ" sz="1050" dirty="0" smtClean="0">
                <a:solidFill>
                  <a:schemeClr val="tx1"/>
                </a:solidFill>
              </a:rPr>
              <a:t> </a:t>
            </a:r>
            <a:r>
              <a:rPr lang="cs-CZ" sz="1050" dirty="0" err="1" smtClean="0">
                <a:solidFill>
                  <a:schemeClr val="tx1"/>
                </a:solidFill>
              </a:rPr>
              <a:t>variable</a:t>
            </a:r>
            <a:endParaRPr lang="cs-CZ" sz="1050" dirty="0">
              <a:solidFill>
                <a:schemeClr val="tx1"/>
              </a:solidFill>
            </a:endParaRPr>
          </a:p>
        </p:txBody>
      </p:sp>
      <p:pic>
        <p:nvPicPr>
          <p:cNvPr id="215" name="Obrázek 214" descr="book.jpg"/>
          <p:cNvPicPr>
            <a:picLocks noChangeAspect="1"/>
          </p:cNvPicPr>
          <p:nvPr/>
        </p:nvPicPr>
        <p:blipFill>
          <a:blip r:embed="rId4" cstate="print">
            <a:biLevel thresh="50000"/>
          </a:blip>
          <a:stretch>
            <a:fillRect/>
          </a:stretch>
        </p:blipFill>
        <p:spPr>
          <a:xfrm rot="5400000">
            <a:off x="5742333" y="5210995"/>
            <a:ext cx="288032" cy="18042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16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5157192"/>
            <a:ext cx="107183" cy="276094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217" name="Zaoblený obdélníkový popisek 216"/>
          <p:cNvSpPr/>
          <p:nvPr/>
        </p:nvSpPr>
        <p:spPr>
          <a:xfrm>
            <a:off x="3635896" y="6209928"/>
            <a:ext cx="2736304" cy="648072"/>
          </a:xfrm>
          <a:prstGeom prst="wedgeRoundRectCallout">
            <a:avLst>
              <a:gd name="adj1" fmla="val -23087"/>
              <a:gd name="adj2" fmla="val -11986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Community, where a wandering </a:t>
            </a:r>
            <a:r>
              <a:rPr lang="en-US" sz="1050" dirty="0" err="1" smtClean="0">
                <a:solidFill>
                  <a:schemeClr val="tx1"/>
                </a:solidFill>
              </a:rPr>
              <a:t>charismatics</a:t>
            </a:r>
            <a:r>
              <a:rPr lang="en-US" sz="1050" dirty="0" smtClean="0">
                <a:solidFill>
                  <a:schemeClr val="tx1"/>
                </a:solidFill>
              </a:rPr>
              <a:t> is now present for some time </a:t>
            </a:r>
            <a:r>
              <a:rPr lang="cs-CZ" sz="1050" dirty="0" err="1" smtClean="0">
                <a:solidFill>
                  <a:schemeClr val="tx1"/>
                </a:solidFill>
              </a:rPr>
              <a:t>randomly</a:t>
            </a:r>
            <a:r>
              <a:rPr lang="cs-CZ" sz="1050" dirty="0" smtClean="0">
                <a:solidFill>
                  <a:schemeClr val="tx1"/>
                </a:solidFill>
              </a:rPr>
              <a:t> (</a:t>
            </a:r>
            <a:r>
              <a:rPr lang="cs-CZ" sz="1050" dirty="0" err="1" smtClean="0">
                <a:solidFill>
                  <a:schemeClr val="tx1"/>
                </a:solidFill>
              </a:rPr>
              <a:t>from</a:t>
            </a:r>
            <a:r>
              <a:rPr lang="cs-CZ" sz="1050" dirty="0" smtClean="0">
                <a:solidFill>
                  <a:schemeClr val="tx1"/>
                </a:solidFill>
              </a:rPr>
              <a:t> 1-10 </a:t>
            </a:r>
            <a:r>
              <a:rPr lang="cs-CZ" sz="1050" dirty="0" err="1" smtClean="0">
                <a:solidFill>
                  <a:schemeClr val="tx1"/>
                </a:solidFill>
              </a:rPr>
              <a:t>ticks</a:t>
            </a:r>
            <a:r>
              <a:rPr lang="cs-CZ" sz="1050" dirty="0" smtClean="0">
                <a:solidFill>
                  <a:schemeClr val="tx1"/>
                </a:solidFill>
              </a:rPr>
              <a:t>, </a:t>
            </a:r>
            <a:r>
              <a:rPr lang="cs-CZ" sz="1050" dirty="0" err="1" smtClean="0">
                <a:solidFill>
                  <a:schemeClr val="tx1"/>
                </a:solidFill>
              </a:rPr>
              <a:t>for</a:t>
            </a:r>
            <a:r>
              <a:rPr lang="cs-CZ" sz="1050" dirty="0" smtClean="0">
                <a:solidFill>
                  <a:schemeClr val="tx1"/>
                </a:solidFill>
              </a:rPr>
              <a:t> instance); </a:t>
            </a:r>
            <a:r>
              <a:rPr lang="cs-CZ" sz="1050" dirty="0" err="1" smtClean="0">
                <a:solidFill>
                  <a:schemeClr val="tx1"/>
                </a:solidFill>
              </a:rPr>
              <a:t>number</a:t>
            </a:r>
            <a:r>
              <a:rPr lang="cs-CZ" sz="1050" dirty="0" smtClean="0">
                <a:solidFill>
                  <a:schemeClr val="tx1"/>
                </a:solidFill>
              </a:rPr>
              <a:t> </a:t>
            </a:r>
            <a:r>
              <a:rPr lang="cs-CZ" sz="1050" dirty="0" err="1" smtClean="0">
                <a:solidFill>
                  <a:schemeClr val="tx1"/>
                </a:solidFill>
              </a:rPr>
              <a:t>of</a:t>
            </a:r>
            <a:r>
              <a:rPr lang="cs-CZ" sz="1050" dirty="0" smtClean="0">
                <a:solidFill>
                  <a:schemeClr val="tx1"/>
                </a:solidFill>
              </a:rPr>
              <a:t> </a:t>
            </a:r>
            <a:r>
              <a:rPr lang="cs-CZ" sz="1050" dirty="0" err="1" smtClean="0">
                <a:solidFill>
                  <a:schemeClr val="tx1"/>
                </a:solidFill>
              </a:rPr>
              <a:t>them</a:t>
            </a:r>
            <a:r>
              <a:rPr lang="cs-CZ" sz="1050" dirty="0" smtClean="0">
                <a:solidFill>
                  <a:schemeClr val="tx1"/>
                </a:solidFill>
              </a:rPr>
              <a:t> </a:t>
            </a:r>
            <a:r>
              <a:rPr lang="cs-CZ" sz="1050" dirty="0" err="1" smtClean="0">
                <a:solidFill>
                  <a:schemeClr val="tx1"/>
                </a:solidFill>
              </a:rPr>
              <a:t>will</a:t>
            </a:r>
            <a:r>
              <a:rPr lang="cs-CZ" sz="1050" dirty="0" smtClean="0">
                <a:solidFill>
                  <a:schemeClr val="tx1"/>
                </a:solidFill>
              </a:rPr>
              <a:t> </a:t>
            </a:r>
            <a:r>
              <a:rPr lang="cs-CZ" sz="1050" dirty="0" err="1" smtClean="0">
                <a:solidFill>
                  <a:schemeClr val="tx1"/>
                </a:solidFill>
              </a:rPr>
              <a:t>be</a:t>
            </a:r>
            <a:r>
              <a:rPr lang="cs-CZ" sz="1050" dirty="0" smtClean="0">
                <a:solidFill>
                  <a:schemeClr val="tx1"/>
                </a:solidFill>
              </a:rPr>
              <a:t> to set </a:t>
            </a:r>
            <a:r>
              <a:rPr lang="cs-CZ" sz="1050" dirty="0" err="1" smtClean="0">
                <a:solidFill>
                  <a:schemeClr val="tx1"/>
                </a:solidFill>
              </a:rPr>
              <a:t>up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18" name="Zaoblený obdélníkový popisek 217"/>
          <p:cNvSpPr/>
          <p:nvPr/>
        </p:nvSpPr>
        <p:spPr>
          <a:xfrm>
            <a:off x="6516216" y="6093296"/>
            <a:ext cx="2376264" cy="648072"/>
          </a:xfrm>
          <a:prstGeom prst="wedgeRoundRectCallout">
            <a:avLst>
              <a:gd name="adj1" fmla="val -66294"/>
              <a:gd name="adj2" fmla="val -12378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Community, where </a:t>
            </a:r>
            <a:r>
              <a:rPr lang="cs-CZ" sz="1050" dirty="0" smtClean="0">
                <a:solidFill>
                  <a:schemeClr val="tx1"/>
                </a:solidFill>
              </a:rPr>
              <a:t>a </a:t>
            </a:r>
            <a:r>
              <a:rPr lang="cs-CZ" sz="1050" dirty="0" err="1" smtClean="0">
                <a:solidFill>
                  <a:schemeClr val="tx1"/>
                </a:solidFill>
              </a:rPr>
              <a:t>book</a:t>
            </a:r>
            <a:r>
              <a:rPr lang="cs-CZ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smtClean="0">
                <a:solidFill>
                  <a:schemeClr val="tx1"/>
                </a:solidFill>
              </a:rPr>
              <a:t>is now present for some time </a:t>
            </a:r>
            <a:r>
              <a:rPr lang="cs-CZ" sz="1050" dirty="0" err="1" smtClean="0">
                <a:solidFill>
                  <a:schemeClr val="tx1"/>
                </a:solidFill>
              </a:rPr>
              <a:t>randomly</a:t>
            </a:r>
            <a:r>
              <a:rPr lang="cs-CZ" sz="1050" dirty="0" smtClean="0">
                <a:solidFill>
                  <a:schemeClr val="tx1"/>
                </a:solidFill>
              </a:rPr>
              <a:t> (</a:t>
            </a:r>
            <a:r>
              <a:rPr lang="cs-CZ" sz="1050" dirty="0" err="1" smtClean="0">
                <a:solidFill>
                  <a:schemeClr val="tx1"/>
                </a:solidFill>
              </a:rPr>
              <a:t>from</a:t>
            </a:r>
            <a:r>
              <a:rPr lang="cs-CZ" sz="1050" dirty="0" smtClean="0">
                <a:solidFill>
                  <a:schemeClr val="tx1"/>
                </a:solidFill>
              </a:rPr>
              <a:t> 1-10 </a:t>
            </a:r>
            <a:r>
              <a:rPr lang="cs-CZ" sz="1050" dirty="0" err="1" smtClean="0">
                <a:solidFill>
                  <a:schemeClr val="tx1"/>
                </a:solidFill>
              </a:rPr>
              <a:t>ticks</a:t>
            </a:r>
            <a:r>
              <a:rPr lang="cs-CZ" sz="1050" dirty="0" smtClean="0">
                <a:solidFill>
                  <a:schemeClr val="tx1"/>
                </a:solidFill>
              </a:rPr>
              <a:t>, </a:t>
            </a:r>
            <a:r>
              <a:rPr lang="cs-CZ" sz="1050" dirty="0" err="1" smtClean="0">
                <a:solidFill>
                  <a:schemeClr val="tx1"/>
                </a:solidFill>
              </a:rPr>
              <a:t>for</a:t>
            </a:r>
            <a:r>
              <a:rPr lang="cs-CZ" sz="1050" dirty="0" smtClean="0">
                <a:solidFill>
                  <a:schemeClr val="tx1"/>
                </a:solidFill>
              </a:rPr>
              <a:t> instance); </a:t>
            </a:r>
            <a:r>
              <a:rPr lang="cs-CZ" sz="1050" dirty="0" err="1" smtClean="0">
                <a:solidFill>
                  <a:schemeClr val="tx1"/>
                </a:solidFill>
              </a:rPr>
              <a:t>number</a:t>
            </a:r>
            <a:r>
              <a:rPr lang="cs-CZ" sz="1050" dirty="0" smtClean="0">
                <a:solidFill>
                  <a:schemeClr val="tx1"/>
                </a:solidFill>
              </a:rPr>
              <a:t> </a:t>
            </a:r>
            <a:r>
              <a:rPr lang="cs-CZ" sz="1050" dirty="0" err="1" smtClean="0">
                <a:solidFill>
                  <a:schemeClr val="tx1"/>
                </a:solidFill>
              </a:rPr>
              <a:t>of</a:t>
            </a:r>
            <a:r>
              <a:rPr lang="cs-CZ" sz="1050" dirty="0" smtClean="0">
                <a:solidFill>
                  <a:schemeClr val="tx1"/>
                </a:solidFill>
              </a:rPr>
              <a:t> </a:t>
            </a:r>
            <a:r>
              <a:rPr lang="cs-CZ" sz="1050" dirty="0" err="1" smtClean="0">
                <a:solidFill>
                  <a:schemeClr val="tx1"/>
                </a:solidFill>
              </a:rPr>
              <a:t>books</a:t>
            </a:r>
            <a:r>
              <a:rPr lang="cs-CZ" sz="1050" dirty="0" smtClean="0">
                <a:solidFill>
                  <a:schemeClr val="tx1"/>
                </a:solidFill>
              </a:rPr>
              <a:t> in </a:t>
            </a:r>
            <a:r>
              <a:rPr lang="cs-CZ" sz="1050" dirty="0" err="1" smtClean="0">
                <a:solidFill>
                  <a:schemeClr val="tx1"/>
                </a:solidFill>
              </a:rPr>
              <a:t>circulation</a:t>
            </a:r>
            <a:r>
              <a:rPr lang="cs-CZ" sz="1050" dirty="0" smtClean="0">
                <a:solidFill>
                  <a:schemeClr val="tx1"/>
                </a:solidFill>
              </a:rPr>
              <a:t> </a:t>
            </a:r>
            <a:r>
              <a:rPr lang="cs-CZ" sz="1050" dirty="0" err="1" smtClean="0">
                <a:solidFill>
                  <a:schemeClr val="tx1"/>
                </a:solidFill>
              </a:rPr>
              <a:t>will</a:t>
            </a:r>
            <a:r>
              <a:rPr lang="cs-CZ" sz="1050" dirty="0" smtClean="0">
                <a:solidFill>
                  <a:schemeClr val="tx1"/>
                </a:solidFill>
              </a:rPr>
              <a:t> to </a:t>
            </a:r>
            <a:r>
              <a:rPr lang="cs-CZ" sz="1050" dirty="0" err="1" smtClean="0">
                <a:solidFill>
                  <a:schemeClr val="tx1"/>
                </a:solidFill>
              </a:rPr>
              <a:t>be</a:t>
            </a:r>
            <a:r>
              <a:rPr lang="cs-CZ" sz="1050" dirty="0" smtClean="0">
                <a:solidFill>
                  <a:schemeClr val="tx1"/>
                </a:solidFill>
              </a:rPr>
              <a:t> set </a:t>
            </a:r>
            <a:r>
              <a:rPr lang="cs-CZ" sz="1050" dirty="0" err="1" smtClean="0">
                <a:solidFill>
                  <a:schemeClr val="tx1"/>
                </a:solidFill>
              </a:rPr>
              <a:t>up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219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2276872"/>
            <a:ext cx="107183" cy="276094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220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2996952"/>
            <a:ext cx="107183" cy="276094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221" name="Picture 2" descr="http://img2.wikia.nocookie.net/__cb20071103173028/necyklopedie/images/2/24/Pan%C3%A1%C4%8Dek_mu%C5%B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1556792"/>
            <a:ext cx="107183" cy="276094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222" name="Obrázek 221" descr="book.jpg"/>
          <p:cNvPicPr>
            <a:picLocks noChangeAspect="1"/>
          </p:cNvPicPr>
          <p:nvPr/>
        </p:nvPicPr>
        <p:blipFill>
          <a:blip r:embed="rId4" cstate="print">
            <a:biLevel thresh="50000"/>
          </a:blip>
          <a:stretch>
            <a:fillRect/>
          </a:stretch>
        </p:blipFill>
        <p:spPr>
          <a:xfrm rot="5400000">
            <a:off x="5022253" y="890515"/>
            <a:ext cx="288032" cy="18042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23" name="Obrázek 222" descr="book.jpg"/>
          <p:cNvPicPr>
            <a:picLocks noChangeAspect="1"/>
          </p:cNvPicPr>
          <p:nvPr/>
        </p:nvPicPr>
        <p:blipFill>
          <a:blip r:embed="rId4" cstate="print">
            <a:biLevel thresh="50000"/>
          </a:blip>
          <a:stretch>
            <a:fillRect/>
          </a:stretch>
        </p:blipFill>
        <p:spPr>
          <a:xfrm rot="5400000">
            <a:off x="7902573" y="2330675"/>
            <a:ext cx="288032" cy="18042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24" name="Obrázek 223" descr="book.jpg"/>
          <p:cNvPicPr>
            <a:picLocks noChangeAspect="1"/>
          </p:cNvPicPr>
          <p:nvPr/>
        </p:nvPicPr>
        <p:blipFill>
          <a:blip r:embed="rId4" cstate="print">
            <a:biLevel thresh="50000"/>
          </a:blip>
          <a:stretch>
            <a:fillRect/>
          </a:stretch>
        </p:blipFill>
        <p:spPr>
          <a:xfrm rot="5400000">
            <a:off x="5742333" y="3770835"/>
            <a:ext cx="288032" cy="18042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255</Words>
  <Application>Microsoft Office PowerPoint</Application>
  <PresentationFormat>Předvádění na obrazovce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2" baseType="lpstr">
      <vt:lpstr>Motiv sady Office</vt:lpstr>
      <vt:lpstr>Snímek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Vojtěch</dc:creator>
  <cp:lastModifiedBy>Vojtěch</cp:lastModifiedBy>
  <cp:revision>2</cp:revision>
  <dcterms:created xsi:type="dcterms:W3CDTF">2014-06-17T06:46:22Z</dcterms:created>
  <dcterms:modified xsi:type="dcterms:W3CDTF">2014-06-17T08:40:09Z</dcterms:modified>
</cp:coreProperties>
</file>