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5"/>
    <p:restoredTop sz="62327"/>
  </p:normalViewPr>
  <p:slideViewPr>
    <p:cSldViewPr snapToGrid="0">
      <p:cViewPr varScale="1">
        <p:scale>
          <a:sx n="58" d="100"/>
          <a:sy n="58" d="100"/>
        </p:scale>
        <p:origin x="21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F5C35-9C86-A84E-BBA5-F66CD0CDBF8D}"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82A5C-B5E5-4449-B900-825E4D2BAA2E}" type="slidenum">
              <a:rPr lang="en-US" smtClean="0"/>
              <a:t>‹#›</a:t>
            </a:fld>
            <a:endParaRPr lang="en-US"/>
          </a:p>
        </p:txBody>
      </p:sp>
    </p:spTree>
    <p:extLst>
      <p:ext uri="{BB962C8B-B14F-4D97-AF65-F5344CB8AC3E}">
        <p14:creationId xmlns:p14="http://schemas.microsoft.com/office/powerpoint/2010/main" val="165781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the percent of the U.S. Population by Age Group. This is a bar graph that shows the percentage of each gender within each age group and is animated through time. This bar graph begins at 0% in the middle and moves out positively left or right depending on the gender. Different colors are present to represent different groups in the data. The data spans from 1950-2060, showing that some of this data is predictive. </a:t>
            </a:r>
          </a:p>
          <a:p>
            <a:endParaRPr lang="en-US" dirty="0"/>
          </a:p>
        </p:txBody>
      </p:sp>
      <p:sp>
        <p:nvSpPr>
          <p:cNvPr id="4" name="Slide Number Placeholder 3"/>
          <p:cNvSpPr>
            <a:spLocks noGrp="1"/>
          </p:cNvSpPr>
          <p:nvPr>
            <p:ph type="sldNum" sz="quarter" idx="5"/>
          </p:nvPr>
        </p:nvSpPr>
        <p:spPr/>
        <p:txBody>
          <a:bodyPr/>
          <a:lstStyle/>
          <a:p>
            <a:fld id="{00C82A5C-B5E5-4449-B900-825E4D2BAA2E}" type="slidenum">
              <a:rPr lang="en-US" smtClean="0"/>
              <a:t>1</a:t>
            </a:fld>
            <a:endParaRPr lang="en-US"/>
          </a:p>
        </p:txBody>
      </p:sp>
    </p:spTree>
    <p:extLst>
      <p:ext uri="{BB962C8B-B14F-4D97-AF65-F5344CB8AC3E}">
        <p14:creationId xmlns:p14="http://schemas.microsoft.com/office/powerpoint/2010/main" val="3286260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x-axis represents the quantitative variable population percentage. The y-axis represents the categorical variable age range. And gender is another categorical variable included as different colored bars on the plot. </a:t>
            </a:r>
          </a:p>
          <a:p>
            <a:endParaRPr lang="en-US" dirty="0"/>
          </a:p>
          <a:p>
            <a:r>
              <a:rPr lang="en-US" dirty="0"/>
              <a:t>The baby boomer population is also pointed out in this graph with darker bars.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animation aspect allows you to see the change through time, while also being able to show the other attributes like percentage and age on the graph. The graph itself has a lot of information included within it.</a:t>
            </a:r>
          </a:p>
        </p:txBody>
      </p:sp>
      <p:sp>
        <p:nvSpPr>
          <p:cNvPr id="4" name="Slide Number Placeholder 3"/>
          <p:cNvSpPr>
            <a:spLocks noGrp="1"/>
          </p:cNvSpPr>
          <p:nvPr>
            <p:ph type="sldNum" sz="quarter" idx="5"/>
          </p:nvPr>
        </p:nvSpPr>
        <p:spPr/>
        <p:txBody>
          <a:bodyPr/>
          <a:lstStyle/>
          <a:p>
            <a:fld id="{00C82A5C-B5E5-4449-B900-825E4D2BAA2E}" type="slidenum">
              <a:rPr lang="en-US" smtClean="0"/>
              <a:t>2</a:t>
            </a:fld>
            <a:endParaRPr lang="en-US"/>
          </a:p>
        </p:txBody>
      </p:sp>
    </p:spTree>
    <p:extLst>
      <p:ext uri="{BB962C8B-B14F-4D97-AF65-F5344CB8AC3E}">
        <p14:creationId xmlns:p14="http://schemas.microsoft.com/office/powerpoint/2010/main" val="238442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happening in this graph?</a:t>
            </a:r>
          </a:p>
          <a:p>
            <a:endParaRPr lang="en-US" dirty="0"/>
          </a:p>
          <a:p>
            <a:r>
              <a:rPr lang="en-US" dirty="0"/>
              <a:t>You can see that for the most part the populations for men and women are steadily the same. One major difference in the gender aspect is the adults and you can see that women often live longer, especially in the beginning of the time frame. However, you can see it begin to level out towards the end of the animation. </a:t>
            </a:r>
          </a:p>
          <a:p>
            <a:endParaRPr lang="en-US" dirty="0"/>
          </a:p>
        </p:txBody>
      </p:sp>
      <p:sp>
        <p:nvSpPr>
          <p:cNvPr id="4" name="Slide Number Placeholder 3"/>
          <p:cNvSpPr>
            <a:spLocks noGrp="1"/>
          </p:cNvSpPr>
          <p:nvPr>
            <p:ph type="sldNum" sz="quarter" idx="5"/>
          </p:nvPr>
        </p:nvSpPr>
        <p:spPr/>
        <p:txBody>
          <a:bodyPr/>
          <a:lstStyle/>
          <a:p>
            <a:fld id="{00C82A5C-B5E5-4449-B900-825E4D2BAA2E}" type="slidenum">
              <a:rPr lang="en-US" smtClean="0"/>
              <a:t>3</a:t>
            </a:fld>
            <a:endParaRPr lang="en-US"/>
          </a:p>
        </p:txBody>
      </p:sp>
    </p:spTree>
    <p:extLst>
      <p:ext uri="{BB962C8B-B14F-4D97-AF65-F5344CB8AC3E}">
        <p14:creationId xmlns:p14="http://schemas.microsoft.com/office/powerpoint/2010/main" val="4202367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much more when you compare the first year to the last year in the graph. The change is very prevalent. In 1950 the graph showed a pyramid shape. This pyramid represents the younger population being larger and we know people did not live as long in the 1950s. </a:t>
            </a:r>
          </a:p>
          <a:p>
            <a:endParaRPr lang="en-US" dirty="0"/>
          </a:p>
          <a:p>
            <a:r>
              <a:rPr lang="en-US" dirty="0"/>
              <a:t>The end of the graphic shows a completely different shape, however. This is more of a rectangular shape, while converging towards the top of the graph. This shows a more evened out population.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important to note where the baby boomers fell during this animation because they were the beginning of the changes in population. You can see they start with many younger children. And since they started with a much bigger generation, they were able to even out the older age groups with the rest of the age groups as they grew older. </a:t>
            </a:r>
          </a:p>
          <a:p>
            <a:endParaRPr lang="en-US" dirty="0"/>
          </a:p>
          <a:p>
            <a:r>
              <a:rPr lang="en-US" dirty="0"/>
              <a:t>Through time there have been advances in the medical field, allowing people to live longer (which we can see through the changes in the top of the graph from the beginning of the animation to the end of the animation. </a:t>
            </a:r>
          </a:p>
          <a:p>
            <a:endParaRPr lang="en-US" dirty="0"/>
          </a:p>
          <a:p>
            <a:endParaRPr lang="en-US" dirty="0"/>
          </a:p>
        </p:txBody>
      </p:sp>
      <p:sp>
        <p:nvSpPr>
          <p:cNvPr id="4" name="Slide Number Placeholder 3"/>
          <p:cNvSpPr>
            <a:spLocks noGrp="1"/>
          </p:cNvSpPr>
          <p:nvPr>
            <p:ph type="sldNum" sz="quarter" idx="5"/>
          </p:nvPr>
        </p:nvSpPr>
        <p:spPr/>
        <p:txBody>
          <a:bodyPr/>
          <a:lstStyle/>
          <a:p>
            <a:fld id="{00C82A5C-B5E5-4449-B900-825E4D2BAA2E}" type="slidenum">
              <a:rPr lang="en-US" smtClean="0"/>
              <a:t>4</a:t>
            </a:fld>
            <a:endParaRPr lang="en-US"/>
          </a:p>
        </p:txBody>
      </p:sp>
    </p:spTree>
    <p:extLst>
      <p:ext uri="{BB962C8B-B14F-4D97-AF65-F5344CB8AC3E}">
        <p14:creationId xmlns:p14="http://schemas.microsoft.com/office/powerpoint/2010/main" val="1499804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6A3C-C9ED-6518-5473-7B87B8849C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E8AA3C-C0BD-EC4B-C3EA-E10C6822B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D54B66-4E05-1862-E675-0C294AB39644}"/>
              </a:ext>
            </a:extLst>
          </p:cNvPr>
          <p:cNvSpPr>
            <a:spLocks noGrp="1"/>
          </p:cNvSpPr>
          <p:nvPr>
            <p:ph type="dt" sz="half" idx="10"/>
          </p:nvPr>
        </p:nvSpPr>
        <p:spPr/>
        <p:txBody>
          <a:bodyPr/>
          <a:lstStyle/>
          <a:p>
            <a:fld id="{585905C7-6CDF-0541-AFAB-B785A140E213}" type="datetimeFigureOut">
              <a:rPr lang="en-US" smtClean="0"/>
              <a:t>1/23/24</a:t>
            </a:fld>
            <a:endParaRPr lang="en-US"/>
          </a:p>
        </p:txBody>
      </p:sp>
      <p:sp>
        <p:nvSpPr>
          <p:cNvPr id="5" name="Footer Placeholder 4">
            <a:extLst>
              <a:ext uri="{FF2B5EF4-FFF2-40B4-BE49-F238E27FC236}">
                <a16:creationId xmlns:a16="http://schemas.microsoft.com/office/drawing/2014/main" id="{31CCFA63-6323-AD1D-F3C5-5DB477470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8D8BE-EE14-B59E-63F5-4D3EF99C2AB2}"/>
              </a:ext>
            </a:extLst>
          </p:cNvPr>
          <p:cNvSpPr>
            <a:spLocks noGrp="1"/>
          </p:cNvSpPr>
          <p:nvPr>
            <p:ph type="sldNum" sz="quarter" idx="12"/>
          </p:nvPr>
        </p:nvSpPr>
        <p:spPr/>
        <p:txBody>
          <a:bodyPr/>
          <a:lstStyle/>
          <a:p>
            <a:fld id="{771B2268-13AD-F345-AAA4-1B849D6CD595}" type="slidenum">
              <a:rPr lang="en-US" smtClean="0"/>
              <a:t>‹#›</a:t>
            </a:fld>
            <a:endParaRPr lang="en-US"/>
          </a:p>
        </p:txBody>
      </p:sp>
    </p:spTree>
    <p:extLst>
      <p:ext uri="{BB962C8B-B14F-4D97-AF65-F5344CB8AC3E}">
        <p14:creationId xmlns:p14="http://schemas.microsoft.com/office/powerpoint/2010/main" val="144198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E412-5328-4B3A-5CC2-351B97E8D2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D860C3-34FE-ED19-3512-55019FF2BD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3525-EF99-6E97-FF44-AC060F878CCE}"/>
              </a:ext>
            </a:extLst>
          </p:cNvPr>
          <p:cNvSpPr>
            <a:spLocks noGrp="1"/>
          </p:cNvSpPr>
          <p:nvPr>
            <p:ph type="dt" sz="half" idx="10"/>
          </p:nvPr>
        </p:nvSpPr>
        <p:spPr/>
        <p:txBody>
          <a:bodyPr/>
          <a:lstStyle/>
          <a:p>
            <a:fld id="{585905C7-6CDF-0541-AFAB-B785A140E213}" type="datetimeFigureOut">
              <a:rPr lang="en-US" smtClean="0"/>
              <a:t>1/23/24</a:t>
            </a:fld>
            <a:endParaRPr lang="en-US"/>
          </a:p>
        </p:txBody>
      </p:sp>
      <p:sp>
        <p:nvSpPr>
          <p:cNvPr id="5" name="Footer Placeholder 4">
            <a:extLst>
              <a:ext uri="{FF2B5EF4-FFF2-40B4-BE49-F238E27FC236}">
                <a16:creationId xmlns:a16="http://schemas.microsoft.com/office/drawing/2014/main" id="{61C65AD7-5A17-1D12-CB7F-9743D43E2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00E9A-D304-0C7F-DFFE-FA352864AFFC}"/>
              </a:ext>
            </a:extLst>
          </p:cNvPr>
          <p:cNvSpPr>
            <a:spLocks noGrp="1"/>
          </p:cNvSpPr>
          <p:nvPr>
            <p:ph type="sldNum" sz="quarter" idx="12"/>
          </p:nvPr>
        </p:nvSpPr>
        <p:spPr/>
        <p:txBody>
          <a:bodyPr/>
          <a:lstStyle/>
          <a:p>
            <a:fld id="{771B2268-13AD-F345-AAA4-1B849D6CD595}" type="slidenum">
              <a:rPr lang="en-US" smtClean="0"/>
              <a:t>‹#›</a:t>
            </a:fld>
            <a:endParaRPr lang="en-US"/>
          </a:p>
        </p:txBody>
      </p:sp>
    </p:spTree>
    <p:extLst>
      <p:ext uri="{BB962C8B-B14F-4D97-AF65-F5344CB8AC3E}">
        <p14:creationId xmlns:p14="http://schemas.microsoft.com/office/powerpoint/2010/main" val="229663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47735-B4D5-1C74-4EA7-FC19CA7F9D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415EF8-6EB5-9C54-424D-10099A0C2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6EF05-DE63-A606-4C3D-C00717383B8F}"/>
              </a:ext>
            </a:extLst>
          </p:cNvPr>
          <p:cNvSpPr>
            <a:spLocks noGrp="1"/>
          </p:cNvSpPr>
          <p:nvPr>
            <p:ph type="dt" sz="half" idx="10"/>
          </p:nvPr>
        </p:nvSpPr>
        <p:spPr/>
        <p:txBody>
          <a:bodyPr/>
          <a:lstStyle/>
          <a:p>
            <a:fld id="{585905C7-6CDF-0541-AFAB-B785A140E213}" type="datetimeFigureOut">
              <a:rPr lang="en-US" smtClean="0"/>
              <a:t>1/23/24</a:t>
            </a:fld>
            <a:endParaRPr lang="en-US"/>
          </a:p>
        </p:txBody>
      </p:sp>
      <p:sp>
        <p:nvSpPr>
          <p:cNvPr id="5" name="Footer Placeholder 4">
            <a:extLst>
              <a:ext uri="{FF2B5EF4-FFF2-40B4-BE49-F238E27FC236}">
                <a16:creationId xmlns:a16="http://schemas.microsoft.com/office/drawing/2014/main" id="{FEBF3AFF-A8A7-7197-2D29-627CD2697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472BE-DBF9-87D9-7BE8-0DA0577B584E}"/>
              </a:ext>
            </a:extLst>
          </p:cNvPr>
          <p:cNvSpPr>
            <a:spLocks noGrp="1"/>
          </p:cNvSpPr>
          <p:nvPr>
            <p:ph type="sldNum" sz="quarter" idx="12"/>
          </p:nvPr>
        </p:nvSpPr>
        <p:spPr/>
        <p:txBody>
          <a:bodyPr/>
          <a:lstStyle/>
          <a:p>
            <a:fld id="{771B2268-13AD-F345-AAA4-1B849D6CD595}" type="slidenum">
              <a:rPr lang="en-US" smtClean="0"/>
              <a:t>‹#›</a:t>
            </a:fld>
            <a:endParaRPr lang="en-US"/>
          </a:p>
        </p:txBody>
      </p:sp>
    </p:spTree>
    <p:extLst>
      <p:ext uri="{BB962C8B-B14F-4D97-AF65-F5344CB8AC3E}">
        <p14:creationId xmlns:p14="http://schemas.microsoft.com/office/powerpoint/2010/main" val="9568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CD01-A086-727B-57EC-4AA77519D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7A74AB-759F-AC56-FD32-B7F30385D7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01AE9-8A33-13DF-3640-B8744447DCE2}"/>
              </a:ext>
            </a:extLst>
          </p:cNvPr>
          <p:cNvSpPr>
            <a:spLocks noGrp="1"/>
          </p:cNvSpPr>
          <p:nvPr>
            <p:ph type="dt" sz="half" idx="10"/>
          </p:nvPr>
        </p:nvSpPr>
        <p:spPr/>
        <p:txBody>
          <a:bodyPr/>
          <a:lstStyle/>
          <a:p>
            <a:fld id="{585905C7-6CDF-0541-AFAB-B785A140E213}" type="datetimeFigureOut">
              <a:rPr lang="en-US" smtClean="0"/>
              <a:t>1/23/24</a:t>
            </a:fld>
            <a:endParaRPr lang="en-US"/>
          </a:p>
        </p:txBody>
      </p:sp>
      <p:sp>
        <p:nvSpPr>
          <p:cNvPr id="5" name="Footer Placeholder 4">
            <a:extLst>
              <a:ext uri="{FF2B5EF4-FFF2-40B4-BE49-F238E27FC236}">
                <a16:creationId xmlns:a16="http://schemas.microsoft.com/office/drawing/2014/main" id="{50DE2861-2C18-195F-EE9E-F1C3917EA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72FA4-BE88-F3DA-C664-D22F068F821D}"/>
              </a:ext>
            </a:extLst>
          </p:cNvPr>
          <p:cNvSpPr>
            <a:spLocks noGrp="1"/>
          </p:cNvSpPr>
          <p:nvPr>
            <p:ph type="sldNum" sz="quarter" idx="12"/>
          </p:nvPr>
        </p:nvSpPr>
        <p:spPr/>
        <p:txBody>
          <a:bodyPr/>
          <a:lstStyle/>
          <a:p>
            <a:fld id="{771B2268-13AD-F345-AAA4-1B849D6CD595}" type="slidenum">
              <a:rPr lang="en-US" smtClean="0"/>
              <a:t>‹#›</a:t>
            </a:fld>
            <a:endParaRPr lang="en-US"/>
          </a:p>
        </p:txBody>
      </p:sp>
    </p:spTree>
    <p:extLst>
      <p:ext uri="{BB962C8B-B14F-4D97-AF65-F5344CB8AC3E}">
        <p14:creationId xmlns:p14="http://schemas.microsoft.com/office/powerpoint/2010/main" val="236374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EF96-515A-7855-73FD-27BF65C94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4C706-DB56-0DC8-5A70-FD2223FE6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977452-A61E-20CC-5063-1281ADDDC318}"/>
              </a:ext>
            </a:extLst>
          </p:cNvPr>
          <p:cNvSpPr>
            <a:spLocks noGrp="1"/>
          </p:cNvSpPr>
          <p:nvPr>
            <p:ph type="dt" sz="half" idx="10"/>
          </p:nvPr>
        </p:nvSpPr>
        <p:spPr/>
        <p:txBody>
          <a:bodyPr/>
          <a:lstStyle/>
          <a:p>
            <a:fld id="{585905C7-6CDF-0541-AFAB-B785A140E213}" type="datetimeFigureOut">
              <a:rPr lang="en-US" smtClean="0"/>
              <a:t>1/23/24</a:t>
            </a:fld>
            <a:endParaRPr lang="en-US"/>
          </a:p>
        </p:txBody>
      </p:sp>
      <p:sp>
        <p:nvSpPr>
          <p:cNvPr id="5" name="Footer Placeholder 4">
            <a:extLst>
              <a:ext uri="{FF2B5EF4-FFF2-40B4-BE49-F238E27FC236}">
                <a16:creationId xmlns:a16="http://schemas.microsoft.com/office/drawing/2014/main" id="{11DE1516-87F0-9AB1-AC8B-38D49FA94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15163-F848-7A4C-7059-6CCA695B90C0}"/>
              </a:ext>
            </a:extLst>
          </p:cNvPr>
          <p:cNvSpPr>
            <a:spLocks noGrp="1"/>
          </p:cNvSpPr>
          <p:nvPr>
            <p:ph type="sldNum" sz="quarter" idx="12"/>
          </p:nvPr>
        </p:nvSpPr>
        <p:spPr/>
        <p:txBody>
          <a:bodyPr/>
          <a:lstStyle/>
          <a:p>
            <a:fld id="{771B2268-13AD-F345-AAA4-1B849D6CD595}" type="slidenum">
              <a:rPr lang="en-US" smtClean="0"/>
              <a:t>‹#›</a:t>
            </a:fld>
            <a:endParaRPr lang="en-US"/>
          </a:p>
        </p:txBody>
      </p:sp>
    </p:spTree>
    <p:extLst>
      <p:ext uri="{BB962C8B-B14F-4D97-AF65-F5344CB8AC3E}">
        <p14:creationId xmlns:p14="http://schemas.microsoft.com/office/powerpoint/2010/main" val="215919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350D-67A4-0EE6-7F1F-F48338D12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ECBE7F-17C5-0C5E-9CB6-189B6CB5B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2AF9B0-EFF9-38A5-69BF-2D7CAB4D7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C35CD-E48F-931C-3D95-757973B887DD}"/>
              </a:ext>
            </a:extLst>
          </p:cNvPr>
          <p:cNvSpPr>
            <a:spLocks noGrp="1"/>
          </p:cNvSpPr>
          <p:nvPr>
            <p:ph type="dt" sz="half" idx="10"/>
          </p:nvPr>
        </p:nvSpPr>
        <p:spPr/>
        <p:txBody>
          <a:bodyPr/>
          <a:lstStyle/>
          <a:p>
            <a:fld id="{585905C7-6CDF-0541-AFAB-B785A140E213}" type="datetimeFigureOut">
              <a:rPr lang="en-US" smtClean="0"/>
              <a:t>1/23/24</a:t>
            </a:fld>
            <a:endParaRPr lang="en-US"/>
          </a:p>
        </p:txBody>
      </p:sp>
      <p:sp>
        <p:nvSpPr>
          <p:cNvPr id="6" name="Footer Placeholder 5">
            <a:extLst>
              <a:ext uri="{FF2B5EF4-FFF2-40B4-BE49-F238E27FC236}">
                <a16:creationId xmlns:a16="http://schemas.microsoft.com/office/drawing/2014/main" id="{45B07C02-77A5-026E-5B16-9E65AD18DB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87C3C-C06B-8F19-4E58-5E3D0BA03230}"/>
              </a:ext>
            </a:extLst>
          </p:cNvPr>
          <p:cNvSpPr>
            <a:spLocks noGrp="1"/>
          </p:cNvSpPr>
          <p:nvPr>
            <p:ph type="sldNum" sz="quarter" idx="12"/>
          </p:nvPr>
        </p:nvSpPr>
        <p:spPr/>
        <p:txBody>
          <a:bodyPr/>
          <a:lstStyle/>
          <a:p>
            <a:fld id="{771B2268-13AD-F345-AAA4-1B849D6CD595}" type="slidenum">
              <a:rPr lang="en-US" smtClean="0"/>
              <a:t>‹#›</a:t>
            </a:fld>
            <a:endParaRPr lang="en-US"/>
          </a:p>
        </p:txBody>
      </p:sp>
    </p:spTree>
    <p:extLst>
      <p:ext uri="{BB962C8B-B14F-4D97-AF65-F5344CB8AC3E}">
        <p14:creationId xmlns:p14="http://schemas.microsoft.com/office/powerpoint/2010/main" val="22723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3F41-88D5-1A71-2F2C-F5D8E9371A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87E60-6BFC-7EC3-0E53-CD03319E3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A686A-132B-2206-C313-9C6CB93B21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1BE889-5EA8-4C3F-106C-5060AD2BF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E8AED7-EB96-DC38-4A61-81773541C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67E68B-5082-711C-7F91-B43D5E7BBCD8}"/>
              </a:ext>
            </a:extLst>
          </p:cNvPr>
          <p:cNvSpPr>
            <a:spLocks noGrp="1"/>
          </p:cNvSpPr>
          <p:nvPr>
            <p:ph type="dt" sz="half" idx="10"/>
          </p:nvPr>
        </p:nvSpPr>
        <p:spPr/>
        <p:txBody>
          <a:bodyPr/>
          <a:lstStyle/>
          <a:p>
            <a:fld id="{585905C7-6CDF-0541-AFAB-B785A140E213}" type="datetimeFigureOut">
              <a:rPr lang="en-US" smtClean="0"/>
              <a:t>1/23/24</a:t>
            </a:fld>
            <a:endParaRPr lang="en-US"/>
          </a:p>
        </p:txBody>
      </p:sp>
      <p:sp>
        <p:nvSpPr>
          <p:cNvPr id="8" name="Footer Placeholder 7">
            <a:extLst>
              <a:ext uri="{FF2B5EF4-FFF2-40B4-BE49-F238E27FC236}">
                <a16:creationId xmlns:a16="http://schemas.microsoft.com/office/drawing/2014/main" id="{D11764E3-5B03-7D95-8480-EFB04E24B7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4C5F82-4140-4FE4-43CD-42AF40445E09}"/>
              </a:ext>
            </a:extLst>
          </p:cNvPr>
          <p:cNvSpPr>
            <a:spLocks noGrp="1"/>
          </p:cNvSpPr>
          <p:nvPr>
            <p:ph type="sldNum" sz="quarter" idx="12"/>
          </p:nvPr>
        </p:nvSpPr>
        <p:spPr/>
        <p:txBody>
          <a:bodyPr/>
          <a:lstStyle/>
          <a:p>
            <a:fld id="{771B2268-13AD-F345-AAA4-1B849D6CD595}" type="slidenum">
              <a:rPr lang="en-US" smtClean="0"/>
              <a:t>‹#›</a:t>
            </a:fld>
            <a:endParaRPr lang="en-US"/>
          </a:p>
        </p:txBody>
      </p:sp>
    </p:spTree>
    <p:extLst>
      <p:ext uri="{BB962C8B-B14F-4D97-AF65-F5344CB8AC3E}">
        <p14:creationId xmlns:p14="http://schemas.microsoft.com/office/powerpoint/2010/main" val="250419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89F8-F5C1-3B2F-5DBC-B2623EE49F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A5396-964E-3699-12D1-86AA0E7D7EC5}"/>
              </a:ext>
            </a:extLst>
          </p:cNvPr>
          <p:cNvSpPr>
            <a:spLocks noGrp="1"/>
          </p:cNvSpPr>
          <p:nvPr>
            <p:ph type="dt" sz="half" idx="10"/>
          </p:nvPr>
        </p:nvSpPr>
        <p:spPr/>
        <p:txBody>
          <a:bodyPr/>
          <a:lstStyle/>
          <a:p>
            <a:fld id="{585905C7-6CDF-0541-AFAB-B785A140E213}" type="datetimeFigureOut">
              <a:rPr lang="en-US" smtClean="0"/>
              <a:t>1/23/24</a:t>
            </a:fld>
            <a:endParaRPr lang="en-US"/>
          </a:p>
        </p:txBody>
      </p:sp>
      <p:sp>
        <p:nvSpPr>
          <p:cNvPr id="4" name="Footer Placeholder 3">
            <a:extLst>
              <a:ext uri="{FF2B5EF4-FFF2-40B4-BE49-F238E27FC236}">
                <a16:creationId xmlns:a16="http://schemas.microsoft.com/office/drawing/2014/main" id="{BBD699F8-D621-94F0-2951-0BD713AA96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A37343-2DD3-2D45-FB2F-1A0A7874AA6F}"/>
              </a:ext>
            </a:extLst>
          </p:cNvPr>
          <p:cNvSpPr>
            <a:spLocks noGrp="1"/>
          </p:cNvSpPr>
          <p:nvPr>
            <p:ph type="sldNum" sz="quarter" idx="12"/>
          </p:nvPr>
        </p:nvSpPr>
        <p:spPr/>
        <p:txBody>
          <a:bodyPr/>
          <a:lstStyle/>
          <a:p>
            <a:fld id="{771B2268-13AD-F345-AAA4-1B849D6CD595}" type="slidenum">
              <a:rPr lang="en-US" smtClean="0"/>
              <a:t>‹#›</a:t>
            </a:fld>
            <a:endParaRPr lang="en-US"/>
          </a:p>
        </p:txBody>
      </p:sp>
    </p:spTree>
    <p:extLst>
      <p:ext uri="{BB962C8B-B14F-4D97-AF65-F5344CB8AC3E}">
        <p14:creationId xmlns:p14="http://schemas.microsoft.com/office/powerpoint/2010/main" val="103757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C53A7-DE1F-6471-DD82-8C7CE26F657F}"/>
              </a:ext>
            </a:extLst>
          </p:cNvPr>
          <p:cNvSpPr>
            <a:spLocks noGrp="1"/>
          </p:cNvSpPr>
          <p:nvPr>
            <p:ph type="dt" sz="half" idx="10"/>
          </p:nvPr>
        </p:nvSpPr>
        <p:spPr/>
        <p:txBody>
          <a:bodyPr/>
          <a:lstStyle/>
          <a:p>
            <a:fld id="{585905C7-6CDF-0541-AFAB-B785A140E213}" type="datetimeFigureOut">
              <a:rPr lang="en-US" smtClean="0"/>
              <a:t>1/23/24</a:t>
            </a:fld>
            <a:endParaRPr lang="en-US"/>
          </a:p>
        </p:txBody>
      </p:sp>
      <p:sp>
        <p:nvSpPr>
          <p:cNvPr id="3" name="Footer Placeholder 2">
            <a:extLst>
              <a:ext uri="{FF2B5EF4-FFF2-40B4-BE49-F238E27FC236}">
                <a16:creationId xmlns:a16="http://schemas.microsoft.com/office/drawing/2014/main" id="{A9643117-7564-263A-15F0-6FA27FEFA8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C49663-87B8-D3FF-1A49-A5C1D697BFA0}"/>
              </a:ext>
            </a:extLst>
          </p:cNvPr>
          <p:cNvSpPr>
            <a:spLocks noGrp="1"/>
          </p:cNvSpPr>
          <p:nvPr>
            <p:ph type="sldNum" sz="quarter" idx="12"/>
          </p:nvPr>
        </p:nvSpPr>
        <p:spPr/>
        <p:txBody>
          <a:bodyPr/>
          <a:lstStyle/>
          <a:p>
            <a:fld id="{771B2268-13AD-F345-AAA4-1B849D6CD595}" type="slidenum">
              <a:rPr lang="en-US" smtClean="0"/>
              <a:t>‹#›</a:t>
            </a:fld>
            <a:endParaRPr lang="en-US"/>
          </a:p>
        </p:txBody>
      </p:sp>
    </p:spTree>
    <p:extLst>
      <p:ext uri="{BB962C8B-B14F-4D97-AF65-F5344CB8AC3E}">
        <p14:creationId xmlns:p14="http://schemas.microsoft.com/office/powerpoint/2010/main" val="216737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40B0-D9A8-511E-5ECE-2B72654F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25DCA0-CF69-C839-2DC1-6559683A0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DC9854-CBDD-C597-E80B-0A057617C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6F740-C598-8255-FB50-088261B28EC3}"/>
              </a:ext>
            </a:extLst>
          </p:cNvPr>
          <p:cNvSpPr>
            <a:spLocks noGrp="1"/>
          </p:cNvSpPr>
          <p:nvPr>
            <p:ph type="dt" sz="half" idx="10"/>
          </p:nvPr>
        </p:nvSpPr>
        <p:spPr/>
        <p:txBody>
          <a:bodyPr/>
          <a:lstStyle/>
          <a:p>
            <a:fld id="{585905C7-6CDF-0541-AFAB-B785A140E213}" type="datetimeFigureOut">
              <a:rPr lang="en-US" smtClean="0"/>
              <a:t>1/23/24</a:t>
            </a:fld>
            <a:endParaRPr lang="en-US"/>
          </a:p>
        </p:txBody>
      </p:sp>
      <p:sp>
        <p:nvSpPr>
          <p:cNvPr id="6" name="Footer Placeholder 5">
            <a:extLst>
              <a:ext uri="{FF2B5EF4-FFF2-40B4-BE49-F238E27FC236}">
                <a16:creationId xmlns:a16="http://schemas.microsoft.com/office/drawing/2014/main" id="{D12FD24D-B315-8FAB-6520-D5B7AA281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F95CC-2770-37FA-E31F-BDA648B86B4B}"/>
              </a:ext>
            </a:extLst>
          </p:cNvPr>
          <p:cNvSpPr>
            <a:spLocks noGrp="1"/>
          </p:cNvSpPr>
          <p:nvPr>
            <p:ph type="sldNum" sz="quarter" idx="12"/>
          </p:nvPr>
        </p:nvSpPr>
        <p:spPr/>
        <p:txBody>
          <a:bodyPr/>
          <a:lstStyle/>
          <a:p>
            <a:fld id="{771B2268-13AD-F345-AAA4-1B849D6CD595}" type="slidenum">
              <a:rPr lang="en-US" smtClean="0"/>
              <a:t>‹#›</a:t>
            </a:fld>
            <a:endParaRPr lang="en-US"/>
          </a:p>
        </p:txBody>
      </p:sp>
    </p:spTree>
    <p:extLst>
      <p:ext uri="{BB962C8B-B14F-4D97-AF65-F5344CB8AC3E}">
        <p14:creationId xmlns:p14="http://schemas.microsoft.com/office/powerpoint/2010/main" val="99668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4F7A-D268-FC6F-3F40-22249E42B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94D011-0E07-AA5E-95F4-8D84D660D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70342A-4397-0D97-5000-8A7A9525D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699C0-88F9-F623-B769-C442257FDE7D}"/>
              </a:ext>
            </a:extLst>
          </p:cNvPr>
          <p:cNvSpPr>
            <a:spLocks noGrp="1"/>
          </p:cNvSpPr>
          <p:nvPr>
            <p:ph type="dt" sz="half" idx="10"/>
          </p:nvPr>
        </p:nvSpPr>
        <p:spPr/>
        <p:txBody>
          <a:bodyPr/>
          <a:lstStyle/>
          <a:p>
            <a:fld id="{585905C7-6CDF-0541-AFAB-B785A140E213}" type="datetimeFigureOut">
              <a:rPr lang="en-US" smtClean="0"/>
              <a:t>1/23/24</a:t>
            </a:fld>
            <a:endParaRPr lang="en-US"/>
          </a:p>
        </p:txBody>
      </p:sp>
      <p:sp>
        <p:nvSpPr>
          <p:cNvPr id="6" name="Footer Placeholder 5">
            <a:extLst>
              <a:ext uri="{FF2B5EF4-FFF2-40B4-BE49-F238E27FC236}">
                <a16:creationId xmlns:a16="http://schemas.microsoft.com/office/drawing/2014/main" id="{7F655A9C-FF4C-40C2-871A-EBA187B19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7F629-DC1E-5CAD-1F73-D69430F79D05}"/>
              </a:ext>
            </a:extLst>
          </p:cNvPr>
          <p:cNvSpPr>
            <a:spLocks noGrp="1"/>
          </p:cNvSpPr>
          <p:nvPr>
            <p:ph type="sldNum" sz="quarter" idx="12"/>
          </p:nvPr>
        </p:nvSpPr>
        <p:spPr/>
        <p:txBody>
          <a:bodyPr/>
          <a:lstStyle/>
          <a:p>
            <a:fld id="{771B2268-13AD-F345-AAA4-1B849D6CD595}" type="slidenum">
              <a:rPr lang="en-US" smtClean="0"/>
              <a:t>‹#›</a:t>
            </a:fld>
            <a:endParaRPr lang="en-US"/>
          </a:p>
        </p:txBody>
      </p:sp>
    </p:spTree>
    <p:extLst>
      <p:ext uri="{BB962C8B-B14F-4D97-AF65-F5344CB8AC3E}">
        <p14:creationId xmlns:p14="http://schemas.microsoft.com/office/powerpoint/2010/main" val="282793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A5E3A-32EA-6488-F43B-B506756AA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EC5F9E-8D7A-909B-275C-342193B94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AE0F6-A90B-06A6-E027-F9624276F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905C7-6CDF-0541-AFAB-B785A140E213}" type="datetimeFigureOut">
              <a:rPr lang="en-US" smtClean="0"/>
              <a:t>1/23/24</a:t>
            </a:fld>
            <a:endParaRPr lang="en-US"/>
          </a:p>
        </p:txBody>
      </p:sp>
      <p:sp>
        <p:nvSpPr>
          <p:cNvPr id="5" name="Footer Placeholder 4">
            <a:extLst>
              <a:ext uri="{FF2B5EF4-FFF2-40B4-BE49-F238E27FC236}">
                <a16:creationId xmlns:a16="http://schemas.microsoft.com/office/drawing/2014/main" id="{404977F6-70B9-F807-14DD-4626022ED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2403E9-A339-8A51-0417-D49DB3316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B2268-13AD-F345-AAA4-1B849D6CD595}" type="slidenum">
              <a:rPr lang="en-US" smtClean="0"/>
              <a:t>‹#›</a:t>
            </a:fld>
            <a:endParaRPr lang="en-US"/>
          </a:p>
        </p:txBody>
      </p:sp>
    </p:spTree>
    <p:extLst>
      <p:ext uri="{BB962C8B-B14F-4D97-AF65-F5344CB8AC3E}">
        <p14:creationId xmlns:p14="http://schemas.microsoft.com/office/powerpoint/2010/main" val="3132303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67D496-9581-3ECF-5D5F-E4E61C01A339}"/>
              </a:ext>
            </a:extLst>
          </p:cNvPr>
          <p:cNvPicPr>
            <a:picLocks noChangeAspect="1"/>
          </p:cNvPicPr>
          <p:nvPr/>
        </p:nvPicPr>
        <p:blipFill>
          <a:blip r:embed="rId3"/>
          <a:stretch>
            <a:fillRect/>
          </a:stretch>
        </p:blipFill>
        <p:spPr>
          <a:xfrm>
            <a:off x="2574813" y="69088"/>
            <a:ext cx="7042374" cy="6719823"/>
          </a:xfrm>
          <a:prstGeom prst="rect">
            <a:avLst/>
          </a:prstGeom>
        </p:spPr>
      </p:pic>
    </p:spTree>
    <p:extLst>
      <p:ext uri="{BB962C8B-B14F-4D97-AF65-F5344CB8AC3E}">
        <p14:creationId xmlns:p14="http://schemas.microsoft.com/office/powerpoint/2010/main" val="276717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531D07-CE0C-A268-166D-EB545F750A40}"/>
              </a:ext>
            </a:extLst>
          </p:cNvPr>
          <p:cNvPicPr>
            <a:picLocks noChangeAspect="1"/>
          </p:cNvPicPr>
          <p:nvPr/>
        </p:nvPicPr>
        <p:blipFill>
          <a:blip r:embed="rId3"/>
          <a:stretch>
            <a:fillRect/>
          </a:stretch>
        </p:blipFill>
        <p:spPr>
          <a:xfrm>
            <a:off x="2499946" y="61446"/>
            <a:ext cx="7058392" cy="6735107"/>
          </a:xfrm>
          <a:prstGeom prst="rect">
            <a:avLst/>
          </a:prstGeom>
        </p:spPr>
      </p:pic>
      <p:sp>
        <p:nvSpPr>
          <p:cNvPr id="5" name="Right Arrow 4">
            <a:extLst>
              <a:ext uri="{FF2B5EF4-FFF2-40B4-BE49-F238E27FC236}">
                <a16:creationId xmlns:a16="http://schemas.microsoft.com/office/drawing/2014/main" id="{F765A405-2CAE-EE3E-FAAC-2572040232A6}"/>
              </a:ext>
            </a:extLst>
          </p:cNvPr>
          <p:cNvSpPr/>
          <p:nvPr/>
        </p:nvSpPr>
        <p:spPr>
          <a:xfrm>
            <a:off x="1090246" y="2831123"/>
            <a:ext cx="1225323" cy="21719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5315C5-2FA9-8239-909B-8B661D317070}"/>
              </a:ext>
            </a:extLst>
          </p:cNvPr>
          <p:cNvSpPr txBox="1"/>
          <p:nvPr/>
        </p:nvSpPr>
        <p:spPr>
          <a:xfrm>
            <a:off x="96977" y="2662722"/>
            <a:ext cx="993269" cy="553998"/>
          </a:xfrm>
          <a:prstGeom prst="rect">
            <a:avLst/>
          </a:prstGeom>
          <a:noFill/>
        </p:spPr>
        <p:txBody>
          <a:bodyPr wrap="square" rtlCol="0">
            <a:spAutoFit/>
          </a:bodyPr>
          <a:lstStyle/>
          <a:p>
            <a:r>
              <a:rPr lang="en-US" sz="3000" dirty="0"/>
              <a:t>Age</a:t>
            </a:r>
          </a:p>
        </p:txBody>
      </p:sp>
      <p:sp>
        <p:nvSpPr>
          <p:cNvPr id="8" name="Right Arrow 7">
            <a:extLst>
              <a:ext uri="{FF2B5EF4-FFF2-40B4-BE49-F238E27FC236}">
                <a16:creationId xmlns:a16="http://schemas.microsoft.com/office/drawing/2014/main" id="{A87CF57A-9F68-ED24-1647-29668906D982}"/>
              </a:ext>
            </a:extLst>
          </p:cNvPr>
          <p:cNvSpPr/>
          <p:nvPr/>
        </p:nvSpPr>
        <p:spPr>
          <a:xfrm rot="10800000">
            <a:off x="9227526" y="6218637"/>
            <a:ext cx="929055" cy="21101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952C1E-3C43-DA08-2420-01DE343D6454}"/>
              </a:ext>
            </a:extLst>
          </p:cNvPr>
          <p:cNvSpPr txBox="1"/>
          <p:nvPr/>
        </p:nvSpPr>
        <p:spPr>
          <a:xfrm>
            <a:off x="10288203" y="6047146"/>
            <a:ext cx="2161705" cy="553998"/>
          </a:xfrm>
          <a:prstGeom prst="rect">
            <a:avLst/>
          </a:prstGeom>
          <a:noFill/>
        </p:spPr>
        <p:txBody>
          <a:bodyPr wrap="square" rtlCol="0">
            <a:spAutoFit/>
          </a:bodyPr>
          <a:lstStyle/>
          <a:p>
            <a:r>
              <a:rPr lang="en-US" sz="3000" dirty="0"/>
              <a:t>Percentage</a:t>
            </a:r>
          </a:p>
        </p:txBody>
      </p:sp>
      <p:sp>
        <p:nvSpPr>
          <p:cNvPr id="10" name="Oval 9">
            <a:extLst>
              <a:ext uri="{FF2B5EF4-FFF2-40B4-BE49-F238E27FC236}">
                <a16:creationId xmlns:a16="http://schemas.microsoft.com/office/drawing/2014/main" id="{FBE8D951-9E81-A7C0-1B69-0DC72B0A7544}"/>
              </a:ext>
            </a:extLst>
          </p:cNvPr>
          <p:cNvSpPr/>
          <p:nvPr/>
        </p:nvSpPr>
        <p:spPr>
          <a:xfrm>
            <a:off x="7578969" y="861646"/>
            <a:ext cx="931985" cy="756138"/>
          </a:xfrm>
          <a:prstGeom prst="ellipse">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605E9D7A-02B9-2EBB-384B-8AFD2C9ADEBF}"/>
              </a:ext>
            </a:extLst>
          </p:cNvPr>
          <p:cNvSpPr/>
          <p:nvPr/>
        </p:nvSpPr>
        <p:spPr>
          <a:xfrm>
            <a:off x="4302369" y="861646"/>
            <a:ext cx="931985" cy="756138"/>
          </a:xfrm>
          <a:prstGeom prst="ellipse">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3" name="Right Arrow 2">
            <a:extLst>
              <a:ext uri="{FF2B5EF4-FFF2-40B4-BE49-F238E27FC236}">
                <a16:creationId xmlns:a16="http://schemas.microsoft.com/office/drawing/2014/main" id="{DEE20557-BA1B-4679-8127-B5342B8B5767}"/>
              </a:ext>
            </a:extLst>
          </p:cNvPr>
          <p:cNvSpPr/>
          <p:nvPr/>
        </p:nvSpPr>
        <p:spPr>
          <a:xfrm>
            <a:off x="1088547" y="861646"/>
            <a:ext cx="1227022" cy="18623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5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p:bldP spid="10" grpId="0" animBg="1"/>
      <p:bldP spid="11"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FE2209-F7D2-A6EA-0034-EA0623C3123F}"/>
              </a:ext>
            </a:extLst>
          </p:cNvPr>
          <p:cNvPicPr>
            <a:picLocks noChangeAspect="1"/>
          </p:cNvPicPr>
          <p:nvPr/>
        </p:nvPicPr>
        <p:blipFill>
          <a:blip r:embed="rId3"/>
          <a:stretch>
            <a:fillRect/>
          </a:stretch>
        </p:blipFill>
        <p:spPr>
          <a:xfrm>
            <a:off x="2499946" y="0"/>
            <a:ext cx="7192107" cy="6862698"/>
          </a:xfrm>
          <a:prstGeom prst="rect">
            <a:avLst/>
          </a:prstGeom>
        </p:spPr>
      </p:pic>
    </p:spTree>
    <p:extLst>
      <p:ext uri="{BB962C8B-B14F-4D97-AF65-F5344CB8AC3E}">
        <p14:creationId xmlns:p14="http://schemas.microsoft.com/office/powerpoint/2010/main" val="356855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hart of a pyramid&#10;&#10;Description automatically generated">
            <a:extLst>
              <a:ext uri="{FF2B5EF4-FFF2-40B4-BE49-F238E27FC236}">
                <a16:creationId xmlns:a16="http://schemas.microsoft.com/office/drawing/2014/main" id="{4E96C4D9-0C9B-EE40-6E74-34FA28B2397E}"/>
              </a:ext>
            </a:extLst>
          </p:cNvPr>
          <p:cNvPicPr>
            <a:picLocks noGrp="1" noChangeAspect="1"/>
          </p:cNvPicPr>
          <p:nvPr>
            <p:ph idx="1"/>
          </p:nvPr>
        </p:nvPicPr>
        <p:blipFill>
          <a:blip r:embed="rId3"/>
          <a:stretch>
            <a:fillRect/>
          </a:stretch>
        </p:blipFill>
        <p:spPr>
          <a:xfrm>
            <a:off x="240474" y="676729"/>
            <a:ext cx="5642344" cy="5344258"/>
          </a:xfrm>
        </p:spPr>
      </p:pic>
      <p:pic>
        <p:nvPicPr>
          <p:cNvPr id="7" name="Picture 6" descr="A graph of a population&#10;&#10;Description automatically generated with medium confidence">
            <a:extLst>
              <a:ext uri="{FF2B5EF4-FFF2-40B4-BE49-F238E27FC236}">
                <a16:creationId xmlns:a16="http://schemas.microsoft.com/office/drawing/2014/main" id="{92126156-8928-DC28-FD77-74CF7B35BEC8}"/>
              </a:ext>
            </a:extLst>
          </p:cNvPr>
          <p:cNvPicPr>
            <a:picLocks noChangeAspect="1"/>
          </p:cNvPicPr>
          <p:nvPr/>
        </p:nvPicPr>
        <p:blipFill>
          <a:blip r:embed="rId4"/>
          <a:stretch>
            <a:fillRect/>
          </a:stretch>
        </p:blipFill>
        <p:spPr>
          <a:xfrm>
            <a:off x="6300809" y="676728"/>
            <a:ext cx="5642941" cy="5344259"/>
          </a:xfrm>
          <a:prstGeom prst="rect">
            <a:avLst/>
          </a:prstGeom>
        </p:spPr>
      </p:pic>
      <p:sp>
        <p:nvSpPr>
          <p:cNvPr id="2" name="Triangle 1">
            <a:extLst>
              <a:ext uri="{FF2B5EF4-FFF2-40B4-BE49-F238E27FC236}">
                <a16:creationId xmlns:a16="http://schemas.microsoft.com/office/drawing/2014/main" id="{B3D8E267-DC03-D865-A82F-39993650933B}"/>
              </a:ext>
            </a:extLst>
          </p:cNvPr>
          <p:cNvSpPr/>
          <p:nvPr/>
        </p:nvSpPr>
        <p:spPr>
          <a:xfrm>
            <a:off x="1015222" y="1873770"/>
            <a:ext cx="4452078" cy="3522689"/>
          </a:xfrm>
          <a:prstGeom prst="triangle">
            <a:avLst>
              <a:gd name="adj" fmla="val 51347"/>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35D7150-BF4B-8E1B-B453-B2D1672C23D2}"/>
              </a:ext>
            </a:extLst>
          </p:cNvPr>
          <p:cNvSpPr/>
          <p:nvPr/>
        </p:nvSpPr>
        <p:spPr>
          <a:xfrm>
            <a:off x="8099282" y="1873770"/>
            <a:ext cx="2458387" cy="36276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894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815</TotalTime>
  <Words>458</Words>
  <Application>Microsoft Macintosh PowerPoint</Application>
  <PresentationFormat>Widescreen</PresentationFormat>
  <Paragraphs>22</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Kassandra Wood</dc:creator>
  <cp:lastModifiedBy>Kassandra Wood</cp:lastModifiedBy>
  <cp:revision>9</cp:revision>
  <dcterms:created xsi:type="dcterms:W3CDTF">2024-01-18T18:11:31Z</dcterms:created>
  <dcterms:modified xsi:type="dcterms:W3CDTF">2024-01-23T18:08:09Z</dcterms:modified>
</cp:coreProperties>
</file>