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75" r:id="rId4"/>
    <p:sldId id="272" r:id="rId5"/>
    <p:sldId id="273" r:id="rId6"/>
    <p:sldId id="269" r:id="rId7"/>
    <p:sldId id="274" r:id="rId8"/>
    <p:sldId id="258" r:id="rId9"/>
    <p:sldId id="276" r:id="rId10"/>
    <p:sldId id="267" r:id="rId11"/>
    <p:sldId id="259" r:id="rId12"/>
    <p:sldId id="260" r:id="rId13"/>
    <p:sldId id="261" r:id="rId14"/>
    <p:sldId id="262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4"/>
    <a:srgbClr val="C4DEFF"/>
    <a:srgbClr val="7A9EFF"/>
    <a:srgbClr val="B39866"/>
    <a:srgbClr val="363D46"/>
    <a:srgbClr val="325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8"/>
    <p:restoredTop sz="79354"/>
  </p:normalViewPr>
  <p:slideViewPr>
    <p:cSldViewPr snapToGrid="0" snapToObjects="1">
      <p:cViewPr varScale="1">
        <p:scale>
          <a:sx n="97" d="100"/>
          <a:sy n="97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25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14249305793298"/>
          <c:y val="0.12826356740712305"/>
          <c:w val="0.49483269301482236"/>
          <c:h val="0.7770176920689221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Rental Units (occupied and Vacant in 2017)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51-AE41-AE6F-22FE26B4DE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51-AE41-AE6F-22FE26B4DE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B4D-5948-B278-D552339C48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A4-2F45-9006-7771FD7661FF}"/>
              </c:ext>
            </c:extLst>
          </c:dPt>
          <c:dLbls>
            <c:dLbl>
              <c:idx val="2"/>
              <c:layout>
                <c:manualLayout>
                  <c:x val="5.9502453497660618E-2"/>
                  <c:y val="0.1713561663009481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4D-5948-B278-D552339C48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EBC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 Rate</c:v>
                </c:pt>
                <c:pt idx="1">
                  <c:v>Rent stabilized</c:v>
                </c:pt>
                <c:pt idx="2">
                  <c:v>Rent Controlled</c:v>
                </c:pt>
                <c:pt idx="3">
                  <c:v>Other regulated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936850</c:v>
                </c:pt>
                <c:pt idx="1">
                  <c:v>966442</c:v>
                </c:pt>
                <c:pt idx="2">
                  <c:v>21751</c:v>
                </c:pt>
                <c:pt idx="3">
                  <c:v>258021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D-5948-B278-D552339C48E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0933977455716585E-2"/>
          <c:y val="4.2762884783434998E-2"/>
          <c:w val="0.20904142416980484"/>
          <c:h val="0.289213430752968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t" anchorCtr="0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BC-A34D-90A5-9AC3C5B0E3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C3BC-A34D-90A5-9AC3C5B0E3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All rent-stabilzed units</c:v>
                </c:pt>
                <c:pt idx="1">
                  <c:v>All market-rate units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1375</c:v>
                </c:pt>
                <c:pt idx="1">
                  <c:v>1829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C-A34D-90A5-9AC3C5B0E3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8215824"/>
        <c:axId val="48217504"/>
      </c:barChart>
      <c:catAx>
        <c:axId val="48215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17504"/>
        <c:crosses val="autoZero"/>
        <c:auto val="1"/>
        <c:lblAlgn val="ctr"/>
        <c:lblOffset val="100"/>
        <c:noMultiLvlLbl val="0"/>
      </c:catAx>
      <c:valAx>
        <c:axId val="48217504"/>
        <c:scaling>
          <c:orientation val="minMax"/>
        </c:scaling>
        <c:delete val="1"/>
        <c:axPos val="l"/>
        <c:numFmt formatCode="&quot;$&quot;#,##0_);[Red]\(&quot;$&quot;#,##0\)" sourceLinked="1"/>
        <c:majorTickMark val="none"/>
        <c:minorTickMark val="none"/>
        <c:tickLblPos val="nextTo"/>
        <c:crossAx val="4821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0.83043</cdr:x>
      <cdr:y>0.1411</cdr:y>
    </cdr:from>
    <cdr:to>
      <cdr:x>0.94638</cdr:x>
      <cdr:y>0.32316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EE382FD-5A22-DE44-82FC-2698C5AA9553}"/>
            </a:ext>
          </a:extLst>
        </cdr:cNvPr>
        <cdr:cNvSpPr txBox="1"/>
      </cdr:nvSpPr>
      <cdr:spPr>
        <a:xfrm xmlns:a="http://schemas.openxmlformats.org/drawingml/2006/main">
          <a:off x="6549390" y="7086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C62148-E885-5747-9D97-07DC726F3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4EB4A-9BE5-9A4F-9C5A-55C001574B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3B8B-D72D-A24F-AD4F-77F452695A9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2F7AF-8559-D649-BED0-7094C8DBEF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92512-DD3A-D14E-934F-922A43825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2068-06F2-B248-86D8-6FA9D993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3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5739-2A67-C74F-AA8A-4E1731066A4B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4441E-3209-1541-A5E4-99B3069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legal 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Rate</a:t>
            </a:r>
            <a:r>
              <a:rPr lang="en-US" b="1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936,000</a:t>
            </a:r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 Stabilized</a:t>
            </a:r>
            <a:r>
              <a:rPr lang="en-US" b="1" dirty="0"/>
              <a:t> </a:t>
            </a:r>
            <a:r>
              <a:rPr lang="en-US" dirty="0"/>
              <a:t>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</a:t>
            </a:r>
            <a:r>
              <a:rPr lang="en-US" dirty="0"/>
              <a:t> </a:t>
            </a:r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 Controlled</a:t>
            </a:r>
            <a:r>
              <a:rPr lang="en-US" b="1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22,000</a:t>
            </a:r>
            <a:r>
              <a:rPr lang="en-US" dirty="0"/>
              <a:t>  </a:t>
            </a:r>
          </a:p>
          <a:p>
            <a:pPr algn="l"/>
            <a:r>
              <a:rPr lang="en-US" b="1" dirty="0"/>
              <a:t>Other 	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258,021</a:t>
            </a:r>
            <a:r>
              <a:rPr lang="en-US" dirty="0"/>
              <a:t> </a:t>
            </a:r>
            <a:endParaRPr lang="en-US" b="1" dirty="0"/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Rental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2,183,064</a:t>
            </a:r>
            <a:r>
              <a:rPr lang="en-US" b="0" dirty="0"/>
              <a:t>  </a:t>
            </a:r>
          </a:p>
          <a:p>
            <a:pPr algn="l"/>
            <a:r>
              <a:rPr lang="en-US" b="0" dirty="0"/>
              <a:t>________________________________</a:t>
            </a:r>
          </a:p>
          <a:p>
            <a:pPr algn="l"/>
            <a:r>
              <a:rPr lang="en-US" b="0" dirty="0"/>
              <a:t>Total Units		3.2 million  </a:t>
            </a:r>
          </a:p>
          <a:p>
            <a:pPr algn="l"/>
            <a:endParaRPr lang="en-US" b="0" dirty="0"/>
          </a:p>
          <a:p>
            <a:pPr algn="l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housing, Mitchell-Lama, In Rem, HUD- regulated, Article 4 and Loft Board units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1,113,512 rent stabilized units in 1944</a:t>
            </a:r>
          </a:p>
          <a:p>
            <a:endParaRPr lang="en-US" dirty="0"/>
          </a:p>
          <a:p>
            <a:r>
              <a:rPr lang="en-US" dirty="0"/>
              <a:t>What are other sources of deregulation in 2017</a:t>
            </a:r>
          </a:p>
          <a:p>
            <a:r>
              <a:rPr lang="en-US" dirty="0"/>
              <a:t>Sure that is the current vacancy threshold</a:t>
            </a:r>
          </a:p>
          <a:p>
            <a:endParaRPr lang="en-US" dirty="0"/>
          </a:p>
          <a:p>
            <a:r>
              <a:rPr lang="en-US" dirty="0"/>
              <a:t>Sources of decontrol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rent high income deregulation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Expiration of tax exemption status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FA6-218E-9747-BA91-725BC947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1E63-3D31-2D45-884B-B2E727D7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B3986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368D-B8F9-0540-8C42-5E2A8CE4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  <a:solidFill>
            <a:srgbClr val="B3986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2AE9-A718-D84C-98FB-CBB11BB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2807F-8733-CE44-8CDE-E2A4D03C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F592-6522-0849-9152-F008329B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2C6A-810E-4045-B1B6-1AABA61DAF4A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4717-0BB7-E543-BF0B-3424CDC5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4E4B-287A-664D-8C07-4F38506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72BC-FBAB-8344-AE80-CFC648D27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26BA-6CF3-E843-B524-FC1DE88E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2C33-F950-0D45-AEB2-5DE3BB6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FC38-253B-2940-AE82-E56E2F44212C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CBA5-5FBF-F244-816F-4C88356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0620-2208-3F42-BBEE-761A4EE5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6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268F-B9D4-134B-9C2B-D77B98C8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235077"/>
          </a:xfrm>
        </p:spPr>
        <p:txBody>
          <a:bodyPr>
            <a:normAutofit/>
          </a:bodyPr>
          <a:lstStyle>
            <a:lvl1pPr>
              <a:defRPr sz="4200" b="1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115-F176-0341-8678-4426F914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/>
          <a:lstStyle>
            <a:lvl1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n>
                  <a:noFill/>
                </a:ln>
                <a:solidFill>
                  <a:srgbClr val="B39866"/>
                </a:solidFill>
                <a:effectLst>
                  <a:glow>
                    <a:schemeClr val="accent1"/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defRPr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rgbClr val="FFEBC4"/>
                </a:solidFill>
              </a:defRPr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4D2D-2330-5249-B0EB-933FF1E9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356351"/>
            <a:ext cx="7886699" cy="365125"/>
          </a:xfrm>
          <a:solidFill>
            <a:srgbClr val="B3986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8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493-063B-B348-9A06-EEF78153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37A2-58CB-AF4E-8031-37F31209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9D11-AB6E-B543-8F73-7C25899C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5E58-AB8F-4542-B394-8588B8B41DA3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5535-B190-8941-825D-DAA3122D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6BD0-9DA2-8C4A-BAFF-DB35F535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101F-0402-4D46-A1A3-6A22EF3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D4CD-83C2-1940-A5DB-72612B9C7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2pPr>
              <a:defRPr>
                <a:solidFill>
                  <a:srgbClr val="FFEBC4"/>
                </a:solidFill>
              </a:defRPr>
            </a:lvl2pPr>
            <a:lvl3pPr>
              <a:defRPr>
                <a:solidFill>
                  <a:srgbClr val="FFEBC4"/>
                </a:solidFill>
              </a:defRPr>
            </a:lvl3pPr>
            <a:lvl4pPr>
              <a:defRPr>
                <a:solidFill>
                  <a:srgbClr val="FFEBC4"/>
                </a:solidFill>
              </a:defRPr>
            </a:lvl4pPr>
            <a:lvl5pPr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7A05-79E3-4047-BAFE-5E097BA0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2pPr>
              <a:defRPr>
                <a:solidFill>
                  <a:srgbClr val="FFEBC4"/>
                </a:solidFill>
              </a:defRPr>
            </a:lvl2pPr>
            <a:lvl3pPr>
              <a:defRPr>
                <a:solidFill>
                  <a:srgbClr val="FFEBC4"/>
                </a:solidFill>
              </a:defRPr>
            </a:lvl3pPr>
            <a:lvl4pPr>
              <a:defRPr>
                <a:solidFill>
                  <a:srgbClr val="FFEBC4"/>
                </a:solidFill>
              </a:defRPr>
            </a:lvl4pPr>
            <a:lvl5pPr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5EA7-1363-CF44-BC3D-207ACA51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E0A7-AB18-2444-9896-D89164E68FCA}" type="datetime1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C23E-38B7-D845-BDBD-4AF97BF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A6C5-FEC8-B640-9318-C821525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93D3-B953-794A-8242-95C8CF1A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5569-F5B4-9944-8BD2-A6A00E93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62AF-5B8C-C747-B881-80DA844A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D85B4-58F7-6F40-AF97-56F3A686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F6B7-40CF-B841-9348-01A66343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60BAB-F4B1-8E48-99F5-A4F23DD8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7BC1-8688-D84D-886F-BDED7EE70723}" type="datetime1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A886B-D64C-334F-8C80-3CD8E7EB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61939-D2D8-F44B-ACA0-1D9DD31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C2EC-C0AE-5F41-B293-39F8E76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4A7A5-8916-2A44-9540-01AB55CD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5DB-2A95-FD4F-B44E-DCD41C7F0FAA}" type="datetime1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92BC3-D1F0-FF4B-BC3F-E008E75E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023EB-F438-2D42-A825-7DDC5A19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8DE2B-C994-464D-91D8-83961E86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9F9E-6678-0E46-9831-15C696D2DE31}" type="datetime1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C735F-3810-1641-9AFB-DE32B0B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14049-A4BC-CF4E-A621-CC00FDB1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BB8-4292-9244-95A3-416D73B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A28-D67C-D841-B125-73195EEB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4E10-027A-744A-8FB3-F966B72C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A022-9EA3-C94E-AD89-D461350C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72A8-E6C8-904E-9200-6C4894A63D56}" type="datetime1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3206-FBDB-3C4E-BD24-CFE626E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BDAB-9FE8-3C42-A030-478A00FC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9FDE-DF54-434B-9BDE-ACB55701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AB688-DAAA-B748-B6D3-A508E3C4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B4366-BFE8-4749-8FC1-F053433C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CBB3-7828-B541-AFE9-AA0DB166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C621-DC42-C840-A9C5-509E5C83B776}" type="datetime1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19F7-37A7-6A4A-BB2C-6FF3D31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7241-BC5C-A546-B83C-3AD7988A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E88FC-6C1F-0643-A55B-6D48BBC4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AE60-483B-0743-9AF9-65C5F1D4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C6C-BE20-8F4F-97F7-FA3D780A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C027-10CA-E74E-B0F8-8C74ED2C57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3C3-99E7-5844-BD00-284D3825D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28C7-CB5B-7E4B-BF73-E6869B7D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HOUSING LITERACY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3AC98-8ECD-414A-9EBA-938F48CB7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3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6ACD-2E5C-4448-930A-F0CE3E05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39C7-A999-A74B-9B20-92A406D80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Pages</a:t>
            </a:r>
          </a:p>
          <a:p>
            <a:pPr lvl="1"/>
            <a:r>
              <a:rPr lang="en-US" dirty="0"/>
              <a:t>Lease, Renewal, Rider</a:t>
            </a:r>
          </a:p>
          <a:p>
            <a:pPr lvl="1"/>
            <a:r>
              <a:rPr lang="en-US" dirty="0"/>
              <a:t>About page</a:t>
            </a:r>
          </a:p>
          <a:p>
            <a:r>
              <a:rPr lang="en-US" dirty="0"/>
              <a:t>Corresponding Yellow Annotations</a:t>
            </a:r>
          </a:p>
          <a:p>
            <a:r>
              <a:rPr lang="en-US" i="1" dirty="0"/>
              <a:t>Italic summaries </a:t>
            </a:r>
          </a:p>
          <a:p>
            <a:r>
              <a:rPr lang="en-US" dirty="0"/>
              <a:t>Hyperlinks</a:t>
            </a:r>
            <a:endParaRPr lang="en-US" i="1" dirty="0"/>
          </a:p>
          <a:p>
            <a:r>
              <a:rPr lang="en-US" dirty="0"/>
              <a:t>Examples</a:t>
            </a:r>
          </a:p>
          <a:p>
            <a:r>
              <a:rPr lang="en-US" dirty="0"/>
              <a:t>Google Text Leases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8F40A-DE88-F248-A518-BB200605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5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177F-DA09-EC41-8D2D-C64E5411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FC44-EA1A-294F-A288-2A2DF458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Rent Charges and Rent Increases</a:t>
            </a:r>
          </a:p>
          <a:p>
            <a:r>
              <a:rPr lang="en-US" dirty="0"/>
              <a:t>15 Heating Season </a:t>
            </a:r>
          </a:p>
          <a:p>
            <a:r>
              <a:rPr lang="en-US" dirty="0"/>
              <a:t>24 IAI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C6631-8414-3143-AD6C-99113A1C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177F-DA09-EC41-8D2D-C64E5411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Lease Renewal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FC44-EA1A-294F-A288-2A2DF458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Renewal Terms</a:t>
            </a:r>
          </a:p>
          <a:p>
            <a:r>
              <a:rPr lang="en-US" dirty="0"/>
              <a:t>15 Preferential rents</a:t>
            </a:r>
          </a:p>
          <a:p>
            <a:r>
              <a:rPr lang="en-US" dirty="0"/>
              <a:t>19 SCRIE and DRIE Frozen Rent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C6631-8414-3143-AD6C-99113A1C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177F-DA09-EC41-8D2D-C64E5411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Lease Rider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FC44-EA1A-294F-A288-2A2DF458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Vacancy Allowance </a:t>
            </a:r>
          </a:p>
          <a:p>
            <a:r>
              <a:rPr lang="en-US" dirty="0"/>
              <a:t>26 MCIs</a:t>
            </a:r>
          </a:p>
          <a:p>
            <a:r>
              <a:rPr lang="en-US" dirty="0"/>
              <a:t>29 Succession Rights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C6631-8414-3143-AD6C-99113A1C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177F-DA09-EC41-8D2D-C64E5411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FC44-EA1A-294F-A288-2A2DF458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Housing Related Resources </a:t>
            </a:r>
          </a:p>
          <a:p>
            <a:pPr lvl="1"/>
            <a:r>
              <a:rPr lang="en-US" dirty="0"/>
              <a:t>Fact Sheets</a:t>
            </a:r>
          </a:p>
          <a:p>
            <a:pPr lvl="1"/>
            <a:r>
              <a:rPr lang="en-US" dirty="0"/>
              <a:t>Housing Glossary </a:t>
            </a:r>
          </a:p>
          <a:p>
            <a:pPr lvl="1"/>
            <a:r>
              <a:rPr lang="en-US" dirty="0"/>
              <a:t>Housing Court Answers </a:t>
            </a:r>
          </a:p>
          <a:p>
            <a:r>
              <a:rPr lang="en-US" dirty="0"/>
              <a:t>NYC Housing Related Resources </a:t>
            </a:r>
          </a:p>
          <a:p>
            <a:pPr lvl="1"/>
            <a:r>
              <a:rPr lang="en-US" dirty="0"/>
              <a:t>Preferential Rents and Loopholes</a:t>
            </a:r>
          </a:p>
          <a:p>
            <a:pPr lvl="1"/>
            <a:r>
              <a:rPr lang="en-US" dirty="0"/>
              <a:t>Stabilizing NYC: The Predatory Equity Story</a:t>
            </a:r>
          </a:p>
          <a:p>
            <a:pPr lvl="1"/>
            <a:r>
              <a:rPr lang="en-US" dirty="0"/>
              <a:t>De Blasio’s Doomed Housing Plan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C6631-8414-3143-AD6C-99113A1C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7763-11A0-8449-91C0-150C9418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11DF-4874-4242-B1AB-24EB53CA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EBC4"/>
                </a:solidFill>
              </a:rPr>
              <a:t>Housing Literacy </a:t>
            </a:r>
            <a:r>
              <a:rPr lang="en-US" dirty="0"/>
              <a:t>is about raising awareness of the rent regulation system and the right we have a rent-stabilized tenants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EBC4"/>
                </a:solidFill>
              </a:rPr>
              <a:t>website</a:t>
            </a:r>
            <a:r>
              <a:rPr lang="en-US" dirty="0"/>
              <a:t> is a useful resource for tenants as well as organizers, housing advocates, and academics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4D466-4C1D-4141-8196-4391401F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52F6-7F1F-C34A-B8AD-3B4E7A91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Collaborators/Supporters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279D-64D8-3B42-9C9A-0C86FB86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Tenants and Neighbors</a:t>
            </a:r>
          </a:p>
          <a:p>
            <a:pPr lvl="1"/>
            <a:r>
              <a:rPr lang="en-US" dirty="0" err="1"/>
              <a:t>Delsenia</a:t>
            </a:r>
            <a:r>
              <a:rPr lang="en-US" dirty="0"/>
              <a:t> Glover, </a:t>
            </a:r>
            <a:r>
              <a:rPr lang="en-US" dirty="0">
                <a:solidFill>
                  <a:srgbClr val="C4DEFF"/>
                </a:solidFill>
              </a:rPr>
              <a:t>Executive Director</a:t>
            </a:r>
          </a:p>
          <a:p>
            <a:pPr lvl="1"/>
            <a:r>
              <a:rPr lang="en-US" dirty="0"/>
              <a:t>Ellen Davidson, </a:t>
            </a:r>
            <a:r>
              <a:rPr lang="en-US" dirty="0">
                <a:solidFill>
                  <a:srgbClr val="C4DEFF"/>
                </a:solidFill>
              </a:rPr>
              <a:t>T&amp;N Board Member &amp; Housing Lawyer at Legal Aid</a:t>
            </a:r>
          </a:p>
          <a:p>
            <a:pPr lvl="1"/>
            <a:r>
              <a:rPr lang="en-US" dirty="0"/>
              <a:t>Katie Goldstein, </a:t>
            </a:r>
            <a:r>
              <a:rPr lang="en-US" dirty="0">
                <a:solidFill>
                  <a:srgbClr val="C4DEFF"/>
                </a:solidFill>
              </a:rPr>
              <a:t>Former T&amp;N Executive Director</a:t>
            </a:r>
          </a:p>
          <a:p>
            <a:pPr lvl="1"/>
            <a:r>
              <a:rPr lang="en-US" dirty="0"/>
              <a:t>Sam Stein, </a:t>
            </a:r>
            <a:r>
              <a:rPr lang="en-US" dirty="0">
                <a:solidFill>
                  <a:srgbClr val="C4DEFF"/>
                </a:solidFill>
              </a:rPr>
              <a:t>Former Board Member and current GC Graduate Student </a:t>
            </a:r>
          </a:p>
          <a:p>
            <a:r>
              <a:rPr lang="en-US" b="1" dirty="0"/>
              <a:t>Partner and Partners</a:t>
            </a:r>
          </a:p>
          <a:p>
            <a:pPr lvl="1"/>
            <a:r>
              <a:rPr lang="en-US" dirty="0"/>
              <a:t>Zach Mihalko and Greg Mihalko,  </a:t>
            </a:r>
            <a:r>
              <a:rPr lang="en-US" dirty="0">
                <a:solidFill>
                  <a:srgbClr val="C4DEFF"/>
                </a:solidFill>
              </a:rPr>
              <a:t>Lead designers and Founders of Partner &amp; Partners</a:t>
            </a:r>
          </a:p>
          <a:p>
            <a:r>
              <a:rPr lang="en-US" b="1" dirty="0"/>
              <a:t>Center for the Humanities</a:t>
            </a:r>
          </a:p>
          <a:p>
            <a:pPr lvl="1"/>
            <a:r>
              <a:rPr lang="en-US" dirty="0"/>
              <a:t>Kendra Sullivan, Alisa </a:t>
            </a:r>
            <a:r>
              <a:rPr lang="en-US" dirty="0" err="1"/>
              <a:t>Besher</a:t>
            </a:r>
            <a:r>
              <a:rPr lang="en-US" dirty="0"/>
              <a:t>, Sampson Starkweather, and Jordan Lord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A156C-503B-8746-AF1E-99A3B186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7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5DD-B926-3F47-96FC-BDE349C4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rgbClr val="C4DEFF"/>
                </a:solidFill>
              </a:rPr>
              <a:t>Rent Control vs Rent </a:t>
            </a:r>
            <a:r>
              <a:rPr lang="en-US" dirty="0"/>
              <a:t>Stabilization</a:t>
            </a:r>
            <a:endParaRPr lang="en-US" sz="4200" dirty="0">
              <a:solidFill>
                <a:srgbClr val="C4D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6B57-8AFD-1B44-9556-F7A1BCA3A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150" y="1847851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Rent-Stabilized Units</a:t>
            </a:r>
          </a:p>
          <a:p>
            <a:pPr lvl="1"/>
            <a:r>
              <a:rPr lang="en-US" dirty="0"/>
              <a:t>Built between 1947 and 1974</a:t>
            </a:r>
          </a:p>
          <a:p>
            <a:pPr lvl="1"/>
            <a:r>
              <a:rPr lang="en-US" dirty="0"/>
              <a:t>Building has 6 or more units</a:t>
            </a:r>
          </a:p>
          <a:p>
            <a:pPr lvl="1"/>
            <a:r>
              <a:rPr lang="en-US" dirty="0"/>
              <a:t>A current legal rent is less than $2,774.76, as of January 1, 2019</a:t>
            </a:r>
          </a:p>
          <a:p>
            <a:pPr lvl="1"/>
            <a:r>
              <a:rPr lang="en-US" dirty="0">
                <a:solidFill>
                  <a:srgbClr val="C4DEFF"/>
                </a:solidFill>
              </a:rPr>
              <a:t>Exception: landlord is receiving tax exemption status</a:t>
            </a:r>
            <a:endParaRPr lang="en-US" dirty="0"/>
          </a:p>
          <a:p>
            <a:r>
              <a:rPr lang="en-US" dirty="0"/>
              <a:t>Protections</a:t>
            </a:r>
          </a:p>
          <a:p>
            <a:pPr lvl="1"/>
            <a:r>
              <a:rPr lang="en-US" dirty="0"/>
              <a:t>Limits on rent increases (RGB)</a:t>
            </a:r>
          </a:p>
          <a:p>
            <a:pPr lvl="1"/>
            <a:r>
              <a:rPr lang="en-US" dirty="0"/>
              <a:t>Limited grounds to evict</a:t>
            </a:r>
          </a:p>
          <a:p>
            <a:pPr lvl="1"/>
            <a:r>
              <a:rPr lang="en-US" dirty="0"/>
              <a:t>Provide essential services and equipment</a:t>
            </a:r>
          </a:p>
          <a:p>
            <a:pPr lvl="1"/>
            <a:r>
              <a:rPr lang="en-US" dirty="0"/>
              <a:t>Guaranteed renewal of leases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D76F-ABA1-FB4B-A316-49119D23C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847851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Rent-Controlled Units</a:t>
            </a:r>
          </a:p>
          <a:p>
            <a:pPr lvl="1"/>
            <a:r>
              <a:rPr lang="en-US" dirty="0"/>
              <a:t>Built before 1947</a:t>
            </a:r>
          </a:p>
          <a:p>
            <a:pPr lvl="1"/>
            <a:r>
              <a:rPr lang="en-US" dirty="0"/>
              <a:t>Been continuously occupied by same tenant since at least 1971</a:t>
            </a:r>
          </a:p>
          <a:p>
            <a:pPr lvl="1"/>
            <a:r>
              <a:rPr lang="en-US" dirty="0">
                <a:solidFill>
                  <a:srgbClr val="C4DEFF"/>
                </a:solidFill>
              </a:rPr>
              <a:t>Exception: successors have been living in units for less time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Protections</a:t>
            </a:r>
          </a:p>
          <a:p>
            <a:pPr lvl="1"/>
            <a:r>
              <a:rPr lang="en-US" dirty="0">
                <a:sym typeface="Wingdings" pitchFamily="2" charset="2"/>
              </a:rPr>
              <a:t>Limits on rent increases (MBR)</a:t>
            </a:r>
          </a:p>
          <a:p>
            <a:pPr lvl="1"/>
            <a:r>
              <a:rPr lang="en-US" dirty="0"/>
              <a:t>Limited grounds to evict</a:t>
            </a:r>
          </a:p>
          <a:p>
            <a:pPr lvl="1"/>
            <a:r>
              <a:rPr lang="en-US" dirty="0"/>
              <a:t>Provide essential services and equipment</a:t>
            </a:r>
            <a:endParaRPr lang="en-US" dirty="0">
              <a:sym typeface="Wingdings" pitchFamily="2" charset="2"/>
            </a:endParaRP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7C0A-B58D-F146-85CA-CF58F99D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51E6-30FC-F44C-A98C-2DED3878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778"/>
            <a:ext cx="7886700" cy="838518"/>
          </a:xfrm>
        </p:spPr>
        <p:txBody>
          <a:bodyPr>
            <a:normAutofit/>
          </a:bodyPr>
          <a:lstStyle/>
          <a:p>
            <a:pPr algn="ctr"/>
            <a:r>
              <a:rPr lang="en-US" sz="3950" dirty="0"/>
              <a:t>Rental Units by Rent-Regulation Status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5D96E4-3644-1C41-9937-970968EE8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526202"/>
              </p:ext>
            </p:extLst>
          </p:nvPr>
        </p:nvGraphicFramePr>
        <p:xfrm>
          <a:off x="628650" y="1154430"/>
          <a:ext cx="7886700" cy="502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1FA32-F062-7947-9955-27A571C6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9919C-A4EF-E944-8243-3C99FC60AF74}"/>
              </a:ext>
            </a:extLst>
          </p:cNvPr>
          <p:cNvSpPr/>
          <p:nvPr/>
        </p:nvSpPr>
        <p:spPr>
          <a:xfrm>
            <a:off x="628649" y="5798077"/>
            <a:ext cx="6071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C4DEFF"/>
                </a:solidFill>
              </a:rPr>
              <a:t>Source</a:t>
            </a:r>
            <a:r>
              <a:rPr lang="en-US" sz="1400" dirty="0">
                <a:solidFill>
                  <a:srgbClr val="C4DEFF"/>
                </a:solidFill>
              </a:rPr>
              <a:t>| Rent Guidelines Board 2018 Housing Supply Report, pg. 4: </a:t>
            </a:r>
          </a:p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C4DEFF"/>
                </a:solidFill>
              </a:rPr>
              <a:t>Estimates exclude 247,977 vacant units that are not available for sale or rent. </a:t>
            </a:r>
          </a:p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sz="1400" dirty="0">
              <a:solidFill>
                <a:srgbClr val="C4D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2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CCD-8EF5-4440-A3C1-261C5C91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Gross Rent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2E1937-7F65-F947-81FD-6929B5C2C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226223"/>
              </p:ext>
            </p:extLst>
          </p:nvPr>
        </p:nvGraphicFramePr>
        <p:xfrm>
          <a:off x="628650" y="1477963"/>
          <a:ext cx="78867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17B17-F6A9-B84D-B632-A7367238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013B-7A3E-B84D-8578-D2F83816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8178-72B3-5C45-B4E2-34118430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Since </a:t>
            </a:r>
            <a:r>
              <a:rPr lang="en-US" b="1" dirty="0">
                <a:solidFill>
                  <a:srgbClr val="FFEBC4"/>
                </a:solidFill>
                <a:effectLst/>
              </a:rPr>
              <a:t>1994</a:t>
            </a:r>
            <a:r>
              <a:rPr lang="en-US" dirty="0">
                <a:effectLst/>
              </a:rPr>
              <a:t>, New York City’s has had a net loss of about </a:t>
            </a:r>
            <a:r>
              <a:rPr lang="en-US" b="1" dirty="0">
                <a:solidFill>
                  <a:srgbClr val="FFEBC4"/>
                </a:solidFill>
                <a:effectLst/>
              </a:rPr>
              <a:t>147,512 </a:t>
            </a:r>
            <a:r>
              <a:rPr lang="en-US" dirty="0">
                <a:effectLst/>
              </a:rPr>
              <a:t>rent-stabilized units. </a:t>
            </a: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About </a:t>
            </a:r>
            <a:r>
              <a:rPr lang="en-US" b="1" dirty="0">
                <a:solidFill>
                  <a:srgbClr val="FFEBC4"/>
                </a:solidFill>
                <a:effectLst/>
              </a:rPr>
              <a:t>15% </a:t>
            </a:r>
            <a:r>
              <a:rPr lang="en-US" dirty="0">
                <a:effectLst/>
              </a:rPr>
              <a:t>of the rent-stabilized units the City had in 1994. </a:t>
            </a:r>
          </a:p>
          <a:p>
            <a:pPr>
              <a:lnSpc>
                <a:spcPct val="110000"/>
              </a:lnSpc>
            </a:pPr>
            <a:r>
              <a:rPr lang="en-US" dirty="0"/>
              <a:t>Currently, about</a:t>
            </a:r>
            <a:r>
              <a:rPr lang="en-US" b="1" dirty="0">
                <a:solidFill>
                  <a:srgbClr val="FFEBC4"/>
                </a:solidFill>
              </a:rPr>
              <a:t> 47,409 units</a:t>
            </a:r>
            <a:r>
              <a:rPr lang="en-US" dirty="0"/>
              <a:t>, or about </a:t>
            </a:r>
            <a:r>
              <a:rPr lang="en-US" b="1" dirty="0">
                <a:solidFill>
                  <a:srgbClr val="FFEBC4"/>
                </a:solidFill>
              </a:rPr>
              <a:t>5%</a:t>
            </a:r>
            <a:r>
              <a:rPr lang="en-US" dirty="0">
                <a:solidFill>
                  <a:srgbClr val="FFEBC4"/>
                </a:solidFill>
              </a:rPr>
              <a:t> </a:t>
            </a:r>
            <a:r>
              <a:rPr lang="en-US" dirty="0"/>
              <a:t>of rent-stabilized units, are one vacancy increase away from reaching the decontrol threshold of </a:t>
            </a:r>
            <a:r>
              <a:rPr lang="en-US" b="1" dirty="0">
                <a:solidFill>
                  <a:srgbClr val="FFEBC4"/>
                </a:solidFill>
              </a:rPr>
              <a:t>$2,774.76</a:t>
            </a:r>
            <a:r>
              <a:rPr lang="en-US" dirty="0"/>
              <a:t>, as of January 1, 2019</a:t>
            </a:r>
            <a:r>
              <a:rPr lang="en-US" dirty="0">
                <a:effectLst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EBC4"/>
                </a:solidFill>
                <a:effectLst/>
              </a:rPr>
              <a:t>High-Rent Vacancy Deregulation </a:t>
            </a:r>
            <a:r>
              <a:rPr lang="en-US" dirty="0">
                <a:effectLst/>
              </a:rPr>
              <a:t>was the largest source of rent-stabilized housing unit loss in 2017, accounting for 53% of all the units removed. </a:t>
            </a:r>
            <a:endParaRPr lang="en-US" dirty="0"/>
          </a:p>
          <a:p>
            <a:pPr marL="0" indent="0">
              <a:buNone/>
            </a:pPr>
            <a:r>
              <a:rPr lang="en-US" sz="1300" dirty="0">
                <a:solidFill>
                  <a:srgbClr val="C4DEFF"/>
                </a:solidFill>
                <a:effectLst/>
              </a:rPr>
              <a:t>Source | New York City Housing and Vacancy Survey microdata (2017); NYU Furman Center </a:t>
            </a:r>
            <a:endParaRPr lang="en-US" sz="1300" dirty="0">
              <a:solidFill>
                <a:srgbClr val="C4DEFF"/>
              </a:solidFill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83477-7D4B-EB4A-B3C6-54BB85EA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4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02A6-509A-914D-9380-B98A45BC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235077"/>
          </a:xfrm>
        </p:spPr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12F9-CC3E-9A44-8965-09880C9C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EBC4"/>
                </a:solidFill>
              </a:rPr>
              <a:t>Strong system </a:t>
            </a:r>
            <a:r>
              <a:rPr lang="en-US" dirty="0"/>
              <a:t>of rent control and rent stabilization </a:t>
            </a:r>
          </a:p>
          <a:p>
            <a:r>
              <a:rPr lang="en-US" dirty="0"/>
              <a:t>Rent-stabilized units are a </a:t>
            </a:r>
            <a:r>
              <a:rPr lang="en-US" dirty="0">
                <a:solidFill>
                  <a:srgbClr val="FFEBC4"/>
                </a:solidFill>
              </a:rPr>
              <a:t>large share </a:t>
            </a:r>
            <a:r>
              <a:rPr lang="en-US" dirty="0"/>
              <a:t>of rental housing and are generally </a:t>
            </a:r>
            <a:r>
              <a:rPr lang="en-US" dirty="0">
                <a:solidFill>
                  <a:srgbClr val="FFEBC4"/>
                </a:solidFill>
              </a:rPr>
              <a:t>more affordable </a:t>
            </a:r>
            <a:r>
              <a:rPr lang="en-US" dirty="0"/>
              <a:t>than market-rate units, especially for low-income tenants</a:t>
            </a:r>
          </a:p>
          <a:p>
            <a:r>
              <a:rPr lang="en-US" dirty="0"/>
              <a:t>However, a </a:t>
            </a:r>
            <a:r>
              <a:rPr lang="en-US" dirty="0">
                <a:solidFill>
                  <a:srgbClr val="FFEBC4"/>
                </a:solidFill>
              </a:rPr>
              <a:t>significant number </a:t>
            </a:r>
            <a:r>
              <a:rPr lang="en-US" dirty="0"/>
              <a:t>of units have been </a:t>
            </a:r>
            <a:r>
              <a:rPr lang="en-US" dirty="0">
                <a:solidFill>
                  <a:srgbClr val="FFEBC4"/>
                </a:solidFill>
              </a:rPr>
              <a:t>lost</a:t>
            </a:r>
            <a:r>
              <a:rPr lang="en-US" dirty="0"/>
              <a:t> and more are currently in danger of being lost</a:t>
            </a:r>
          </a:p>
          <a:p>
            <a:r>
              <a:rPr lang="en-US" dirty="0"/>
              <a:t>This means </a:t>
            </a:r>
            <a:r>
              <a:rPr lang="en-US" dirty="0">
                <a:solidFill>
                  <a:srgbClr val="FFEBC4"/>
                </a:solidFill>
              </a:rPr>
              <a:t>less affordable rental housing </a:t>
            </a:r>
            <a:r>
              <a:rPr lang="en-US" dirty="0"/>
              <a:t>for NYC tenants, specifically with added protections of stability and affordability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4DEFF"/>
                </a:solidFill>
              </a:rPr>
              <a:t>Guarantees that leases will be renewed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4DEFF"/>
                </a:solidFill>
              </a:rPr>
              <a:t>Protections from evictions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4DEFF"/>
                </a:solidFill>
              </a:rPr>
              <a:t>Limits on rent increases</a:t>
            </a:r>
          </a:p>
          <a:p>
            <a:r>
              <a:rPr lang="en-US" i="1" dirty="0">
                <a:solidFill>
                  <a:srgbClr val="FFEBC4"/>
                </a:solidFill>
                <a:effectLst/>
              </a:rPr>
              <a:t>Lax enforcement </a:t>
            </a:r>
            <a:r>
              <a:rPr lang="en-US" i="1" dirty="0">
                <a:effectLst/>
              </a:rPr>
              <a:t>and </a:t>
            </a:r>
            <a:r>
              <a:rPr lang="en-US" i="1" dirty="0">
                <a:solidFill>
                  <a:srgbClr val="FFEBC4"/>
                </a:solidFill>
                <a:effectLst/>
              </a:rPr>
              <a:t>loopholes</a:t>
            </a:r>
            <a:r>
              <a:rPr lang="en-US" i="1" dirty="0">
                <a:effectLst/>
              </a:rPr>
              <a:t> have led to lost units, but also units becoming unaffordable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D715F-A7D2-BE47-888C-3010124C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3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EBE-BEBB-1E4E-8AAC-67582350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Need for Housing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898B-5607-D347-AF35-D69721AE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Housing Literacy</a:t>
            </a:r>
          </a:p>
          <a:p>
            <a:pPr lvl="1"/>
            <a:r>
              <a:rPr lang="en-US" sz="1800" dirty="0"/>
              <a:t>Rent-stabilized tenants have a basic knowledge of their rights</a:t>
            </a:r>
          </a:p>
          <a:p>
            <a:pPr lvl="1"/>
            <a:r>
              <a:rPr lang="en-US" sz="1800" dirty="0"/>
              <a:t>Tenants understand the value of rent stabilization and fight to protect it</a:t>
            </a:r>
          </a:p>
          <a:p>
            <a:pPr lvl="1"/>
            <a:r>
              <a:rPr lang="en-US" sz="1800" dirty="0"/>
              <a:t>Onus is on the tenant to make sure landlords are following the rules</a:t>
            </a:r>
          </a:p>
          <a:p>
            <a:r>
              <a:rPr lang="en-US" sz="2400" dirty="0"/>
              <a:t>Takeaways</a:t>
            </a:r>
          </a:p>
          <a:p>
            <a:pPr lvl="1"/>
            <a:r>
              <a:rPr lang="en-US" sz="1800" dirty="0"/>
              <a:t>Know which basic questions to ask</a:t>
            </a:r>
          </a:p>
          <a:p>
            <a:pPr lvl="1"/>
            <a:r>
              <a:rPr lang="en-US" sz="1800" dirty="0"/>
              <a:t>Have a sense of what kinds of things seem fishy</a:t>
            </a:r>
          </a:p>
          <a:p>
            <a:pPr lvl="1"/>
            <a:r>
              <a:rPr lang="en-US" sz="1800" dirty="0"/>
              <a:t>Know who they can turn to for help</a:t>
            </a:r>
          </a:p>
          <a:p>
            <a:r>
              <a:rPr lang="en-US" sz="2400" dirty="0"/>
              <a:t>What it does </a:t>
            </a:r>
          </a:p>
          <a:p>
            <a:pPr lvl="1"/>
            <a:r>
              <a:rPr lang="en-US" sz="1800" dirty="0"/>
              <a:t>Annotations highlight important concepts and points to them on their lease</a:t>
            </a:r>
          </a:p>
          <a:p>
            <a:pPr lvl="1"/>
            <a:r>
              <a:rPr lang="en-US" sz="1800" dirty="0"/>
              <a:t>Resource page with links to readings, resources, and legal services </a:t>
            </a:r>
            <a:endParaRPr lang="en-US" sz="2400" dirty="0"/>
          </a:p>
          <a:p>
            <a:pPr lvl="1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4BD65-9F64-2049-98DA-8D8C3B76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2340-8B12-AD47-943F-E418D48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Housing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0F55-ADE4-A145-9BF4-ADC25541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>
            <a:normAutofit/>
          </a:bodyPr>
          <a:lstStyle/>
          <a:p>
            <a:r>
              <a:rPr lang="en-US" dirty="0"/>
              <a:t>Tool for Organizers and Housing Advocates</a:t>
            </a:r>
          </a:p>
          <a:p>
            <a:pPr lvl="1"/>
            <a:r>
              <a:rPr lang="en-US" dirty="0"/>
              <a:t>Educational tool to walk tenants through their lease to explain important concepts</a:t>
            </a:r>
          </a:p>
          <a:p>
            <a:pPr lvl="1"/>
            <a:r>
              <a:rPr lang="en-US" dirty="0"/>
              <a:t>Digital resource in the digital age</a:t>
            </a:r>
          </a:p>
          <a:p>
            <a:pPr lvl="2"/>
            <a:r>
              <a:rPr lang="en-US" dirty="0"/>
              <a:t>Fact sheets, rent history requests, and history of rent increases</a:t>
            </a:r>
          </a:p>
          <a:p>
            <a:pPr lvl="2"/>
            <a:r>
              <a:rPr lang="en-US" dirty="0"/>
              <a:t>Relevant apps and good news articles </a:t>
            </a:r>
          </a:p>
          <a:p>
            <a:pPr lvl="1"/>
            <a:r>
              <a:rPr lang="en-US" dirty="0"/>
              <a:t>Outreach Tool ---</a:t>
            </a:r>
            <a:r>
              <a:rPr lang="en-US" dirty="0">
                <a:sym typeface="Wingdings" pitchFamily="2" charset="2"/>
              </a:rPr>
              <a:t>-&gt; </a:t>
            </a:r>
            <a:r>
              <a:rPr lang="en-US" dirty="0"/>
              <a:t>Reach beyond our networks to the general public of tenants</a:t>
            </a:r>
          </a:p>
          <a:p>
            <a:r>
              <a:rPr lang="en-US" dirty="0"/>
              <a:t>Tool for Tenants</a:t>
            </a:r>
          </a:p>
          <a:p>
            <a:pPr lvl="1"/>
            <a:r>
              <a:rPr lang="en-US" dirty="0"/>
              <a:t>Raise the base level of knowledge for all tenants</a:t>
            </a:r>
          </a:p>
          <a:p>
            <a:pPr lvl="1"/>
            <a:r>
              <a:rPr lang="en-US" dirty="0"/>
              <a:t>Educate themselves -----&gt; People to </a:t>
            </a:r>
            <a:r>
              <a:rPr lang="en-US" dirty="0">
                <a:sym typeface="Wingdings" pitchFamily="2" charset="2"/>
              </a:rPr>
              <a:t>identify as </a:t>
            </a:r>
            <a:r>
              <a:rPr lang="en-US" dirty="0"/>
              <a:t>tenants </a:t>
            </a:r>
          </a:p>
          <a:p>
            <a:pPr lvl="1"/>
            <a:r>
              <a:rPr lang="en-US" dirty="0"/>
              <a:t>Collective solidarity and individual protections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F9A35-2CD7-5C44-A65A-B3CE49C4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ing Lit">
      <a:dk1>
        <a:srgbClr val="000000"/>
      </a:dk1>
      <a:lt1>
        <a:srgbClr val="E6BE5E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B0D95"/>
      </a:hlink>
      <a:folHlink>
        <a:srgbClr val="F1B76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</TotalTime>
  <Words>765</Words>
  <Application>Microsoft Macintosh PowerPoint</Application>
  <PresentationFormat>On-screen Show (4:3)</PresentationFormat>
  <Paragraphs>147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HOUSING LITERACY  </vt:lpstr>
      <vt:lpstr>Collaborators/Supporters</vt:lpstr>
      <vt:lpstr>Rent Control vs Rent Stabilization</vt:lpstr>
      <vt:lpstr>Rental Units by Rent-Regulation Status</vt:lpstr>
      <vt:lpstr>Median Gross Rent</vt:lpstr>
      <vt:lpstr>The Problem</vt:lpstr>
      <vt:lpstr>Implications</vt:lpstr>
      <vt:lpstr>A Need for Housing Literacy</vt:lpstr>
      <vt:lpstr>How to use Housing Literacy</vt:lpstr>
      <vt:lpstr>The Basics</vt:lpstr>
      <vt:lpstr>Standard Lease</vt:lpstr>
      <vt:lpstr>Lease Renewal</vt:lpstr>
      <vt:lpstr>Lease Rider</vt:lpstr>
      <vt:lpstr>About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 Zapatka</dc:creator>
  <cp:lastModifiedBy>Kasey  Zapatka</cp:lastModifiedBy>
  <cp:revision>217</cp:revision>
  <dcterms:created xsi:type="dcterms:W3CDTF">2019-04-04T17:25:53Z</dcterms:created>
  <dcterms:modified xsi:type="dcterms:W3CDTF">2019-04-28T15:57:24Z</dcterms:modified>
</cp:coreProperties>
</file>