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58" r:id="rId3"/>
    <p:sldId id="260" r:id="rId4"/>
    <p:sldId id="257" r:id="rId5"/>
    <p:sldId id="261" r:id="rId6"/>
    <p:sldId id="262" r:id="rId7"/>
    <p:sldId id="266" r:id="rId8"/>
    <p:sldId id="268" r:id="rId9"/>
    <p:sldId id="269" r:id="rId10"/>
    <p:sldId id="267" r:id="rId11"/>
    <p:sldId id="270" r:id="rId12"/>
    <p:sldId id="272" r:id="rId13"/>
    <p:sldId id="274" r:id="rId14"/>
    <p:sldId id="273" r:id="rId15"/>
    <p:sldId id="275" r:id="rId16"/>
    <p:sldId id="276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4"/>
    <a:srgbClr val="C4DEFF"/>
    <a:srgbClr val="DEECFF"/>
    <a:srgbClr val="B39866"/>
    <a:srgbClr val="363D46"/>
    <a:srgbClr val="7A9EFF"/>
    <a:srgbClr val="325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33"/>
  </p:normalViewPr>
  <p:slideViewPr>
    <p:cSldViewPr snapToGrid="0" snapToObjects="1">
      <p:cViewPr varScale="1">
        <p:scale>
          <a:sx n="123" d="100"/>
          <a:sy n="123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5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C62148-E885-5747-9D97-07DC726F3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4EB4A-9BE5-9A4F-9C5A-55C001574B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3B8B-D72D-A24F-AD4F-77F452695A9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2F7AF-8559-D649-BED0-7094C8DBEF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2512-DD3A-D14E-934F-922A43825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2068-06F2-B248-86D8-6FA9D993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3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5739-2A67-C74F-AA8A-4E1731066A4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4441E-3209-1541-A5E4-99B3069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FA6-218E-9747-BA91-725BC947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C4D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1E63-3D31-2D45-884B-B2E727D7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B3986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368D-B8F9-0540-8C42-5E2A8CE4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  <a:solidFill>
            <a:srgbClr val="B3986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2AE9-A718-D84C-98FB-CBB11BB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2807F-8733-CE44-8CDE-E2A4D03C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F592-6522-0849-9152-F008329B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C6A-810E-4045-B1B6-1AABA61DAF4A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4717-0BB7-E543-BF0B-3424CDC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4E4B-287A-664D-8C07-4F38506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72BC-FBAB-8344-AE80-CFC648D2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26BA-6CF3-E843-B524-FC1DE88E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2C33-F950-0D45-AEB2-5DE3BB6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FC38-253B-2940-AE82-E56E2F44212C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CBA5-5FBF-F244-816F-4C88356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0620-2208-3F42-BBEE-761A4EE5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36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268F-B9D4-134B-9C2B-D77B98C8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35077"/>
          </a:xfrm>
        </p:spPr>
        <p:txBody>
          <a:bodyPr>
            <a:normAutofit/>
          </a:bodyPr>
          <a:lstStyle>
            <a:lvl1pPr>
              <a:defRPr sz="4200" b="1">
                <a:solidFill>
                  <a:srgbClr val="C4D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115-F176-0341-8678-4426F914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/>
          <a:lstStyle>
            <a:lvl1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n>
                  <a:noFill/>
                </a:ln>
                <a:solidFill>
                  <a:srgbClr val="B39866"/>
                </a:solidFill>
                <a:effectLst>
                  <a:glow>
                    <a:schemeClr val="accent1"/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defRPr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rgbClr val="FFEBC4"/>
                </a:solidFill>
              </a:defRPr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4D2D-2330-5249-B0EB-933FF1E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8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493-063B-B348-9A06-EEF78153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37A2-58CB-AF4E-8031-37F31209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9D11-AB6E-B543-8F73-7C25899C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5E58-AB8F-4542-B394-8588B8B41DA3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5535-B190-8941-825D-DAA3122D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6BD0-9DA2-8C4A-BAFF-DB35F535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101F-0402-4D46-A1A3-6A22EF3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D4CD-83C2-1940-A5DB-72612B9C7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7A05-79E3-4047-BAFE-5E097BA0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5EA7-1363-CF44-BC3D-207ACA5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E0A7-AB18-2444-9896-D89164E68FCA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C23E-38B7-D845-BDBD-4AF97BF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A6C5-FEC8-B640-9318-C821525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93D3-B953-794A-8242-95C8CF1A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5569-F5B4-9944-8BD2-A6A00E93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62AF-5B8C-C747-B881-80DA844A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D85B4-58F7-6F40-AF97-56F3A686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F6B7-40CF-B841-9348-01A66343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60BAB-F4B1-8E48-99F5-A4F23DD8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7BC1-8688-D84D-886F-BDED7EE70723}" type="datetime1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A886B-D64C-334F-8C80-3CD8E7EB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61939-D2D8-F44B-ACA0-1D9DD31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C2EC-C0AE-5F41-B293-39F8E76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4A7A5-8916-2A44-9540-01AB55CD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5DB-2A95-FD4F-B44E-DCD41C7F0FAA}" type="datetime1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92BC3-D1F0-FF4B-BC3F-E008E75E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023EB-F438-2D42-A825-7DDC5A1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8DE2B-C994-464D-91D8-83961E86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9F9E-6678-0E46-9831-15C696D2DE31}" type="datetime1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C735F-3810-1641-9AFB-DE32B0B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14049-A4BC-CF4E-A621-CC00FDB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BB8-4292-9244-95A3-416D73B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A28-D67C-D841-B125-73195EEB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4E10-027A-744A-8FB3-F966B72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A022-9EA3-C94E-AD89-D461350C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72A8-E6C8-904E-9200-6C4894A63D56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3206-FBDB-3C4E-BD24-CFE626E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BDAB-9FE8-3C42-A030-478A00FC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9FDE-DF54-434B-9BDE-ACB55701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AB688-DAAA-B748-B6D3-A508E3C4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B4366-BFE8-4749-8FC1-F053433C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CBB3-7828-B541-AFE9-AA0DB166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C621-DC42-C840-A9C5-509E5C83B776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19F7-37A7-6A4A-BB2C-6FF3D31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7241-BC5C-A546-B83C-3AD7988A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E88FC-6C1F-0643-A55B-6D48BBC4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AE60-483B-0743-9AF9-65C5F1D4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C6C-BE20-8F4F-97F7-FA3D780A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C027-10CA-E74E-B0F8-8C74ED2C57B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3C3-99E7-5844-BD00-284D3825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28C7-CB5B-7E4B-BF73-E6869B7D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rentguidelinesboard/resources/rent-stabilized-building-lists.page" TargetMode="External"/><Relationship Id="rId2" Type="http://schemas.openxmlformats.org/officeDocument/2006/relationships/hyperlink" Target="https://hcr.ny.gov/most-common-rent-regulation-issues-tena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tcouncilonhousing.org/help_and_answers/preferential_rents" TargetMode="External"/><Relationship Id="rId4" Type="http://schemas.openxmlformats.org/officeDocument/2006/relationships/hyperlink" Target="https://hcr.ny.gov/system/files/documents/2018/09/orafac4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cr.ny.gov/system/files/documents/2018/09/orafac5_0.pdf" TargetMode="External"/><Relationship Id="rId7" Type="http://schemas.openxmlformats.org/officeDocument/2006/relationships/hyperlink" Target="https://www1.nyc.gov/assets/rentguidelinesboard/pdf/guidelines/aptorders2018.pdf" TargetMode="External"/><Relationship Id="rId2" Type="http://schemas.openxmlformats.org/officeDocument/2006/relationships/hyperlink" Target="https://www1.nyc.gov/site/rentguidelinesboard/rent-guidelines/2018-19-apartment-loft-order-50.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cr.ny.gov/system/files/documents/2018/09/orafac40.pdf" TargetMode="External"/><Relationship Id="rId5" Type="http://schemas.openxmlformats.org/officeDocument/2006/relationships/hyperlink" Target="http://metcouncilonhousing.org/help_and_answers/preferential_rents" TargetMode="External"/><Relationship Id="rId4" Type="http://schemas.openxmlformats.org/officeDocument/2006/relationships/hyperlink" Target="https://hcr.ny.gov/apartment-improvem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cr.ny.gov/contact-us" TargetMode="External"/><Relationship Id="rId2" Type="http://schemas.openxmlformats.org/officeDocument/2006/relationships/hyperlink" Target="https://portal.hcr.ny.gov/app/a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YOUR RENT HISTORY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C98-8ECD-414A-9EBA-938F48CB7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rent history is, </a:t>
            </a:r>
          </a:p>
          <a:p>
            <a:r>
              <a:rPr lang="en-US" dirty="0"/>
              <a:t>how can I get one,</a:t>
            </a:r>
          </a:p>
          <a:p>
            <a:r>
              <a:rPr lang="en-US" dirty="0"/>
              <a:t> and what does it mean?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79A1-B49D-F541-9B48-F79D1BB8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881908"/>
          </a:xfrm>
        </p:spPr>
        <p:txBody>
          <a:bodyPr>
            <a:normAutofit/>
          </a:bodyPr>
          <a:lstStyle/>
          <a:p>
            <a:r>
              <a:rPr lang="en-US" dirty="0"/>
              <a:t>RENT HISTORY NOTES: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0223-37D9-3A4D-8831-D5E7F71A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9E1382-AEA4-E545-A967-1A10A7AC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8" y="3886832"/>
            <a:ext cx="6886613" cy="1390440"/>
          </a:xfr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D9673D6-DAC7-9A44-9393-8BF24A98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5613"/>
            <a:ext cx="6886613" cy="11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EC4A-5BA3-A245-A552-836D3502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 HISTORY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AEE3-4EB4-3541-86EF-5D59C6D6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year amendments: </a:t>
            </a:r>
            <a:r>
              <a:rPr lang="en-US" dirty="0">
                <a:solidFill>
                  <a:srgbClr val="FFEBC4"/>
                </a:solidFill>
              </a:rPr>
              <a:t>2003-2005</a:t>
            </a:r>
          </a:p>
          <a:p>
            <a:r>
              <a:rPr lang="en-US" dirty="0"/>
              <a:t>Large rent increase from: </a:t>
            </a:r>
            <a:r>
              <a:rPr lang="en-US" dirty="0">
                <a:solidFill>
                  <a:srgbClr val="FFEBC4"/>
                </a:solidFill>
              </a:rPr>
              <a:t>2004-2005</a:t>
            </a:r>
          </a:p>
          <a:p>
            <a:r>
              <a:rPr lang="en-US" dirty="0"/>
              <a:t>Owner occupancy and MCI: </a:t>
            </a:r>
            <a:r>
              <a:rPr lang="en-US" dirty="0">
                <a:solidFill>
                  <a:srgbClr val="FFEBC4"/>
                </a:solidFill>
              </a:rPr>
              <a:t>2005</a:t>
            </a:r>
          </a:p>
          <a:p>
            <a:r>
              <a:rPr lang="en-US" dirty="0"/>
              <a:t>Change to preferential rent: </a:t>
            </a:r>
            <a:r>
              <a:rPr lang="en-US" dirty="0">
                <a:solidFill>
                  <a:srgbClr val="FFEBC4"/>
                </a:solidFill>
              </a:rPr>
              <a:t>2007</a:t>
            </a:r>
          </a:p>
          <a:p>
            <a:r>
              <a:rPr lang="en-US" dirty="0"/>
              <a:t>Reset preferential rent: </a:t>
            </a:r>
            <a:r>
              <a:rPr lang="en-US" dirty="0">
                <a:solidFill>
                  <a:srgbClr val="FFEBC4"/>
                </a:solidFill>
              </a:rPr>
              <a:t>2014</a:t>
            </a:r>
          </a:p>
          <a:p>
            <a:r>
              <a:rPr lang="en-US" dirty="0"/>
              <a:t>Current rent is above decontrol threshold: </a:t>
            </a:r>
            <a:r>
              <a:rPr lang="en-US" dirty="0">
                <a:solidFill>
                  <a:srgbClr val="FFEBC4"/>
                </a:solidFill>
              </a:rPr>
              <a:t>2013-2016</a:t>
            </a:r>
          </a:p>
          <a:p>
            <a:r>
              <a:rPr lang="en-US" dirty="0"/>
              <a:t>However, the unit is still registered as rent-stabilized unit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52746-6E48-5A40-93C7-F65FAE22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2D0CBC1-6F93-A14F-AD62-214AD5FA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6" y="225162"/>
            <a:ext cx="7842067" cy="64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076F57EE-E7A3-0943-A16C-7F6F4F01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1" y="184035"/>
            <a:ext cx="8044324" cy="64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3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EF530DA-C94E-A940-B484-C07EEE16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7" y="478465"/>
            <a:ext cx="8840226" cy="57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E1D9-B07F-5E42-9F7C-8E533E9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1582-E71F-7F4F-BC90-79C96B8A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live in a rent-stabilized apartment that is registered as having a legal rent regulate rent well above the threshold and a preferential rent</a:t>
            </a:r>
          </a:p>
          <a:p>
            <a:r>
              <a:rPr lang="en-US" dirty="0"/>
              <a:t>No disclosure of preferential rent on lease, so my preferential rent  is my legal rent</a:t>
            </a:r>
          </a:p>
          <a:p>
            <a:r>
              <a:rPr lang="en-US" dirty="0"/>
              <a:t>Unit is subject to de-control because it is past the stature of limitations </a:t>
            </a:r>
          </a:p>
          <a:p>
            <a:r>
              <a:rPr lang="en-US" dirty="0"/>
              <a:t>Impact on next tenant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F1B17-BCF5-964F-AB0A-38F9637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A84E-F4A0-B741-869F-C66ACC7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160A-FDDB-514A-8A10-8C6AD8AF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your rent history</a:t>
            </a:r>
          </a:p>
          <a:p>
            <a:r>
              <a:rPr lang="en-US" dirty="0"/>
              <a:t>There are many possible scenarios and it’s important to know where you actually stand </a:t>
            </a:r>
          </a:p>
          <a:p>
            <a:r>
              <a:rPr lang="en-US" dirty="0"/>
              <a:t>Collective solidarity and individual protection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A36D8-71E2-CD45-B188-BF4945B1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2F3-6ED1-1744-829C-B5936F41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5CE4-5C56-B048-89BE-171A1E74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Accessing your </a:t>
            </a:r>
            <a:r>
              <a:rPr lang="en-US" dirty="0">
                <a:solidFill>
                  <a:srgbClr val="DEE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Apartment’s Rent History</a:t>
            </a:r>
            <a:endParaRPr lang="en-US" dirty="0">
              <a:solidFill>
                <a:srgbClr val="DEECFF"/>
              </a:solidFill>
            </a:endParaRPr>
          </a:p>
          <a:p>
            <a:r>
              <a:rPr lang="en-US" dirty="0"/>
              <a:t>Rent-stabilized  </a:t>
            </a:r>
            <a:r>
              <a:rPr lang="en-US" dirty="0">
                <a:solidFill>
                  <a:srgbClr val="DEEC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 List</a:t>
            </a:r>
            <a:endParaRPr lang="en-US" dirty="0">
              <a:solidFill>
                <a:srgbClr val="DEECFF"/>
              </a:solidFill>
            </a:endParaRPr>
          </a:p>
          <a:p>
            <a:r>
              <a:rPr lang="en-US" dirty="0"/>
              <a:t>Fact Sheet #40: </a:t>
            </a:r>
            <a:r>
              <a:rPr lang="en-US" dirty="0">
                <a:solidFill>
                  <a:srgbClr val="DEE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Preferential Rents</a:t>
            </a:r>
            <a:endParaRPr lang="en-US" dirty="0">
              <a:solidFill>
                <a:srgbClr val="DEECFF"/>
              </a:solidFill>
            </a:endParaRPr>
          </a:p>
          <a:p>
            <a:r>
              <a:rPr lang="en-US" dirty="0"/>
              <a:t>MET council on </a:t>
            </a:r>
            <a:r>
              <a:rPr lang="en-US" dirty="0">
                <a:solidFill>
                  <a:srgbClr val="DEEC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Preferential Rents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B584B-1936-7042-BAD5-98629229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EBE-BEBB-1E4E-8AAC-67582350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8B-5607-D347-AF35-D69721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you live in a rent stabilized apartment?</a:t>
            </a:r>
          </a:p>
          <a:p>
            <a:r>
              <a:rPr lang="en-US" sz="2400" dirty="0"/>
              <a:t>Knowledge is Power</a:t>
            </a:r>
          </a:p>
          <a:p>
            <a:pPr lvl="1"/>
            <a:r>
              <a:rPr lang="en-US" dirty="0"/>
              <a:t>Are you being overcharged?</a:t>
            </a:r>
          </a:p>
          <a:p>
            <a:pPr lvl="1"/>
            <a:r>
              <a:rPr lang="en-US" dirty="0"/>
              <a:t>Do you have a preferential rent?</a:t>
            </a:r>
          </a:p>
          <a:p>
            <a:pPr lvl="1"/>
            <a:r>
              <a:rPr lang="en-US" dirty="0"/>
              <a:t>Were MCIs and IAIs properly applied?</a:t>
            </a:r>
          </a:p>
          <a:p>
            <a:r>
              <a:rPr lang="en-US" sz="2400" dirty="0"/>
              <a:t>Current Circumstances</a:t>
            </a:r>
          </a:p>
          <a:p>
            <a:pPr lvl="1"/>
            <a:r>
              <a:rPr lang="en-US" sz="1800" dirty="0"/>
              <a:t>What is your current situation and how might new knowledge change it?</a:t>
            </a:r>
            <a:endParaRPr lang="en-US" sz="2400" dirty="0"/>
          </a:p>
          <a:p>
            <a:r>
              <a:rPr lang="en-US" sz="2400" dirty="0"/>
              <a:t>Deregulation Rent Threshold (DRT)</a:t>
            </a:r>
          </a:p>
          <a:p>
            <a:pPr lvl="1"/>
            <a:r>
              <a:rPr lang="en-US" sz="1800" dirty="0"/>
              <a:t>Financial incentive for landlords to reach this threshold and deregulate a rent-stabilized unit</a:t>
            </a:r>
          </a:p>
          <a:p>
            <a:pPr lvl="1"/>
            <a:r>
              <a:rPr lang="en-US" sz="1800" dirty="0"/>
              <a:t>Current DRT is </a:t>
            </a:r>
            <a:r>
              <a:rPr lang="en-US" sz="1800" dirty="0">
                <a:solidFill>
                  <a:srgbClr val="C4DEFF"/>
                </a:solidFill>
              </a:rPr>
              <a:t>$2,733.75.</a:t>
            </a:r>
            <a:endParaRPr lang="en-US" sz="1800" dirty="0"/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4BD65-9F64-2049-98DA-8D8C3B76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0DBB-37A4-F94D-BB55-5ADF6EE1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RENT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A3A6-2775-3440-BB52-D9C4E96D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 Guidelines Board increases 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solidFill>
                  <a:srgbClr val="DEE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Current 2018-2019 Apartment and Loft Order #50</a:t>
            </a:r>
            <a:endParaRPr lang="en-US" dirty="0">
              <a:solidFill>
                <a:srgbClr val="DEECFF"/>
              </a:solidFill>
            </a:endParaRPr>
          </a:p>
          <a:p>
            <a:r>
              <a:rPr lang="en-US" dirty="0"/>
              <a:t>Vacancy increase </a:t>
            </a:r>
          </a:p>
          <a:p>
            <a:pPr lvl="1"/>
            <a:r>
              <a:rPr lang="en-US" dirty="0"/>
              <a:t> see </a:t>
            </a:r>
            <a:r>
              <a:rPr lang="en-US" dirty="0">
                <a:solidFill>
                  <a:srgbClr val="DEEC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 Sheet #5</a:t>
            </a:r>
            <a:r>
              <a:rPr lang="en-US" dirty="0">
                <a:solidFill>
                  <a:srgbClr val="DEECFF"/>
                </a:solidFill>
              </a:rPr>
              <a:t> </a:t>
            </a:r>
            <a:r>
              <a:rPr lang="en-US" dirty="0"/>
              <a:t>for more information</a:t>
            </a:r>
          </a:p>
          <a:p>
            <a:r>
              <a:rPr lang="en-US" dirty="0"/>
              <a:t>MCIs and IAIs</a:t>
            </a:r>
          </a:p>
          <a:p>
            <a:pPr lvl="1"/>
            <a:r>
              <a:rPr lang="en-US" dirty="0">
                <a:solidFill>
                  <a:srgbClr val="DEE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Major Capital Improvement </a:t>
            </a:r>
            <a:r>
              <a:rPr lang="en-US" dirty="0"/>
              <a:t>or </a:t>
            </a:r>
            <a:r>
              <a:rPr lang="en-US" dirty="0">
                <a:solidFill>
                  <a:srgbClr val="DEE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Individual Apartment Improvement</a:t>
            </a:r>
            <a:endParaRPr lang="en-US" dirty="0">
              <a:solidFill>
                <a:srgbClr val="DEECFF"/>
              </a:solidFill>
            </a:endParaRPr>
          </a:p>
          <a:p>
            <a:r>
              <a:rPr lang="en-US" dirty="0"/>
              <a:t>Preferential Rent</a:t>
            </a:r>
            <a:endParaRPr lang="en-US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/>
              <a:t>MET Council on </a:t>
            </a:r>
            <a:r>
              <a:rPr lang="en-US" dirty="0">
                <a:solidFill>
                  <a:srgbClr val="DEEC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preferential rents </a:t>
            </a:r>
            <a:endParaRPr lang="en-US" dirty="0"/>
          </a:p>
          <a:p>
            <a:pPr lvl="1"/>
            <a:r>
              <a:rPr lang="en-US" dirty="0"/>
              <a:t>See  </a:t>
            </a:r>
            <a:r>
              <a:rPr lang="en-US" dirty="0">
                <a:solidFill>
                  <a:srgbClr val="DEEC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 Sheet #40</a:t>
            </a:r>
            <a:endParaRPr lang="en-US" dirty="0">
              <a:solidFill>
                <a:srgbClr val="DEECFF"/>
              </a:solidFill>
            </a:endParaRPr>
          </a:p>
          <a:p>
            <a:r>
              <a:rPr lang="en-US" dirty="0">
                <a:solidFill>
                  <a:srgbClr val="DEEC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 of rent increases</a:t>
            </a:r>
            <a:endParaRPr lang="en-US" dirty="0">
              <a:solidFill>
                <a:srgbClr val="DEECFF"/>
              </a:solidFill>
            </a:endParaRPr>
          </a:p>
          <a:p>
            <a:endParaRPr lang="en-US" dirty="0">
              <a:solidFill>
                <a:srgbClr val="DEECFF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E31E-5C8D-094B-A3EF-836C578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1A95-2577-0F45-9A79-2C4FDE1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REQUESTING YOUR RENT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3FF4-09C6-2F42-B388-94480CE6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the </a:t>
            </a:r>
            <a:r>
              <a:rPr lang="en-US" dirty="0">
                <a:solidFill>
                  <a:srgbClr val="DEE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contact form</a:t>
            </a:r>
            <a:endParaRPr lang="en-US" dirty="0">
              <a:solidFill>
                <a:srgbClr val="DEECFF"/>
              </a:solidFill>
            </a:endParaRPr>
          </a:p>
          <a:p>
            <a:r>
              <a:rPr lang="en-US" dirty="0"/>
              <a:t>Calling the rent info hotline at </a:t>
            </a:r>
            <a:r>
              <a:rPr lang="en-US" dirty="0">
                <a:effectLst/>
              </a:rPr>
              <a:t>718-739-6400</a:t>
            </a:r>
            <a:endParaRPr lang="en-US" dirty="0"/>
          </a:p>
          <a:p>
            <a:r>
              <a:rPr lang="en-US" dirty="0"/>
              <a:t>Visiting your </a:t>
            </a:r>
            <a:r>
              <a:rPr lang="en-US" dirty="0">
                <a:solidFill>
                  <a:srgbClr val="DEEC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borough or district</a:t>
            </a:r>
            <a:r>
              <a:rPr lang="en-US" dirty="0">
                <a:solidFill>
                  <a:srgbClr val="DEECFF"/>
                </a:solidFill>
              </a:rPr>
              <a:t> </a:t>
            </a:r>
            <a:r>
              <a:rPr lang="en-US" dirty="0"/>
              <a:t>office in person</a:t>
            </a:r>
          </a:p>
          <a:p>
            <a:r>
              <a:rPr lang="en-US" dirty="0"/>
              <a:t>Requesting your records via email: </a:t>
            </a:r>
            <a:r>
              <a:rPr lang="en-US" dirty="0" err="1"/>
              <a:t>ORArecords@nyshcr.org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D8496-2C71-364B-BC8A-21043804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75F6-9A15-1345-9FBB-2704CD00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44550"/>
            <a:ext cx="7511473" cy="1033532"/>
          </a:xfrm>
        </p:spPr>
        <p:txBody>
          <a:bodyPr>
            <a:normAutofit/>
          </a:bodyPr>
          <a:lstStyle/>
          <a:p>
            <a:r>
              <a:rPr lang="en-US" dirty="0"/>
              <a:t>ONLINE CONTACT FORM</a:t>
            </a:r>
          </a:p>
        </p:txBody>
      </p:sp>
      <p:pic>
        <p:nvPicPr>
          <p:cNvPr id="6" name="Content Placeholder 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680DC47-9B0D-2641-82AF-022F201A8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51" y="1430074"/>
            <a:ext cx="8378697" cy="5183376"/>
          </a:xfrm>
        </p:spPr>
      </p:pic>
    </p:spTree>
    <p:extLst>
      <p:ext uri="{BB962C8B-B14F-4D97-AF65-F5344CB8AC3E}">
        <p14:creationId xmlns:p14="http://schemas.microsoft.com/office/powerpoint/2010/main" val="329834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426F-4EBE-6F4A-87FA-8353C2D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 HISTORY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D8A-E8FF-9C48-8CF4-2B524261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 = </a:t>
            </a:r>
            <a:r>
              <a:rPr lang="en-US" dirty="0">
                <a:solidFill>
                  <a:srgbClr val="FFEBC4"/>
                </a:solidFill>
              </a:rPr>
              <a:t>rent stabilized</a:t>
            </a:r>
          </a:p>
          <a:p>
            <a:r>
              <a:rPr lang="en-US" dirty="0"/>
              <a:t>V = </a:t>
            </a:r>
            <a:r>
              <a:rPr lang="en-US" dirty="0">
                <a:solidFill>
                  <a:srgbClr val="FFEBC4"/>
                </a:solidFill>
              </a:rPr>
              <a:t>vacant</a:t>
            </a:r>
          </a:p>
          <a:p>
            <a:r>
              <a:rPr lang="en-US" dirty="0"/>
              <a:t>PE = </a:t>
            </a:r>
            <a:r>
              <a:rPr lang="en-US" dirty="0">
                <a:solidFill>
                  <a:srgbClr val="FFEBC4"/>
                </a:solidFill>
              </a:rPr>
              <a:t>permanently exempt</a:t>
            </a:r>
          </a:p>
          <a:p>
            <a:r>
              <a:rPr lang="en-US" dirty="0"/>
              <a:t>RC = </a:t>
            </a:r>
            <a:r>
              <a:rPr lang="en-US" dirty="0">
                <a:solidFill>
                  <a:srgbClr val="FFEBC4"/>
                </a:solidFill>
              </a:rPr>
              <a:t>rent controlled</a:t>
            </a:r>
          </a:p>
          <a:p>
            <a:r>
              <a:rPr lang="en-US" dirty="0"/>
              <a:t>TE = </a:t>
            </a:r>
            <a:r>
              <a:rPr lang="en-US" dirty="0">
                <a:solidFill>
                  <a:srgbClr val="FFEBC4"/>
                </a:solidFill>
              </a:rPr>
              <a:t>totally exempt</a:t>
            </a:r>
          </a:p>
          <a:p>
            <a:r>
              <a:rPr lang="en-US" dirty="0"/>
              <a:t>W = </a:t>
            </a:r>
            <a:r>
              <a:rPr lang="en-US" dirty="0">
                <a:solidFill>
                  <a:srgbClr val="FFEBC4"/>
                </a:solidFill>
              </a:rPr>
              <a:t>paid weekly</a:t>
            </a:r>
          </a:p>
          <a:p>
            <a:r>
              <a:rPr lang="en-US" dirty="0"/>
              <a:t>NC = </a:t>
            </a:r>
            <a:r>
              <a:rPr lang="en-US" dirty="0">
                <a:solidFill>
                  <a:srgbClr val="FFEBC4"/>
                </a:solidFill>
              </a:rPr>
              <a:t>filing date was not recorded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A5F22-E5F2-C44E-918F-9C931403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A299-0AF4-D443-97C6-312270AA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 HISTORY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E62C-9A9F-6441-8812-7E8F22B7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VAC/LEAS = </a:t>
            </a:r>
            <a:r>
              <a:rPr lang="en-US" dirty="0">
                <a:solidFill>
                  <a:srgbClr val="FFEBC4"/>
                </a:solidFill>
              </a:rPr>
              <a:t>vacancy lease</a:t>
            </a:r>
          </a:p>
          <a:p>
            <a:r>
              <a:rPr lang="en-US" dirty="0"/>
              <a:t>LEAS/RNL = </a:t>
            </a:r>
            <a:r>
              <a:rPr lang="en-US" dirty="0">
                <a:solidFill>
                  <a:srgbClr val="FFEBC4"/>
                </a:solidFill>
              </a:rPr>
              <a:t>lease renewal</a:t>
            </a:r>
          </a:p>
          <a:p>
            <a:r>
              <a:rPr lang="en-US" dirty="0"/>
              <a:t>IMPRVMNT = </a:t>
            </a:r>
            <a:r>
              <a:rPr lang="en-US" dirty="0">
                <a:solidFill>
                  <a:srgbClr val="FFEBC4"/>
                </a:solidFill>
              </a:rPr>
              <a:t>improvement</a:t>
            </a:r>
          </a:p>
          <a:p>
            <a:r>
              <a:rPr lang="en-US" dirty="0"/>
              <a:t>PREF RENT = </a:t>
            </a:r>
            <a:r>
              <a:rPr lang="en-US" dirty="0">
                <a:solidFill>
                  <a:srgbClr val="FFEBC4"/>
                </a:solidFill>
              </a:rPr>
              <a:t>preferential rent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76B0-8719-AB44-8F04-3B47B088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2F66-F256-FC40-8A61-A3FCDDC6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562931"/>
          </a:xfrm>
        </p:spPr>
        <p:txBody>
          <a:bodyPr>
            <a:normAutofit fontScale="90000"/>
          </a:bodyPr>
          <a:lstStyle/>
          <a:p>
            <a:r>
              <a:rPr lang="en-US" dirty="0"/>
              <a:t>RENT HISTORY EXAMPLES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A7CD61-72FD-D44F-A457-D218610D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5" y="1350335"/>
            <a:ext cx="7756630" cy="43710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AF556-B165-1D48-8BB9-B3C0B43F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AAB7-DFD9-C94F-83B4-556A910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HISTORY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BEA5-A1AA-6043-8FF9-6737BC64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(I) = </a:t>
            </a:r>
            <a:r>
              <a:rPr lang="en-US" dirty="0">
                <a:solidFill>
                  <a:srgbClr val="FFEBC4"/>
                </a:solidFill>
              </a:rPr>
              <a:t>initial year of registration for unit</a:t>
            </a:r>
          </a:p>
          <a:p>
            <a:r>
              <a:rPr lang="en-US" dirty="0"/>
              <a:t>(D) = </a:t>
            </a:r>
            <a:r>
              <a:rPr lang="en-US" dirty="0">
                <a:solidFill>
                  <a:srgbClr val="FFEBC4"/>
                </a:solidFill>
              </a:rPr>
              <a:t>indicates that year as the year the unit was vacancy decontrolled </a:t>
            </a:r>
          </a:p>
          <a:p>
            <a:r>
              <a:rPr lang="en-US" dirty="0"/>
              <a:t>(A) = </a:t>
            </a:r>
            <a:r>
              <a:rPr lang="en-US" dirty="0">
                <a:solidFill>
                  <a:srgbClr val="FFEBC4"/>
                </a:solidFill>
              </a:rPr>
              <a:t>indicates that an amendment to the annual apartment registration was filed by the owner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3EFA-A295-E341-8E8B-725047FC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8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ing Lit">
      <a:dk1>
        <a:srgbClr val="000000"/>
      </a:dk1>
      <a:lt1>
        <a:srgbClr val="E6BE5E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B0D95"/>
      </a:hlink>
      <a:folHlink>
        <a:srgbClr val="F1B76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using Literacy Presentation" id="{0D6BE8EC-042A-3E4D-B341-4EA0B66DE4E2}" vid="{2137C247-6C10-FB48-BAB2-FC881BE7EB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</TotalTime>
  <Words>452</Words>
  <Application>Microsoft Macintosh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READING YOUR RENT HISTORY  </vt:lpstr>
      <vt:lpstr>REASONS</vt:lpstr>
      <vt:lpstr>SOURCES OF RENT INCREASE</vt:lpstr>
      <vt:lpstr>REQUESTING YOUR RENT HISTORY</vt:lpstr>
      <vt:lpstr>ONLINE CONTACT FORM</vt:lpstr>
      <vt:lpstr>RENT HISTORY TERMS</vt:lpstr>
      <vt:lpstr>RENT HISTORY TERMS</vt:lpstr>
      <vt:lpstr>RENT HISTORY EXAMPLES</vt:lpstr>
      <vt:lpstr>RENT HISTORY NOTES</vt:lpstr>
      <vt:lpstr>RENT HISTORY NOTES: EXAMPLES</vt:lpstr>
      <vt:lpstr>RENT HISTORY EXAMPLE</vt:lpstr>
      <vt:lpstr>PowerPoint Presentation</vt:lpstr>
      <vt:lpstr>PowerPoint Presentation</vt:lpstr>
      <vt:lpstr>PowerPoint Presentation</vt:lpstr>
      <vt:lpstr>CONCLUSIONS</vt:lpstr>
      <vt:lpstr>TAKEAWAYS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YOUR Rent History  </dc:title>
  <dc:creator>Kasey  Zapatka</dc:creator>
  <cp:lastModifiedBy>Kasey  Zapatka</cp:lastModifiedBy>
  <cp:revision>21</cp:revision>
  <dcterms:created xsi:type="dcterms:W3CDTF">2019-04-11T18:22:34Z</dcterms:created>
  <dcterms:modified xsi:type="dcterms:W3CDTF">2019-04-17T19:09:34Z</dcterms:modified>
</cp:coreProperties>
</file>