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7" r:id="rId4"/>
    <p:sldId id="260" r:id="rId5"/>
    <p:sldId id="261" r:id="rId6"/>
    <p:sldId id="262" r:id="rId7"/>
    <p:sldId id="266" r:id="rId8"/>
    <p:sldId id="268" r:id="rId9"/>
    <p:sldId id="265" r:id="rId10"/>
    <p:sldId id="267" r:id="rId11"/>
    <p:sldId id="264" r:id="rId12"/>
    <p:sldId id="272" r:id="rId13"/>
    <p:sldId id="274" r:id="rId14"/>
    <p:sldId id="273" r:id="rId15"/>
    <p:sldId id="275" r:id="rId16"/>
    <p:sldId id="276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33"/>
  </p:normalViewPr>
  <p:slideViewPr>
    <p:cSldViewPr snapToGrid="0" snapToObjects="1">
      <p:cViewPr varScale="1">
        <p:scale>
          <a:sx n="123" d="100"/>
          <a:sy n="123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257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C62148-E885-5747-9D97-07DC726F36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4EB4A-9BE5-9A4F-9C5A-55C001574B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33B8B-D72D-A24F-AD4F-77F452695A9D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2F7AF-8559-D649-BED0-7094C8DBEF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92512-DD3A-D14E-934F-922A43825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2068-06F2-B248-86D8-6FA9D993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3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5739-2A67-C74F-AA8A-4E1731066A4B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4441E-3209-1541-A5E4-99B3069D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/>
          <a:lstStyle/>
          <a:p>
            <a:fld id="{CD9060A9-4054-A646-AD4F-06E43D1AFCBA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8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/>
          <a:lstStyle/>
          <a:p>
            <a:fld id="{4349A5DB-9DD9-7F4A-821C-885C52240620}" type="datetime1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/>
          <a:lstStyle/>
          <a:p>
            <a:fld id="{C6FCF488-38E0-A14E-BC9E-45AB5089707F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8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/>
          <a:lstStyle/>
          <a:p>
            <a:fld id="{8435DEF9-2BDE-4049-A4A4-3295EC7CDF64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09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/>
          <a:lstStyle/>
          <a:p>
            <a:fld id="{CC66E0E3-3C44-5048-9817-12E3913E72FC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5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/>
          <a:lstStyle/>
          <a:p>
            <a:fld id="{49C750F6-A19F-9E49-B6BF-C33B644FB280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9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/>
          <a:lstStyle/>
          <a:p>
            <a:fld id="{1F40492C-372E-0449-A9C9-94A384AAE337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2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/>
          <a:lstStyle/>
          <a:p>
            <a:fld id="{4EC32C6A-810E-4045-B1B6-1AABA61DAF4A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8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/>
          <a:lstStyle/>
          <a:p>
            <a:fld id="{2ACBFC38-253B-2940-AE82-E56E2F44212C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5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/>
          <a:lstStyle/>
          <a:p>
            <a:fld id="{64A39C45-90ED-DB4C-88EC-AA1EBB96A720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/>
          <a:lstStyle/>
          <a:p>
            <a:fld id="{8E895E58-AB8F-4542-B394-8588B8B41DA3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/>
          <a:lstStyle/>
          <a:p>
            <a:fld id="{DDE3E0A7-AB18-2444-9896-D89164E68FCA}" type="datetime1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/>
          <a:lstStyle/>
          <a:p>
            <a:fld id="{379F7BC1-8688-D84D-886F-BDED7EE70723}" type="datetime1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5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/>
          <a:lstStyle/>
          <a:p>
            <a:fld id="{969A15DB-2A95-FD4F-B44E-DCD41C7F0FAA}" type="datetime1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9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/>
          <a:lstStyle/>
          <a:p>
            <a:fld id="{D1989F9E-6678-0E46-9831-15C696D2DE31}" type="datetime1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1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/>
          <a:lstStyle/>
          <a:p>
            <a:fld id="{1F3C72A8-E6C8-904E-9200-6C4894A63D56}" type="datetime1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6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  <a:prstGeom prst="rect">
            <a:avLst/>
          </a:prstGeom>
        </p:spPr>
        <p:txBody>
          <a:bodyPr/>
          <a:lstStyle/>
          <a:p>
            <a:fld id="{A55FC621-DC42-C840-A9C5-509E5C83B776}" type="datetime1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  <a:prstGeom prst="rect">
            <a:avLst/>
          </a:prstGeom>
        </p:spPr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0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3315" y="6178260"/>
            <a:ext cx="7511472" cy="43519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alpha val="77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51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2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2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2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2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2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nyc.gov/site/rentguidelinesboard/resources/rent-stabilized-building-lists.page" TargetMode="External"/><Relationship Id="rId2" Type="http://schemas.openxmlformats.org/officeDocument/2006/relationships/hyperlink" Target="https://hcr.ny.gov/most-common-rent-regulation-issues-tena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etcouncilonhousing.org/help_and_answers/preferential_rents" TargetMode="External"/><Relationship Id="rId4" Type="http://schemas.openxmlformats.org/officeDocument/2006/relationships/hyperlink" Target="https://hcr.ny.gov/system/files/documents/2018/09/orafac40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cr.ny.gov/contact-us" TargetMode="External"/><Relationship Id="rId2" Type="http://schemas.openxmlformats.org/officeDocument/2006/relationships/hyperlink" Target="https://portal.hcr.ny.gov/app/as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cr.ny.gov/system/files/documents/2018/09/orafac5_0.pdf" TargetMode="External"/><Relationship Id="rId7" Type="http://schemas.openxmlformats.org/officeDocument/2006/relationships/hyperlink" Target="https://www1.nyc.gov/assets/rentguidelinesboard/pdf/guidelines/aptorders2018.pdf" TargetMode="External"/><Relationship Id="rId2" Type="http://schemas.openxmlformats.org/officeDocument/2006/relationships/hyperlink" Target="https://www1.nyc.gov/site/rentguidelinesboard/rent-guidelines/2018-19-apartment-loft-order-50.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cr.ny.gov/system/files/documents/2018/09/orafac40.pdf" TargetMode="External"/><Relationship Id="rId5" Type="http://schemas.openxmlformats.org/officeDocument/2006/relationships/hyperlink" Target="http://metcouncilonhousing.org/help_and_answers/preferential_rents" TargetMode="External"/><Relationship Id="rId4" Type="http://schemas.openxmlformats.org/officeDocument/2006/relationships/hyperlink" Target="https://hcr.ny.gov/apartment-improvemen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7C55-28C4-FE4A-A0BD-44708AACC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YOUR Rent History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3AC98-8ECD-414A-9EBA-938F48CB7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0FB9E-199A-8846-A830-CEE6F5F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3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79A1-B49D-F541-9B48-F79D1BB8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881908"/>
          </a:xfrm>
        </p:spPr>
        <p:txBody>
          <a:bodyPr/>
          <a:lstStyle/>
          <a:p>
            <a:r>
              <a:rPr lang="en-US" dirty="0"/>
              <a:t>Rent History Notes: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C0223-37D9-3A4D-8831-D5E7F71A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B9E1382-AEA4-E545-A967-1A10A7AC7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8" y="3886832"/>
            <a:ext cx="6886613" cy="1390440"/>
          </a:xfrm>
        </p:spPr>
      </p:pic>
      <p:pic>
        <p:nvPicPr>
          <p:cNvPr id="14" name="Picture 1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D9673D6-DAC7-9A44-9393-8BF24A98D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1745613"/>
            <a:ext cx="6886613" cy="11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4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EC4A-5BA3-A245-A552-836D3502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my Rent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AEE3-4EB4-3541-86EF-5D59C6D6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RENT INCREASE FROM: 2004-2005</a:t>
            </a:r>
          </a:p>
          <a:p>
            <a:r>
              <a:rPr lang="en-US"/>
              <a:t>OWNER OCCUPANCY </a:t>
            </a:r>
            <a:r>
              <a:rPr lang="en-US" dirty="0"/>
              <a:t>AND MCI: 2005</a:t>
            </a:r>
          </a:p>
          <a:p>
            <a:r>
              <a:rPr lang="en-US" dirty="0"/>
              <a:t>CHANGE TO PREFERENTIAL RENT: 2007</a:t>
            </a:r>
          </a:p>
          <a:p>
            <a:r>
              <a:rPr lang="en-US" dirty="0"/>
              <a:t>SAME YEAR AMMENDMENTS: 2003-2005</a:t>
            </a:r>
          </a:p>
          <a:p>
            <a:r>
              <a:rPr lang="en-US" dirty="0"/>
              <a:t>RESET PREFERENTIAL RENT: 2014</a:t>
            </a:r>
          </a:p>
          <a:p>
            <a:r>
              <a:rPr lang="en-US" dirty="0"/>
              <a:t>CURRENT RENT IS ABOVE THRESHOLD 2013-2016</a:t>
            </a:r>
          </a:p>
          <a:p>
            <a:r>
              <a:rPr lang="en-US" dirty="0"/>
              <a:t>STILL LIVE IN A RENT-STABILIZED UNIT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52746-6E48-5A40-93C7-F65FAE22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5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2D0CBC1-6F93-A14F-AD62-214AD5FA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66" y="225162"/>
            <a:ext cx="7842067" cy="64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0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076F57EE-E7A3-0943-A16C-7F6F4F01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1" y="184035"/>
            <a:ext cx="8044324" cy="641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3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EF530DA-C94E-A940-B484-C07EEE16C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7" y="478465"/>
            <a:ext cx="8840226" cy="57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7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E1D9-B07F-5E42-9F7C-8E533E98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1582-E71F-7F4F-BC90-79C96B8A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LIVE IN RENT-STABILZIED APARTMENT</a:t>
            </a:r>
          </a:p>
          <a:p>
            <a:r>
              <a:rPr lang="en-US" dirty="0"/>
              <a:t>NO DISCLOSURE OF PREFERENTIAL RENT ON LEASE, SO MY PREFERENTIAL RENT IS MY LEGAL RENT</a:t>
            </a:r>
          </a:p>
          <a:p>
            <a:r>
              <a:rPr lang="en-US" dirty="0"/>
              <a:t>UNIT IS SUBJECT TO DE-CONTROL BECAUSE PAST STATUE OF LIMITATIONS</a:t>
            </a:r>
          </a:p>
          <a:p>
            <a:r>
              <a:rPr lang="en-US" dirty="0"/>
              <a:t>IMPACT ON NEXT TENANT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F1B17-BCF5-964F-AB0A-38F9637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A84E-F4A0-B741-869F-C66ACC72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160A-FDDB-514A-8A10-8C6AD8AF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KNOW WHAT IS IN YOUR RENT HISTORY</a:t>
            </a:r>
          </a:p>
          <a:p>
            <a:r>
              <a:rPr lang="en-US" dirty="0"/>
              <a:t>THERE ARE MANY POSSIBLE SCENARIOS AND IT’S IMPORTANT TO KNOW THEM</a:t>
            </a:r>
          </a:p>
          <a:p>
            <a:r>
              <a:rPr lang="en-US" dirty="0"/>
              <a:t>COLLECTIVE SOLIDARITY AND INDIVIDUAL PROTECTION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A36D8-71E2-CD45-B188-BF4945B1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16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B2F3-6ED1-1744-829C-B5936F41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5CE4-5C56-B048-89BE-171A1E749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ACCESSING YOUR </a:t>
            </a:r>
            <a:r>
              <a:rPr lang="en-US" dirty="0">
                <a:hlinkClick r:id="rId2"/>
              </a:rPr>
              <a:t>APARTMENT’S RENT HISTORY</a:t>
            </a:r>
            <a:endParaRPr lang="en-US" dirty="0"/>
          </a:p>
          <a:p>
            <a:r>
              <a:rPr lang="en-US" dirty="0"/>
              <a:t>RENT-STABILIZED </a:t>
            </a:r>
            <a:r>
              <a:rPr lang="en-US" dirty="0">
                <a:hlinkClick r:id="rId3"/>
              </a:rPr>
              <a:t>BUILDING LIST</a:t>
            </a:r>
            <a:endParaRPr lang="en-US" dirty="0"/>
          </a:p>
          <a:p>
            <a:r>
              <a:rPr lang="en-US" dirty="0"/>
              <a:t>FACT SHEET #40: </a:t>
            </a:r>
            <a:r>
              <a:rPr lang="en-US" dirty="0">
                <a:hlinkClick r:id="rId4"/>
              </a:rPr>
              <a:t>PREFERENTIAL RENTS</a:t>
            </a:r>
            <a:endParaRPr lang="en-US" dirty="0"/>
          </a:p>
          <a:p>
            <a:r>
              <a:rPr lang="en-US" dirty="0"/>
              <a:t>MET COUNCIL ON </a:t>
            </a:r>
            <a:r>
              <a:rPr lang="en-US" dirty="0">
                <a:hlinkClick r:id="rId5"/>
              </a:rPr>
              <a:t>PREFERENTIAL RENTS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B584B-1936-7042-BAD5-98629229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9EBE-BEBB-1E4E-8AAC-67582350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898B-5607-D347-AF35-D69721AE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 YOU LIVE IN A RENT STABILIZED </a:t>
            </a:r>
            <a:r>
              <a:rPr lang="en-US" dirty="0"/>
              <a:t>APARTMENT</a:t>
            </a:r>
            <a:endParaRPr lang="en-US" sz="2400" dirty="0"/>
          </a:p>
          <a:p>
            <a:r>
              <a:rPr lang="en-US" sz="2400" dirty="0"/>
              <a:t>KNOWLEGE IS POWER</a:t>
            </a:r>
          </a:p>
          <a:p>
            <a:pPr lvl="1"/>
            <a:r>
              <a:rPr lang="en-US" sz="2400" dirty="0"/>
              <a:t>BEING OVERCHARGED</a:t>
            </a:r>
          </a:p>
          <a:p>
            <a:pPr lvl="1"/>
            <a:r>
              <a:rPr lang="en-US" sz="2400" dirty="0"/>
              <a:t>PREFERENTIAL RENT</a:t>
            </a:r>
          </a:p>
          <a:p>
            <a:pPr lvl="1"/>
            <a:r>
              <a:rPr lang="en-US" dirty="0"/>
              <a:t>MCIs AND IAIs PROPERLY APPLIED</a:t>
            </a:r>
            <a:endParaRPr lang="en-US" sz="2400" dirty="0"/>
          </a:p>
          <a:p>
            <a:r>
              <a:rPr lang="en-US" sz="2400" dirty="0"/>
              <a:t>CURRENT CIRCUMSTANCES</a:t>
            </a:r>
          </a:p>
          <a:p>
            <a:r>
              <a:rPr lang="en-US" sz="2400" dirty="0"/>
              <a:t>HOW RESPONSIBLE IS MY LANDLORD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4BD65-9F64-2049-98DA-8D8C3B76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0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1A95-2577-0F45-9A79-2C4FDE18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Requesting your Rent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3FF4-09C6-2F42-B388-94480CE68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OUT THE </a:t>
            </a:r>
            <a:r>
              <a:rPr lang="en-US" dirty="0">
                <a:hlinkClick r:id="rId2"/>
              </a:rPr>
              <a:t>ONLINE CONTACT FORM</a:t>
            </a:r>
            <a:endParaRPr lang="en-US" dirty="0"/>
          </a:p>
          <a:p>
            <a:r>
              <a:rPr lang="en-US" dirty="0"/>
              <a:t>CAALLING THE RENT INFO HOTLINE AT </a:t>
            </a:r>
            <a:r>
              <a:rPr lang="en-US" dirty="0">
                <a:effectLst/>
              </a:rPr>
              <a:t>718-739-6400</a:t>
            </a:r>
            <a:endParaRPr lang="en-US" dirty="0"/>
          </a:p>
          <a:p>
            <a:r>
              <a:rPr lang="en-US" dirty="0"/>
              <a:t>VISITING YOUR </a:t>
            </a:r>
            <a:r>
              <a:rPr lang="en-US" dirty="0">
                <a:hlinkClick r:id="rId3"/>
              </a:rPr>
              <a:t>BOROUGH OR DISTRICT </a:t>
            </a:r>
            <a:r>
              <a:rPr lang="en-US" dirty="0"/>
              <a:t>OFFICE IN PERSON</a:t>
            </a:r>
          </a:p>
          <a:p>
            <a:r>
              <a:rPr lang="en-US" dirty="0"/>
              <a:t>REQUESTING YOUR RECORDS VIA EMAIL AT </a:t>
            </a:r>
            <a:r>
              <a:rPr lang="en-US" dirty="0" err="1"/>
              <a:t>ORArecords@nyshcr.org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D8496-2C71-364B-BC8A-21043804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6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0DBB-37A4-F94D-BB55-5ADF6EE1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Rent Increases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A3A6-2775-3440-BB52-D9C4E96D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2018-2019 APARTMENT &amp; LOFT ORDER #50</a:t>
            </a:r>
            <a:endParaRPr lang="en-US" dirty="0"/>
          </a:p>
          <a:p>
            <a:r>
              <a:rPr lang="en-US" dirty="0"/>
              <a:t>VACANCY INCREASE OR </a:t>
            </a:r>
            <a:r>
              <a:rPr lang="en-US" dirty="0">
                <a:hlinkClick r:id="rId3"/>
              </a:rPr>
              <a:t>Fact Sheet #5</a:t>
            </a:r>
            <a:endParaRPr lang="en-US" dirty="0"/>
          </a:p>
          <a:p>
            <a:r>
              <a:rPr lang="en-US" dirty="0">
                <a:hlinkClick r:id="rId4"/>
              </a:rPr>
              <a:t>MCIs AND IAIs</a:t>
            </a:r>
            <a:endParaRPr lang="en-US" dirty="0"/>
          </a:p>
          <a:p>
            <a:r>
              <a:rPr lang="en-US" dirty="0">
                <a:hlinkClick r:id="rId5"/>
              </a:rPr>
              <a:t>PREFERENTIAL RENTS</a:t>
            </a:r>
            <a:r>
              <a:rPr lang="en-US" dirty="0"/>
              <a:t> or </a:t>
            </a:r>
            <a:r>
              <a:rPr lang="en-US" dirty="0">
                <a:hlinkClick r:id="rId6"/>
              </a:rPr>
              <a:t>FACT SHEET #40</a:t>
            </a:r>
            <a:endParaRPr lang="en-US" dirty="0"/>
          </a:p>
          <a:p>
            <a:r>
              <a:rPr lang="en-US" dirty="0">
                <a:hlinkClick r:id="rId7"/>
              </a:rPr>
              <a:t>HISTORY OF RENT INCREASES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AE31E-5C8D-094B-A3EF-836C5787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1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75F6-9A15-1345-9FBB-2704CD00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244550"/>
            <a:ext cx="7511473" cy="712380"/>
          </a:xfrm>
        </p:spPr>
        <p:txBody>
          <a:bodyPr/>
          <a:lstStyle/>
          <a:p>
            <a:r>
              <a:rPr lang="en-US" dirty="0"/>
              <a:t>Rent History: </a:t>
            </a:r>
            <a:br>
              <a:rPr lang="en-US" dirty="0"/>
            </a:br>
            <a:r>
              <a:rPr lang="en-US" dirty="0"/>
              <a:t>Online contact form</a:t>
            </a:r>
          </a:p>
        </p:txBody>
      </p:sp>
      <p:pic>
        <p:nvPicPr>
          <p:cNvPr id="6" name="Content Placeholder 5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8680DC47-9B0D-2641-82AF-022F201A8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51" y="1430074"/>
            <a:ext cx="8378697" cy="5183376"/>
          </a:xfrm>
        </p:spPr>
      </p:pic>
    </p:spTree>
    <p:extLst>
      <p:ext uri="{BB962C8B-B14F-4D97-AF65-F5344CB8AC3E}">
        <p14:creationId xmlns:p14="http://schemas.microsoft.com/office/powerpoint/2010/main" val="200081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426F-4EBE-6F4A-87FA-8353C2D3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 History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DD8A-E8FF-9C48-8CF4-2B524261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 = rent stabilized </a:t>
            </a:r>
          </a:p>
          <a:p>
            <a:r>
              <a:rPr lang="en-US" dirty="0"/>
              <a:t>V = vacant</a:t>
            </a:r>
          </a:p>
          <a:p>
            <a:r>
              <a:rPr lang="en-US" dirty="0"/>
              <a:t>PE = permanently exempt</a:t>
            </a:r>
          </a:p>
          <a:p>
            <a:r>
              <a:rPr lang="en-US" dirty="0"/>
              <a:t>RC = rent controlled</a:t>
            </a:r>
          </a:p>
          <a:p>
            <a:r>
              <a:rPr lang="en-US" dirty="0"/>
              <a:t>TE = totally exempt</a:t>
            </a:r>
          </a:p>
          <a:p>
            <a:r>
              <a:rPr lang="en-US" dirty="0"/>
              <a:t>W = paid weekly</a:t>
            </a:r>
          </a:p>
          <a:p>
            <a:r>
              <a:rPr lang="en-US" dirty="0"/>
              <a:t>NC = filing date was not recorded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A5F22-E5F2-C44E-918F-9C931403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4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A299-0AF4-D443-97C6-312270AA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 History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CE62C-9A9F-6441-8812-7E8F22B7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VAC/LEAS = VACANCY LEASE</a:t>
            </a:r>
          </a:p>
          <a:p>
            <a:r>
              <a:rPr lang="en-US" dirty="0"/>
              <a:t>LEAS/RNL = LEASE RENEWAL</a:t>
            </a:r>
          </a:p>
          <a:p>
            <a:r>
              <a:rPr lang="en-US" dirty="0"/>
              <a:t>IMPRVMNT = IMPROVEMENT</a:t>
            </a:r>
          </a:p>
          <a:p>
            <a:r>
              <a:rPr lang="en-US" dirty="0"/>
              <a:t>PREF RENT = PREFERENTAIL RENT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B76B0-8719-AB44-8F04-3B47B088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6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2F66-F256-FC40-8A61-A3FCDDC6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562931"/>
          </a:xfrm>
        </p:spPr>
        <p:txBody>
          <a:bodyPr/>
          <a:lstStyle/>
          <a:p>
            <a:r>
              <a:rPr lang="en-US" dirty="0"/>
              <a:t>Rent History Examples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CA7CD61-72FD-D44F-A457-D218610D4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685" y="1350335"/>
            <a:ext cx="7756630" cy="437105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AF556-B165-1D48-8BB9-B3C0B43F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1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AAB7-DFD9-C94F-83B4-556A9107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 History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BEA5-A1AA-6043-8FF9-6737BC64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(I) = INITIAL YEAR OF REGISTRATION FOR UNIT</a:t>
            </a:r>
          </a:p>
          <a:p>
            <a:r>
              <a:rPr lang="en-US" dirty="0"/>
              <a:t>(D) = INDICATES THAT YEAR AS THE YEAR THE UNIT WAS VACANCY DECONTROLLED</a:t>
            </a:r>
          </a:p>
          <a:p>
            <a:r>
              <a:rPr lang="en-US" dirty="0"/>
              <a:t>(A) = INDICATES THAT AN AMMENDMENT TO THE ANNUAL APARTMENT REGRISTRATION WAS FILED BY THE OWNER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D3EFA-A295-E341-8E8B-725047FC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7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Housing Literacy">
      <a:dk1>
        <a:srgbClr val="000000"/>
      </a:dk1>
      <a:lt1>
        <a:srgbClr val="E6BE5E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151BED"/>
      </a:hlink>
      <a:folHlink>
        <a:srgbClr val="F1B76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nt History Presentation" id="{7AD8ABF4-5CE4-2D4E-86D8-F506F945681C}" vid="{34388836-0078-5B49-AB7E-563DAD28BF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342</Words>
  <Application>Microsoft Macintosh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Mesh</vt:lpstr>
      <vt:lpstr>READING YOUR Rent History  </vt:lpstr>
      <vt:lpstr>Reasons</vt:lpstr>
      <vt:lpstr>Requesting your Rent History</vt:lpstr>
      <vt:lpstr>Sources of Rent Increases</vt:lpstr>
      <vt:lpstr>Rent History:  Online contact form</vt:lpstr>
      <vt:lpstr>Rent History Terms</vt:lpstr>
      <vt:lpstr>Rent History Terms</vt:lpstr>
      <vt:lpstr>Rent History Examples</vt:lpstr>
      <vt:lpstr>Rent History Notes</vt:lpstr>
      <vt:lpstr>Rent History Notes: Examples</vt:lpstr>
      <vt:lpstr>A look at my Rent History</vt:lpstr>
      <vt:lpstr>PowerPoint Presentation</vt:lpstr>
      <vt:lpstr>PowerPoint Presentation</vt:lpstr>
      <vt:lpstr>PowerPoint Presentation</vt:lpstr>
      <vt:lpstr>Conclusions</vt:lpstr>
      <vt:lpstr>Takeaways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Kasey  Zapatka</dc:creator>
  <cp:lastModifiedBy>Kasey  Zapatka</cp:lastModifiedBy>
  <cp:revision>22</cp:revision>
  <dcterms:created xsi:type="dcterms:W3CDTF">2019-04-04T17:25:53Z</dcterms:created>
  <dcterms:modified xsi:type="dcterms:W3CDTF">2019-04-11T17:37:02Z</dcterms:modified>
</cp:coreProperties>
</file>