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77" r:id="rId4"/>
    <p:sldId id="279" r:id="rId5"/>
    <p:sldId id="280" r:id="rId6"/>
    <p:sldId id="273" r:id="rId7"/>
    <p:sldId id="282" r:id="rId8"/>
    <p:sldId id="258" r:id="rId9"/>
    <p:sldId id="27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EFF"/>
    <a:srgbClr val="FFEBC4"/>
    <a:srgbClr val="7A9EFF"/>
    <a:srgbClr val="B39866"/>
    <a:srgbClr val="363D46"/>
    <a:srgbClr val="325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79354"/>
  </p:normalViewPr>
  <p:slideViewPr>
    <p:cSldViewPr snapToGrid="0" snapToObjects="1">
      <p:cViewPr varScale="1">
        <p:scale>
          <a:sx n="97" d="100"/>
          <a:sy n="97" d="100"/>
        </p:scale>
        <p:origin x="2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25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802661164068755"/>
          <c:y val="0.1333207765882275"/>
          <c:w val="0.49483269301482236"/>
          <c:h val="0.7770176920689221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Rental Units (occupied and Vacant in 2017)</c:v>
                </c:pt>
              </c:strCache>
            </c:strRef>
          </c:tx>
          <c:explosion val="1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51-AE41-AE6F-22FE26B4DEB7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51-AE41-AE6F-22FE26B4DEB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B4D-5948-B278-D552339C48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A4-2F45-9006-7771FD7661FF}"/>
              </c:ext>
            </c:extLst>
          </c:dPt>
          <c:dLbls>
            <c:dLbl>
              <c:idx val="2"/>
              <c:layout>
                <c:manualLayout>
                  <c:x val="-7.8866963225104143E-5"/>
                  <c:y val="1.205407709615845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4D-5948-B278-D552339C48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EBC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Market Rate</c:v>
                </c:pt>
                <c:pt idx="1">
                  <c:v>Rent Stabilized</c:v>
                </c:pt>
                <c:pt idx="2">
                  <c:v>Rent Controlled</c:v>
                </c:pt>
                <c:pt idx="3">
                  <c:v>Other Regulated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936850</c:v>
                </c:pt>
                <c:pt idx="1">
                  <c:v>966442</c:v>
                </c:pt>
                <c:pt idx="2">
                  <c:v>21751</c:v>
                </c:pt>
                <c:pt idx="3">
                  <c:v>258021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D-5948-B278-D552339C48E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0933977455716585E-2"/>
          <c:y val="4.2762884783434998E-2"/>
          <c:w val="0.31854226971258826"/>
          <c:h val="0.395414823556161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3BC-A34D-90A5-9AC3C5B0E32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t" anchorCtr="0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BC-A34D-90A5-9AC3C5B0E3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C3BC-A34D-90A5-9AC3C5B0E3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All rent-stabilzed units</c:v>
                </c:pt>
                <c:pt idx="1">
                  <c:v>All market-rate units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1375</c:v>
                </c:pt>
                <c:pt idx="1">
                  <c:v>1829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C-A34D-90A5-9AC3C5B0E3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8215824"/>
        <c:axId val="48217504"/>
      </c:barChart>
      <c:catAx>
        <c:axId val="48215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17504"/>
        <c:crosses val="autoZero"/>
        <c:auto val="1"/>
        <c:lblAlgn val="ctr"/>
        <c:lblOffset val="100"/>
        <c:noMultiLvlLbl val="0"/>
      </c:catAx>
      <c:valAx>
        <c:axId val="48217504"/>
        <c:scaling>
          <c:orientation val="minMax"/>
        </c:scaling>
        <c:delete val="1"/>
        <c:axPos val="l"/>
        <c:numFmt formatCode="&quot;$&quot;#,##0_);[Red]\(&quot;$&quot;#,##0\)" sourceLinked="1"/>
        <c:majorTickMark val="none"/>
        <c:minorTickMark val="none"/>
        <c:tickLblPos val="nextTo"/>
        <c:crossAx val="4821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0.83043</cdr:x>
      <cdr:y>0.1411</cdr:y>
    </cdr:from>
    <cdr:to>
      <cdr:x>0.94638</cdr:x>
      <cdr:y>0.32316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EE382FD-5A22-DE44-82FC-2698C5AA9553}"/>
            </a:ext>
          </a:extLst>
        </cdr:cNvPr>
        <cdr:cNvSpPr txBox="1"/>
      </cdr:nvSpPr>
      <cdr:spPr>
        <a:xfrm xmlns:a="http://schemas.openxmlformats.org/drawingml/2006/main">
          <a:off x="6549390" y="70866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C62148-E885-5747-9D97-07DC726F36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4EB4A-9BE5-9A4F-9C5A-55C001574B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33B8B-D72D-A24F-AD4F-77F452695A9D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2F7AF-8559-D649-BED0-7094C8DBEF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92512-DD3A-D14E-934F-922A43825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2068-06F2-B248-86D8-6FA9D993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3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5739-2A67-C74F-AA8A-4E1731066A4B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4441E-3209-1541-A5E4-99B3069D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services and equipment?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 Rate</a:t>
            </a:r>
            <a:r>
              <a:rPr lang="en-US" b="1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936,000</a:t>
            </a:r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 Stabilized</a:t>
            </a:r>
            <a:r>
              <a:rPr lang="en-US" b="1" dirty="0"/>
              <a:t> </a:t>
            </a:r>
            <a:r>
              <a:rPr lang="en-US" dirty="0"/>
              <a:t>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966,000</a:t>
            </a:r>
            <a:r>
              <a:rPr lang="en-US" dirty="0"/>
              <a:t> </a:t>
            </a:r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 Controlled</a:t>
            </a:r>
            <a:r>
              <a:rPr lang="en-US" b="1" dirty="0"/>
              <a:t> 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22,000</a:t>
            </a:r>
            <a:r>
              <a:rPr lang="en-US" dirty="0"/>
              <a:t>  </a:t>
            </a:r>
          </a:p>
          <a:p>
            <a:pPr algn="l"/>
            <a:r>
              <a:rPr lang="en-US" b="1" dirty="0"/>
              <a:t>Other 	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258,021</a:t>
            </a:r>
            <a:r>
              <a:rPr lang="en-US" dirty="0"/>
              <a:t> </a:t>
            </a:r>
            <a:endParaRPr lang="en-US" b="1" dirty="0"/>
          </a:p>
          <a:p>
            <a:pPr algn="l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Rental	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2,183,064</a:t>
            </a:r>
            <a:r>
              <a:rPr lang="en-US" b="0" dirty="0"/>
              <a:t>  </a:t>
            </a:r>
          </a:p>
          <a:p>
            <a:pPr algn="l"/>
            <a:r>
              <a:rPr lang="en-US" b="0" dirty="0"/>
              <a:t>________________________________</a:t>
            </a:r>
          </a:p>
          <a:p>
            <a:pPr algn="l"/>
            <a:r>
              <a:rPr lang="en-US" b="0" dirty="0"/>
              <a:t>Total Units		3.2 million  </a:t>
            </a:r>
          </a:p>
          <a:p>
            <a:pPr algn="l"/>
            <a:endParaRPr lang="en-US" b="0" dirty="0"/>
          </a:p>
          <a:p>
            <a:pPr algn="l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housing, Mitchell-Lama, In Rem, HUD- regulated, Article 4 and Loft Board units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1,113,512 rent stabilized units in 1944</a:t>
            </a:r>
          </a:p>
          <a:p>
            <a:endParaRPr lang="en-US" dirty="0"/>
          </a:p>
          <a:p>
            <a:r>
              <a:rPr lang="en-US" dirty="0"/>
              <a:t>What are other sources of deregulation in 2017</a:t>
            </a:r>
          </a:p>
          <a:p>
            <a:r>
              <a:rPr lang="en-US" dirty="0"/>
              <a:t>Sure that is the current vacancy threshold</a:t>
            </a:r>
          </a:p>
          <a:p>
            <a:endParaRPr lang="en-US" dirty="0"/>
          </a:p>
          <a:p>
            <a:r>
              <a:rPr lang="en-US" dirty="0"/>
              <a:t>Sources of decontrol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rent high income deregulation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Expiration of tax exemption status 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4441E-3209-1541-A5E4-99B3069D92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FA6-218E-9747-BA91-725BC9473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21E63-3D31-2D45-884B-B2E727D7A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B3986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368D-B8F9-0540-8C42-5E2A8CE4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  <a:solidFill>
            <a:srgbClr val="B39866"/>
          </a:solidFill>
        </p:spPr>
        <p:txBody>
          <a:bodyPr/>
          <a:lstStyle>
            <a:lvl1pPr>
              <a:defRPr sz="1200" b="1">
                <a:solidFill>
                  <a:srgbClr val="C4DEFF"/>
                </a:solidFill>
              </a:defRPr>
            </a:lvl1pPr>
          </a:lstStyle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5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2AE9-A718-D84C-98FB-CBB11BB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2807F-8733-CE44-8CDE-E2A4D03C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F592-6522-0849-9152-F008329B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2C6A-810E-4045-B1B6-1AABA61DAF4A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4717-0BB7-E543-BF0B-3424CDC5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4E4B-287A-664D-8C07-4F38506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F72BC-FBAB-8344-AE80-CFC648D27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526BA-6CF3-E843-B524-FC1DE88E3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2C33-F950-0D45-AEB2-5DE3BB66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FC38-253B-2940-AE82-E56E2F44212C}" type="datetime1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CBA5-5FBF-F244-816F-4C88356A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0620-2208-3F42-BBEE-761A4EE5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6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268F-B9D4-134B-9C2B-D77B98C8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235077"/>
          </a:xfrm>
        </p:spPr>
        <p:txBody>
          <a:bodyPr>
            <a:normAutofit/>
          </a:bodyPr>
          <a:lstStyle>
            <a:lvl1pPr>
              <a:defRPr sz="4200" b="1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5115-F176-0341-8678-4426F914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26"/>
            <a:ext cx="7886700" cy="4699037"/>
          </a:xfrm>
        </p:spPr>
        <p:txBody>
          <a:bodyPr/>
          <a:lstStyle>
            <a:lvl1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n>
                  <a:noFill/>
                </a:ln>
                <a:solidFill>
                  <a:srgbClr val="B39866"/>
                </a:solidFill>
                <a:effectLst>
                  <a:glow>
                    <a:schemeClr val="accent1"/>
                  </a:glow>
                  <a:outerShdw blurRad="50800" dist="50800"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</a:defRPr>
            </a:lvl1pPr>
            <a:lvl2pPr marL="5143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rgbClr val="FFEBC4"/>
                </a:solidFill>
              </a:defRPr>
            </a:lvl2pPr>
            <a:lvl3pPr marL="8572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3pPr>
            <a:lvl4pPr marL="12001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4pPr>
            <a:lvl5pPr marL="15430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4D2D-2330-5249-B0EB-933FF1E9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49" y="6356351"/>
            <a:ext cx="7886699" cy="365125"/>
          </a:xfrm>
          <a:solidFill>
            <a:srgbClr val="B39866"/>
          </a:solidFill>
        </p:spPr>
        <p:txBody>
          <a:bodyPr/>
          <a:lstStyle>
            <a:lvl1pPr>
              <a:defRPr sz="1200" b="1">
                <a:solidFill>
                  <a:srgbClr val="C4DEFF"/>
                </a:solidFill>
              </a:defRPr>
            </a:lvl1pPr>
          </a:lstStyle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8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7493-063B-B348-9A06-EEF78153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37A2-58CB-AF4E-8031-37F31209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BEDDCD-5084-014C-A7C4-37B898C8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49" y="6356351"/>
            <a:ext cx="7886699" cy="365125"/>
          </a:xfrm>
          <a:solidFill>
            <a:srgbClr val="B39866"/>
          </a:solidFill>
        </p:spPr>
        <p:txBody>
          <a:bodyPr/>
          <a:lstStyle>
            <a:lvl1pPr>
              <a:defRPr sz="1200" b="1">
                <a:solidFill>
                  <a:srgbClr val="C4DEFF"/>
                </a:solidFill>
              </a:defRPr>
            </a:lvl1pPr>
          </a:lstStyle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101F-0402-4D46-A1A3-6A22EF3B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solidFill>
                  <a:srgbClr val="C4D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D4CD-83C2-1940-A5DB-72612B9C7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2pPr>
              <a:defRPr>
                <a:solidFill>
                  <a:srgbClr val="FFEBC4"/>
                </a:solidFill>
              </a:defRPr>
            </a:lvl2pPr>
            <a:lvl3pPr>
              <a:defRPr>
                <a:solidFill>
                  <a:srgbClr val="FFEBC4"/>
                </a:solidFill>
              </a:defRPr>
            </a:lvl3pPr>
            <a:lvl4pPr>
              <a:defRPr>
                <a:solidFill>
                  <a:srgbClr val="FFEBC4"/>
                </a:solidFill>
              </a:defRPr>
            </a:lvl4pPr>
            <a:lvl5pPr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F7A05-79E3-4047-BAFE-5E097BA01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2pPr>
              <a:defRPr>
                <a:solidFill>
                  <a:srgbClr val="FFEBC4"/>
                </a:solidFill>
              </a:defRPr>
            </a:lvl2pPr>
            <a:lvl3pPr>
              <a:defRPr>
                <a:solidFill>
                  <a:srgbClr val="FFEBC4"/>
                </a:solidFill>
              </a:defRPr>
            </a:lvl3pPr>
            <a:lvl4pPr>
              <a:defRPr>
                <a:solidFill>
                  <a:srgbClr val="FFEBC4"/>
                </a:solidFill>
              </a:defRPr>
            </a:lvl4pPr>
            <a:lvl5pPr>
              <a:defRPr>
                <a:solidFill>
                  <a:srgbClr val="FFEBC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5EA7-1363-CF44-BC3D-207ACA51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E0A7-AB18-2444-9896-D89164E68FCA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C23E-38B7-D845-BDBD-4AF97BF9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A6C5-FEC8-B640-9318-C8215250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93D3-B953-794A-8242-95C8CF1A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5569-F5B4-9944-8BD2-A6A00E93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162AF-5B8C-C747-B881-80DA844AC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D85B4-58F7-6F40-AF97-56F3A6865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F6B7-40CF-B841-9348-01A663431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60BAB-F4B1-8E48-99F5-A4F23DD8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7BC1-8688-D84D-886F-BDED7EE70723}" type="datetime1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A886B-D64C-334F-8C80-3CD8E7EB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61939-D2D8-F44B-ACA0-1D9DD318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C2EC-C0AE-5F41-B293-39F8E76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4A7A5-8916-2A44-9540-01AB55CD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15DB-2A95-FD4F-B44E-DCD41C7F0FAA}" type="datetime1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92BC3-D1F0-FF4B-BC3F-E008E75E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023EB-F438-2D42-A825-7DDC5A19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8DE2B-C994-464D-91D8-83961E86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9F9E-6678-0E46-9831-15C696D2DE31}" type="datetime1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C735F-3810-1641-9AFB-DE32B0B5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14049-A4BC-CF4E-A621-CC00FDB1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BB8-4292-9244-95A3-416D73B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A28-D67C-D841-B125-73195EEB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4E10-027A-744A-8FB3-F966B72C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1A022-9EA3-C94E-AD89-D461350C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72A8-E6C8-904E-9200-6C4894A63D56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3206-FBDB-3C4E-BD24-CFE626E9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BDAB-9FE8-3C42-A030-478A00FC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9FDE-DF54-434B-9BDE-ACB55701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AB688-DAAA-B748-B6D3-A508E3C4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B4366-BFE8-4749-8FC1-F053433C1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9CBB3-7828-B541-AFE9-AA0DB166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C621-DC42-C840-A9C5-509E5C83B776}" type="datetime1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19F7-37A7-6A4A-BB2C-6FF3D31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7241-BC5C-A546-B83C-3AD7988A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F554-79E5-1042-9277-1B5BF224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E88FC-6C1F-0643-A55B-6D48BBC4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AE60-483B-0743-9AF9-65C5F1D4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2C6C-BE20-8F4F-97F7-FA3D780A0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C027-10CA-E74E-B0F8-8C74ED2C57B4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3C3-99E7-5844-BD00-284D3825D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28C7-CB5B-7E4B-BF73-E6869B7D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1729-56D5-6845-82A3-C669952BA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1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7C55-28C4-FE4A-A0BD-44708AAC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HOUSING LITERACY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3AC98-8ECD-414A-9EBA-938F48CB7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housingliteracynyc.org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FB9E-199A-8846-A830-CEE6F5F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43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7763-11A0-8449-91C0-150C9418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11DF-4874-4242-B1AB-24EB53CA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EBC4"/>
                </a:solidFill>
              </a:rPr>
              <a:t>Housing Literacy </a:t>
            </a:r>
            <a:r>
              <a:rPr lang="en-US" dirty="0"/>
              <a:t>is about raising awareness of the rent regulation system and the right we have a rent-stabilized tenants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EBC4"/>
                </a:solidFill>
              </a:rPr>
              <a:t>website</a:t>
            </a:r>
            <a:r>
              <a:rPr lang="en-US" dirty="0"/>
              <a:t> is a useful resource for tenants as well as organizers, housing advocates, and academics</a:t>
            </a:r>
          </a:p>
          <a:p>
            <a:endParaRPr lang="en-US" dirty="0"/>
          </a:p>
          <a:p>
            <a:r>
              <a:rPr lang="en-US" dirty="0"/>
              <a:t>Housing Literacy </a:t>
            </a:r>
          </a:p>
          <a:p>
            <a:pPr lvl="1"/>
            <a:r>
              <a:rPr lang="en-US" sz="2200" dirty="0">
                <a:solidFill>
                  <a:srgbClr val="C4DEFF"/>
                </a:solidFill>
              </a:rPr>
              <a:t>https://</a:t>
            </a:r>
            <a:r>
              <a:rPr lang="en-US" sz="2200" dirty="0" err="1">
                <a:solidFill>
                  <a:srgbClr val="C4DEFF"/>
                </a:solidFill>
              </a:rPr>
              <a:t>housingliteracynyc.org</a:t>
            </a:r>
            <a:endParaRPr lang="en-US" sz="2200" dirty="0">
              <a:solidFill>
                <a:srgbClr val="C4DEF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E21E528-A274-F34D-B4FD-A864CAD4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52F6-7F1F-C34A-B8AD-3B4E7A91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Collaborators/Supporters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279D-64D8-3B42-9C9A-0C86FB86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Tenants and Neighbors</a:t>
            </a:r>
          </a:p>
          <a:p>
            <a:pPr lvl="1"/>
            <a:r>
              <a:rPr lang="en-US" dirty="0" err="1"/>
              <a:t>Delsenia</a:t>
            </a:r>
            <a:r>
              <a:rPr lang="en-US" dirty="0"/>
              <a:t> Glover, </a:t>
            </a:r>
            <a:r>
              <a:rPr lang="en-US" dirty="0">
                <a:solidFill>
                  <a:srgbClr val="C4DEFF"/>
                </a:solidFill>
              </a:rPr>
              <a:t>Executive Director</a:t>
            </a:r>
          </a:p>
          <a:p>
            <a:pPr lvl="1"/>
            <a:r>
              <a:rPr lang="en-US" dirty="0"/>
              <a:t>Ellen Davidson, </a:t>
            </a:r>
            <a:r>
              <a:rPr lang="en-US" dirty="0">
                <a:solidFill>
                  <a:srgbClr val="C4DEFF"/>
                </a:solidFill>
              </a:rPr>
              <a:t>T&amp;N Board Member &amp; Housing Lawyer at Legal Aid</a:t>
            </a:r>
          </a:p>
          <a:p>
            <a:pPr lvl="1"/>
            <a:r>
              <a:rPr lang="en-US" dirty="0"/>
              <a:t>Katie Goldstein, </a:t>
            </a:r>
            <a:r>
              <a:rPr lang="en-US" dirty="0">
                <a:solidFill>
                  <a:srgbClr val="C4DEFF"/>
                </a:solidFill>
              </a:rPr>
              <a:t>Former T&amp;N Executive Director</a:t>
            </a:r>
          </a:p>
          <a:p>
            <a:pPr lvl="1"/>
            <a:r>
              <a:rPr lang="en-US" dirty="0"/>
              <a:t>Sam Stein, </a:t>
            </a:r>
            <a:r>
              <a:rPr lang="en-US" dirty="0">
                <a:solidFill>
                  <a:srgbClr val="C4DEFF"/>
                </a:solidFill>
              </a:rPr>
              <a:t>Former Board Member and current GC Graduate Student </a:t>
            </a:r>
          </a:p>
          <a:p>
            <a:r>
              <a:rPr lang="en-US" b="1" dirty="0"/>
              <a:t>Partner and Partners</a:t>
            </a:r>
          </a:p>
          <a:p>
            <a:pPr lvl="1"/>
            <a:r>
              <a:rPr lang="en-US" dirty="0"/>
              <a:t>Zach Mihalko and Greg Mihalko,  </a:t>
            </a:r>
            <a:r>
              <a:rPr lang="en-US" dirty="0">
                <a:solidFill>
                  <a:srgbClr val="C4DEFF"/>
                </a:solidFill>
              </a:rPr>
              <a:t>Lead designers and founders of Partner &amp; Partners</a:t>
            </a:r>
          </a:p>
          <a:p>
            <a:r>
              <a:rPr lang="en-US" b="1" dirty="0"/>
              <a:t>Center for the Humanities</a:t>
            </a:r>
          </a:p>
          <a:p>
            <a:pPr lvl="1"/>
            <a:r>
              <a:rPr lang="en-US" dirty="0"/>
              <a:t>Kendra Sullivan, Alisa </a:t>
            </a:r>
            <a:r>
              <a:rPr lang="en-US" dirty="0" err="1"/>
              <a:t>Besher</a:t>
            </a:r>
            <a:r>
              <a:rPr lang="en-US" dirty="0"/>
              <a:t>, Sampson Starkweather, and Jordan Lord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A156C-503B-8746-AF1E-99A3B186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7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7C55-28C4-FE4A-A0BD-44708AAC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72208"/>
            <a:ext cx="6858000" cy="135172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B39866"/>
                </a:solidFill>
              </a:rPr>
            </a:br>
            <a:r>
              <a:rPr lang="en-US" dirty="0">
                <a:solidFill>
                  <a:srgbClr val="B39866"/>
                </a:solidFill>
              </a:rPr>
              <a:t>How many of you are renters?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FB9E-199A-8846-A830-CEE6F5F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1E5D13-5A0A-ED44-8DCE-5E03895E4BE4}"/>
              </a:ext>
            </a:extLst>
          </p:cNvPr>
          <p:cNvSpPr txBox="1">
            <a:spLocks/>
          </p:cNvSpPr>
          <p:nvPr/>
        </p:nvSpPr>
        <p:spPr>
          <a:xfrm>
            <a:off x="1143000" y="2544417"/>
            <a:ext cx="6858000" cy="2372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B3986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100" dirty="0">
              <a:solidFill>
                <a:srgbClr val="C4DEFF"/>
              </a:solidFill>
              <a:latin typeface="+mj-lt"/>
            </a:endParaRPr>
          </a:p>
          <a:p>
            <a:r>
              <a:rPr lang="en-US" sz="6600" dirty="0">
                <a:latin typeface="+mj-lt"/>
              </a:rPr>
              <a:t>How many of you have ever requested your rent history and know if you live in a rent stabilized unit?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DB4C2FA-CF3C-C443-A9E1-E09E05742669}"/>
              </a:ext>
            </a:extLst>
          </p:cNvPr>
          <p:cNvSpPr txBox="1">
            <a:spLocks/>
          </p:cNvSpPr>
          <p:nvPr/>
        </p:nvSpPr>
        <p:spPr>
          <a:xfrm>
            <a:off x="911087" y="357808"/>
            <a:ext cx="6858000" cy="993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C4DE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Setting the Table</a:t>
            </a:r>
          </a:p>
        </p:txBody>
      </p:sp>
    </p:spTree>
    <p:extLst>
      <p:ext uri="{BB962C8B-B14F-4D97-AF65-F5344CB8AC3E}">
        <p14:creationId xmlns:p14="http://schemas.microsoft.com/office/powerpoint/2010/main" val="385819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7B26-E296-964C-8C6F-63058AA1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Control &amp; Rent Stabilization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6601-457F-3D49-94EA-63C0C8E7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Rent-Stabilized Units</a:t>
            </a:r>
          </a:p>
          <a:p>
            <a:pPr lvl="1"/>
            <a:r>
              <a:rPr lang="en-US" sz="1800" dirty="0"/>
              <a:t>Built before 1974</a:t>
            </a:r>
          </a:p>
          <a:p>
            <a:pPr lvl="1"/>
            <a:r>
              <a:rPr lang="en-US" sz="1800" dirty="0"/>
              <a:t>Building has 6 or more units</a:t>
            </a:r>
          </a:p>
          <a:p>
            <a:pPr lvl="1"/>
            <a:r>
              <a:rPr lang="en-US" sz="1800" dirty="0"/>
              <a:t>A current legal rent is less than $2,774.76, as of January 1, 2019</a:t>
            </a:r>
          </a:p>
          <a:p>
            <a:pPr lvl="1"/>
            <a:r>
              <a:rPr lang="en-US" sz="1800" dirty="0">
                <a:solidFill>
                  <a:srgbClr val="C4DEFF"/>
                </a:solidFill>
              </a:rPr>
              <a:t>Exception: conversions, decontrol, and tax exemptions</a:t>
            </a:r>
            <a:endParaRPr lang="en-US" sz="1800" dirty="0"/>
          </a:p>
          <a:p>
            <a:r>
              <a:rPr lang="en-US" dirty="0"/>
              <a:t>Protections</a:t>
            </a:r>
          </a:p>
          <a:p>
            <a:pPr lvl="1"/>
            <a:r>
              <a:rPr lang="en-US" sz="1800" dirty="0"/>
              <a:t>Limits on rent increases (Rent Guidelines Board)</a:t>
            </a:r>
          </a:p>
          <a:p>
            <a:pPr lvl="1"/>
            <a:r>
              <a:rPr lang="en-US" sz="1800" dirty="0"/>
              <a:t>Guaranteed renewal of leases</a:t>
            </a:r>
          </a:p>
          <a:p>
            <a:pPr lvl="1"/>
            <a:r>
              <a:rPr lang="en-US" sz="1800" dirty="0"/>
              <a:t>Limited number of ways you can be evicted</a:t>
            </a:r>
          </a:p>
          <a:p>
            <a:pPr lvl="1"/>
            <a:r>
              <a:rPr lang="en-US" sz="1800" dirty="0"/>
              <a:t>Provide essential services and equipment</a:t>
            </a:r>
          </a:p>
          <a:p>
            <a:pPr lvl="1"/>
            <a:r>
              <a:rPr lang="en-US" sz="1800" dirty="0"/>
              <a:t>Succession Rights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A14BB-B50D-5047-BC45-CA7261DF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4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51E6-30FC-F44C-A98C-2DED3878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778"/>
            <a:ext cx="7886700" cy="838518"/>
          </a:xfrm>
        </p:spPr>
        <p:txBody>
          <a:bodyPr>
            <a:normAutofit/>
          </a:bodyPr>
          <a:lstStyle/>
          <a:p>
            <a:pPr algn="ctr"/>
            <a:r>
              <a:rPr lang="en-US" sz="3950" dirty="0"/>
              <a:t>Rental Units by Rent-Regulation Status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5D96E4-3644-1C41-9937-970968EE8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314703"/>
              </p:ext>
            </p:extLst>
          </p:nvPr>
        </p:nvGraphicFramePr>
        <p:xfrm>
          <a:off x="628649" y="1100296"/>
          <a:ext cx="7886699" cy="502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1FA32-F062-7947-9955-27A571C6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9919C-A4EF-E944-8243-3C99FC60AF74}"/>
              </a:ext>
            </a:extLst>
          </p:cNvPr>
          <p:cNvSpPr/>
          <p:nvPr/>
        </p:nvSpPr>
        <p:spPr>
          <a:xfrm>
            <a:off x="628649" y="5798077"/>
            <a:ext cx="6071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C4DEFF"/>
                </a:solidFill>
              </a:rPr>
              <a:t>Source</a:t>
            </a:r>
            <a:r>
              <a:rPr lang="en-US" sz="1400" dirty="0">
                <a:solidFill>
                  <a:srgbClr val="C4DEFF"/>
                </a:solidFill>
              </a:rPr>
              <a:t>| Rent Guidelines Board 2018 Housing Supply Report, pg. 4: </a:t>
            </a:r>
          </a:p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C4DEFF"/>
                </a:solidFill>
              </a:rPr>
              <a:t>Estimates exclude 247,977 vacant units that are not available for sale or rent. </a:t>
            </a:r>
          </a:p>
          <a:p>
            <a:pPr>
              <a:defRPr sz="1862" b="0" i="0" u="none" strike="noStrike" kern="1200" spc="0" baseline="0">
                <a:solidFill>
                  <a:srgbClr val="E6BE5E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 sz="1400" dirty="0">
              <a:solidFill>
                <a:srgbClr val="C4D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3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CCD-8EF5-4440-A3C1-261C5C91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Median Gross Rent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22E1937-7F65-F947-81FD-6929B5C2C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770693"/>
              </p:ext>
            </p:extLst>
          </p:nvPr>
        </p:nvGraphicFramePr>
        <p:xfrm>
          <a:off x="628650" y="1477963"/>
          <a:ext cx="78867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4A217A9-DB67-1D45-B969-8DDD651D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013B-7A3E-B84D-8578-D2F83816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8178-72B3-5C45-B4E2-34118430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Since </a:t>
            </a:r>
            <a:r>
              <a:rPr lang="en-US" b="1" dirty="0">
                <a:solidFill>
                  <a:srgbClr val="FFEBC4"/>
                </a:solidFill>
                <a:effectLst/>
              </a:rPr>
              <a:t>1994</a:t>
            </a:r>
            <a:r>
              <a:rPr lang="en-US" dirty="0">
                <a:effectLst/>
              </a:rPr>
              <a:t>, New York City has had a net loss of about </a:t>
            </a:r>
            <a:r>
              <a:rPr lang="en-US" b="1" dirty="0">
                <a:solidFill>
                  <a:srgbClr val="FFEBC4"/>
                </a:solidFill>
                <a:effectLst/>
              </a:rPr>
              <a:t>147,512 </a:t>
            </a:r>
            <a:r>
              <a:rPr lang="en-US" dirty="0">
                <a:effectLst/>
              </a:rPr>
              <a:t>rent-stabilized units, about </a:t>
            </a:r>
            <a:r>
              <a:rPr lang="en-US" b="1" dirty="0">
                <a:solidFill>
                  <a:srgbClr val="FFEBC4"/>
                </a:solidFill>
                <a:effectLst/>
              </a:rPr>
              <a:t>15% </a:t>
            </a:r>
            <a:r>
              <a:rPr lang="en-US" dirty="0">
                <a:effectLst/>
              </a:rPr>
              <a:t>of its housing stock. </a:t>
            </a:r>
          </a:p>
          <a:p>
            <a:pPr>
              <a:lnSpc>
                <a:spcPct val="110000"/>
              </a:lnSpc>
            </a:pPr>
            <a:r>
              <a:rPr lang="en-US" dirty="0"/>
              <a:t>Currently, estimates put about</a:t>
            </a:r>
            <a:r>
              <a:rPr lang="en-US" b="1" dirty="0">
                <a:solidFill>
                  <a:srgbClr val="FFEBC4"/>
                </a:solidFill>
              </a:rPr>
              <a:t> 47,409 units</a:t>
            </a:r>
            <a:r>
              <a:rPr lang="en-US" dirty="0"/>
              <a:t>, or about </a:t>
            </a:r>
            <a:r>
              <a:rPr lang="en-US" b="1" dirty="0">
                <a:solidFill>
                  <a:srgbClr val="FFEBC4"/>
                </a:solidFill>
              </a:rPr>
              <a:t>5%</a:t>
            </a:r>
            <a:r>
              <a:rPr lang="en-US" dirty="0"/>
              <a:t>, are one vacancy increase away from decontrol </a:t>
            </a:r>
            <a:endParaRPr lang="en-US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dirty="0">
                <a:effectLst/>
              </a:rPr>
              <a:t>Rent Registration and deregulation rent threshold of</a:t>
            </a:r>
            <a:r>
              <a:rPr lang="en-US" dirty="0">
                <a:solidFill>
                  <a:srgbClr val="FFEBC4"/>
                </a:solidFill>
                <a:effectLst/>
              </a:rPr>
              <a:t> </a:t>
            </a:r>
            <a:r>
              <a:rPr lang="en-US" b="1" dirty="0">
                <a:solidFill>
                  <a:srgbClr val="C4DEFF"/>
                </a:solidFill>
              </a:rPr>
              <a:t>$2,774.76</a:t>
            </a:r>
            <a:endParaRPr lang="en-US" dirty="0">
              <a:solidFill>
                <a:srgbClr val="C4DE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high-rent vacancy deregulation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FFEBC4"/>
                </a:solidFill>
                <a:effectLst/>
              </a:rPr>
              <a:t>Lax enforcement </a:t>
            </a:r>
            <a:r>
              <a:rPr lang="en-US" dirty="0">
                <a:effectLst/>
              </a:rPr>
              <a:t>and </a:t>
            </a:r>
            <a:r>
              <a:rPr lang="en-US" dirty="0">
                <a:solidFill>
                  <a:srgbClr val="FFEBC4"/>
                </a:solidFill>
                <a:effectLst/>
              </a:rPr>
              <a:t>loopholes</a:t>
            </a:r>
            <a:r>
              <a:rPr lang="en-US" dirty="0">
                <a:effectLst/>
              </a:rPr>
              <a:t> that place the onus of enforcement on tenants -----&gt; rent histories </a:t>
            </a:r>
          </a:p>
          <a:p>
            <a:pPr>
              <a:lnSpc>
                <a:spcPct val="110000"/>
              </a:lnSpc>
            </a:pPr>
            <a:r>
              <a:rPr lang="en-US" dirty="0"/>
              <a:t>This means </a:t>
            </a:r>
            <a:r>
              <a:rPr lang="en-US" dirty="0">
                <a:solidFill>
                  <a:srgbClr val="FFEBC4"/>
                </a:solidFill>
              </a:rPr>
              <a:t>less affordable rental housing </a:t>
            </a:r>
            <a:r>
              <a:rPr lang="en-US" dirty="0"/>
              <a:t>for NYC tenants, specifically with added protections of stability and affordability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C4DEFF"/>
                </a:solidFill>
                <a:effectLst/>
              </a:rPr>
              <a:t>    Sources | New York City Housing and Vacancy Survey microdata (2017); NYU Furman Center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502149-FDCE-7041-B379-EB0EF7AF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2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9EBE-BEBB-1E4E-8AAC-67582350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Need for Housing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898B-5607-D347-AF35-D69721AE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Housing Literacy, a concept</a:t>
            </a:r>
          </a:p>
          <a:p>
            <a:pPr lvl="1"/>
            <a:r>
              <a:rPr lang="en-US" sz="1800" dirty="0"/>
              <a:t>Rent-stabilized tenants have a basic knowledge of their rights, it’s value, and join in the fight to protect it</a:t>
            </a:r>
          </a:p>
          <a:p>
            <a:pPr lvl="1"/>
            <a:r>
              <a:rPr lang="en-US" sz="1800" dirty="0"/>
              <a:t>Onus is on the tenant to make sure landlords are following the rules</a:t>
            </a:r>
          </a:p>
          <a:p>
            <a:pPr lvl="2"/>
            <a:r>
              <a:rPr lang="en-US" sz="1700" dirty="0"/>
              <a:t>Know which basic questions to ask</a:t>
            </a:r>
          </a:p>
          <a:p>
            <a:pPr lvl="2"/>
            <a:r>
              <a:rPr lang="en-US" sz="1700" dirty="0"/>
              <a:t>Have a sense of what kinds of things seem fishy</a:t>
            </a:r>
          </a:p>
          <a:p>
            <a:pPr lvl="2"/>
            <a:r>
              <a:rPr lang="en-US" sz="1700" dirty="0"/>
              <a:t>Know who they can turn to for help</a:t>
            </a:r>
          </a:p>
          <a:p>
            <a:r>
              <a:rPr lang="en-US" sz="2400" dirty="0"/>
              <a:t>Housing Literacy, a website</a:t>
            </a:r>
          </a:p>
          <a:p>
            <a:pPr lvl="1"/>
            <a:r>
              <a:rPr lang="en-US" sz="1800" dirty="0"/>
              <a:t>Annotations the 3 basic lease documents</a:t>
            </a:r>
          </a:p>
          <a:p>
            <a:pPr lvl="1"/>
            <a:r>
              <a:rPr lang="en-US" sz="1800" dirty="0"/>
              <a:t>Centralizes important resources and readings</a:t>
            </a:r>
          </a:p>
          <a:p>
            <a:pPr lvl="1"/>
            <a:endParaRPr lang="en-US" sz="1800" dirty="0"/>
          </a:p>
          <a:p>
            <a:endParaRPr lang="en-US" sz="24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225EF25-2AB7-C043-9CF1-DEF92851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2340-8B12-AD47-943F-E418D48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Housing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0F55-ADE4-A145-9BF4-ADC25541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926"/>
            <a:ext cx="7886700" cy="4699037"/>
          </a:xfrm>
        </p:spPr>
        <p:txBody>
          <a:bodyPr>
            <a:normAutofit/>
          </a:bodyPr>
          <a:lstStyle/>
          <a:p>
            <a:r>
              <a:rPr lang="en-US" dirty="0"/>
              <a:t>Tool for Organizers and Housing Advocates</a:t>
            </a:r>
          </a:p>
          <a:p>
            <a:pPr lvl="1"/>
            <a:r>
              <a:rPr lang="en-US" sz="1800" dirty="0"/>
              <a:t>Educational tool to walk tenants through their lease </a:t>
            </a:r>
          </a:p>
          <a:p>
            <a:pPr lvl="1"/>
            <a:r>
              <a:rPr lang="en-US" sz="1800" dirty="0"/>
              <a:t>Digital resource in the digital age</a:t>
            </a:r>
          </a:p>
          <a:p>
            <a:pPr lvl="2"/>
            <a:r>
              <a:rPr lang="en-US" sz="1800" dirty="0"/>
              <a:t>Links rent history requests</a:t>
            </a:r>
          </a:p>
          <a:p>
            <a:pPr lvl="2"/>
            <a:r>
              <a:rPr lang="en-US" sz="1800" dirty="0"/>
              <a:t>Relevant apps and good news articles </a:t>
            </a:r>
          </a:p>
          <a:p>
            <a:pPr lvl="1"/>
            <a:r>
              <a:rPr lang="en-US" sz="1800" dirty="0"/>
              <a:t>Outreach tool to reach beyond our networks</a:t>
            </a:r>
          </a:p>
          <a:p>
            <a:r>
              <a:rPr lang="en-US" dirty="0"/>
              <a:t>Tool for Tenants</a:t>
            </a:r>
          </a:p>
          <a:p>
            <a:pPr lvl="1"/>
            <a:r>
              <a:rPr lang="en-US" sz="1800" dirty="0"/>
              <a:t>Educate themselves and raise base level of knowledge for all tenants</a:t>
            </a:r>
          </a:p>
          <a:p>
            <a:pPr lvl="1"/>
            <a:r>
              <a:rPr lang="en-US" sz="1700" dirty="0"/>
              <a:t>People to </a:t>
            </a:r>
            <a:r>
              <a:rPr lang="en-US" sz="1700" dirty="0">
                <a:sym typeface="Wingdings" pitchFamily="2" charset="2"/>
              </a:rPr>
              <a:t>identify as </a:t>
            </a:r>
            <a:r>
              <a:rPr lang="en-US" sz="1700" dirty="0"/>
              <a:t>tenants </a:t>
            </a:r>
          </a:p>
          <a:p>
            <a:pPr lvl="1"/>
            <a:r>
              <a:rPr lang="en-US" sz="1800" dirty="0"/>
              <a:t>Collective solidarity and individual protections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43F18B-1805-8E42-9D71-9BF0735A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housingliteracynyc.org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ing Lit">
      <a:dk1>
        <a:srgbClr val="000000"/>
      </a:dk1>
      <a:lt1>
        <a:srgbClr val="E6BE5E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0B0D95"/>
      </a:hlink>
      <a:folHlink>
        <a:srgbClr val="F1B76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5412</TotalTime>
  <Words>537</Words>
  <Application>Microsoft Macintosh PowerPoint</Application>
  <PresentationFormat>On-screen Show (4:3)</PresentationFormat>
  <Paragraphs>108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HOUSING LITERACY  </vt:lpstr>
      <vt:lpstr>Collaborators/Supporters</vt:lpstr>
      <vt:lpstr> How many of you are renters?</vt:lpstr>
      <vt:lpstr>Rent Control &amp; Rent Stabilization</vt:lpstr>
      <vt:lpstr>Rental Units by Rent-Regulation Status</vt:lpstr>
      <vt:lpstr>Median Gross Rent</vt:lpstr>
      <vt:lpstr>The Problem</vt:lpstr>
      <vt:lpstr>A Need for Housing Literacy</vt:lpstr>
      <vt:lpstr>How to use Housing Literacy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 Zapatka</dc:creator>
  <cp:lastModifiedBy>Kasey  Zapatka</cp:lastModifiedBy>
  <cp:revision>303</cp:revision>
  <cp:lastPrinted>2019-05-01T21:08:04Z</cp:lastPrinted>
  <dcterms:created xsi:type="dcterms:W3CDTF">2019-04-04T17:25:53Z</dcterms:created>
  <dcterms:modified xsi:type="dcterms:W3CDTF">2019-05-01T21:23:54Z</dcterms:modified>
</cp:coreProperties>
</file>