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8" r:id="rId3"/>
    <p:sldId id="258" r:id="rId4"/>
    <p:sldId id="260" r:id="rId5"/>
    <p:sldId id="277" r:id="rId6"/>
    <p:sldId id="261" r:id="rId7"/>
    <p:sldId id="262" r:id="rId8"/>
    <p:sldId id="270" r:id="rId9"/>
    <p:sldId id="272" r:id="rId10"/>
    <p:sldId id="274" r:id="rId11"/>
    <p:sldId id="273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4"/>
    <a:srgbClr val="C4DEFF"/>
    <a:srgbClr val="B39866"/>
    <a:srgbClr val="DEECFF"/>
    <a:srgbClr val="363D46"/>
    <a:srgbClr val="7A9EFF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portal.hcr.ny.gov</a:t>
            </a:r>
            <a:r>
              <a:rPr lang="en-US" dirty="0"/>
              <a:t>/app/ask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9D11-AB6E-B543-8F73-7C25899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5E58-AB8F-4542-B394-8588B8B41DA3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5535-B190-8941-825D-DAA3122D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BD0-9DA2-8C4A-BAFF-DB35F53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nyc.gov/site/rentguidelinesboard/rent-guidelines/2018-19-apartment-loft-order-50.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hcr.ny.gov/app/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RENT HISTORY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rent history, </a:t>
            </a:r>
          </a:p>
          <a:p>
            <a:r>
              <a:rPr lang="en-US" dirty="0"/>
              <a:t>why should we get one</a:t>
            </a:r>
          </a:p>
          <a:p>
            <a:r>
              <a:rPr lang="en-US" dirty="0"/>
              <a:t>how can you get one,</a:t>
            </a:r>
          </a:p>
          <a:p>
            <a:r>
              <a:rPr lang="en-US" dirty="0"/>
              <a:t> and what does it mean?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235B20F-FDD0-D047-9526-0064A881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7150"/>
            <a:ext cx="79248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3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C99A2E-9CF4-CA4C-8A4B-53757248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154086"/>
            <a:ext cx="8002411" cy="65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E1D9-B07F-5E42-9F7C-8E533E9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1582-E71F-7F4F-BC90-79C96B8A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live in a rent-stabilized apartment that is registered as having a </a:t>
            </a:r>
            <a:r>
              <a:rPr lang="en-US" b="1" dirty="0">
                <a:solidFill>
                  <a:srgbClr val="FFEBC4"/>
                </a:solidFill>
              </a:rPr>
              <a:t>legal regulated rent well above the deregulation rent threshold </a:t>
            </a:r>
            <a:r>
              <a:rPr lang="en-US" dirty="0"/>
              <a:t>and a preferential rent</a:t>
            </a:r>
          </a:p>
          <a:p>
            <a:r>
              <a:rPr lang="en-US" dirty="0"/>
              <a:t>No </a:t>
            </a:r>
            <a:r>
              <a:rPr lang="en-US" b="1" dirty="0">
                <a:solidFill>
                  <a:srgbClr val="FFEBC4"/>
                </a:solidFill>
              </a:rPr>
              <a:t>disclosure of preferential rent on lease</a:t>
            </a:r>
            <a:r>
              <a:rPr lang="en-US" dirty="0"/>
              <a:t>, so my preferential rent is my legal rent</a:t>
            </a:r>
          </a:p>
          <a:p>
            <a:r>
              <a:rPr lang="en-US" dirty="0"/>
              <a:t>Unit is </a:t>
            </a:r>
            <a:r>
              <a:rPr lang="en-US" b="1" dirty="0">
                <a:solidFill>
                  <a:srgbClr val="FFEBC4"/>
                </a:solidFill>
              </a:rPr>
              <a:t>theoretically</a:t>
            </a:r>
            <a:r>
              <a:rPr lang="en-US" dirty="0"/>
              <a:t> subject to de-control because it is past the stature of limitations </a:t>
            </a:r>
          </a:p>
          <a:p>
            <a:r>
              <a:rPr lang="en-US" b="1" dirty="0">
                <a:solidFill>
                  <a:srgbClr val="FFEBC4"/>
                </a:solidFill>
              </a:rPr>
              <a:t>Rent more than doubled from 2004-2005</a:t>
            </a:r>
            <a:r>
              <a:rPr lang="en-US" dirty="0">
                <a:solidFill>
                  <a:srgbClr val="FFEBC4"/>
                </a:solidFill>
              </a:rPr>
              <a:t>, </a:t>
            </a:r>
            <a:r>
              <a:rPr lang="en-US" dirty="0"/>
              <a:t>which is unaffordable for most tenants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F1B17-BCF5-964F-AB0A-38F9637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A84E-F4A0-B741-869F-C66ACC7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160A-FDDB-514A-8A10-8C6AD8AF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</a:t>
            </a:r>
            <a:r>
              <a:rPr lang="en-US" b="1" dirty="0">
                <a:solidFill>
                  <a:srgbClr val="FFEBC4"/>
                </a:solidFill>
              </a:rPr>
              <a:t>know</a:t>
            </a:r>
            <a:r>
              <a:rPr lang="en-US" dirty="0"/>
              <a:t> your rent history</a:t>
            </a:r>
          </a:p>
          <a:p>
            <a:r>
              <a:rPr lang="en-US" dirty="0"/>
              <a:t>Getting your rent history is the </a:t>
            </a:r>
            <a:r>
              <a:rPr lang="en-US" b="1" dirty="0">
                <a:solidFill>
                  <a:srgbClr val="FFEBC4"/>
                </a:solidFill>
              </a:rPr>
              <a:t>first</a:t>
            </a:r>
            <a:r>
              <a:rPr lang="en-US" dirty="0">
                <a:solidFill>
                  <a:srgbClr val="FFEBC4"/>
                </a:solidFill>
              </a:rPr>
              <a:t> </a:t>
            </a:r>
            <a:r>
              <a:rPr lang="en-US" b="1" dirty="0">
                <a:solidFill>
                  <a:srgbClr val="FFEBC4"/>
                </a:solidFill>
              </a:rPr>
              <a:t>step</a:t>
            </a:r>
            <a:r>
              <a:rPr lang="en-US" dirty="0">
                <a:solidFill>
                  <a:srgbClr val="C4DEFF"/>
                </a:solidFill>
              </a:rPr>
              <a:t> </a:t>
            </a:r>
            <a:r>
              <a:rPr lang="en-US" dirty="0"/>
              <a:t>towards Housing Literacy</a:t>
            </a:r>
          </a:p>
          <a:p>
            <a:r>
              <a:rPr lang="en-US" dirty="0"/>
              <a:t>There are many possible scenarios and it’s important to know </a:t>
            </a:r>
            <a:r>
              <a:rPr lang="en-US" dirty="0">
                <a:solidFill>
                  <a:srgbClr val="FFEBC4"/>
                </a:solidFill>
              </a:rPr>
              <a:t>where you actually stand </a:t>
            </a:r>
          </a:p>
          <a:p>
            <a:r>
              <a:rPr lang="en-US" dirty="0"/>
              <a:t>Collective solidarity and individual protection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A36D8-71E2-CD45-B188-BF4945B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2F3-6ED1-1744-829C-B5936F41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5CE4-5C56-B048-89BE-171A1E74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Literacy</a:t>
            </a:r>
          </a:p>
          <a:p>
            <a:pPr lvl="1"/>
            <a:r>
              <a:rPr lang="en-US" dirty="0">
                <a:solidFill>
                  <a:srgbClr val="DEECFF"/>
                </a:solidFill>
              </a:rPr>
              <a:t>https://</a:t>
            </a:r>
            <a:r>
              <a:rPr lang="en-US" dirty="0" err="1">
                <a:solidFill>
                  <a:srgbClr val="DEECFF"/>
                </a:solidFill>
              </a:rPr>
              <a:t>housingliteracynyc.org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Accessing your Apartment’s Rent History</a:t>
            </a:r>
          </a:p>
          <a:p>
            <a:pPr lvl="1"/>
            <a:r>
              <a:rPr lang="en-US" dirty="0">
                <a:solidFill>
                  <a:srgbClr val="DEECFF"/>
                </a:solidFill>
              </a:rPr>
              <a:t>https://</a:t>
            </a:r>
            <a:r>
              <a:rPr lang="en-US" dirty="0" err="1">
                <a:solidFill>
                  <a:srgbClr val="DEECFF"/>
                </a:solidFill>
              </a:rPr>
              <a:t>portal.hcr.ny.gov</a:t>
            </a:r>
            <a:r>
              <a:rPr lang="en-US" dirty="0">
                <a:solidFill>
                  <a:srgbClr val="DEECFF"/>
                </a:solidFill>
              </a:rPr>
              <a:t>/app/ask</a:t>
            </a:r>
          </a:p>
          <a:p>
            <a:r>
              <a:rPr lang="en-US" dirty="0"/>
              <a:t>Fact Sheet #40: Preferential Rents</a:t>
            </a:r>
          </a:p>
          <a:p>
            <a:pPr lvl="1"/>
            <a:r>
              <a:rPr lang="en-US" dirty="0">
                <a:solidFill>
                  <a:srgbClr val="DEECFF"/>
                </a:solidFill>
              </a:rPr>
              <a:t>https://</a:t>
            </a:r>
            <a:r>
              <a:rPr lang="en-US" dirty="0" err="1">
                <a:solidFill>
                  <a:srgbClr val="DEECFF"/>
                </a:solidFill>
              </a:rPr>
              <a:t>hcr.ny.gov</a:t>
            </a:r>
            <a:r>
              <a:rPr lang="en-US" dirty="0">
                <a:solidFill>
                  <a:srgbClr val="DEECFF"/>
                </a:solidFill>
              </a:rPr>
              <a:t>/system/files/documents/2018/09/orafac40.pdf</a:t>
            </a:r>
          </a:p>
          <a:p>
            <a:r>
              <a:rPr lang="en-US" dirty="0"/>
              <a:t>Current Rent Guidelines Board Increases</a:t>
            </a:r>
          </a:p>
          <a:p>
            <a:pPr lvl="1"/>
            <a:r>
              <a:rPr lang="en-US" dirty="0">
                <a:solidFill>
                  <a:srgbClr val="DEECFF"/>
                </a:solidFill>
              </a:rPr>
              <a:t>https://www1.nyc.gov/site/</a:t>
            </a:r>
            <a:r>
              <a:rPr lang="en-US" dirty="0" err="1">
                <a:solidFill>
                  <a:srgbClr val="DEECFF"/>
                </a:solidFill>
              </a:rPr>
              <a:t>rentguidelinesboard</a:t>
            </a:r>
            <a:r>
              <a:rPr lang="en-US" dirty="0">
                <a:solidFill>
                  <a:srgbClr val="DEECFF"/>
                </a:solidFill>
              </a:rPr>
              <a:t>/rent-guidelines/2018-19-apartment-loft-order-50.page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584B-1936-7042-BAD5-98629229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rent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Landlords of rent-stabilized units are supposed to register the </a:t>
            </a:r>
            <a:r>
              <a:rPr lang="en-US" sz="2400" dirty="0">
                <a:solidFill>
                  <a:srgbClr val="FFEBC4"/>
                </a:solidFill>
              </a:rPr>
              <a:t>legal regulated rent </a:t>
            </a:r>
            <a:r>
              <a:rPr lang="en-US" sz="2400" dirty="0"/>
              <a:t>every year with HCR. </a:t>
            </a:r>
          </a:p>
          <a:p>
            <a:r>
              <a:rPr lang="en-US" sz="2400" dirty="0"/>
              <a:t>A rent history is supposed to show the history of those rents reported to HCR all the way back to 1984. </a:t>
            </a:r>
          </a:p>
          <a:p>
            <a:r>
              <a:rPr lang="en-US" sz="2400" dirty="0"/>
              <a:t>However, there is lax enforcement:</a:t>
            </a:r>
          </a:p>
          <a:p>
            <a:pPr lvl="1"/>
            <a:r>
              <a:rPr lang="en-US" sz="1800" dirty="0"/>
              <a:t>Rent registrations are self-reported</a:t>
            </a:r>
          </a:p>
          <a:p>
            <a:pPr lvl="1"/>
            <a:r>
              <a:rPr lang="en-US" sz="1800" dirty="0"/>
              <a:t>HCR does not check if the landlord is reporting</a:t>
            </a:r>
          </a:p>
          <a:p>
            <a:pPr lvl="1"/>
            <a:r>
              <a:rPr lang="en-US" sz="1800" dirty="0"/>
              <a:t>There is no fine for not reporting</a:t>
            </a:r>
          </a:p>
          <a:p>
            <a:pPr lvl="1"/>
            <a:r>
              <a:rPr lang="en-US" sz="1800" dirty="0"/>
              <a:t>Some rent histories are incomplete or fraudulent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4BD65-9F64-2049-98DA-8D8C3B7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Get a Rent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Important tool for learning about your status as a tenant</a:t>
            </a:r>
          </a:p>
          <a:p>
            <a:pPr lvl="1"/>
            <a:r>
              <a:rPr lang="en-US" dirty="0"/>
              <a:t>Are you rent stabilized?</a:t>
            </a:r>
          </a:p>
          <a:p>
            <a:pPr lvl="1"/>
            <a:r>
              <a:rPr lang="en-US" dirty="0"/>
              <a:t>Your landlord will not know that you have requested your rent history</a:t>
            </a:r>
          </a:p>
          <a:p>
            <a:r>
              <a:rPr lang="en-US" sz="2400" dirty="0"/>
              <a:t>New knowledge could affect your circumstances</a:t>
            </a:r>
          </a:p>
          <a:p>
            <a:pPr lvl="1"/>
            <a:r>
              <a:rPr lang="en-US" dirty="0"/>
              <a:t>I found out that I had a preferential rent that was not disclosed</a:t>
            </a:r>
          </a:p>
          <a:p>
            <a:pPr lvl="1"/>
            <a:r>
              <a:rPr lang="en-US" dirty="0"/>
              <a:t>My legal regulated rent is double the rent that I’ve been paying</a:t>
            </a:r>
          </a:p>
          <a:p>
            <a:r>
              <a:rPr lang="en-US" sz="2400" dirty="0"/>
              <a:t>Knowledge empowers to take action</a:t>
            </a:r>
          </a:p>
          <a:p>
            <a:pPr lvl="1"/>
            <a:r>
              <a:rPr lang="en-US" dirty="0"/>
              <a:t>My own thinking about the importance of being a rent regulated tenant and my active role in the movement</a:t>
            </a:r>
          </a:p>
          <a:p>
            <a:pPr lvl="1"/>
            <a:r>
              <a:rPr lang="en-US" dirty="0"/>
              <a:t>Are you being overcharged?</a:t>
            </a:r>
          </a:p>
          <a:p>
            <a:pPr lvl="1"/>
            <a:r>
              <a:rPr lang="en-US" dirty="0"/>
              <a:t>Whether MCIs and IAIs properly applied?</a:t>
            </a:r>
          </a:p>
          <a:p>
            <a:pPr lvl="1"/>
            <a:r>
              <a:rPr lang="en-US" dirty="0"/>
              <a:t>Where is your lease in relation to the deregulation rent threshold (DRT)?</a:t>
            </a:r>
          </a:p>
          <a:p>
            <a:pPr lvl="1"/>
            <a:r>
              <a:rPr lang="en-US" dirty="0"/>
              <a:t>Look back to previous years and adjust legal regulated rent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4BD65-9F64-2049-98DA-8D8C3B7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0DBB-37A4-F94D-BB55-5ADF6EE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Rent Increases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A3A6-2775-3440-BB52-D9C4E96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 Guidelines Board Increases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algn="just"/>
            <a:r>
              <a:rPr lang="en-US" dirty="0">
                <a:solidFill>
                  <a:srgbClr val="DEECFF"/>
                </a:solidFill>
              </a:rPr>
              <a:t>Loft Order</a:t>
            </a:r>
          </a:p>
          <a:p>
            <a:pPr lvl="2" algn="just"/>
            <a:r>
              <a:rPr lang="en-US" dirty="0">
                <a:solidFill>
                  <a:srgbClr val="DEECFF"/>
                </a:solidFill>
              </a:rPr>
              <a:t>https://www1.nyc.gov/site/</a:t>
            </a:r>
            <a:r>
              <a:rPr lang="en-US" dirty="0" err="1">
                <a:solidFill>
                  <a:srgbClr val="DEECFF"/>
                </a:solidFill>
              </a:rPr>
              <a:t>rentguidelinesboard</a:t>
            </a:r>
            <a:r>
              <a:rPr lang="en-US" dirty="0">
                <a:solidFill>
                  <a:srgbClr val="DEECFF"/>
                </a:solidFill>
              </a:rPr>
              <a:t>/rent-guidelines/2018-19-apartment-loft-order-50.page</a:t>
            </a:r>
          </a:p>
          <a:p>
            <a:pPr lvl="1" algn="just"/>
            <a:r>
              <a:rPr lang="en-US" dirty="0">
                <a:solidFill>
                  <a:srgbClr val="DEECFF"/>
                </a:solidFill>
              </a:rPr>
              <a:t>History of Rent Increases </a:t>
            </a:r>
          </a:p>
          <a:p>
            <a:pPr lvl="2" algn="just"/>
            <a:r>
              <a:rPr lang="en-US" dirty="0">
                <a:solidFill>
                  <a:srgbClr val="DEECFF"/>
                </a:solidFill>
              </a:rPr>
              <a:t>https://www1.nyc.gov/assets/</a:t>
            </a:r>
            <a:r>
              <a:rPr lang="en-US" dirty="0" err="1">
                <a:solidFill>
                  <a:srgbClr val="DEECFF"/>
                </a:solidFill>
              </a:rPr>
              <a:t>rentguidelinesboard</a:t>
            </a:r>
            <a:r>
              <a:rPr lang="en-US" dirty="0">
                <a:solidFill>
                  <a:srgbClr val="DEECFF"/>
                </a:solidFill>
              </a:rPr>
              <a:t>/pdf/guidelines/aptorders2018.pdf</a:t>
            </a:r>
          </a:p>
          <a:p>
            <a:r>
              <a:rPr lang="en-US" dirty="0"/>
              <a:t>Vacancy Increase </a:t>
            </a:r>
          </a:p>
          <a:p>
            <a:r>
              <a:rPr lang="en-US" dirty="0"/>
              <a:t>MCIs and IAIs</a:t>
            </a:r>
          </a:p>
          <a:p>
            <a:r>
              <a:rPr lang="en-US" dirty="0"/>
              <a:t>Preferential Rent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E31E-5C8D-094B-A3EF-836C578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0DBB-37A4-F94D-BB55-5ADF6EE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A3A6-2775-3440-BB52-D9C4E96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Deregulation Rent Threshold (DRT)</a:t>
            </a:r>
          </a:p>
          <a:p>
            <a:pPr lvl="1"/>
            <a:r>
              <a:rPr lang="en-US" dirty="0"/>
              <a:t>Current DRT is </a:t>
            </a:r>
            <a:r>
              <a:rPr lang="en-US" b="1" dirty="0">
                <a:solidFill>
                  <a:srgbClr val="C4DEFF"/>
                </a:solidFill>
              </a:rPr>
              <a:t>$2,774.76, </a:t>
            </a:r>
            <a:r>
              <a:rPr lang="en-US" dirty="0"/>
              <a:t>as of January 1, 2019</a:t>
            </a:r>
          </a:p>
          <a:p>
            <a:pPr lvl="1"/>
            <a:r>
              <a:rPr lang="en-US" dirty="0"/>
              <a:t>Financial incentive for landlords so they can deregulate the unit</a:t>
            </a:r>
          </a:p>
          <a:p>
            <a:r>
              <a:rPr lang="en-US" dirty="0"/>
              <a:t>Legal Regulated Rent</a:t>
            </a:r>
          </a:p>
          <a:p>
            <a:pPr lvl="1"/>
            <a:r>
              <a:rPr lang="en-US" dirty="0"/>
              <a:t>The max rent that a landlord charge for a rent-stabilized unit</a:t>
            </a:r>
          </a:p>
          <a:p>
            <a:r>
              <a:rPr lang="en-US" dirty="0"/>
              <a:t>Preferential Rent</a:t>
            </a:r>
          </a:p>
          <a:p>
            <a:pPr lvl="1"/>
            <a:r>
              <a:rPr lang="en-US" dirty="0"/>
              <a:t>A rent that is lower than the legal regulated rent in a rent-stabilized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E31E-5C8D-094B-A3EF-836C578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75F6-9A15-1345-9FBB-2704CD0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44550"/>
            <a:ext cx="7511473" cy="1033532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Requesting Your Rent History</a:t>
            </a:r>
            <a:endParaRPr lang="en-US" dirty="0"/>
          </a:p>
        </p:txBody>
      </p:sp>
      <p:pic>
        <p:nvPicPr>
          <p:cNvPr id="6" name="Content Placeholder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680DC47-9B0D-2641-82AF-022F201A8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651" y="1430074"/>
            <a:ext cx="8378697" cy="5183376"/>
          </a:xfrm>
        </p:spPr>
      </p:pic>
    </p:spTree>
    <p:extLst>
      <p:ext uri="{BB962C8B-B14F-4D97-AF65-F5344CB8AC3E}">
        <p14:creationId xmlns:p14="http://schemas.microsoft.com/office/powerpoint/2010/main" val="329834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426F-4EBE-6F4A-87FA-8353C2D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 History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D8A-E8FF-9C48-8CF4-2B524261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 = </a:t>
            </a:r>
            <a:r>
              <a:rPr lang="en-US" dirty="0">
                <a:solidFill>
                  <a:srgbClr val="FFEBC4"/>
                </a:solidFill>
              </a:rPr>
              <a:t>rent stabilized</a:t>
            </a:r>
          </a:p>
          <a:p>
            <a:r>
              <a:rPr lang="en-US" dirty="0"/>
              <a:t>VAC/LEAS = </a:t>
            </a:r>
            <a:r>
              <a:rPr lang="en-US" dirty="0">
                <a:solidFill>
                  <a:srgbClr val="FFEBC4"/>
                </a:solidFill>
              </a:rPr>
              <a:t>vacancy lease</a:t>
            </a:r>
          </a:p>
          <a:p>
            <a:r>
              <a:rPr lang="en-US" dirty="0"/>
              <a:t>LEAS/RNL = </a:t>
            </a:r>
            <a:r>
              <a:rPr lang="en-US" dirty="0">
                <a:solidFill>
                  <a:srgbClr val="FFEBC4"/>
                </a:solidFill>
              </a:rPr>
              <a:t>lease renewal</a:t>
            </a:r>
          </a:p>
          <a:p>
            <a:r>
              <a:rPr lang="en-US" dirty="0"/>
              <a:t>PREF RENT = </a:t>
            </a:r>
            <a:r>
              <a:rPr lang="en-US" dirty="0">
                <a:solidFill>
                  <a:srgbClr val="FFEBC4"/>
                </a:solidFill>
              </a:rPr>
              <a:t>preferential rent</a:t>
            </a:r>
          </a:p>
          <a:p>
            <a:r>
              <a:rPr lang="en-US" dirty="0"/>
              <a:t>(A) = </a:t>
            </a:r>
            <a:r>
              <a:rPr lang="en-US" dirty="0">
                <a:solidFill>
                  <a:srgbClr val="FFEBC4"/>
                </a:solidFill>
              </a:rPr>
              <a:t>indicates that an amendment to the annual apartment registration was filed by the owner</a:t>
            </a:r>
          </a:p>
          <a:p>
            <a:endParaRPr lang="en-US" dirty="0">
              <a:solidFill>
                <a:srgbClr val="FFEBC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A5F22-E5F2-C44E-918F-9C931403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C4A-5BA3-A245-A552-836D3502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AEE3-4EB4-3541-86EF-5D59C6D6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Amendments: </a:t>
            </a:r>
            <a:r>
              <a:rPr lang="en-US" dirty="0">
                <a:solidFill>
                  <a:srgbClr val="FFEBC4"/>
                </a:solidFill>
              </a:rPr>
              <a:t>2003-2005</a:t>
            </a:r>
          </a:p>
          <a:p>
            <a:pPr lvl="1"/>
            <a:r>
              <a:rPr lang="en-US" dirty="0">
                <a:solidFill>
                  <a:srgbClr val="FFEBC4"/>
                </a:solidFill>
              </a:rPr>
              <a:t>April </a:t>
            </a:r>
            <a:r>
              <a:rPr lang="en-US" dirty="0"/>
              <a:t>registration</a:t>
            </a:r>
            <a:r>
              <a:rPr lang="en-US" dirty="0">
                <a:solidFill>
                  <a:srgbClr val="FFEBC4"/>
                </a:solidFill>
              </a:rPr>
              <a:t> deadline</a:t>
            </a:r>
          </a:p>
          <a:p>
            <a:r>
              <a:rPr lang="en-US" dirty="0"/>
              <a:t>Large rent increase from: </a:t>
            </a:r>
            <a:r>
              <a:rPr lang="en-US" dirty="0">
                <a:solidFill>
                  <a:srgbClr val="FFEBC4"/>
                </a:solidFill>
              </a:rPr>
              <a:t>2004-2005</a:t>
            </a:r>
          </a:p>
          <a:p>
            <a:r>
              <a:rPr lang="en-US" dirty="0"/>
              <a:t>Owner occupancy and MCI: </a:t>
            </a:r>
            <a:r>
              <a:rPr lang="en-US" dirty="0">
                <a:solidFill>
                  <a:srgbClr val="FFEBC4"/>
                </a:solidFill>
              </a:rPr>
              <a:t>2005</a:t>
            </a:r>
          </a:p>
          <a:p>
            <a:r>
              <a:rPr lang="en-US" dirty="0"/>
              <a:t>First preferential rent: </a:t>
            </a:r>
            <a:r>
              <a:rPr lang="en-US" dirty="0">
                <a:solidFill>
                  <a:srgbClr val="FFEBC4"/>
                </a:solidFill>
              </a:rPr>
              <a:t>2007</a:t>
            </a:r>
          </a:p>
          <a:p>
            <a:r>
              <a:rPr lang="en-US" dirty="0"/>
              <a:t>Reset preferential rent: </a:t>
            </a:r>
            <a:r>
              <a:rPr lang="en-US" dirty="0">
                <a:solidFill>
                  <a:srgbClr val="FFEBC4"/>
                </a:solidFill>
              </a:rPr>
              <a:t>2012-2013</a:t>
            </a:r>
          </a:p>
          <a:p>
            <a:r>
              <a:rPr lang="en-US" dirty="0"/>
              <a:t>Legal registered rent is above decontrol rent threshold: </a:t>
            </a:r>
            <a:r>
              <a:rPr lang="en-US" dirty="0">
                <a:solidFill>
                  <a:srgbClr val="FFEBC4"/>
                </a:solidFill>
              </a:rPr>
              <a:t>2013</a:t>
            </a:r>
          </a:p>
          <a:p>
            <a:r>
              <a:rPr lang="en-US" dirty="0"/>
              <a:t>However, the unit is still registered as rent-stabilized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52746-6E48-5A40-93C7-F65FAE22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2618A-E4FE-1D42-B39E-60849EDD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4" y="169291"/>
            <a:ext cx="7913512" cy="65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using Literacy Presentation" id="{0D6BE8EC-042A-3E4D-B341-4EA0B66DE4E2}" vid="{2137C247-6C10-FB48-BAB2-FC881BE7EB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</TotalTime>
  <Words>641</Words>
  <Application>Microsoft Macintosh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READING A RENT HISTORY  </vt:lpstr>
      <vt:lpstr>What is a rent history?</vt:lpstr>
      <vt:lpstr>Why Get a Rent History?</vt:lpstr>
      <vt:lpstr>Sources of Rent Increases</vt:lpstr>
      <vt:lpstr>Resources and Terms</vt:lpstr>
      <vt:lpstr>Requesting Your Rent History</vt:lpstr>
      <vt:lpstr>Rent History Terms</vt:lpstr>
      <vt:lpstr>A Rent History</vt:lpstr>
      <vt:lpstr>PowerPoint Presentation</vt:lpstr>
      <vt:lpstr>PowerPoint Presentation</vt:lpstr>
      <vt:lpstr>PowerPoint Presentation</vt:lpstr>
      <vt:lpstr>Conclusions</vt:lpstr>
      <vt:lpstr>Takeaways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YOUR Rent History  </dc:title>
  <dc:creator>Kasey  Zapatka</dc:creator>
  <cp:lastModifiedBy>Kasey  Zapatka</cp:lastModifiedBy>
  <cp:revision>132</cp:revision>
  <dcterms:created xsi:type="dcterms:W3CDTF">2019-04-11T18:22:34Z</dcterms:created>
  <dcterms:modified xsi:type="dcterms:W3CDTF">2019-05-01T21:25:34Z</dcterms:modified>
</cp:coreProperties>
</file>