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79" r:id="rId4"/>
    <p:sldId id="280" r:id="rId5"/>
    <p:sldId id="282" r:id="rId6"/>
    <p:sldId id="258" r:id="rId7"/>
    <p:sldId id="276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EFF"/>
    <a:srgbClr val="FFEBC4"/>
    <a:srgbClr val="7A9EFF"/>
    <a:srgbClr val="B39866"/>
    <a:srgbClr val="363D46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79354"/>
  </p:normalViewPr>
  <p:slideViewPr>
    <p:cSldViewPr snapToGrid="0" snapToObjects="1">
      <p:cViewPr varScale="1">
        <p:scale>
          <a:sx n="97" d="100"/>
          <a:sy n="97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802661164068755"/>
          <c:y val="0.1333207765882275"/>
          <c:w val="0.49483269301482236"/>
          <c:h val="0.7770176920689221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Rental Units (occupied and Vacant in 2017)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1-AE41-AE6F-22FE26B4DEB7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1-AE41-AE6F-22FE26B4DEB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D-5948-B278-D552339C48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A4-2F45-9006-7771FD7661FF}"/>
              </c:ext>
            </c:extLst>
          </c:dPt>
          <c:dLbls>
            <c:dLbl>
              <c:idx val="2"/>
              <c:layout>
                <c:manualLayout>
                  <c:x val="-7.8866963225104143E-5"/>
                  <c:y val="1.205407709615845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4D-5948-B278-D552339C48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EB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 Rate</c:v>
                </c:pt>
                <c:pt idx="1">
                  <c:v>Rent Stabilized</c:v>
                </c:pt>
                <c:pt idx="2">
                  <c:v>Rent Controlled</c:v>
                </c:pt>
                <c:pt idx="3">
                  <c:v>Other Regulated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936850</c:v>
                </c:pt>
                <c:pt idx="1">
                  <c:v>966442</c:v>
                </c:pt>
                <c:pt idx="2">
                  <c:v>21751</c:v>
                </c:pt>
                <c:pt idx="3">
                  <c:v>258021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D-5948-B278-D552339C48E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933977455716585E-2"/>
          <c:y val="4.2762884783434998E-2"/>
          <c:w val="0.31854226971258826"/>
          <c:h val="0.39541482355616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0.83043</cdr:x>
      <cdr:y>0.1411</cdr:y>
    </cdr:from>
    <cdr:to>
      <cdr:x>0.94638</cdr:x>
      <cdr:y>0.32316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E382FD-5A22-DE44-82FC-2698C5AA9553}"/>
            </a:ext>
          </a:extLst>
        </cdr:cNvPr>
        <cdr:cNvSpPr txBox="1"/>
      </cdr:nvSpPr>
      <cdr:spPr>
        <a:xfrm xmlns:a="http://schemas.openxmlformats.org/drawingml/2006/main">
          <a:off x="6549390" y="7086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services and equipment?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Rate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936,000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Stabilized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</a:t>
            </a:r>
            <a:r>
              <a:rPr lang="en-US" dirty="0"/>
              <a:t> 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Controlled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22,000</a:t>
            </a:r>
            <a:r>
              <a:rPr lang="en-US" dirty="0"/>
              <a:t>  </a:t>
            </a:r>
          </a:p>
          <a:p>
            <a:pPr algn="l"/>
            <a:r>
              <a:rPr lang="en-US" b="1" dirty="0"/>
              <a:t>Other 	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258,021</a:t>
            </a:r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Rental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2,183,064</a:t>
            </a:r>
            <a:r>
              <a:rPr lang="en-US" b="0" dirty="0"/>
              <a:t>  </a:t>
            </a:r>
          </a:p>
          <a:p>
            <a:pPr algn="l"/>
            <a:r>
              <a:rPr lang="en-US" b="0" dirty="0"/>
              <a:t>________________________________</a:t>
            </a:r>
          </a:p>
          <a:p>
            <a:pPr algn="l"/>
            <a:r>
              <a:rPr lang="en-US" b="0" dirty="0"/>
              <a:t>Total Units		3.2 million  </a:t>
            </a:r>
          </a:p>
          <a:p>
            <a:pPr algn="l"/>
            <a:endParaRPr lang="en-US" b="0" dirty="0"/>
          </a:p>
          <a:p>
            <a:pPr algn="l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housing, Mitchell-Lama, In Rem, HUD- regulated, Article 4 and Loft Board units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1,113,512 rent stabilized units in 1944</a:t>
            </a:r>
          </a:p>
          <a:p>
            <a:endParaRPr lang="en-US" dirty="0"/>
          </a:p>
          <a:p>
            <a:r>
              <a:rPr lang="en-US" dirty="0"/>
              <a:t>What are other sources of deregulation in 2017</a:t>
            </a:r>
          </a:p>
          <a:p>
            <a:r>
              <a:rPr lang="en-US" dirty="0"/>
              <a:t>Sure that is the current vacancy threshold</a:t>
            </a:r>
          </a:p>
          <a:p>
            <a:endParaRPr lang="en-US" dirty="0"/>
          </a:p>
          <a:p>
            <a:r>
              <a:rPr lang="en-US" dirty="0"/>
              <a:t>Sources of decontrol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rent high income deregulation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Expiration of tax exemption status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BEDDCD-5084-014C-A7C4-37B898C8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HOUSING LITERACY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72208"/>
            <a:ext cx="6858000" cy="135172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B39866"/>
                </a:solidFill>
              </a:rPr>
            </a:br>
            <a:r>
              <a:rPr lang="en-US" dirty="0">
                <a:solidFill>
                  <a:srgbClr val="B39866"/>
                </a:solidFill>
              </a:rPr>
              <a:t>How many of you are renters?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1E5D13-5A0A-ED44-8DCE-5E03895E4BE4}"/>
              </a:ext>
            </a:extLst>
          </p:cNvPr>
          <p:cNvSpPr txBox="1">
            <a:spLocks/>
          </p:cNvSpPr>
          <p:nvPr/>
        </p:nvSpPr>
        <p:spPr>
          <a:xfrm>
            <a:off x="1143000" y="2544417"/>
            <a:ext cx="6858000" cy="2372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B3986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100" dirty="0">
              <a:solidFill>
                <a:srgbClr val="C4DEFF"/>
              </a:solidFill>
              <a:latin typeface="+mj-lt"/>
            </a:endParaRPr>
          </a:p>
          <a:p>
            <a:r>
              <a:rPr lang="en-US" sz="4100" dirty="0">
                <a:latin typeface="+mj-lt"/>
              </a:rPr>
              <a:t>How many of you know whether you live in a rent-stabilized unit?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B4C2FA-CF3C-C443-A9E1-E09E05742669}"/>
              </a:ext>
            </a:extLst>
          </p:cNvPr>
          <p:cNvSpPr txBox="1">
            <a:spLocks/>
          </p:cNvSpPr>
          <p:nvPr/>
        </p:nvSpPr>
        <p:spPr>
          <a:xfrm>
            <a:off x="911087" y="357808"/>
            <a:ext cx="6858000" cy="99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C4DE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9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B26-E296-964C-8C6F-63058AA1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Stabilization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6601-457F-3D49-94EA-63C0C8E7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Rent-Stabilized Units</a:t>
            </a:r>
          </a:p>
          <a:p>
            <a:pPr lvl="1"/>
            <a:r>
              <a:rPr lang="en-US" sz="1800" dirty="0"/>
              <a:t>Built before 1974</a:t>
            </a:r>
          </a:p>
          <a:p>
            <a:pPr lvl="1"/>
            <a:r>
              <a:rPr lang="en-US" sz="1800" dirty="0"/>
              <a:t>Building has 6 or more units</a:t>
            </a:r>
          </a:p>
          <a:p>
            <a:pPr lvl="1"/>
            <a:r>
              <a:rPr lang="en-US" sz="1800" dirty="0"/>
              <a:t>A current legal rent is less than $2,774.76, as of January 1, 2019</a:t>
            </a:r>
          </a:p>
          <a:p>
            <a:pPr lvl="1"/>
            <a:r>
              <a:rPr lang="en-US" sz="1800" dirty="0">
                <a:solidFill>
                  <a:srgbClr val="C4DEFF"/>
                </a:solidFill>
              </a:rPr>
              <a:t>Exception: conversions, decontrol, and tax exemptions</a:t>
            </a:r>
            <a:endParaRPr lang="en-US" sz="1800" dirty="0"/>
          </a:p>
          <a:p>
            <a:r>
              <a:rPr lang="en-US" dirty="0"/>
              <a:t>Protections</a:t>
            </a:r>
          </a:p>
          <a:p>
            <a:pPr lvl="1"/>
            <a:r>
              <a:rPr lang="en-US" sz="1800" dirty="0"/>
              <a:t>Limits on rent increases (Rent Guidelines Board)</a:t>
            </a:r>
          </a:p>
          <a:p>
            <a:pPr lvl="1"/>
            <a:r>
              <a:rPr lang="en-US" sz="1800" dirty="0"/>
              <a:t>Guaranteed renewal of leases</a:t>
            </a:r>
          </a:p>
          <a:p>
            <a:pPr lvl="1"/>
            <a:r>
              <a:rPr lang="en-US" sz="1800" dirty="0"/>
              <a:t>Limited number of ways you can be evicted</a:t>
            </a:r>
          </a:p>
          <a:p>
            <a:pPr lvl="1"/>
            <a:r>
              <a:rPr lang="en-US" sz="1800" dirty="0"/>
              <a:t>Provide essential services and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14BB-B50D-5047-BC45-CA7261DF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1E6-30FC-F44C-A98C-2DED3878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778"/>
            <a:ext cx="7886700" cy="838518"/>
          </a:xfrm>
        </p:spPr>
        <p:txBody>
          <a:bodyPr>
            <a:normAutofit/>
          </a:bodyPr>
          <a:lstStyle/>
          <a:p>
            <a:pPr algn="ctr"/>
            <a:r>
              <a:rPr lang="en-US" sz="3950" dirty="0"/>
              <a:t>Rental Units by Rent-Regulation Status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D96E4-3644-1C41-9937-970968EE8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14703"/>
              </p:ext>
            </p:extLst>
          </p:nvPr>
        </p:nvGraphicFramePr>
        <p:xfrm>
          <a:off x="628649" y="1100296"/>
          <a:ext cx="7886699" cy="50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A32-F062-7947-9955-27A571C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9919C-A4EF-E944-8243-3C99FC60AF74}"/>
              </a:ext>
            </a:extLst>
          </p:cNvPr>
          <p:cNvSpPr/>
          <p:nvPr/>
        </p:nvSpPr>
        <p:spPr>
          <a:xfrm>
            <a:off x="628649" y="5798077"/>
            <a:ext cx="607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C4DEFF"/>
                </a:solidFill>
              </a:rPr>
              <a:t>Source</a:t>
            </a:r>
            <a:r>
              <a:rPr lang="en-US" sz="1400" dirty="0">
                <a:solidFill>
                  <a:srgbClr val="C4DEFF"/>
                </a:solidFill>
              </a:rPr>
              <a:t>| Rent Guidelines Board 2018 Housing Supply Report, pg. 4: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C4DEFF"/>
                </a:solidFill>
              </a:rPr>
              <a:t>Estimates exclude 247,977 vacant units that are not available for sale or rent.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400" dirty="0">
              <a:solidFill>
                <a:srgbClr val="C4D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013B-7A3E-B84D-8578-D2F8381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8178-72B3-5C45-B4E2-3411843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Since </a:t>
            </a:r>
            <a:r>
              <a:rPr lang="en-US" b="1" dirty="0">
                <a:solidFill>
                  <a:srgbClr val="FFEBC4"/>
                </a:solidFill>
                <a:effectLst/>
              </a:rPr>
              <a:t>1994</a:t>
            </a:r>
            <a:r>
              <a:rPr lang="en-US" dirty="0">
                <a:effectLst/>
              </a:rPr>
              <a:t>, New York City has had a net loss of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147,512 </a:t>
            </a:r>
            <a:r>
              <a:rPr lang="en-US" dirty="0">
                <a:effectLst/>
              </a:rPr>
              <a:t>rent-stabilized units,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15% </a:t>
            </a:r>
            <a:r>
              <a:rPr lang="en-US" dirty="0">
                <a:effectLst/>
              </a:rPr>
              <a:t>of its housing stock. </a:t>
            </a:r>
          </a:p>
          <a:p>
            <a:pPr>
              <a:lnSpc>
                <a:spcPct val="110000"/>
              </a:lnSpc>
            </a:pPr>
            <a:r>
              <a:rPr lang="en-US" dirty="0"/>
              <a:t>Currently, estimates put about</a:t>
            </a:r>
            <a:r>
              <a:rPr lang="en-US" b="1" dirty="0">
                <a:solidFill>
                  <a:srgbClr val="FFEBC4"/>
                </a:solidFill>
              </a:rPr>
              <a:t> 47,409 units</a:t>
            </a:r>
            <a:r>
              <a:rPr lang="en-US" dirty="0"/>
              <a:t>, or about </a:t>
            </a:r>
            <a:r>
              <a:rPr lang="en-US" b="1" dirty="0">
                <a:solidFill>
                  <a:srgbClr val="FFEBC4"/>
                </a:solidFill>
              </a:rPr>
              <a:t>5%</a:t>
            </a:r>
            <a:r>
              <a:rPr lang="en-US" dirty="0"/>
              <a:t>, are one vacancy increase away from decontrol 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Rent Registration and deregulation rent threshold of</a:t>
            </a:r>
            <a:r>
              <a:rPr lang="en-US" dirty="0">
                <a:solidFill>
                  <a:srgbClr val="FFEBC4"/>
                </a:solidFill>
                <a:effectLst/>
              </a:rPr>
              <a:t> </a:t>
            </a:r>
            <a:r>
              <a:rPr lang="en-US" b="1" dirty="0">
                <a:solidFill>
                  <a:srgbClr val="C4DEFF"/>
                </a:solidFill>
              </a:rPr>
              <a:t>$2,774.76</a:t>
            </a:r>
            <a:endParaRPr lang="en-US" dirty="0">
              <a:solidFill>
                <a:srgbClr val="C4DE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high-rent vacancy deregulation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EBC4"/>
                </a:solidFill>
                <a:effectLst/>
              </a:rPr>
              <a:t>Lax enforcement </a:t>
            </a:r>
            <a:r>
              <a:rPr lang="en-US" dirty="0">
                <a:effectLst/>
              </a:rPr>
              <a:t>and </a:t>
            </a:r>
            <a:r>
              <a:rPr lang="en-US" dirty="0">
                <a:solidFill>
                  <a:srgbClr val="FFEBC4"/>
                </a:solidFill>
                <a:effectLst/>
              </a:rPr>
              <a:t>loopholes</a:t>
            </a:r>
            <a:r>
              <a:rPr lang="en-US" dirty="0">
                <a:effectLst/>
              </a:rPr>
              <a:t> that place the onus of enforcement on tenants -----&gt; rent histories </a:t>
            </a:r>
          </a:p>
          <a:p>
            <a:pPr>
              <a:lnSpc>
                <a:spcPct val="110000"/>
              </a:lnSpc>
            </a:pPr>
            <a:r>
              <a:rPr lang="en-US" dirty="0"/>
              <a:t>This means </a:t>
            </a:r>
            <a:r>
              <a:rPr lang="en-US" dirty="0">
                <a:solidFill>
                  <a:srgbClr val="FFEBC4"/>
                </a:solidFill>
              </a:rPr>
              <a:t>less affordable rental housing </a:t>
            </a:r>
            <a:r>
              <a:rPr lang="en-US" dirty="0"/>
              <a:t>for NYC tenants, specifically with added protections of stability and affordability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4DEFF"/>
                </a:solidFill>
                <a:effectLst/>
              </a:rPr>
              <a:t>    Sources | New York City Housing and Vacancy Survey microdata (2017); NYU Furman Center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502149-FDCE-7041-B379-EB0EF7A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Need for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Housing Literacy, a concept</a:t>
            </a:r>
          </a:p>
          <a:p>
            <a:pPr lvl="1"/>
            <a:r>
              <a:rPr lang="en-US" sz="1800" dirty="0"/>
              <a:t>Rent-stabilized tenants have a basic knowledge of their rights, it’s value, and join in the fight to protect it</a:t>
            </a:r>
          </a:p>
          <a:p>
            <a:pPr lvl="1"/>
            <a:r>
              <a:rPr lang="en-US" sz="1800" dirty="0"/>
              <a:t>Onus is on the tenant to make sure landlords are following the rules</a:t>
            </a:r>
          </a:p>
          <a:p>
            <a:pPr lvl="2"/>
            <a:r>
              <a:rPr lang="en-US" sz="1700" dirty="0"/>
              <a:t>Know which basic questions to ask</a:t>
            </a:r>
          </a:p>
          <a:p>
            <a:pPr lvl="2"/>
            <a:r>
              <a:rPr lang="en-US" sz="1700" dirty="0"/>
              <a:t>Have a sense of what kinds of things seem fishy</a:t>
            </a:r>
          </a:p>
          <a:p>
            <a:pPr lvl="2"/>
            <a:r>
              <a:rPr lang="en-US" sz="1700" dirty="0"/>
              <a:t>Know who they can turn to for help</a:t>
            </a:r>
          </a:p>
          <a:p>
            <a:r>
              <a:rPr lang="en-US" sz="2400" dirty="0"/>
              <a:t>Housing Literacy, a website</a:t>
            </a:r>
          </a:p>
          <a:p>
            <a:pPr lvl="1"/>
            <a:r>
              <a:rPr lang="en-US" sz="1800" dirty="0"/>
              <a:t>Annotations the 3 basic lease documents</a:t>
            </a:r>
          </a:p>
          <a:p>
            <a:pPr lvl="1"/>
            <a:r>
              <a:rPr lang="en-US" sz="1800" dirty="0"/>
              <a:t>Centralizes important resources and readings</a:t>
            </a:r>
          </a:p>
          <a:p>
            <a:pPr lvl="1"/>
            <a:endParaRPr lang="en-US" sz="18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225EF25-2AB7-C043-9CF1-DEF9285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340-8B12-AD47-943F-E418D48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0F55-ADE4-A145-9BF4-ADC25541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>
            <a:normAutofit/>
          </a:bodyPr>
          <a:lstStyle/>
          <a:p>
            <a:r>
              <a:rPr lang="en-US" dirty="0"/>
              <a:t>Tool for Organizers and Housing Advocates</a:t>
            </a:r>
          </a:p>
          <a:p>
            <a:pPr lvl="1"/>
            <a:r>
              <a:rPr lang="en-US" sz="1800" dirty="0"/>
              <a:t>Educational tool to walk tenants through their lease </a:t>
            </a:r>
          </a:p>
          <a:p>
            <a:pPr lvl="1"/>
            <a:r>
              <a:rPr lang="en-US" sz="1800" dirty="0"/>
              <a:t>Digital resource in the digital age</a:t>
            </a:r>
          </a:p>
          <a:p>
            <a:pPr lvl="2"/>
            <a:r>
              <a:rPr lang="en-US" sz="1800" dirty="0"/>
              <a:t>Links rent history requests</a:t>
            </a:r>
          </a:p>
          <a:p>
            <a:r>
              <a:rPr lang="en-US" dirty="0"/>
              <a:t>Tool for Tenants</a:t>
            </a:r>
          </a:p>
          <a:p>
            <a:pPr lvl="1"/>
            <a:r>
              <a:rPr lang="en-US" sz="1800" dirty="0"/>
              <a:t>Educate themselves and raise base level of knowledge for all tenants</a:t>
            </a:r>
          </a:p>
          <a:p>
            <a:pPr lvl="1"/>
            <a:r>
              <a:rPr lang="en-US" sz="1800" dirty="0"/>
              <a:t>Onus is on tenants to enforce the laws</a:t>
            </a:r>
          </a:p>
          <a:p>
            <a:pPr lvl="1"/>
            <a:r>
              <a:rPr lang="en-US" sz="1800" dirty="0"/>
              <a:t>Collective solidarity and individual protections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43F18B-1805-8E42-9D71-9BF0735A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HOUSING LITERACY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</TotalTime>
  <Words>377</Words>
  <Application>Microsoft Macintosh PowerPoint</Application>
  <PresentationFormat>On-screen Show (4:3)</PresentationFormat>
  <Paragraphs>80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HOUSING LITERACY  </vt:lpstr>
      <vt:lpstr> How many of you are renters?</vt:lpstr>
      <vt:lpstr>Rent Stabilization</vt:lpstr>
      <vt:lpstr>Rental Units by Rent-Regulation Status</vt:lpstr>
      <vt:lpstr>The Problem</vt:lpstr>
      <vt:lpstr>A Need for Housing Literacy</vt:lpstr>
      <vt:lpstr>How to use Housing Literacy</vt:lpstr>
      <vt:lpstr> HOUSING LITERACY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 Zapatka</dc:creator>
  <cp:lastModifiedBy>Kasey  Zapatka</cp:lastModifiedBy>
  <cp:revision>325</cp:revision>
  <cp:lastPrinted>2019-04-30T19:13:10Z</cp:lastPrinted>
  <dcterms:created xsi:type="dcterms:W3CDTF">2019-04-04T17:25:53Z</dcterms:created>
  <dcterms:modified xsi:type="dcterms:W3CDTF">2019-05-01T20:58:05Z</dcterms:modified>
</cp:coreProperties>
</file>