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sldIdLst>
    <p:sldId id="256" r:id="rId2"/>
    <p:sldId id="272" r:id="rId3"/>
    <p:sldId id="257" r:id="rId4"/>
    <p:sldId id="258" r:id="rId5"/>
    <p:sldId id="259" r:id="rId6"/>
    <p:sldId id="261" r:id="rId7"/>
    <p:sldId id="260" r:id="rId8"/>
    <p:sldId id="264" r:id="rId9"/>
    <p:sldId id="263" r:id="rId10"/>
    <p:sldId id="262" r:id="rId11"/>
    <p:sldId id="265" r:id="rId12"/>
    <p:sldId id="266" r:id="rId13"/>
    <p:sldId id="267" r:id="rId14"/>
    <p:sldId id="269" r:id="rId15"/>
    <p:sldId id="270" r:id="rId16"/>
    <p:sldId id="271"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85"/>
    <p:restoredTop sz="94650"/>
  </p:normalViewPr>
  <p:slideViewPr>
    <p:cSldViewPr snapToGrid="0">
      <p:cViewPr>
        <p:scale>
          <a:sx n="100" d="100"/>
          <a:sy n="100" d="100"/>
        </p:scale>
        <p:origin x="1136"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E7736193-EDE3-4BB5-AE5F-E6E5472AB8BE}" type="datetimeFigureOut">
              <a:rPr lang="en-US" smtClean="0"/>
              <a:t>10/29/23</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726006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E7736193-EDE3-4BB5-AE5F-E6E5472AB8BE}" type="datetimeFigureOut">
              <a:rPr lang="en-US" smtClean="0"/>
              <a:t>10/29/23</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680820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E7736193-EDE3-4BB5-AE5F-E6E5472AB8BE}" type="datetimeFigureOut">
              <a:rPr lang="en-US" smtClean="0"/>
              <a:t>10/29/23</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33650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E7736193-EDE3-4BB5-AE5F-E6E5472AB8BE}" type="datetimeFigureOut">
              <a:rPr lang="en-US" smtClean="0"/>
              <a:t>10/29/23</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378613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E7736193-EDE3-4BB5-AE5F-E6E5472AB8BE}" type="datetimeFigureOut">
              <a:rPr lang="en-US" smtClean="0"/>
              <a:t>10/29/23</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569465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E7736193-EDE3-4BB5-AE5F-E6E5472AB8BE}" type="datetimeFigureOut">
              <a:rPr lang="en-US" smtClean="0"/>
              <a:t>10/29/23</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459532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E7736193-EDE3-4BB5-AE5F-E6E5472AB8BE}" type="datetimeFigureOut">
              <a:rPr lang="en-US" smtClean="0"/>
              <a:t>10/29/23</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518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10/29/23</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897644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10/29/23</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94295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E7736193-EDE3-4BB5-AE5F-E6E5472AB8BE}" type="datetimeFigureOut">
              <a:rPr lang="en-US" smtClean="0"/>
              <a:t>10/29/23</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3054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E7736193-EDE3-4BB5-AE5F-E6E5472AB8BE}" type="datetimeFigureOut">
              <a:rPr lang="en-US" smtClean="0"/>
              <a:t>10/29/23</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820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E7736193-EDE3-4BB5-AE5F-E6E5472AB8BE}" type="datetimeFigureOut">
              <a:rPr lang="en-US" smtClean="0"/>
              <a:t>10/29/23</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7277935"/>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74" r:id="rId6"/>
    <p:sldLayoutId id="2147483769" r:id="rId7"/>
    <p:sldLayoutId id="2147483770" r:id="rId8"/>
    <p:sldLayoutId id="2147483771" r:id="rId9"/>
    <p:sldLayoutId id="2147483773" r:id="rId10"/>
    <p:sldLayoutId id="2147483772" r:id="rId11"/>
  </p:sldLayoutIdLst>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1" name="Rectangle 220">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riangular abstract background">
            <a:extLst>
              <a:ext uri="{FF2B5EF4-FFF2-40B4-BE49-F238E27FC236}">
                <a16:creationId xmlns:a16="http://schemas.microsoft.com/office/drawing/2014/main" id="{368C4145-E791-6944-8097-B9E14F983AAC}"/>
              </a:ext>
            </a:extLst>
          </p:cNvPr>
          <p:cNvPicPr>
            <a:picLocks noChangeAspect="1"/>
          </p:cNvPicPr>
          <p:nvPr/>
        </p:nvPicPr>
        <p:blipFill rotWithShape="1">
          <a:blip r:embed="rId2">
            <a:alphaModFix amt="50000"/>
          </a:blip>
          <a:srcRect t="15730"/>
          <a:stretch/>
        </p:blipFill>
        <p:spPr>
          <a:xfrm>
            <a:off x="-149" y="-5291"/>
            <a:ext cx="12192001" cy="6858000"/>
          </a:xfrm>
          <a:prstGeom prst="rect">
            <a:avLst/>
          </a:prstGeom>
        </p:spPr>
      </p:pic>
      <p:sp>
        <p:nvSpPr>
          <p:cNvPr id="225" name="Freeform: Shape 224">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6910BCEF-C47C-4B3B-F6F0-13BBE9FBA2CF}"/>
              </a:ext>
            </a:extLst>
          </p:cNvPr>
          <p:cNvSpPr>
            <a:spLocks noGrp="1"/>
          </p:cNvSpPr>
          <p:nvPr>
            <p:ph type="ctrTitle"/>
          </p:nvPr>
        </p:nvSpPr>
        <p:spPr>
          <a:xfrm>
            <a:off x="776882" y="2498165"/>
            <a:ext cx="4536336" cy="2016326"/>
          </a:xfrm>
          <a:noFill/>
        </p:spPr>
        <p:txBody>
          <a:bodyPr anchor="b">
            <a:normAutofit/>
          </a:bodyPr>
          <a:lstStyle/>
          <a:p>
            <a:pPr fontAlgn="base"/>
            <a:r>
              <a:rPr lang="en-IN" b="1" i="0" dirty="0">
                <a:solidFill>
                  <a:srgbClr val="FFFFFF"/>
                </a:solidFill>
                <a:effectLst/>
                <a:latin typeface="zeitung"/>
              </a:rPr>
              <a:t>Santander Customer Satisfaction</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7CA162B4-5EAF-E109-B644-5939879C48C0}"/>
              </a:ext>
            </a:extLst>
          </p:cNvPr>
          <p:cNvSpPr>
            <a:spLocks noGrp="1"/>
          </p:cNvSpPr>
          <p:nvPr>
            <p:ph type="subTitle" idx="1"/>
          </p:nvPr>
        </p:nvSpPr>
        <p:spPr>
          <a:xfrm>
            <a:off x="776882" y="4514492"/>
            <a:ext cx="6538318" cy="619145"/>
          </a:xfrm>
          <a:noFill/>
        </p:spPr>
        <p:txBody>
          <a:bodyPr anchor="t">
            <a:normAutofit/>
          </a:bodyPr>
          <a:lstStyle/>
          <a:p>
            <a:r>
              <a:rPr lang="en-US" dirty="0">
                <a:solidFill>
                  <a:schemeClr val="accent1">
                    <a:lumMod val="60000"/>
                    <a:lumOff val="40000"/>
                  </a:schemeClr>
                </a:solidFill>
              </a:rPr>
              <a:t>CIS 508: Machine Learning in Business – Assignment 1</a:t>
            </a:r>
          </a:p>
        </p:txBody>
      </p:sp>
      <p:sp>
        <p:nvSpPr>
          <p:cNvPr id="7" name="Subtitle 2">
            <a:extLst>
              <a:ext uri="{FF2B5EF4-FFF2-40B4-BE49-F238E27FC236}">
                <a16:creationId xmlns:a16="http://schemas.microsoft.com/office/drawing/2014/main" id="{B4C0228B-BAD5-61A4-58B5-71CD2134AD18}"/>
              </a:ext>
            </a:extLst>
          </p:cNvPr>
          <p:cNvSpPr txBox="1">
            <a:spLocks/>
          </p:cNvSpPr>
          <p:nvPr/>
        </p:nvSpPr>
        <p:spPr>
          <a:xfrm>
            <a:off x="9259579" y="5310316"/>
            <a:ext cx="2001982" cy="619145"/>
          </a:xfrm>
          <a:prstGeom prst="rect">
            <a:avLst/>
          </a:prstGeom>
          <a:noFill/>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dirty="0">
                <a:solidFill>
                  <a:schemeClr val="accent1">
                    <a:lumMod val="60000"/>
                    <a:lumOff val="40000"/>
                  </a:schemeClr>
                </a:solidFill>
              </a:rPr>
              <a:t>Kashyap Mehta</a:t>
            </a:r>
          </a:p>
        </p:txBody>
      </p:sp>
    </p:spTree>
    <p:extLst>
      <p:ext uri="{BB962C8B-B14F-4D97-AF65-F5344CB8AC3E}">
        <p14:creationId xmlns:p14="http://schemas.microsoft.com/office/powerpoint/2010/main" val="3434537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63AF-BC08-2FE7-3145-065CF38DC744}"/>
              </a:ext>
            </a:extLst>
          </p:cNvPr>
          <p:cNvSpPr>
            <a:spLocks noGrp="1"/>
          </p:cNvSpPr>
          <p:nvPr>
            <p:ph type="title"/>
          </p:nvPr>
        </p:nvSpPr>
        <p:spPr>
          <a:xfrm>
            <a:off x="851770" y="222751"/>
            <a:ext cx="10446709" cy="1073825"/>
          </a:xfrm>
        </p:spPr>
        <p:txBody>
          <a:bodyPr anchor="ctr">
            <a:normAutofit fontScale="90000"/>
          </a:bodyPr>
          <a:lstStyle/>
          <a:p>
            <a:pPr algn="ctr"/>
            <a:r>
              <a:rPr lang="en-IN" b="1" i="0" dirty="0">
                <a:effectLst/>
                <a:latin typeface="Söhne"/>
              </a:rPr>
              <a:t>Model Trainin</a:t>
            </a:r>
            <a:r>
              <a:rPr lang="en-IN" dirty="0">
                <a:latin typeface="Söhne"/>
              </a:rPr>
              <a:t>g, Evaluation &amp; parameter tuning</a:t>
            </a:r>
            <a:endParaRPr lang="en-US" dirty="0"/>
          </a:p>
        </p:txBody>
      </p:sp>
      <p:pic>
        <p:nvPicPr>
          <p:cNvPr id="4" name="Picture 3">
            <a:extLst>
              <a:ext uri="{FF2B5EF4-FFF2-40B4-BE49-F238E27FC236}">
                <a16:creationId xmlns:a16="http://schemas.microsoft.com/office/drawing/2014/main" id="{036E3DCF-8CD9-5F87-9CED-3560BB4E01EE}"/>
              </a:ext>
            </a:extLst>
          </p:cNvPr>
          <p:cNvPicPr>
            <a:picLocks noChangeAspect="1"/>
          </p:cNvPicPr>
          <p:nvPr/>
        </p:nvPicPr>
        <p:blipFill>
          <a:blip r:embed="rId2"/>
          <a:stretch>
            <a:fillRect/>
          </a:stretch>
        </p:blipFill>
        <p:spPr>
          <a:xfrm>
            <a:off x="893521" y="1296576"/>
            <a:ext cx="7772400" cy="2062242"/>
          </a:xfrm>
          <a:prstGeom prst="rect">
            <a:avLst/>
          </a:prstGeom>
        </p:spPr>
      </p:pic>
      <p:pic>
        <p:nvPicPr>
          <p:cNvPr id="8" name="Picture 7">
            <a:extLst>
              <a:ext uri="{FF2B5EF4-FFF2-40B4-BE49-F238E27FC236}">
                <a16:creationId xmlns:a16="http://schemas.microsoft.com/office/drawing/2014/main" id="{6A9919E8-E7BA-9055-1AE1-CAC6221D5D1F}"/>
              </a:ext>
            </a:extLst>
          </p:cNvPr>
          <p:cNvPicPr>
            <a:picLocks noChangeAspect="1"/>
          </p:cNvPicPr>
          <p:nvPr/>
        </p:nvPicPr>
        <p:blipFill>
          <a:blip r:embed="rId3"/>
          <a:stretch>
            <a:fillRect/>
          </a:stretch>
        </p:blipFill>
        <p:spPr>
          <a:xfrm>
            <a:off x="8879168" y="1726452"/>
            <a:ext cx="3111500" cy="1612900"/>
          </a:xfrm>
          <a:prstGeom prst="rect">
            <a:avLst/>
          </a:prstGeom>
        </p:spPr>
      </p:pic>
      <p:pic>
        <p:nvPicPr>
          <p:cNvPr id="9" name="Picture 8">
            <a:extLst>
              <a:ext uri="{FF2B5EF4-FFF2-40B4-BE49-F238E27FC236}">
                <a16:creationId xmlns:a16="http://schemas.microsoft.com/office/drawing/2014/main" id="{1F9E3404-DF65-478C-5C64-6726EBFD0F4F}"/>
              </a:ext>
            </a:extLst>
          </p:cNvPr>
          <p:cNvPicPr>
            <a:picLocks noChangeAspect="1"/>
          </p:cNvPicPr>
          <p:nvPr/>
        </p:nvPicPr>
        <p:blipFill>
          <a:blip r:embed="rId4"/>
          <a:stretch>
            <a:fillRect/>
          </a:stretch>
        </p:blipFill>
        <p:spPr>
          <a:xfrm>
            <a:off x="893521" y="3499183"/>
            <a:ext cx="7772400" cy="2616782"/>
          </a:xfrm>
          <a:prstGeom prst="rect">
            <a:avLst/>
          </a:prstGeom>
        </p:spPr>
      </p:pic>
      <p:pic>
        <p:nvPicPr>
          <p:cNvPr id="10" name="Picture 9">
            <a:extLst>
              <a:ext uri="{FF2B5EF4-FFF2-40B4-BE49-F238E27FC236}">
                <a16:creationId xmlns:a16="http://schemas.microsoft.com/office/drawing/2014/main" id="{5882F230-F2B3-E383-0C57-BCBFBC4C7E14}"/>
              </a:ext>
            </a:extLst>
          </p:cNvPr>
          <p:cNvPicPr>
            <a:picLocks noChangeAspect="1"/>
          </p:cNvPicPr>
          <p:nvPr/>
        </p:nvPicPr>
        <p:blipFill>
          <a:blip r:embed="rId5"/>
          <a:stretch>
            <a:fillRect/>
          </a:stretch>
        </p:blipFill>
        <p:spPr>
          <a:xfrm>
            <a:off x="8783918" y="4426864"/>
            <a:ext cx="3302000" cy="1689100"/>
          </a:xfrm>
          <a:prstGeom prst="rect">
            <a:avLst/>
          </a:prstGeom>
        </p:spPr>
      </p:pic>
      <p:sp>
        <p:nvSpPr>
          <p:cNvPr id="11" name="TextBox 10">
            <a:extLst>
              <a:ext uri="{FF2B5EF4-FFF2-40B4-BE49-F238E27FC236}">
                <a16:creationId xmlns:a16="http://schemas.microsoft.com/office/drawing/2014/main" id="{17658443-D678-E7F3-7F34-38BAEACE7FA0}"/>
              </a:ext>
            </a:extLst>
          </p:cNvPr>
          <p:cNvSpPr txBox="1"/>
          <p:nvPr/>
        </p:nvSpPr>
        <p:spPr>
          <a:xfrm>
            <a:off x="9816255" y="1282024"/>
            <a:ext cx="1237326" cy="369332"/>
          </a:xfrm>
          <a:prstGeom prst="rect">
            <a:avLst/>
          </a:prstGeom>
          <a:noFill/>
        </p:spPr>
        <p:txBody>
          <a:bodyPr wrap="none" rtlCol="0">
            <a:spAutoFit/>
          </a:bodyPr>
          <a:lstStyle/>
          <a:p>
            <a:r>
              <a:rPr lang="en-US" b="1" dirty="0"/>
              <a:t>ModelDT1</a:t>
            </a:r>
          </a:p>
        </p:txBody>
      </p:sp>
      <p:sp>
        <p:nvSpPr>
          <p:cNvPr id="12" name="TextBox 11">
            <a:extLst>
              <a:ext uri="{FF2B5EF4-FFF2-40B4-BE49-F238E27FC236}">
                <a16:creationId xmlns:a16="http://schemas.microsoft.com/office/drawing/2014/main" id="{761359D2-BC2C-8642-FF19-4BE3282D5F8E}"/>
              </a:ext>
            </a:extLst>
          </p:cNvPr>
          <p:cNvSpPr txBox="1"/>
          <p:nvPr/>
        </p:nvSpPr>
        <p:spPr>
          <a:xfrm>
            <a:off x="9816255" y="3940491"/>
            <a:ext cx="1237326" cy="369332"/>
          </a:xfrm>
          <a:prstGeom prst="rect">
            <a:avLst/>
          </a:prstGeom>
          <a:noFill/>
        </p:spPr>
        <p:txBody>
          <a:bodyPr wrap="none" rtlCol="0">
            <a:spAutoFit/>
          </a:bodyPr>
          <a:lstStyle/>
          <a:p>
            <a:r>
              <a:rPr lang="en-US" b="1" dirty="0"/>
              <a:t>ModelDT2</a:t>
            </a:r>
          </a:p>
        </p:txBody>
      </p:sp>
    </p:spTree>
    <p:extLst>
      <p:ext uri="{BB962C8B-B14F-4D97-AF65-F5344CB8AC3E}">
        <p14:creationId xmlns:p14="http://schemas.microsoft.com/office/powerpoint/2010/main" val="2494912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63AF-BC08-2FE7-3145-065CF38DC744}"/>
              </a:ext>
            </a:extLst>
          </p:cNvPr>
          <p:cNvSpPr>
            <a:spLocks noGrp="1"/>
          </p:cNvSpPr>
          <p:nvPr>
            <p:ph type="title"/>
          </p:nvPr>
        </p:nvSpPr>
        <p:spPr>
          <a:xfrm>
            <a:off x="851770" y="222751"/>
            <a:ext cx="10446709" cy="1073825"/>
          </a:xfrm>
        </p:spPr>
        <p:txBody>
          <a:bodyPr anchor="ctr">
            <a:normAutofit fontScale="90000"/>
          </a:bodyPr>
          <a:lstStyle/>
          <a:p>
            <a:pPr algn="ctr"/>
            <a:r>
              <a:rPr lang="en-IN" b="1" i="0" dirty="0">
                <a:effectLst/>
                <a:latin typeface="Söhne"/>
              </a:rPr>
              <a:t>Model Trainin</a:t>
            </a:r>
            <a:r>
              <a:rPr lang="en-IN" dirty="0">
                <a:latin typeface="Söhne"/>
              </a:rPr>
              <a:t>g, Evaluation &amp; parameter tuning</a:t>
            </a:r>
            <a:endParaRPr lang="en-US" dirty="0"/>
          </a:p>
        </p:txBody>
      </p:sp>
      <p:pic>
        <p:nvPicPr>
          <p:cNvPr id="3" name="Picture 2">
            <a:extLst>
              <a:ext uri="{FF2B5EF4-FFF2-40B4-BE49-F238E27FC236}">
                <a16:creationId xmlns:a16="http://schemas.microsoft.com/office/drawing/2014/main" id="{4C68E98F-3509-F6FE-6350-444D519158CA}"/>
              </a:ext>
            </a:extLst>
          </p:cNvPr>
          <p:cNvPicPr>
            <a:picLocks noChangeAspect="1"/>
          </p:cNvPicPr>
          <p:nvPr/>
        </p:nvPicPr>
        <p:blipFill>
          <a:blip r:embed="rId2"/>
          <a:stretch>
            <a:fillRect/>
          </a:stretch>
        </p:blipFill>
        <p:spPr>
          <a:xfrm>
            <a:off x="893521" y="1296576"/>
            <a:ext cx="7772400" cy="2572932"/>
          </a:xfrm>
          <a:prstGeom prst="rect">
            <a:avLst/>
          </a:prstGeom>
        </p:spPr>
      </p:pic>
      <p:pic>
        <p:nvPicPr>
          <p:cNvPr id="5" name="Picture 4">
            <a:extLst>
              <a:ext uri="{FF2B5EF4-FFF2-40B4-BE49-F238E27FC236}">
                <a16:creationId xmlns:a16="http://schemas.microsoft.com/office/drawing/2014/main" id="{8B38DFFD-DA47-B14E-E50F-77D107A3DC7B}"/>
              </a:ext>
            </a:extLst>
          </p:cNvPr>
          <p:cNvPicPr>
            <a:picLocks noChangeAspect="1"/>
          </p:cNvPicPr>
          <p:nvPr/>
        </p:nvPicPr>
        <p:blipFill>
          <a:blip r:embed="rId3"/>
          <a:stretch>
            <a:fillRect/>
          </a:stretch>
        </p:blipFill>
        <p:spPr>
          <a:xfrm>
            <a:off x="8758514" y="2274502"/>
            <a:ext cx="3352800" cy="1549400"/>
          </a:xfrm>
          <a:prstGeom prst="rect">
            <a:avLst/>
          </a:prstGeom>
        </p:spPr>
      </p:pic>
      <p:pic>
        <p:nvPicPr>
          <p:cNvPr id="6" name="Picture 5">
            <a:extLst>
              <a:ext uri="{FF2B5EF4-FFF2-40B4-BE49-F238E27FC236}">
                <a16:creationId xmlns:a16="http://schemas.microsoft.com/office/drawing/2014/main" id="{B9267568-A4D3-529F-0380-D7E3FB954DD6}"/>
              </a:ext>
            </a:extLst>
          </p:cNvPr>
          <p:cNvPicPr>
            <a:picLocks noChangeAspect="1"/>
          </p:cNvPicPr>
          <p:nvPr/>
        </p:nvPicPr>
        <p:blipFill>
          <a:blip r:embed="rId4"/>
          <a:stretch>
            <a:fillRect/>
          </a:stretch>
        </p:blipFill>
        <p:spPr>
          <a:xfrm>
            <a:off x="893521" y="4223757"/>
            <a:ext cx="7772400" cy="2305122"/>
          </a:xfrm>
          <a:prstGeom prst="rect">
            <a:avLst/>
          </a:prstGeom>
        </p:spPr>
      </p:pic>
      <p:pic>
        <p:nvPicPr>
          <p:cNvPr id="7" name="Picture 6">
            <a:extLst>
              <a:ext uri="{FF2B5EF4-FFF2-40B4-BE49-F238E27FC236}">
                <a16:creationId xmlns:a16="http://schemas.microsoft.com/office/drawing/2014/main" id="{516A6DBA-8D19-A0E4-045F-FE786B9F9995}"/>
              </a:ext>
            </a:extLst>
          </p:cNvPr>
          <p:cNvPicPr>
            <a:picLocks noChangeAspect="1"/>
          </p:cNvPicPr>
          <p:nvPr/>
        </p:nvPicPr>
        <p:blipFill>
          <a:blip r:embed="rId5"/>
          <a:stretch>
            <a:fillRect/>
          </a:stretch>
        </p:blipFill>
        <p:spPr>
          <a:xfrm>
            <a:off x="8783914" y="4883447"/>
            <a:ext cx="3302000" cy="1600200"/>
          </a:xfrm>
          <a:prstGeom prst="rect">
            <a:avLst/>
          </a:prstGeom>
        </p:spPr>
      </p:pic>
      <p:sp>
        <p:nvSpPr>
          <p:cNvPr id="11" name="TextBox 10">
            <a:extLst>
              <a:ext uri="{FF2B5EF4-FFF2-40B4-BE49-F238E27FC236}">
                <a16:creationId xmlns:a16="http://schemas.microsoft.com/office/drawing/2014/main" id="{77B19D33-4A7D-EB16-E6F3-A5056B24BA83}"/>
              </a:ext>
            </a:extLst>
          </p:cNvPr>
          <p:cNvSpPr txBox="1"/>
          <p:nvPr/>
        </p:nvSpPr>
        <p:spPr>
          <a:xfrm>
            <a:off x="9816251" y="1838851"/>
            <a:ext cx="1237326" cy="369332"/>
          </a:xfrm>
          <a:prstGeom prst="rect">
            <a:avLst/>
          </a:prstGeom>
          <a:noFill/>
        </p:spPr>
        <p:txBody>
          <a:bodyPr wrap="none" rtlCol="0">
            <a:spAutoFit/>
          </a:bodyPr>
          <a:lstStyle/>
          <a:p>
            <a:r>
              <a:rPr lang="en-US" b="1" dirty="0"/>
              <a:t>ModelDT3</a:t>
            </a:r>
          </a:p>
        </p:txBody>
      </p:sp>
      <p:sp>
        <p:nvSpPr>
          <p:cNvPr id="12" name="TextBox 11">
            <a:extLst>
              <a:ext uri="{FF2B5EF4-FFF2-40B4-BE49-F238E27FC236}">
                <a16:creationId xmlns:a16="http://schemas.microsoft.com/office/drawing/2014/main" id="{55ECE857-CD5A-1D2F-D10F-727A0930295A}"/>
              </a:ext>
            </a:extLst>
          </p:cNvPr>
          <p:cNvSpPr txBox="1"/>
          <p:nvPr/>
        </p:nvSpPr>
        <p:spPr>
          <a:xfrm>
            <a:off x="9816255" y="4442841"/>
            <a:ext cx="1237326" cy="369332"/>
          </a:xfrm>
          <a:prstGeom prst="rect">
            <a:avLst/>
          </a:prstGeom>
          <a:noFill/>
        </p:spPr>
        <p:txBody>
          <a:bodyPr wrap="none" rtlCol="0">
            <a:spAutoFit/>
          </a:bodyPr>
          <a:lstStyle/>
          <a:p>
            <a:r>
              <a:rPr lang="en-US" b="1" dirty="0"/>
              <a:t>ModelDT4</a:t>
            </a:r>
          </a:p>
        </p:txBody>
      </p:sp>
    </p:spTree>
    <p:extLst>
      <p:ext uri="{BB962C8B-B14F-4D97-AF65-F5344CB8AC3E}">
        <p14:creationId xmlns:p14="http://schemas.microsoft.com/office/powerpoint/2010/main" val="3474214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63AF-BC08-2FE7-3145-065CF38DC744}"/>
              </a:ext>
            </a:extLst>
          </p:cNvPr>
          <p:cNvSpPr>
            <a:spLocks noGrp="1"/>
          </p:cNvSpPr>
          <p:nvPr>
            <p:ph type="title"/>
          </p:nvPr>
        </p:nvSpPr>
        <p:spPr>
          <a:xfrm>
            <a:off x="851770" y="222751"/>
            <a:ext cx="10446709" cy="1073825"/>
          </a:xfrm>
        </p:spPr>
        <p:txBody>
          <a:bodyPr anchor="ctr">
            <a:normAutofit fontScale="90000"/>
          </a:bodyPr>
          <a:lstStyle/>
          <a:p>
            <a:pPr algn="ctr"/>
            <a:r>
              <a:rPr lang="en-IN" b="1" i="0" dirty="0">
                <a:effectLst/>
                <a:latin typeface="Söhne"/>
              </a:rPr>
              <a:t>Model Trainin</a:t>
            </a:r>
            <a:r>
              <a:rPr lang="en-IN" dirty="0">
                <a:latin typeface="Söhne"/>
              </a:rPr>
              <a:t>g, Evaluation &amp; parameter tuning</a:t>
            </a:r>
            <a:endParaRPr lang="en-US" dirty="0"/>
          </a:p>
        </p:txBody>
      </p:sp>
      <p:pic>
        <p:nvPicPr>
          <p:cNvPr id="3" name="Picture 2">
            <a:extLst>
              <a:ext uri="{FF2B5EF4-FFF2-40B4-BE49-F238E27FC236}">
                <a16:creationId xmlns:a16="http://schemas.microsoft.com/office/drawing/2014/main" id="{381A5D18-D9AD-66AE-FB69-8AE15BC0AC9E}"/>
              </a:ext>
            </a:extLst>
          </p:cNvPr>
          <p:cNvPicPr>
            <a:picLocks noChangeAspect="1"/>
          </p:cNvPicPr>
          <p:nvPr/>
        </p:nvPicPr>
        <p:blipFill>
          <a:blip r:embed="rId2"/>
          <a:stretch>
            <a:fillRect/>
          </a:stretch>
        </p:blipFill>
        <p:spPr>
          <a:xfrm>
            <a:off x="851770" y="1296576"/>
            <a:ext cx="7772400" cy="2540770"/>
          </a:xfrm>
          <a:prstGeom prst="rect">
            <a:avLst/>
          </a:prstGeom>
        </p:spPr>
      </p:pic>
      <p:pic>
        <p:nvPicPr>
          <p:cNvPr id="5" name="Picture 4">
            <a:extLst>
              <a:ext uri="{FF2B5EF4-FFF2-40B4-BE49-F238E27FC236}">
                <a16:creationId xmlns:a16="http://schemas.microsoft.com/office/drawing/2014/main" id="{F6D02372-99F3-5043-E5C8-9CCB8D35C1E3}"/>
              </a:ext>
            </a:extLst>
          </p:cNvPr>
          <p:cNvPicPr>
            <a:picLocks noChangeAspect="1"/>
          </p:cNvPicPr>
          <p:nvPr/>
        </p:nvPicPr>
        <p:blipFill>
          <a:blip r:embed="rId3"/>
          <a:stretch>
            <a:fillRect/>
          </a:stretch>
        </p:blipFill>
        <p:spPr>
          <a:xfrm>
            <a:off x="8724861" y="2091094"/>
            <a:ext cx="3394711" cy="1746252"/>
          </a:xfrm>
          <a:prstGeom prst="rect">
            <a:avLst/>
          </a:prstGeom>
        </p:spPr>
      </p:pic>
      <p:sp>
        <p:nvSpPr>
          <p:cNvPr id="7" name="TextBox 6">
            <a:extLst>
              <a:ext uri="{FF2B5EF4-FFF2-40B4-BE49-F238E27FC236}">
                <a16:creationId xmlns:a16="http://schemas.microsoft.com/office/drawing/2014/main" id="{8FC04FCF-DE1D-EEC3-87F3-891D437E86F1}"/>
              </a:ext>
            </a:extLst>
          </p:cNvPr>
          <p:cNvSpPr txBox="1"/>
          <p:nvPr/>
        </p:nvSpPr>
        <p:spPr>
          <a:xfrm>
            <a:off x="9803553" y="1637773"/>
            <a:ext cx="1237326" cy="369332"/>
          </a:xfrm>
          <a:prstGeom prst="rect">
            <a:avLst/>
          </a:prstGeom>
          <a:noFill/>
        </p:spPr>
        <p:txBody>
          <a:bodyPr wrap="none" rtlCol="0">
            <a:spAutoFit/>
          </a:bodyPr>
          <a:lstStyle/>
          <a:p>
            <a:r>
              <a:rPr lang="en-US" b="1" dirty="0"/>
              <a:t>ModelDT5</a:t>
            </a:r>
          </a:p>
        </p:txBody>
      </p:sp>
      <p:sp>
        <p:nvSpPr>
          <p:cNvPr id="11" name="TextBox 10">
            <a:extLst>
              <a:ext uri="{FF2B5EF4-FFF2-40B4-BE49-F238E27FC236}">
                <a16:creationId xmlns:a16="http://schemas.microsoft.com/office/drawing/2014/main" id="{411BE85D-2E39-2CE1-38B3-2F618B3DEF86}"/>
              </a:ext>
            </a:extLst>
          </p:cNvPr>
          <p:cNvSpPr txBox="1"/>
          <p:nvPr/>
        </p:nvSpPr>
        <p:spPr>
          <a:xfrm>
            <a:off x="9803553" y="4296326"/>
            <a:ext cx="1237326" cy="369332"/>
          </a:xfrm>
          <a:prstGeom prst="rect">
            <a:avLst/>
          </a:prstGeom>
          <a:noFill/>
        </p:spPr>
        <p:txBody>
          <a:bodyPr wrap="none" rtlCol="0">
            <a:spAutoFit/>
          </a:bodyPr>
          <a:lstStyle/>
          <a:p>
            <a:r>
              <a:rPr lang="en-US" b="1" dirty="0"/>
              <a:t>ModelDT6</a:t>
            </a:r>
          </a:p>
        </p:txBody>
      </p:sp>
      <p:pic>
        <p:nvPicPr>
          <p:cNvPr id="12" name="Picture 11">
            <a:extLst>
              <a:ext uri="{FF2B5EF4-FFF2-40B4-BE49-F238E27FC236}">
                <a16:creationId xmlns:a16="http://schemas.microsoft.com/office/drawing/2014/main" id="{3C5E8D6A-BEFC-4DBB-943D-761749C55F02}"/>
              </a:ext>
            </a:extLst>
          </p:cNvPr>
          <p:cNvPicPr>
            <a:picLocks noChangeAspect="1"/>
          </p:cNvPicPr>
          <p:nvPr/>
        </p:nvPicPr>
        <p:blipFill>
          <a:blip r:embed="rId4"/>
          <a:stretch>
            <a:fillRect/>
          </a:stretch>
        </p:blipFill>
        <p:spPr>
          <a:xfrm>
            <a:off x="851770" y="4193418"/>
            <a:ext cx="7772400" cy="2141928"/>
          </a:xfrm>
          <a:prstGeom prst="rect">
            <a:avLst/>
          </a:prstGeom>
        </p:spPr>
      </p:pic>
      <p:pic>
        <p:nvPicPr>
          <p:cNvPr id="13" name="Picture 12">
            <a:extLst>
              <a:ext uri="{FF2B5EF4-FFF2-40B4-BE49-F238E27FC236}">
                <a16:creationId xmlns:a16="http://schemas.microsoft.com/office/drawing/2014/main" id="{4244698B-934E-4FE2-C68C-5D1132728F3A}"/>
              </a:ext>
            </a:extLst>
          </p:cNvPr>
          <p:cNvPicPr>
            <a:picLocks noChangeAspect="1"/>
          </p:cNvPicPr>
          <p:nvPr/>
        </p:nvPicPr>
        <p:blipFill>
          <a:blip r:embed="rId5"/>
          <a:stretch>
            <a:fillRect/>
          </a:stretch>
        </p:blipFill>
        <p:spPr>
          <a:xfrm>
            <a:off x="8866467" y="4752715"/>
            <a:ext cx="3111500" cy="1574800"/>
          </a:xfrm>
          <a:prstGeom prst="rect">
            <a:avLst/>
          </a:prstGeom>
        </p:spPr>
      </p:pic>
    </p:spTree>
    <p:extLst>
      <p:ext uri="{BB962C8B-B14F-4D97-AF65-F5344CB8AC3E}">
        <p14:creationId xmlns:p14="http://schemas.microsoft.com/office/powerpoint/2010/main" val="2159203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63AF-BC08-2FE7-3145-065CF38DC744}"/>
              </a:ext>
            </a:extLst>
          </p:cNvPr>
          <p:cNvSpPr>
            <a:spLocks noGrp="1"/>
          </p:cNvSpPr>
          <p:nvPr>
            <p:ph type="title"/>
          </p:nvPr>
        </p:nvSpPr>
        <p:spPr>
          <a:xfrm>
            <a:off x="851770" y="222751"/>
            <a:ext cx="10446709" cy="1073825"/>
          </a:xfrm>
        </p:spPr>
        <p:txBody>
          <a:bodyPr anchor="ctr">
            <a:normAutofit fontScale="90000"/>
          </a:bodyPr>
          <a:lstStyle/>
          <a:p>
            <a:pPr algn="ctr"/>
            <a:r>
              <a:rPr lang="en-IN" b="1" i="0" dirty="0">
                <a:effectLst/>
                <a:latin typeface="Söhne"/>
              </a:rPr>
              <a:t>Model Trainin</a:t>
            </a:r>
            <a:r>
              <a:rPr lang="en-IN" dirty="0">
                <a:latin typeface="Söhne"/>
              </a:rPr>
              <a:t>g, Evaluation &amp; parameter tuning</a:t>
            </a:r>
            <a:endParaRPr lang="en-US" dirty="0"/>
          </a:p>
        </p:txBody>
      </p:sp>
      <p:pic>
        <p:nvPicPr>
          <p:cNvPr id="3" name="Picture 2">
            <a:extLst>
              <a:ext uri="{FF2B5EF4-FFF2-40B4-BE49-F238E27FC236}">
                <a16:creationId xmlns:a16="http://schemas.microsoft.com/office/drawing/2014/main" id="{A1E87A26-E06F-A731-F76E-288355838CF7}"/>
              </a:ext>
            </a:extLst>
          </p:cNvPr>
          <p:cNvPicPr>
            <a:picLocks noChangeAspect="1"/>
          </p:cNvPicPr>
          <p:nvPr/>
        </p:nvPicPr>
        <p:blipFill>
          <a:blip r:embed="rId2"/>
          <a:stretch>
            <a:fillRect/>
          </a:stretch>
        </p:blipFill>
        <p:spPr>
          <a:xfrm>
            <a:off x="851770" y="1296576"/>
            <a:ext cx="7772400" cy="2632042"/>
          </a:xfrm>
          <a:prstGeom prst="rect">
            <a:avLst/>
          </a:prstGeom>
        </p:spPr>
      </p:pic>
      <p:pic>
        <p:nvPicPr>
          <p:cNvPr id="5" name="Picture 4">
            <a:extLst>
              <a:ext uri="{FF2B5EF4-FFF2-40B4-BE49-F238E27FC236}">
                <a16:creationId xmlns:a16="http://schemas.microsoft.com/office/drawing/2014/main" id="{960EB545-BF28-197C-4DD1-76AF9119F3BB}"/>
              </a:ext>
            </a:extLst>
          </p:cNvPr>
          <p:cNvPicPr>
            <a:picLocks noChangeAspect="1"/>
          </p:cNvPicPr>
          <p:nvPr/>
        </p:nvPicPr>
        <p:blipFill>
          <a:blip r:embed="rId3"/>
          <a:stretch>
            <a:fillRect/>
          </a:stretch>
        </p:blipFill>
        <p:spPr>
          <a:xfrm>
            <a:off x="8990105" y="2341118"/>
            <a:ext cx="2997200" cy="1587500"/>
          </a:xfrm>
          <a:prstGeom prst="rect">
            <a:avLst/>
          </a:prstGeom>
        </p:spPr>
      </p:pic>
      <p:sp>
        <p:nvSpPr>
          <p:cNvPr id="6" name="TextBox 5">
            <a:extLst>
              <a:ext uri="{FF2B5EF4-FFF2-40B4-BE49-F238E27FC236}">
                <a16:creationId xmlns:a16="http://schemas.microsoft.com/office/drawing/2014/main" id="{771C3063-416B-3D23-4B92-84792A25EB1C}"/>
              </a:ext>
            </a:extLst>
          </p:cNvPr>
          <p:cNvSpPr txBox="1"/>
          <p:nvPr/>
        </p:nvSpPr>
        <p:spPr>
          <a:xfrm>
            <a:off x="9870042" y="1781208"/>
            <a:ext cx="1103635" cy="369332"/>
          </a:xfrm>
          <a:prstGeom prst="rect">
            <a:avLst/>
          </a:prstGeom>
          <a:noFill/>
        </p:spPr>
        <p:txBody>
          <a:bodyPr wrap="none" rtlCol="0">
            <a:spAutoFit/>
          </a:bodyPr>
          <a:lstStyle/>
          <a:p>
            <a:r>
              <a:rPr lang="en-US" b="1" dirty="0" err="1"/>
              <a:t>ModelRF</a:t>
            </a:r>
            <a:endParaRPr lang="en-US" b="1" dirty="0"/>
          </a:p>
        </p:txBody>
      </p:sp>
      <p:sp>
        <p:nvSpPr>
          <p:cNvPr id="7" name="TextBox 6">
            <a:extLst>
              <a:ext uri="{FF2B5EF4-FFF2-40B4-BE49-F238E27FC236}">
                <a16:creationId xmlns:a16="http://schemas.microsoft.com/office/drawing/2014/main" id="{CB1BDED5-3F56-C967-8D6E-9DCE89503D28}"/>
              </a:ext>
            </a:extLst>
          </p:cNvPr>
          <p:cNvSpPr txBox="1"/>
          <p:nvPr/>
        </p:nvSpPr>
        <p:spPr>
          <a:xfrm>
            <a:off x="9960566" y="4633326"/>
            <a:ext cx="1135504" cy="369332"/>
          </a:xfrm>
          <a:prstGeom prst="rect">
            <a:avLst/>
          </a:prstGeom>
          <a:noFill/>
        </p:spPr>
        <p:txBody>
          <a:bodyPr wrap="none" rtlCol="0">
            <a:spAutoFit/>
          </a:bodyPr>
          <a:lstStyle/>
          <a:p>
            <a:r>
              <a:rPr lang="en-US" b="1" dirty="0" err="1"/>
              <a:t>ModelGB</a:t>
            </a:r>
            <a:endParaRPr lang="en-US" b="1" dirty="0"/>
          </a:p>
        </p:txBody>
      </p:sp>
      <p:pic>
        <p:nvPicPr>
          <p:cNvPr id="11" name="Picture 10">
            <a:extLst>
              <a:ext uri="{FF2B5EF4-FFF2-40B4-BE49-F238E27FC236}">
                <a16:creationId xmlns:a16="http://schemas.microsoft.com/office/drawing/2014/main" id="{7CBB240F-5CEB-7C53-4701-F172FC8C314B}"/>
              </a:ext>
            </a:extLst>
          </p:cNvPr>
          <p:cNvPicPr>
            <a:picLocks noChangeAspect="1"/>
          </p:cNvPicPr>
          <p:nvPr/>
        </p:nvPicPr>
        <p:blipFill>
          <a:blip r:embed="rId4"/>
          <a:stretch>
            <a:fillRect/>
          </a:stretch>
        </p:blipFill>
        <p:spPr>
          <a:xfrm>
            <a:off x="851770" y="4109254"/>
            <a:ext cx="7772400" cy="2692179"/>
          </a:xfrm>
          <a:prstGeom prst="rect">
            <a:avLst/>
          </a:prstGeom>
        </p:spPr>
      </p:pic>
      <p:pic>
        <p:nvPicPr>
          <p:cNvPr id="12" name="Picture 11">
            <a:extLst>
              <a:ext uri="{FF2B5EF4-FFF2-40B4-BE49-F238E27FC236}">
                <a16:creationId xmlns:a16="http://schemas.microsoft.com/office/drawing/2014/main" id="{B5E52B76-B84C-211B-6E04-ED661C80821B}"/>
              </a:ext>
            </a:extLst>
          </p:cNvPr>
          <p:cNvPicPr>
            <a:picLocks noChangeAspect="1"/>
          </p:cNvPicPr>
          <p:nvPr/>
        </p:nvPicPr>
        <p:blipFill>
          <a:blip r:embed="rId5"/>
          <a:stretch>
            <a:fillRect/>
          </a:stretch>
        </p:blipFill>
        <p:spPr>
          <a:xfrm>
            <a:off x="9045533" y="5049360"/>
            <a:ext cx="2933700" cy="1524000"/>
          </a:xfrm>
          <a:prstGeom prst="rect">
            <a:avLst/>
          </a:prstGeom>
        </p:spPr>
      </p:pic>
    </p:spTree>
    <p:extLst>
      <p:ext uri="{BB962C8B-B14F-4D97-AF65-F5344CB8AC3E}">
        <p14:creationId xmlns:p14="http://schemas.microsoft.com/office/powerpoint/2010/main" val="2981610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63AF-BC08-2FE7-3145-065CF38DC744}"/>
              </a:ext>
            </a:extLst>
          </p:cNvPr>
          <p:cNvSpPr>
            <a:spLocks noGrp="1"/>
          </p:cNvSpPr>
          <p:nvPr>
            <p:ph type="title"/>
          </p:nvPr>
        </p:nvSpPr>
        <p:spPr>
          <a:xfrm>
            <a:off x="851770" y="222751"/>
            <a:ext cx="10446709" cy="1073825"/>
          </a:xfrm>
        </p:spPr>
        <p:txBody>
          <a:bodyPr anchor="ctr">
            <a:normAutofit fontScale="90000"/>
          </a:bodyPr>
          <a:lstStyle/>
          <a:p>
            <a:pPr algn="ctr"/>
            <a:r>
              <a:rPr lang="en-IN" b="1" i="0" dirty="0">
                <a:effectLst/>
                <a:latin typeface="Söhne"/>
              </a:rPr>
              <a:t>Model Trainin</a:t>
            </a:r>
            <a:r>
              <a:rPr lang="en-IN" dirty="0">
                <a:latin typeface="Söhne"/>
              </a:rPr>
              <a:t>g, Evaluation &amp; parameter tuning</a:t>
            </a:r>
            <a:endParaRPr lang="en-US" dirty="0"/>
          </a:p>
        </p:txBody>
      </p:sp>
      <p:sp>
        <p:nvSpPr>
          <p:cNvPr id="4" name="TextBox 3">
            <a:extLst>
              <a:ext uri="{FF2B5EF4-FFF2-40B4-BE49-F238E27FC236}">
                <a16:creationId xmlns:a16="http://schemas.microsoft.com/office/drawing/2014/main" id="{40227D40-919F-9BAD-CBA4-3276D8DD4691}"/>
              </a:ext>
            </a:extLst>
          </p:cNvPr>
          <p:cNvSpPr txBox="1"/>
          <p:nvPr/>
        </p:nvSpPr>
        <p:spPr>
          <a:xfrm>
            <a:off x="851770" y="1296576"/>
            <a:ext cx="6327117" cy="1477328"/>
          </a:xfrm>
          <a:prstGeom prst="rect">
            <a:avLst/>
          </a:prstGeom>
          <a:noFill/>
        </p:spPr>
        <p:txBody>
          <a:bodyPr wrap="none" rtlCol="0">
            <a:spAutoFit/>
          </a:bodyPr>
          <a:lstStyle/>
          <a:p>
            <a:r>
              <a:rPr lang="en-US" b="1" dirty="0"/>
              <a:t>Special Case:</a:t>
            </a:r>
          </a:p>
          <a:p>
            <a:r>
              <a:rPr lang="en-US" dirty="0"/>
              <a:t>- Without using the test-train-split function. </a:t>
            </a:r>
          </a:p>
          <a:p>
            <a:r>
              <a:rPr lang="en-US" dirty="0"/>
              <a:t>- Using the entire dataset to maximize the training of the model</a:t>
            </a:r>
          </a:p>
          <a:p>
            <a:r>
              <a:rPr lang="en-US" dirty="0"/>
              <a:t>- Not using any pre-processing on the training data</a:t>
            </a:r>
          </a:p>
          <a:p>
            <a:r>
              <a:rPr lang="en-US" dirty="0"/>
              <a:t>- Highest Score</a:t>
            </a:r>
          </a:p>
        </p:txBody>
      </p:sp>
      <p:pic>
        <p:nvPicPr>
          <p:cNvPr id="8" name="Picture 7">
            <a:extLst>
              <a:ext uri="{FF2B5EF4-FFF2-40B4-BE49-F238E27FC236}">
                <a16:creationId xmlns:a16="http://schemas.microsoft.com/office/drawing/2014/main" id="{8F67117C-06C3-963C-5D31-B83D98B73EE4}"/>
              </a:ext>
            </a:extLst>
          </p:cNvPr>
          <p:cNvPicPr>
            <a:picLocks noChangeAspect="1"/>
          </p:cNvPicPr>
          <p:nvPr/>
        </p:nvPicPr>
        <p:blipFill>
          <a:blip r:embed="rId2"/>
          <a:stretch>
            <a:fillRect/>
          </a:stretch>
        </p:blipFill>
        <p:spPr>
          <a:xfrm>
            <a:off x="851769" y="2797863"/>
            <a:ext cx="10583375" cy="1073825"/>
          </a:xfrm>
          <a:prstGeom prst="rect">
            <a:avLst/>
          </a:prstGeom>
        </p:spPr>
      </p:pic>
      <p:pic>
        <p:nvPicPr>
          <p:cNvPr id="9" name="Picture 8">
            <a:extLst>
              <a:ext uri="{FF2B5EF4-FFF2-40B4-BE49-F238E27FC236}">
                <a16:creationId xmlns:a16="http://schemas.microsoft.com/office/drawing/2014/main" id="{52B2CE20-06EF-C7F3-5C56-CA09B78D3C55}"/>
              </a:ext>
            </a:extLst>
          </p:cNvPr>
          <p:cNvPicPr>
            <a:picLocks noChangeAspect="1"/>
          </p:cNvPicPr>
          <p:nvPr/>
        </p:nvPicPr>
        <p:blipFill>
          <a:blip r:embed="rId3"/>
          <a:stretch>
            <a:fillRect/>
          </a:stretch>
        </p:blipFill>
        <p:spPr>
          <a:xfrm>
            <a:off x="851769" y="4006811"/>
            <a:ext cx="6913701" cy="873533"/>
          </a:xfrm>
          <a:prstGeom prst="rect">
            <a:avLst/>
          </a:prstGeom>
        </p:spPr>
      </p:pic>
    </p:spTree>
    <p:extLst>
      <p:ext uri="{BB962C8B-B14F-4D97-AF65-F5344CB8AC3E}">
        <p14:creationId xmlns:p14="http://schemas.microsoft.com/office/powerpoint/2010/main" val="2284576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63AF-BC08-2FE7-3145-065CF38DC744}"/>
              </a:ext>
            </a:extLst>
          </p:cNvPr>
          <p:cNvSpPr>
            <a:spLocks noGrp="1"/>
          </p:cNvSpPr>
          <p:nvPr>
            <p:ph type="title"/>
          </p:nvPr>
        </p:nvSpPr>
        <p:spPr>
          <a:xfrm>
            <a:off x="851770" y="222751"/>
            <a:ext cx="10446709" cy="1073825"/>
          </a:xfrm>
        </p:spPr>
        <p:txBody>
          <a:bodyPr anchor="ctr">
            <a:normAutofit fontScale="90000"/>
          </a:bodyPr>
          <a:lstStyle/>
          <a:p>
            <a:pPr algn="ctr"/>
            <a:r>
              <a:rPr lang="en-IN" b="1" i="0" dirty="0">
                <a:effectLst/>
                <a:latin typeface="Söhne"/>
              </a:rPr>
              <a:t>Model Trainin</a:t>
            </a:r>
            <a:r>
              <a:rPr lang="en-IN" dirty="0">
                <a:latin typeface="Söhne"/>
              </a:rPr>
              <a:t>g, Evaluation &amp; parameter tuning</a:t>
            </a:r>
            <a:endParaRPr lang="en-US" dirty="0"/>
          </a:p>
        </p:txBody>
      </p:sp>
      <p:sp>
        <p:nvSpPr>
          <p:cNvPr id="6" name="TextBox 5">
            <a:extLst>
              <a:ext uri="{FF2B5EF4-FFF2-40B4-BE49-F238E27FC236}">
                <a16:creationId xmlns:a16="http://schemas.microsoft.com/office/drawing/2014/main" id="{0953A698-09E5-B6DB-E4E5-9EEBCABD013C}"/>
              </a:ext>
            </a:extLst>
          </p:cNvPr>
          <p:cNvSpPr txBox="1"/>
          <p:nvPr/>
        </p:nvSpPr>
        <p:spPr>
          <a:xfrm>
            <a:off x="851770" y="1296576"/>
            <a:ext cx="5537350" cy="369332"/>
          </a:xfrm>
          <a:prstGeom prst="rect">
            <a:avLst/>
          </a:prstGeom>
          <a:noFill/>
        </p:spPr>
        <p:txBody>
          <a:bodyPr wrap="none" rtlCol="0">
            <a:spAutoFit/>
          </a:bodyPr>
          <a:lstStyle/>
          <a:p>
            <a:r>
              <a:rPr lang="en-US" b="1" dirty="0"/>
              <a:t>Top 10 Features that impact the Decision Tree Model</a:t>
            </a:r>
          </a:p>
        </p:txBody>
      </p:sp>
      <p:pic>
        <p:nvPicPr>
          <p:cNvPr id="3" name="Picture 2">
            <a:extLst>
              <a:ext uri="{FF2B5EF4-FFF2-40B4-BE49-F238E27FC236}">
                <a16:creationId xmlns:a16="http://schemas.microsoft.com/office/drawing/2014/main" id="{A34F0B85-2901-CD41-27A2-D5A427D68C55}"/>
              </a:ext>
            </a:extLst>
          </p:cNvPr>
          <p:cNvPicPr>
            <a:picLocks noChangeAspect="1"/>
          </p:cNvPicPr>
          <p:nvPr/>
        </p:nvPicPr>
        <p:blipFill>
          <a:blip r:embed="rId2"/>
          <a:stretch>
            <a:fillRect/>
          </a:stretch>
        </p:blipFill>
        <p:spPr>
          <a:xfrm>
            <a:off x="979361" y="1677224"/>
            <a:ext cx="6718611" cy="4713182"/>
          </a:xfrm>
          <a:prstGeom prst="rect">
            <a:avLst/>
          </a:prstGeom>
        </p:spPr>
      </p:pic>
      <p:pic>
        <p:nvPicPr>
          <p:cNvPr id="4" name="Picture 3">
            <a:extLst>
              <a:ext uri="{FF2B5EF4-FFF2-40B4-BE49-F238E27FC236}">
                <a16:creationId xmlns:a16="http://schemas.microsoft.com/office/drawing/2014/main" id="{BA3183FD-A16B-4DE0-BF55-B3D14C16882C}"/>
              </a:ext>
            </a:extLst>
          </p:cNvPr>
          <p:cNvPicPr>
            <a:picLocks noChangeAspect="1"/>
          </p:cNvPicPr>
          <p:nvPr/>
        </p:nvPicPr>
        <p:blipFill>
          <a:blip r:embed="rId3"/>
          <a:stretch>
            <a:fillRect/>
          </a:stretch>
        </p:blipFill>
        <p:spPr>
          <a:xfrm>
            <a:off x="7783033" y="1889874"/>
            <a:ext cx="4249670" cy="1218102"/>
          </a:xfrm>
          <a:prstGeom prst="rect">
            <a:avLst/>
          </a:prstGeom>
        </p:spPr>
      </p:pic>
    </p:spTree>
    <p:extLst>
      <p:ext uri="{BB962C8B-B14F-4D97-AF65-F5344CB8AC3E}">
        <p14:creationId xmlns:p14="http://schemas.microsoft.com/office/powerpoint/2010/main" val="2603478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63AF-BC08-2FE7-3145-065CF38DC744}"/>
              </a:ext>
            </a:extLst>
          </p:cNvPr>
          <p:cNvSpPr>
            <a:spLocks noGrp="1"/>
          </p:cNvSpPr>
          <p:nvPr>
            <p:ph type="title"/>
          </p:nvPr>
        </p:nvSpPr>
        <p:spPr>
          <a:xfrm>
            <a:off x="851770" y="222751"/>
            <a:ext cx="10446709" cy="1073825"/>
          </a:xfrm>
        </p:spPr>
        <p:txBody>
          <a:bodyPr anchor="ctr">
            <a:normAutofit fontScale="90000"/>
          </a:bodyPr>
          <a:lstStyle/>
          <a:p>
            <a:pPr algn="ctr"/>
            <a:r>
              <a:rPr lang="en-IN" b="1" i="0" dirty="0">
                <a:effectLst/>
                <a:latin typeface="Söhne"/>
              </a:rPr>
              <a:t>Model Trainin</a:t>
            </a:r>
            <a:r>
              <a:rPr lang="en-IN" dirty="0">
                <a:latin typeface="Söhne"/>
              </a:rPr>
              <a:t>g, Evaluation &amp; parameter tuning</a:t>
            </a:r>
            <a:endParaRPr lang="en-US" dirty="0"/>
          </a:p>
        </p:txBody>
      </p:sp>
      <p:sp>
        <p:nvSpPr>
          <p:cNvPr id="6" name="TextBox 5">
            <a:extLst>
              <a:ext uri="{FF2B5EF4-FFF2-40B4-BE49-F238E27FC236}">
                <a16:creationId xmlns:a16="http://schemas.microsoft.com/office/drawing/2014/main" id="{0953A698-09E5-B6DB-E4E5-9EEBCABD013C}"/>
              </a:ext>
            </a:extLst>
          </p:cNvPr>
          <p:cNvSpPr txBox="1"/>
          <p:nvPr/>
        </p:nvSpPr>
        <p:spPr>
          <a:xfrm>
            <a:off x="851770" y="1296576"/>
            <a:ext cx="1564724" cy="369332"/>
          </a:xfrm>
          <a:prstGeom prst="rect">
            <a:avLst/>
          </a:prstGeom>
          <a:noFill/>
        </p:spPr>
        <p:txBody>
          <a:bodyPr wrap="none" rtlCol="0">
            <a:spAutoFit/>
          </a:bodyPr>
          <a:lstStyle/>
          <a:p>
            <a:r>
              <a:rPr lang="en-US" b="1" dirty="0"/>
              <a:t>Decision Tree</a:t>
            </a:r>
          </a:p>
        </p:txBody>
      </p:sp>
      <p:pic>
        <p:nvPicPr>
          <p:cNvPr id="8" name="Picture 7" descr="A diagram of a company structure&#10;&#10;Description automatically generated">
            <a:extLst>
              <a:ext uri="{FF2B5EF4-FFF2-40B4-BE49-F238E27FC236}">
                <a16:creationId xmlns:a16="http://schemas.microsoft.com/office/drawing/2014/main" id="{69849D9B-2097-8BC4-87CF-D354478C6B8C}"/>
              </a:ext>
            </a:extLst>
          </p:cNvPr>
          <p:cNvPicPr>
            <a:picLocks noChangeAspect="1"/>
          </p:cNvPicPr>
          <p:nvPr/>
        </p:nvPicPr>
        <p:blipFill>
          <a:blip r:embed="rId2"/>
          <a:stretch>
            <a:fillRect/>
          </a:stretch>
        </p:blipFill>
        <p:spPr>
          <a:xfrm>
            <a:off x="872646" y="1665908"/>
            <a:ext cx="10446708" cy="5215902"/>
          </a:xfrm>
          <a:prstGeom prst="rect">
            <a:avLst/>
          </a:prstGeom>
        </p:spPr>
      </p:pic>
      <p:pic>
        <p:nvPicPr>
          <p:cNvPr id="9" name="Picture 8">
            <a:extLst>
              <a:ext uri="{FF2B5EF4-FFF2-40B4-BE49-F238E27FC236}">
                <a16:creationId xmlns:a16="http://schemas.microsoft.com/office/drawing/2014/main" id="{AEC7C57D-8F1B-34EF-2FB8-5A0DED058B09}"/>
              </a:ext>
            </a:extLst>
          </p:cNvPr>
          <p:cNvPicPr>
            <a:picLocks noChangeAspect="1"/>
          </p:cNvPicPr>
          <p:nvPr/>
        </p:nvPicPr>
        <p:blipFill>
          <a:blip r:embed="rId3"/>
          <a:stretch>
            <a:fillRect/>
          </a:stretch>
        </p:blipFill>
        <p:spPr>
          <a:xfrm>
            <a:off x="245823" y="5893596"/>
            <a:ext cx="5829301" cy="498448"/>
          </a:xfrm>
          <a:prstGeom prst="rect">
            <a:avLst/>
          </a:prstGeom>
        </p:spPr>
      </p:pic>
    </p:spTree>
    <p:extLst>
      <p:ext uri="{BB962C8B-B14F-4D97-AF65-F5344CB8AC3E}">
        <p14:creationId xmlns:p14="http://schemas.microsoft.com/office/powerpoint/2010/main" val="3877287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63AF-BC08-2FE7-3145-065CF38DC744}"/>
              </a:ext>
            </a:extLst>
          </p:cNvPr>
          <p:cNvSpPr>
            <a:spLocks noGrp="1"/>
          </p:cNvSpPr>
          <p:nvPr>
            <p:ph type="title"/>
          </p:nvPr>
        </p:nvSpPr>
        <p:spPr>
          <a:xfrm>
            <a:off x="851770" y="563410"/>
            <a:ext cx="10446709" cy="1073825"/>
          </a:xfrm>
        </p:spPr>
        <p:txBody>
          <a:bodyPr anchor="ctr">
            <a:normAutofit fontScale="90000"/>
          </a:bodyPr>
          <a:lstStyle/>
          <a:p>
            <a:pPr algn="ctr"/>
            <a:r>
              <a:rPr lang="en-IN" b="1" i="0" dirty="0">
                <a:effectLst/>
                <a:latin typeface="Söhne"/>
              </a:rPr>
              <a:t>hard problem from a </a:t>
            </a:r>
            <a:br>
              <a:rPr lang="en-IN" b="1" i="0" dirty="0">
                <a:effectLst/>
                <a:latin typeface="Söhne"/>
              </a:rPr>
            </a:br>
            <a:r>
              <a:rPr lang="en-IN" b="1" i="0" dirty="0">
                <a:effectLst/>
                <a:latin typeface="Söhne"/>
              </a:rPr>
              <a:t>machine learning point of view</a:t>
            </a:r>
            <a:endParaRPr lang="en-US" dirty="0"/>
          </a:p>
        </p:txBody>
      </p:sp>
      <p:sp>
        <p:nvSpPr>
          <p:cNvPr id="5" name="TextBox 4">
            <a:extLst>
              <a:ext uri="{FF2B5EF4-FFF2-40B4-BE49-F238E27FC236}">
                <a16:creationId xmlns:a16="http://schemas.microsoft.com/office/drawing/2014/main" id="{DE7E9660-6A0B-F854-76B7-9464D0B5A4EA}"/>
              </a:ext>
            </a:extLst>
          </p:cNvPr>
          <p:cNvSpPr txBox="1"/>
          <p:nvPr/>
        </p:nvSpPr>
        <p:spPr>
          <a:xfrm>
            <a:off x="851770" y="1864658"/>
            <a:ext cx="10282395" cy="4278094"/>
          </a:xfrm>
          <a:prstGeom prst="rect">
            <a:avLst/>
          </a:prstGeom>
          <a:noFill/>
        </p:spPr>
        <p:txBody>
          <a:bodyPr wrap="square" rtlCol="0">
            <a:spAutoFit/>
          </a:bodyPr>
          <a:lstStyle/>
          <a:p>
            <a:pPr algn="just"/>
            <a:r>
              <a:rPr lang="en-IN" sz="1600" b="1" i="0" dirty="0">
                <a:effectLst/>
              </a:rPr>
              <a:t>The Santander Customer Satisfaction dataset presents a unique set of challenges for predictive </a:t>
            </a:r>
            <a:r>
              <a:rPr lang="en-IN" sz="1600" b="1" i="0" dirty="0" err="1">
                <a:effectLst/>
              </a:rPr>
              <a:t>modeling</a:t>
            </a:r>
            <a:r>
              <a:rPr lang="en-IN" sz="1600" b="1" i="0" dirty="0">
                <a:effectLst/>
              </a:rPr>
              <a:t>, primarily due to its heavily imbalanced classes, high dimensionality, and lack of explicit feature information. With satisfied customers significantly outnumbering the unsatisfied ones (73,012 to 3,008), models are at risk of exhibiting a strong bias towards predicting satisfaction, which could lead to high accuracy but poor performance in identifying unsatisfied customers. This imbalance necessitates the adoption of advanced resampling techniques, such as SMOTE, and the utilization of more nuanced performance metrics like the F1 score, precision-recall curves, and ROC-AUC scores.</a:t>
            </a:r>
          </a:p>
          <a:p>
            <a:pPr algn="just"/>
            <a:endParaRPr lang="en-IN" sz="1600" b="1" i="0" dirty="0">
              <a:effectLst/>
            </a:endParaRPr>
          </a:p>
          <a:p>
            <a:pPr algn="just"/>
            <a:r>
              <a:rPr lang="en-IN" sz="1600" b="1" i="0" dirty="0">
                <a:effectLst/>
              </a:rPr>
              <a:t>The high dimensionality of the dataset further complicates the </a:t>
            </a:r>
            <a:r>
              <a:rPr lang="en-IN" sz="1600" b="1" i="0" dirty="0" err="1">
                <a:effectLst/>
              </a:rPr>
              <a:t>modeling</a:t>
            </a:r>
            <a:r>
              <a:rPr lang="en-IN" sz="1600" b="1" i="0" dirty="0">
                <a:effectLst/>
              </a:rPr>
              <a:t> process, increasing the risk of overfitting and making the selection of relevant features challenging. The absence of clear feature descriptions hinders the application of domain knowledge, which is often crucial for effective feature engineering.</a:t>
            </a:r>
          </a:p>
          <a:p>
            <a:pPr algn="just"/>
            <a:endParaRPr lang="en-IN" sz="1600" b="1" i="0" dirty="0">
              <a:effectLst/>
            </a:endParaRPr>
          </a:p>
          <a:p>
            <a:pPr algn="just"/>
            <a:r>
              <a:rPr lang="en-IN" sz="1600" b="1" i="0" dirty="0">
                <a:effectLst/>
              </a:rPr>
              <a:t>In summary, the Santander Customer Satisfaction prediction task is a complex machine learning problem, demanding careful handling of imbalanced data, meticulous model evaluation, and thoughtful feature selection and engineering. Addressing these challenges is essential for developing a model that not only performs well but also generalizes effectively to unseen data, ensuring reliable identification of both satisfied and unsatisfied customers.</a:t>
            </a:r>
            <a:endParaRPr lang="en-US" sz="1600" b="1" dirty="0"/>
          </a:p>
        </p:txBody>
      </p:sp>
    </p:spTree>
    <p:extLst>
      <p:ext uri="{BB962C8B-B14F-4D97-AF65-F5344CB8AC3E}">
        <p14:creationId xmlns:p14="http://schemas.microsoft.com/office/powerpoint/2010/main" val="2260370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63AF-BC08-2FE7-3145-065CF38DC744}"/>
              </a:ext>
            </a:extLst>
          </p:cNvPr>
          <p:cNvSpPr>
            <a:spLocks noGrp="1"/>
          </p:cNvSpPr>
          <p:nvPr>
            <p:ph type="title"/>
          </p:nvPr>
        </p:nvSpPr>
        <p:spPr>
          <a:xfrm>
            <a:off x="851770" y="883151"/>
            <a:ext cx="10446709" cy="1073825"/>
          </a:xfrm>
        </p:spPr>
        <p:txBody>
          <a:bodyPr anchor="ctr">
            <a:normAutofit/>
          </a:bodyPr>
          <a:lstStyle/>
          <a:p>
            <a:pPr algn="ctr"/>
            <a:r>
              <a:rPr lang="en-IN" b="1" i="0" dirty="0">
                <a:effectLst/>
                <a:latin typeface="Söhne"/>
              </a:rPr>
              <a:t>Problem Statement</a:t>
            </a:r>
            <a:endParaRPr lang="en-US" dirty="0"/>
          </a:p>
        </p:txBody>
      </p:sp>
      <p:sp>
        <p:nvSpPr>
          <p:cNvPr id="8" name="TextBox 7">
            <a:extLst>
              <a:ext uri="{FF2B5EF4-FFF2-40B4-BE49-F238E27FC236}">
                <a16:creationId xmlns:a16="http://schemas.microsoft.com/office/drawing/2014/main" id="{4F859934-9505-3C1D-A998-6582D59511DC}"/>
              </a:ext>
            </a:extLst>
          </p:cNvPr>
          <p:cNvSpPr txBox="1"/>
          <p:nvPr/>
        </p:nvSpPr>
        <p:spPr>
          <a:xfrm>
            <a:off x="1284961" y="2104397"/>
            <a:ext cx="9622077" cy="1754326"/>
          </a:xfrm>
          <a:prstGeom prst="rect">
            <a:avLst/>
          </a:prstGeom>
          <a:noFill/>
        </p:spPr>
        <p:txBody>
          <a:bodyPr wrap="square" rtlCol="0">
            <a:spAutoFit/>
          </a:bodyPr>
          <a:lstStyle/>
          <a:p>
            <a:pPr algn="just"/>
            <a:r>
              <a:rPr lang="en-US" b="1" dirty="0"/>
              <a:t>In the Santander Customer Satisfaction prediction problem, the main objective is to predict the satisfaction level of customers based on various features provided in the dataset. The dataset consists of numerous features that represent different aspects of customer behavior and interactions with the bank.</a:t>
            </a:r>
          </a:p>
          <a:p>
            <a:pPr algn="just"/>
            <a:endParaRPr lang="en-US" b="1" dirty="0"/>
          </a:p>
          <a:p>
            <a:pPr algn="just"/>
            <a:endParaRPr lang="en-US" b="1" dirty="0"/>
          </a:p>
        </p:txBody>
      </p:sp>
    </p:spTree>
    <p:extLst>
      <p:ext uri="{BB962C8B-B14F-4D97-AF65-F5344CB8AC3E}">
        <p14:creationId xmlns:p14="http://schemas.microsoft.com/office/powerpoint/2010/main" val="179775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63AF-BC08-2FE7-3145-065CF38DC744}"/>
              </a:ext>
            </a:extLst>
          </p:cNvPr>
          <p:cNvSpPr>
            <a:spLocks noGrp="1"/>
          </p:cNvSpPr>
          <p:nvPr>
            <p:ph type="title"/>
          </p:nvPr>
        </p:nvSpPr>
        <p:spPr>
          <a:xfrm>
            <a:off x="851770" y="222751"/>
            <a:ext cx="10446709" cy="1073825"/>
          </a:xfrm>
        </p:spPr>
        <p:txBody>
          <a:bodyPr anchor="ctr">
            <a:normAutofit/>
          </a:bodyPr>
          <a:lstStyle/>
          <a:p>
            <a:pPr algn="ctr"/>
            <a:r>
              <a:rPr lang="en-IN" b="1" i="0" dirty="0">
                <a:effectLst/>
                <a:latin typeface="Söhne"/>
              </a:rPr>
              <a:t>Exploratory Data Analysis (EDA)</a:t>
            </a:r>
            <a:endParaRPr lang="en-US" dirty="0"/>
          </a:p>
        </p:txBody>
      </p:sp>
      <p:pic>
        <p:nvPicPr>
          <p:cNvPr id="7" name="Picture 6">
            <a:extLst>
              <a:ext uri="{FF2B5EF4-FFF2-40B4-BE49-F238E27FC236}">
                <a16:creationId xmlns:a16="http://schemas.microsoft.com/office/drawing/2014/main" id="{94654A27-2E81-2ECA-F74C-778C51B9F94E}"/>
              </a:ext>
            </a:extLst>
          </p:cNvPr>
          <p:cNvPicPr>
            <a:picLocks noChangeAspect="1"/>
          </p:cNvPicPr>
          <p:nvPr/>
        </p:nvPicPr>
        <p:blipFill>
          <a:blip r:embed="rId2"/>
          <a:stretch>
            <a:fillRect/>
          </a:stretch>
        </p:blipFill>
        <p:spPr>
          <a:xfrm>
            <a:off x="893523" y="1833751"/>
            <a:ext cx="7772400" cy="1983621"/>
          </a:xfrm>
          <a:prstGeom prst="rect">
            <a:avLst/>
          </a:prstGeom>
        </p:spPr>
      </p:pic>
      <p:sp>
        <p:nvSpPr>
          <p:cNvPr id="8" name="TextBox 7">
            <a:extLst>
              <a:ext uri="{FF2B5EF4-FFF2-40B4-BE49-F238E27FC236}">
                <a16:creationId xmlns:a16="http://schemas.microsoft.com/office/drawing/2014/main" id="{4F859934-9505-3C1D-A998-6582D59511DC}"/>
              </a:ext>
            </a:extLst>
          </p:cNvPr>
          <p:cNvSpPr txBox="1"/>
          <p:nvPr/>
        </p:nvSpPr>
        <p:spPr>
          <a:xfrm>
            <a:off x="893523" y="1380497"/>
            <a:ext cx="1654364" cy="369332"/>
          </a:xfrm>
          <a:prstGeom prst="rect">
            <a:avLst/>
          </a:prstGeom>
          <a:noFill/>
        </p:spPr>
        <p:txBody>
          <a:bodyPr wrap="none" rtlCol="0">
            <a:spAutoFit/>
          </a:bodyPr>
          <a:lstStyle/>
          <a:p>
            <a:r>
              <a:rPr lang="en-US" b="1" dirty="0"/>
              <a:t>Libraries Used</a:t>
            </a:r>
          </a:p>
        </p:txBody>
      </p:sp>
      <p:sp>
        <p:nvSpPr>
          <p:cNvPr id="12" name="TextBox 11">
            <a:extLst>
              <a:ext uri="{FF2B5EF4-FFF2-40B4-BE49-F238E27FC236}">
                <a16:creationId xmlns:a16="http://schemas.microsoft.com/office/drawing/2014/main" id="{CE2F63DA-8656-02E5-BB41-7209CEFFBF91}"/>
              </a:ext>
            </a:extLst>
          </p:cNvPr>
          <p:cNvSpPr txBox="1"/>
          <p:nvPr/>
        </p:nvSpPr>
        <p:spPr>
          <a:xfrm>
            <a:off x="851770" y="3901294"/>
            <a:ext cx="2777620" cy="369332"/>
          </a:xfrm>
          <a:prstGeom prst="rect">
            <a:avLst/>
          </a:prstGeom>
          <a:noFill/>
        </p:spPr>
        <p:txBody>
          <a:bodyPr wrap="none" rtlCol="0">
            <a:spAutoFit/>
          </a:bodyPr>
          <a:lstStyle/>
          <a:p>
            <a:r>
              <a:rPr lang="en-US" b="1" dirty="0"/>
              <a:t>Reading the Dataset Files</a:t>
            </a:r>
          </a:p>
        </p:txBody>
      </p:sp>
      <p:pic>
        <p:nvPicPr>
          <p:cNvPr id="15" name="Picture 14">
            <a:extLst>
              <a:ext uri="{FF2B5EF4-FFF2-40B4-BE49-F238E27FC236}">
                <a16:creationId xmlns:a16="http://schemas.microsoft.com/office/drawing/2014/main" id="{4DFF9230-014A-A101-329F-E4D2729AF4F6}"/>
              </a:ext>
            </a:extLst>
          </p:cNvPr>
          <p:cNvPicPr>
            <a:picLocks noChangeAspect="1"/>
          </p:cNvPicPr>
          <p:nvPr/>
        </p:nvPicPr>
        <p:blipFill rotWithShape="1">
          <a:blip r:embed="rId3"/>
          <a:srcRect b="62674"/>
          <a:stretch/>
        </p:blipFill>
        <p:spPr>
          <a:xfrm>
            <a:off x="893523" y="4354548"/>
            <a:ext cx="7772400" cy="1275288"/>
          </a:xfrm>
          <a:prstGeom prst="rect">
            <a:avLst/>
          </a:prstGeom>
        </p:spPr>
      </p:pic>
    </p:spTree>
    <p:extLst>
      <p:ext uri="{BB962C8B-B14F-4D97-AF65-F5344CB8AC3E}">
        <p14:creationId xmlns:p14="http://schemas.microsoft.com/office/powerpoint/2010/main" val="2963496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63AF-BC08-2FE7-3145-065CF38DC744}"/>
              </a:ext>
            </a:extLst>
          </p:cNvPr>
          <p:cNvSpPr>
            <a:spLocks noGrp="1"/>
          </p:cNvSpPr>
          <p:nvPr>
            <p:ph type="title"/>
          </p:nvPr>
        </p:nvSpPr>
        <p:spPr>
          <a:xfrm>
            <a:off x="851770" y="222751"/>
            <a:ext cx="10446709" cy="1073825"/>
          </a:xfrm>
        </p:spPr>
        <p:txBody>
          <a:bodyPr anchor="ctr">
            <a:normAutofit/>
          </a:bodyPr>
          <a:lstStyle/>
          <a:p>
            <a:pPr algn="ctr"/>
            <a:r>
              <a:rPr lang="en-IN" b="1" i="0" dirty="0">
                <a:effectLst/>
                <a:latin typeface="Söhne"/>
              </a:rPr>
              <a:t>Exploratory Data Analysis (EDA)</a:t>
            </a:r>
            <a:endParaRPr lang="en-US" dirty="0"/>
          </a:p>
        </p:txBody>
      </p:sp>
      <p:sp>
        <p:nvSpPr>
          <p:cNvPr id="8" name="TextBox 7">
            <a:extLst>
              <a:ext uri="{FF2B5EF4-FFF2-40B4-BE49-F238E27FC236}">
                <a16:creationId xmlns:a16="http://schemas.microsoft.com/office/drawing/2014/main" id="{4F859934-9505-3C1D-A998-6582D59511DC}"/>
              </a:ext>
            </a:extLst>
          </p:cNvPr>
          <p:cNvSpPr txBox="1"/>
          <p:nvPr/>
        </p:nvSpPr>
        <p:spPr>
          <a:xfrm>
            <a:off x="893523" y="1380497"/>
            <a:ext cx="1364476" cy="369332"/>
          </a:xfrm>
          <a:prstGeom prst="rect">
            <a:avLst/>
          </a:prstGeom>
          <a:noFill/>
        </p:spPr>
        <p:txBody>
          <a:bodyPr wrap="none" rtlCol="0">
            <a:spAutoFit/>
          </a:bodyPr>
          <a:lstStyle/>
          <a:p>
            <a:r>
              <a:rPr lang="en-US" b="1" dirty="0"/>
              <a:t>Data Shape</a:t>
            </a:r>
          </a:p>
        </p:txBody>
      </p:sp>
      <p:pic>
        <p:nvPicPr>
          <p:cNvPr id="3" name="Picture 2">
            <a:extLst>
              <a:ext uri="{FF2B5EF4-FFF2-40B4-BE49-F238E27FC236}">
                <a16:creationId xmlns:a16="http://schemas.microsoft.com/office/drawing/2014/main" id="{C7A1765A-A5A8-B56D-DD86-907C02D15366}"/>
              </a:ext>
            </a:extLst>
          </p:cNvPr>
          <p:cNvPicPr>
            <a:picLocks noChangeAspect="1"/>
          </p:cNvPicPr>
          <p:nvPr/>
        </p:nvPicPr>
        <p:blipFill>
          <a:blip r:embed="rId2"/>
          <a:stretch>
            <a:fillRect/>
          </a:stretch>
        </p:blipFill>
        <p:spPr>
          <a:xfrm>
            <a:off x="893523" y="1833750"/>
            <a:ext cx="7772400" cy="4213076"/>
          </a:xfrm>
          <a:prstGeom prst="rect">
            <a:avLst/>
          </a:prstGeom>
        </p:spPr>
      </p:pic>
    </p:spTree>
    <p:extLst>
      <p:ext uri="{BB962C8B-B14F-4D97-AF65-F5344CB8AC3E}">
        <p14:creationId xmlns:p14="http://schemas.microsoft.com/office/powerpoint/2010/main" val="414144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63AF-BC08-2FE7-3145-065CF38DC744}"/>
              </a:ext>
            </a:extLst>
          </p:cNvPr>
          <p:cNvSpPr>
            <a:spLocks noGrp="1"/>
          </p:cNvSpPr>
          <p:nvPr>
            <p:ph type="title"/>
          </p:nvPr>
        </p:nvSpPr>
        <p:spPr>
          <a:xfrm>
            <a:off x="851770" y="222751"/>
            <a:ext cx="10446709" cy="1073825"/>
          </a:xfrm>
        </p:spPr>
        <p:txBody>
          <a:bodyPr anchor="ctr">
            <a:normAutofit/>
          </a:bodyPr>
          <a:lstStyle/>
          <a:p>
            <a:pPr algn="ctr"/>
            <a:r>
              <a:rPr lang="en-IN" b="1" i="0" dirty="0">
                <a:effectLst/>
                <a:latin typeface="Söhne"/>
              </a:rPr>
              <a:t>Exploratory Data Analysis (EDA)</a:t>
            </a:r>
            <a:endParaRPr lang="en-US" dirty="0"/>
          </a:p>
        </p:txBody>
      </p:sp>
      <p:sp>
        <p:nvSpPr>
          <p:cNvPr id="8" name="TextBox 7">
            <a:extLst>
              <a:ext uri="{FF2B5EF4-FFF2-40B4-BE49-F238E27FC236}">
                <a16:creationId xmlns:a16="http://schemas.microsoft.com/office/drawing/2014/main" id="{4F859934-9505-3C1D-A998-6582D59511DC}"/>
              </a:ext>
            </a:extLst>
          </p:cNvPr>
          <p:cNvSpPr txBox="1"/>
          <p:nvPr/>
        </p:nvSpPr>
        <p:spPr>
          <a:xfrm>
            <a:off x="893523" y="1380497"/>
            <a:ext cx="3914148" cy="369332"/>
          </a:xfrm>
          <a:prstGeom prst="rect">
            <a:avLst/>
          </a:prstGeom>
          <a:noFill/>
        </p:spPr>
        <p:txBody>
          <a:bodyPr wrap="none" rtlCol="0">
            <a:spAutoFit/>
          </a:bodyPr>
          <a:lstStyle/>
          <a:p>
            <a:r>
              <a:rPr lang="en-US" b="1" dirty="0"/>
              <a:t>Descriptive Statistics of the Columns</a:t>
            </a:r>
          </a:p>
        </p:txBody>
      </p:sp>
      <p:pic>
        <p:nvPicPr>
          <p:cNvPr id="4" name="Picture 3">
            <a:extLst>
              <a:ext uri="{FF2B5EF4-FFF2-40B4-BE49-F238E27FC236}">
                <a16:creationId xmlns:a16="http://schemas.microsoft.com/office/drawing/2014/main" id="{0ABC349B-0381-BF14-AC5C-C9476CE94694}"/>
              </a:ext>
            </a:extLst>
          </p:cNvPr>
          <p:cNvPicPr>
            <a:picLocks noChangeAspect="1"/>
          </p:cNvPicPr>
          <p:nvPr/>
        </p:nvPicPr>
        <p:blipFill>
          <a:blip r:embed="rId2"/>
          <a:stretch>
            <a:fillRect/>
          </a:stretch>
        </p:blipFill>
        <p:spPr>
          <a:xfrm>
            <a:off x="893523" y="1833750"/>
            <a:ext cx="7772400" cy="4409647"/>
          </a:xfrm>
          <a:prstGeom prst="rect">
            <a:avLst/>
          </a:prstGeom>
        </p:spPr>
      </p:pic>
    </p:spTree>
    <p:extLst>
      <p:ext uri="{BB962C8B-B14F-4D97-AF65-F5344CB8AC3E}">
        <p14:creationId xmlns:p14="http://schemas.microsoft.com/office/powerpoint/2010/main" val="3098433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63AF-BC08-2FE7-3145-065CF38DC744}"/>
              </a:ext>
            </a:extLst>
          </p:cNvPr>
          <p:cNvSpPr>
            <a:spLocks noGrp="1"/>
          </p:cNvSpPr>
          <p:nvPr>
            <p:ph type="title"/>
          </p:nvPr>
        </p:nvSpPr>
        <p:spPr>
          <a:xfrm>
            <a:off x="851770" y="222751"/>
            <a:ext cx="10446709" cy="1073825"/>
          </a:xfrm>
        </p:spPr>
        <p:txBody>
          <a:bodyPr anchor="ctr">
            <a:normAutofit/>
          </a:bodyPr>
          <a:lstStyle/>
          <a:p>
            <a:pPr algn="ctr"/>
            <a:r>
              <a:rPr lang="en-IN" b="1" i="0" dirty="0">
                <a:effectLst/>
                <a:latin typeface="Söhne"/>
              </a:rPr>
              <a:t>Exploratory Data Analysis (EDA)</a:t>
            </a:r>
            <a:endParaRPr lang="en-US" dirty="0"/>
          </a:p>
        </p:txBody>
      </p:sp>
      <p:sp>
        <p:nvSpPr>
          <p:cNvPr id="6" name="TextBox 5">
            <a:extLst>
              <a:ext uri="{FF2B5EF4-FFF2-40B4-BE49-F238E27FC236}">
                <a16:creationId xmlns:a16="http://schemas.microsoft.com/office/drawing/2014/main" id="{0953A698-09E5-B6DB-E4E5-9EEBCABD013C}"/>
              </a:ext>
            </a:extLst>
          </p:cNvPr>
          <p:cNvSpPr txBox="1"/>
          <p:nvPr/>
        </p:nvSpPr>
        <p:spPr>
          <a:xfrm>
            <a:off x="851770" y="1296576"/>
            <a:ext cx="4244880" cy="369332"/>
          </a:xfrm>
          <a:prstGeom prst="rect">
            <a:avLst/>
          </a:prstGeom>
          <a:noFill/>
        </p:spPr>
        <p:txBody>
          <a:bodyPr wrap="none" rtlCol="0">
            <a:spAutoFit/>
          </a:bodyPr>
          <a:lstStyle/>
          <a:p>
            <a:r>
              <a:rPr lang="en-US" b="1" dirty="0"/>
              <a:t>Class Distribution (Imbalanced Dataset)</a:t>
            </a:r>
          </a:p>
        </p:txBody>
      </p:sp>
      <p:pic>
        <p:nvPicPr>
          <p:cNvPr id="9" name="Picture 8">
            <a:extLst>
              <a:ext uri="{FF2B5EF4-FFF2-40B4-BE49-F238E27FC236}">
                <a16:creationId xmlns:a16="http://schemas.microsoft.com/office/drawing/2014/main" id="{0F76A042-BDF4-1AFB-77CA-FEBA1C3BBCFD}"/>
              </a:ext>
            </a:extLst>
          </p:cNvPr>
          <p:cNvPicPr>
            <a:picLocks noChangeAspect="1"/>
          </p:cNvPicPr>
          <p:nvPr/>
        </p:nvPicPr>
        <p:blipFill>
          <a:blip r:embed="rId2"/>
          <a:stretch>
            <a:fillRect/>
          </a:stretch>
        </p:blipFill>
        <p:spPr>
          <a:xfrm>
            <a:off x="1053386" y="1805450"/>
            <a:ext cx="4244879" cy="4361633"/>
          </a:xfrm>
          <a:prstGeom prst="rect">
            <a:avLst/>
          </a:prstGeom>
        </p:spPr>
      </p:pic>
      <p:sp>
        <p:nvSpPr>
          <p:cNvPr id="14" name="TextBox 13">
            <a:extLst>
              <a:ext uri="{FF2B5EF4-FFF2-40B4-BE49-F238E27FC236}">
                <a16:creationId xmlns:a16="http://schemas.microsoft.com/office/drawing/2014/main" id="{848699C5-B877-62C0-4AB9-2B5B037641BD}"/>
              </a:ext>
            </a:extLst>
          </p:cNvPr>
          <p:cNvSpPr txBox="1"/>
          <p:nvPr/>
        </p:nvSpPr>
        <p:spPr>
          <a:xfrm>
            <a:off x="6075124" y="1302234"/>
            <a:ext cx="6096000" cy="369332"/>
          </a:xfrm>
          <a:prstGeom prst="rect">
            <a:avLst/>
          </a:prstGeom>
          <a:noFill/>
        </p:spPr>
        <p:txBody>
          <a:bodyPr wrap="square">
            <a:spAutoFit/>
          </a:bodyPr>
          <a:lstStyle/>
          <a:p>
            <a:r>
              <a:rPr lang="en-US" b="1" dirty="0"/>
              <a:t>Check Data Types and Missing Values</a:t>
            </a:r>
          </a:p>
        </p:txBody>
      </p:sp>
      <p:pic>
        <p:nvPicPr>
          <p:cNvPr id="15" name="Picture 14">
            <a:extLst>
              <a:ext uri="{FF2B5EF4-FFF2-40B4-BE49-F238E27FC236}">
                <a16:creationId xmlns:a16="http://schemas.microsoft.com/office/drawing/2014/main" id="{F44ED9CC-8E8B-EC21-6923-E23192679E72}"/>
              </a:ext>
            </a:extLst>
          </p:cNvPr>
          <p:cNvPicPr>
            <a:picLocks noChangeAspect="1"/>
          </p:cNvPicPr>
          <p:nvPr/>
        </p:nvPicPr>
        <p:blipFill>
          <a:blip r:embed="rId3"/>
          <a:stretch>
            <a:fillRect/>
          </a:stretch>
        </p:blipFill>
        <p:spPr>
          <a:xfrm>
            <a:off x="6203575" y="1805450"/>
            <a:ext cx="2796988" cy="4380825"/>
          </a:xfrm>
          <a:prstGeom prst="rect">
            <a:avLst/>
          </a:prstGeom>
        </p:spPr>
      </p:pic>
    </p:spTree>
    <p:extLst>
      <p:ext uri="{BB962C8B-B14F-4D97-AF65-F5344CB8AC3E}">
        <p14:creationId xmlns:p14="http://schemas.microsoft.com/office/powerpoint/2010/main" val="4026241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63AF-BC08-2FE7-3145-065CF38DC744}"/>
              </a:ext>
            </a:extLst>
          </p:cNvPr>
          <p:cNvSpPr>
            <a:spLocks noGrp="1"/>
          </p:cNvSpPr>
          <p:nvPr>
            <p:ph type="title"/>
          </p:nvPr>
        </p:nvSpPr>
        <p:spPr>
          <a:xfrm>
            <a:off x="851770" y="222751"/>
            <a:ext cx="10446709" cy="1073825"/>
          </a:xfrm>
        </p:spPr>
        <p:txBody>
          <a:bodyPr anchor="ctr">
            <a:normAutofit/>
          </a:bodyPr>
          <a:lstStyle/>
          <a:p>
            <a:pPr algn="ctr"/>
            <a:r>
              <a:rPr lang="en-IN" b="1" i="0" dirty="0">
                <a:effectLst/>
                <a:latin typeface="Söhne"/>
              </a:rPr>
              <a:t>Pre-processing data</a:t>
            </a:r>
            <a:endParaRPr lang="en-US" dirty="0"/>
          </a:p>
        </p:txBody>
      </p:sp>
      <p:sp>
        <p:nvSpPr>
          <p:cNvPr id="5" name="TextBox 4">
            <a:extLst>
              <a:ext uri="{FF2B5EF4-FFF2-40B4-BE49-F238E27FC236}">
                <a16:creationId xmlns:a16="http://schemas.microsoft.com/office/drawing/2014/main" id="{B31C07C1-944B-DA6D-A8C5-9CD85AEB9A67}"/>
              </a:ext>
            </a:extLst>
          </p:cNvPr>
          <p:cNvSpPr txBox="1"/>
          <p:nvPr/>
        </p:nvSpPr>
        <p:spPr>
          <a:xfrm>
            <a:off x="851770" y="1296576"/>
            <a:ext cx="6709914" cy="369332"/>
          </a:xfrm>
          <a:prstGeom prst="rect">
            <a:avLst/>
          </a:prstGeom>
          <a:noFill/>
        </p:spPr>
        <p:txBody>
          <a:bodyPr wrap="none" rtlCol="0">
            <a:spAutoFit/>
          </a:bodyPr>
          <a:lstStyle/>
          <a:p>
            <a:r>
              <a:rPr lang="en-US" b="1" dirty="0"/>
              <a:t>SMOTE OVERSAMPLING TO BALANCE THE TRAINING DATASET</a:t>
            </a:r>
          </a:p>
        </p:txBody>
      </p:sp>
      <p:pic>
        <p:nvPicPr>
          <p:cNvPr id="6" name="Picture 5">
            <a:extLst>
              <a:ext uri="{FF2B5EF4-FFF2-40B4-BE49-F238E27FC236}">
                <a16:creationId xmlns:a16="http://schemas.microsoft.com/office/drawing/2014/main" id="{585CAE7B-317F-4F84-3933-5E967E38962E}"/>
              </a:ext>
            </a:extLst>
          </p:cNvPr>
          <p:cNvPicPr>
            <a:picLocks noChangeAspect="1"/>
          </p:cNvPicPr>
          <p:nvPr/>
        </p:nvPicPr>
        <p:blipFill>
          <a:blip r:embed="rId2"/>
          <a:stretch>
            <a:fillRect/>
          </a:stretch>
        </p:blipFill>
        <p:spPr>
          <a:xfrm>
            <a:off x="851770" y="1825332"/>
            <a:ext cx="4760136" cy="2284865"/>
          </a:xfrm>
          <a:prstGeom prst="rect">
            <a:avLst/>
          </a:prstGeom>
        </p:spPr>
      </p:pic>
      <p:pic>
        <p:nvPicPr>
          <p:cNvPr id="7" name="Picture 6">
            <a:extLst>
              <a:ext uri="{FF2B5EF4-FFF2-40B4-BE49-F238E27FC236}">
                <a16:creationId xmlns:a16="http://schemas.microsoft.com/office/drawing/2014/main" id="{16DAFEDE-E9E4-742C-1642-FAC3903B3B50}"/>
              </a:ext>
            </a:extLst>
          </p:cNvPr>
          <p:cNvPicPr>
            <a:picLocks noChangeAspect="1"/>
          </p:cNvPicPr>
          <p:nvPr/>
        </p:nvPicPr>
        <p:blipFill>
          <a:blip r:embed="rId3"/>
          <a:stretch>
            <a:fillRect/>
          </a:stretch>
        </p:blipFill>
        <p:spPr>
          <a:xfrm>
            <a:off x="851769" y="4269621"/>
            <a:ext cx="5943477" cy="2189702"/>
          </a:xfrm>
          <a:prstGeom prst="rect">
            <a:avLst/>
          </a:prstGeom>
        </p:spPr>
      </p:pic>
    </p:spTree>
    <p:extLst>
      <p:ext uri="{BB962C8B-B14F-4D97-AF65-F5344CB8AC3E}">
        <p14:creationId xmlns:p14="http://schemas.microsoft.com/office/powerpoint/2010/main" val="904080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63AF-BC08-2FE7-3145-065CF38DC744}"/>
              </a:ext>
            </a:extLst>
          </p:cNvPr>
          <p:cNvSpPr>
            <a:spLocks noGrp="1"/>
          </p:cNvSpPr>
          <p:nvPr>
            <p:ph type="title"/>
          </p:nvPr>
        </p:nvSpPr>
        <p:spPr>
          <a:xfrm>
            <a:off x="851770" y="222751"/>
            <a:ext cx="10446709" cy="1073825"/>
          </a:xfrm>
        </p:spPr>
        <p:txBody>
          <a:bodyPr anchor="ctr">
            <a:normAutofit fontScale="90000"/>
          </a:bodyPr>
          <a:lstStyle/>
          <a:p>
            <a:pPr algn="ctr"/>
            <a:r>
              <a:rPr lang="en-IN" b="1" i="0" dirty="0">
                <a:effectLst/>
                <a:latin typeface="Söhne"/>
              </a:rPr>
              <a:t>Model Trainin</a:t>
            </a:r>
            <a:r>
              <a:rPr lang="en-IN" dirty="0">
                <a:latin typeface="Söhne"/>
              </a:rPr>
              <a:t>g, Evaluation &amp; parameter tuning</a:t>
            </a:r>
            <a:endParaRPr lang="en-US" dirty="0"/>
          </a:p>
        </p:txBody>
      </p:sp>
      <p:pic>
        <p:nvPicPr>
          <p:cNvPr id="3" name="Picture 2">
            <a:extLst>
              <a:ext uri="{FF2B5EF4-FFF2-40B4-BE49-F238E27FC236}">
                <a16:creationId xmlns:a16="http://schemas.microsoft.com/office/drawing/2014/main" id="{17D8ECBF-664B-106B-CF3F-59EAFC42D399}"/>
              </a:ext>
            </a:extLst>
          </p:cNvPr>
          <p:cNvPicPr>
            <a:picLocks noChangeAspect="1"/>
          </p:cNvPicPr>
          <p:nvPr/>
        </p:nvPicPr>
        <p:blipFill>
          <a:blip r:embed="rId2"/>
          <a:stretch>
            <a:fillRect/>
          </a:stretch>
        </p:blipFill>
        <p:spPr>
          <a:xfrm>
            <a:off x="470171" y="1907087"/>
            <a:ext cx="11251658" cy="3043825"/>
          </a:xfrm>
          <a:prstGeom prst="rect">
            <a:avLst/>
          </a:prstGeom>
        </p:spPr>
      </p:pic>
    </p:spTree>
    <p:extLst>
      <p:ext uri="{BB962C8B-B14F-4D97-AF65-F5344CB8AC3E}">
        <p14:creationId xmlns:p14="http://schemas.microsoft.com/office/powerpoint/2010/main" val="1148082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63AF-BC08-2FE7-3145-065CF38DC744}"/>
              </a:ext>
            </a:extLst>
          </p:cNvPr>
          <p:cNvSpPr>
            <a:spLocks noGrp="1"/>
          </p:cNvSpPr>
          <p:nvPr>
            <p:ph type="title"/>
          </p:nvPr>
        </p:nvSpPr>
        <p:spPr>
          <a:xfrm>
            <a:off x="851770" y="222751"/>
            <a:ext cx="10446709" cy="1073825"/>
          </a:xfrm>
        </p:spPr>
        <p:txBody>
          <a:bodyPr anchor="ctr">
            <a:normAutofit fontScale="90000"/>
          </a:bodyPr>
          <a:lstStyle/>
          <a:p>
            <a:pPr algn="ctr"/>
            <a:r>
              <a:rPr lang="en-IN" b="1" i="0" dirty="0">
                <a:effectLst/>
                <a:latin typeface="Söhne"/>
              </a:rPr>
              <a:t>Model Trainin</a:t>
            </a:r>
            <a:r>
              <a:rPr lang="en-IN" dirty="0">
                <a:latin typeface="Söhne"/>
              </a:rPr>
              <a:t>g, Evaluation &amp; parameter tuning</a:t>
            </a:r>
            <a:endParaRPr lang="en-US" dirty="0"/>
          </a:p>
        </p:txBody>
      </p:sp>
      <p:pic>
        <p:nvPicPr>
          <p:cNvPr id="1026" name="Picture 2">
            <a:extLst>
              <a:ext uri="{FF2B5EF4-FFF2-40B4-BE49-F238E27FC236}">
                <a16:creationId xmlns:a16="http://schemas.microsoft.com/office/drawing/2014/main" id="{C6C8CDDA-F565-0411-F996-C9A8557980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573" y="1296576"/>
            <a:ext cx="8434854" cy="5387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356627"/>
      </p:ext>
    </p:extLst>
  </p:cSld>
  <p:clrMapOvr>
    <a:masterClrMapping/>
  </p:clrMapOvr>
</p:sld>
</file>

<file path=ppt/theme/theme1.xml><?xml version="1.0" encoding="utf-8"?>
<a:theme xmlns:a="http://schemas.openxmlformats.org/drawingml/2006/main" name="LimelightVTI">
  <a:themeElements>
    <a:clrScheme name="Limelight">
      <a:dk1>
        <a:sysClr val="windowText" lastClr="000000"/>
      </a:dk1>
      <a:lt1>
        <a:sysClr val="window" lastClr="FFFFFF"/>
      </a:lt1>
      <a:dk2>
        <a:srgbClr val="23353B"/>
      </a:dk2>
      <a:lt2>
        <a:srgbClr val="E0DDD8"/>
      </a:lt2>
      <a:accent1>
        <a:srgbClr val="90A208"/>
      </a:accent1>
      <a:accent2>
        <a:srgbClr val="6A8755"/>
      </a:accent2>
      <a:accent3>
        <a:srgbClr val="49716B"/>
      </a:accent3>
      <a:accent4>
        <a:srgbClr val="A16F7C"/>
      </a:accent4>
      <a:accent5>
        <a:srgbClr val="B16455"/>
      </a:accent5>
      <a:accent6>
        <a:srgbClr val="E08350"/>
      </a:accent6>
      <a:hlink>
        <a:srgbClr val="5F864B"/>
      </a:hlink>
      <a:folHlink>
        <a:srgbClr val="3F877D"/>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docProps/app.xml><?xml version="1.0" encoding="utf-8"?>
<Properties xmlns="http://schemas.openxmlformats.org/officeDocument/2006/extended-properties" xmlns:vt="http://schemas.openxmlformats.org/officeDocument/2006/docPropsVTypes">
  <TotalTime>280</TotalTime>
  <Words>469</Words>
  <Application>Microsoft Macintosh PowerPoint</Application>
  <PresentationFormat>Widescreen</PresentationFormat>
  <Paragraphs>47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Söhne</vt:lpstr>
      <vt:lpstr>Trade Gothic Next Cond</vt:lpstr>
      <vt:lpstr>Trade Gothic Next Light</vt:lpstr>
      <vt:lpstr>zeitung</vt:lpstr>
      <vt:lpstr>LimelightVTI</vt:lpstr>
      <vt:lpstr>Santander Customer Satisfaction</vt:lpstr>
      <vt:lpstr>Problem Statement</vt:lpstr>
      <vt:lpstr>Exploratory Data Analysis (EDA)</vt:lpstr>
      <vt:lpstr>Exploratory Data Analysis (EDA)</vt:lpstr>
      <vt:lpstr>Exploratory Data Analysis (EDA)</vt:lpstr>
      <vt:lpstr>Exploratory Data Analysis (EDA)</vt:lpstr>
      <vt:lpstr>Pre-processing data</vt:lpstr>
      <vt:lpstr>Model Training, Evaluation &amp; parameter tuning</vt:lpstr>
      <vt:lpstr>Model Training, Evaluation &amp; parameter tuning</vt:lpstr>
      <vt:lpstr>Model Training, Evaluation &amp; parameter tuning</vt:lpstr>
      <vt:lpstr>Model Training, Evaluation &amp; parameter tuning</vt:lpstr>
      <vt:lpstr>Model Training, Evaluation &amp; parameter tuning</vt:lpstr>
      <vt:lpstr>Model Training, Evaluation &amp; parameter tuning</vt:lpstr>
      <vt:lpstr>Model Training, Evaluation &amp; parameter tuning</vt:lpstr>
      <vt:lpstr>Model Training, Evaluation &amp; parameter tuning</vt:lpstr>
      <vt:lpstr>Model Training, Evaluation &amp; parameter tuning</vt:lpstr>
      <vt:lpstr>hard problem from a  machine learning point of 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Santander Customer Satisfaction</dc:title>
  <dc:creator>Kashyap Mehta</dc:creator>
  <cp:lastModifiedBy>Kashyap Mehta</cp:lastModifiedBy>
  <cp:revision>4</cp:revision>
  <dcterms:created xsi:type="dcterms:W3CDTF">2023-10-29T23:26:12Z</dcterms:created>
  <dcterms:modified xsi:type="dcterms:W3CDTF">2023-10-30T04:16:50Z</dcterms:modified>
</cp:coreProperties>
</file>