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61" r:id="rId3"/>
    <p:sldId id="264" r:id="rId4"/>
    <p:sldId id="262" r:id="rId5"/>
    <p:sldId id="267" r:id="rId6"/>
    <p:sldId id="263" r:id="rId7"/>
    <p:sldId id="266" r:id="rId8"/>
    <p:sldId id="265" r:id="rId9"/>
    <p:sldId id="268" r:id="rId10"/>
    <p:sldId id="259"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73469" autoAdjust="0"/>
  </p:normalViewPr>
  <p:slideViewPr>
    <p:cSldViewPr snapToGrid="0">
      <p:cViewPr varScale="1">
        <p:scale>
          <a:sx n="53" d="100"/>
          <a:sy n="53" d="100"/>
        </p:scale>
        <p:origin x="13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D72B8-388D-462A-BE5E-AA5B4F25BF0E}" type="datetimeFigureOut">
              <a:rPr lang="en-GB" smtClean="0"/>
              <a:t>02/05/2023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F7428-6EE9-46A9-A8F2-17D5652F8A30}" type="slidenum">
              <a:rPr lang="en-GB" smtClean="0"/>
              <a:t>‹#›</a:t>
            </a:fld>
            <a:endParaRPr lang="en-GB"/>
          </a:p>
        </p:txBody>
      </p:sp>
    </p:spTree>
    <p:extLst>
      <p:ext uri="{BB962C8B-B14F-4D97-AF65-F5344CB8AC3E}">
        <p14:creationId xmlns:p14="http://schemas.microsoft.com/office/powerpoint/2010/main" val="5334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Creating the next hit videogame using data analysis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Independent video games developer</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Optimise the success of their next video game by finding out what makes a game popular and what kind of audience to target</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1</a:t>
            </a:fld>
            <a:endParaRPr lang="en-GB"/>
          </a:p>
        </p:txBody>
      </p:sp>
    </p:spTree>
    <p:extLst>
      <p:ext uri="{BB962C8B-B14F-4D97-AF65-F5344CB8AC3E}">
        <p14:creationId xmlns:p14="http://schemas.microsoft.com/office/powerpoint/2010/main" val="161001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is what the dataset looked like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Metric for success – all time global sales, regional sales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Predictors – platform, genre, publisher, rating</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Other data – name, year of release, developer</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Each row represents 1 game</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2</a:t>
            </a:fld>
            <a:endParaRPr lang="en-GB"/>
          </a:p>
        </p:txBody>
      </p:sp>
    </p:spTree>
    <p:extLst>
      <p:ext uri="{BB962C8B-B14F-4D97-AF65-F5344CB8AC3E}">
        <p14:creationId xmlns:p14="http://schemas.microsoft.com/office/powerpoint/2010/main" val="30210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model tells us about the relationship between our metric of success and the variables in our data</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Bad news: We can’t model this data due to the nature of the variables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Because global sales is broken down by region, when trying to model the data the model sees that these add up to equal our global sales, and use these to create a model with 100% accuracy</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we take regional sales out, the model becomes highly inaccurate, around 2%</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Not worth using</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Good news: we can gain some insight</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When making the model we were able to find the level of importance of each sales region – with North America being most important</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therefore if we want to target a certain region - target North America, added bonus</a:t>
            </a:r>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3</a:t>
            </a:fld>
            <a:endParaRPr lang="en-GB"/>
          </a:p>
        </p:txBody>
      </p:sp>
    </p:spTree>
    <p:extLst>
      <p:ext uri="{BB962C8B-B14F-4D97-AF65-F5344CB8AC3E}">
        <p14:creationId xmlns:p14="http://schemas.microsoft.com/office/powerpoint/2010/main" val="109014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Shows us how different genres make up the proportion of total sales in a year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Allows us to see how the popularity of different genres changes over time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Platformers decreased dramatically</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Shooters increasing in recent years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Because of this we only look at data after 2000 as it’s more relevant</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5</a:t>
            </a:fld>
            <a:endParaRPr lang="en-GB"/>
          </a:p>
        </p:txBody>
      </p:sp>
    </p:spTree>
    <p:extLst>
      <p:ext uri="{BB962C8B-B14F-4D97-AF65-F5344CB8AC3E}">
        <p14:creationId xmlns:p14="http://schemas.microsoft.com/office/powerpoint/2010/main" val="411843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graph looks at how games perform when sold on different platforms, using our metric of success global sales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Obvious choice would be to make the game available on multiple platform</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Xbox games perform the best, closely followed by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playstation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Xbox and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playstation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 close competition </a:t>
            </a:r>
          </a:p>
          <a:p>
            <a:pPr marL="342900" lvl="0" indent="-342900">
              <a:lnSpc>
                <a:spcPct val="107000"/>
              </a:lnSpc>
              <a:buFont typeface="Symbol" panose="05050102010706020507" pitchFamily="18" charset="2"/>
              <a:buChar char=""/>
            </a:pP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Playstation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are currently outperforming now but this may change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Another thing – releasing games on PC cheaper</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6</a:t>
            </a:fld>
            <a:endParaRPr lang="en-GB"/>
          </a:p>
        </p:txBody>
      </p:sp>
    </p:spTree>
    <p:extLst>
      <p:ext uri="{BB962C8B-B14F-4D97-AF65-F5344CB8AC3E}">
        <p14:creationId xmlns:p14="http://schemas.microsoft.com/office/powerpoint/2010/main" val="129910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Similar to the last graph, looks at how different genres of games perform in global sales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Focus on the top 4 genres; shooter, platform, roleplaying, sport</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Could easily say shooter as they are popular</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Popular genres reflect more than just what games people like; shows what features they like in games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Shooters and sports games reflect the popularity of multiplayer and competitive; wanting to play with friends or against other people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Platform and RPG reflect wanting aspects of exploration and adventure, a story in which you are the hero, and a tangible measure of progress – levels</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Important to note 2D platforms have fallen out of favour – replace by 3D open world games with similar aspects</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7</a:t>
            </a:fld>
            <a:endParaRPr lang="en-GB"/>
          </a:p>
        </p:txBody>
      </p:sp>
    </p:spTree>
    <p:extLst>
      <p:ext uri="{BB962C8B-B14F-4D97-AF65-F5344CB8AC3E}">
        <p14:creationId xmlns:p14="http://schemas.microsoft.com/office/powerpoint/2010/main" val="16834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 graph looks at success of games depending on their maturity rating, gives us an idea what age demographic to target</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Pretty obvious global sales increases at higher age demographics, overwhelmingly for 18+ games</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8</a:t>
            </a:fld>
            <a:endParaRPr lang="en-GB"/>
          </a:p>
        </p:txBody>
      </p:sp>
    </p:spTree>
    <p:extLst>
      <p:ext uri="{BB962C8B-B14F-4D97-AF65-F5344CB8AC3E}">
        <p14:creationId xmlns:p14="http://schemas.microsoft.com/office/powerpoint/2010/main" val="424205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Data doesn’t include mobile games – huge market projected to reach 2.3 bn users in 2027</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Yearly data only tells us release date of a game and not how much it sells year on year</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 can assume games sell majority of copies within 1-3 years of release but still not completely accurate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Data does not include every game</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16,000 after cleaning and even less when looking at games made after 2000</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9</a:t>
            </a:fld>
            <a:endParaRPr lang="en-GB"/>
          </a:p>
        </p:txBody>
      </p:sp>
    </p:spTree>
    <p:extLst>
      <p:ext uri="{BB962C8B-B14F-4D97-AF65-F5344CB8AC3E}">
        <p14:creationId xmlns:p14="http://schemas.microsoft.com/office/powerpoint/2010/main" val="86666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Based on the data we have we can conclude that to maximise sales our next game should have the following attributes: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not multi-platform,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Playstation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or Xbox</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Could be a multiplayer shooter or open world RPG</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Or could have all these aspects; an open world RPG shooter with multiplayer functionality</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Target an 18+ audience in North America + English speaking countries</a:t>
            </a:r>
          </a:p>
          <a:p>
            <a:endParaRPr lang="en-GB" dirty="0"/>
          </a:p>
        </p:txBody>
      </p:sp>
      <p:sp>
        <p:nvSpPr>
          <p:cNvPr id="4" name="Slide Number Placeholder 3"/>
          <p:cNvSpPr>
            <a:spLocks noGrp="1"/>
          </p:cNvSpPr>
          <p:nvPr>
            <p:ph type="sldNum" sz="quarter" idx="5"/>
          </p:nvPr>
        </p:nvSpPr>
        <p:spPr/>
        <p:txBody>
          <a:bodyPr/>
          <a:lstStyle/>
          <a:p>
            <a:fld id="{C92F7428-6EE9-46A9-A8F2-17D5652F8A30}" type="slidenum">
              <a:rPr lang="en-GB" smtClean="0"/>
              <a:t>10</a:t>
            </a:fld>
            <a:endParaRPr lang="en-GB"/>
          </a:p>
        </p:txBody>
      </p:sp>
    </p:spTree>
    <p:extLst>
      <p:ext uri="{BB962C8B-B14F-4D97-AF65-F5344CB8AC3E}">
        <p14:creationId xmlns:p14="http://schemas.microsoft.com/office/powerpoint/2010/main" val="207169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1, 2023</a:t>
            </a:fld>
            <a:endParaRPr lang="en-US" dirty="0"/>
          </a:p>
        </p:txBody>
      </p:sp>
    </p:spTree>
    <p:extLst>
      <p:ext uri="{BB962C8B-B14F-4D97-AF65-F5344CB8AC3E}">
        <p14:creationId xmlns:p14="http://schemas.microsoft.com/office/powerpoint/2010/main" val="182882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May 1,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22055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May 1,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8816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1, 2023</a:t>
            </a:fld>
            <a:endParaRPr lang="en-US" dirty="0"/>
          </a:p>
        </p:txBody>
      </p:sp>
    </p:spTree>
    <p:extLst>
      <p:ext uri="{BB962C8B-B14F-4D97-AF65-F5344CB8AC3E}">
        <p14:creationId xmlns:p14="http://schemas.microsoft.com/office/powerpoint/2010/main" val="95481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May 1,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00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May 1,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90011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May 1,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00666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May 1,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85668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May 1,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4172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May 1,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7838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May 1,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2779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May 1, 2023</a:t>
            </a:fld>
            <a:endParaRPr lang="en-US" dirty="0"/>
          </a:p>
        </p:txBody>
      </p:sp>
    </p:spTree>
    <p:extLst>
      <p:ext uri="{BB962C8B-B14F-4D97-AF65-F5344CB8AC3E}">
        <p14:creationId xmlns:p14="http://schemas.microsoft.com/office/powerpoint/2010/main" val="306241667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CDD62-9632-34D4-30BE-A4C251D71D85}"/>
              </a:ext>
            </a:extLst>
          </p:cNvPr>
          <p:cNvSpPr>
            <a:spLocks noGrp="1"/>
          </p:cNvSpPr>
          <p:nvPr>
            <p:ph type="ctrTitle"/>
          </p:nvPr>
        </p:nvSpPr>
        <p:spPr>
          <a:xfrm>
            <a:off x="448055" y="655200"/>
            <a:ext cx="5432045" cy="1969200"/>
          </a:xfrm>
        </p:spPr>
        <p:txBody>
          <a:bodyPr anchor="b">
            <a:normAutofit/>
          </a:bodyPr>
          <a:lstStyle/>
          <a:p>
            <a:r>
              <a:rPr lang="en-GB" sz="5900" dirty="0"/>
              <a:t>Creating the next hit video game</a:t>
            </a:r>
          </a:p>
        </p:txBody>
      </p:sp>
      <p:sp>
        <p:nvSpPr>
          <p:cNvPr id="3" name="Subtitle 2">
            <a:extLst>
              <a:ext uri="{FF2B5EF4-FFF2-40B4-BE49-F238E27FC236}">
                <a16:creationId xmlns:a16="http://schemas.microsoft.com/office/drawing/2014/main" id="{0C4E7AC5-A3D2-D658-3406-FF255846C1A3}"/>
              </a:ext>
            </a:extLst>
          </p:cNvPr>
          <p:cNvSpPr>
            <a:spLocks noGrp="1"/>
          </p:cNvSpPr>
          <p:nvPr>
            <p:ph type="subTitle" idx="1"/>
          </p:nvPr>
        </p:nvSpPr>
        <p:spPr>
          <a:xfrm>
            <a:off x="448055" y="2624400"/>
            <a:ext cx="5432045" cy="3326456"/>
          </a:xfrm>
        </p:spPr>
        <p:txBody>
          <a:bodyPr>
            <a:normAutofit/>
          </a:bodyPr>
          <a:lstStyle/>
          <a:p>
            <a:r>
              <a:rPr lang="en-GB" sz="4400" dirty="0"/>
              <a:t>By Kasha Cepok</a:t>
            </a:r>
          </a:p>
        </p:txBody>
      </p:sp>
      <p:cxnSp>
        <p:nvCxnSpPr>
          <p:cNvPr id="23" name="Straight Connector 17">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Neon Coloured Gadgets">
            <a:extLst>
              <a:ext uri="{FF2B5EF4-FFF2-40B4-BE49-F238E27FC236}">
                <a16:creationId xmlns:a16="http://schemas.microsoft.com/office/drawing/2014/main" id="{B752879D-A869-10EE-2082-FC2D4006F414}"/>
              </a:ext>
            </a:extLst>
          </p:cNvPr>
          <p:cNvPicPr>
            <a:picLocks noChangeAspect="1"/>
          </p:cNvPicPr>
          <p:nvPr/>
        </p:nvPicPr>
        <p:blipFill rotWithShape="1">
          <a:blip r:embed="rId3"/>
          <a:srcRect l="5513" r="33611" b="1"/>
          <a:stretch/>
        </p:blipFill>
        <p:spPr>
          <a:xfrm>
            <a:off x="6311900" y="10"/>
            <a:ext cx="5880100" cy="6857990"/>
          </a:xfrm>
          <a:prstGeom prst="rect">
            <a:avLst/>
          </a:prstGeom>
        </p:spPr>
      </p:pic>
    </p:spTree>
    <p:extLst>
      <p:ext uri="{BB962C8B-B14F-4D97-AF65-F5344CB8AC3E}">
        <p14:creationId xmlns:p14="http://schemas.microsoft.com/office/powerpoint/2010/main" val="62396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E723-45D7-C0D3-2992-4541A31E2027}"/>
              </a:ext>
            </a:extLst>
          </p:cNvPr>
          <p:cNvSpPr>
            <a:spLocks noGrp="1"/>
          </p:cNvSpPr>
          <p:nvPr>
            <p:ph type="title"/>
          </p:nvPr>
        </p:nvSpPr>
        <p:spPr/>
        <p:txBody>
          <a:bodyPr>
            <a:normAutofit/>
          </a:bodyPr>
          <a:lstStyle/>
          <a:p>
            <a:r>
              <a:rPr lang="en-GB" sz="6600" dirty="0"/>
              <a:t>Conclusion</a:t>
            </a:r>
          </a:p>
        </p:txBody>
      </p:sp>
      <p:sp>
        <p:nvSpPr>
          <p:cNvPr id="3" name="Content Placeholder 2">
            <a:extLst>
              <a:ext uri="{FF2B5EF4-FFF2-40B4-BE49-F238E27FC236}">
                <a16:creationId xmlns:a16="http://schemas.microsoft.com/office/drawing/2014/main" id="{11EDD907-83CE-6DFB-9C04-EC8EC594E261}"/>
              </a:ext>
            </a:extLst>
          </p:cNvPr>
          <p:cNvSpPr>
            <a:spLocks noGrp="1"/>
          </p:cNvSpPr>
          <p:nvPr>
            <p:ph idx="1"/>
          </p:nvPr>
        </p:nvSpPr>
        <p:spPr/>
        <p:txBody>
          <a:bodyPr>
            <a:noAutofit/>
          </a:bodyPr>
          <a:lstStyle/>
          <a:p>
            <a:r>
              <a:rPr lang="en-GB" sz="3600" dirty="0"/>
              <a:t> Platform: </a:t>
            </a:r>
            <a:r>
              <a:rPr lang="en-GB" sz="3600" dirty="0" err="1"/>
              <a:t>Playstation</a:t>
            </a:r>
            <a:r>
              <a:rPr lang="en-GB" sz="3600" dirty="0"/>
              <a:t> or Xbox</a:t>
            </a:r>
          </a:p>
          <a:p>
            <a:r>
              <a:rPr lang="en-GB" sz="3600" dirty="0"/>
              <a:t> Genre: Multiplayer Shooter or Open World RPG</a:t>
            </a:r>
          </a:p>
          <a:p>
            <a:r>
              <a:rPr lang="en-GB" sz="3600" dirty="0"/>
              <a:t> Rating: 18+</a:t>
            </a:r>
          </a:p>
          <a:p>
            <a:r>
              <a:rPr lang="en-GB" sz="3600" dirty="0"/>
              <a:t> Target audience: North America/ English speaking  countries</a:t>
            </a:r>
          </a:p>
        </p:txBody>
      </p:sp>
    </p:spTree>
    <p:extLst>
      <p:ext uri="{BB962C8B-B14F-4D97-AF65-F5344CB8AC3E}">
        <p14:creationId xmlns:p14="http://schemas.microsoft.com/office/powerpoint/2010/main" val="142702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0A45-9DB8-DD26-402C-7FADD43BE021}"/>
              </a:ext>
            </a:extLst>
          </p:cNvPr>
          <p:cNvSpPr>
            <a:spLocks noGrp="1"/>
          </p:cNvSpPr>
          <p:nvPr>
            <p:ph type="title"/>
          </p:nvPr>
        </p:nvSpPr>
        <p:spPr>
          <a:xfrm>
            <a:off x="445008" y="2858400"/>
            <a:ext cx="11301984" cy="1141200"/>
          </a:xfrm>
        </p:spPr>
        <p:txBody>
          <a:bodyPr>
            <a:normAutofit/>
          </a:bodyPr>
          <a:lstStyle/>
          <a:p>
            <a:pPr algn="ctr"/>
            <a:r>
              <a:rPr lang="en-GB" sz="6600" dirty="0"/>
              <a:t>Questions?</a:t>
            </a:r>
          </a:p>
        </p:txBody>
      </p:sp>
    </p:spTree>
    <p:extLst>
      <p:ext uri="{BB962C8B-B14F-4D97-AF65-F5344CB8AC3E}">
        <p14:creationId xmlns:p14="http://schemas.microsoft.com/office/powerpoint/2010/main" val="166891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7736-A4C7-A0A2-5558-93B90EC85F8D}"/>
              </a:ext>
            </a:extLst>
          </p:cNvPr>
          <p:cNvSpPr>
            <a:spLocks noGrp="1"/>
          </p:cNvSpPr>
          <p:nvPr>
            <p:ph type="title"/>
          </p:nvPr>
        </p:nvSpPr>
        <p:spPr>
          <a:xfrm>
            <a:off x="448056" y="375548"/>
            <a:ext cx="11301984" cy="1141200"/>
          </a:xfrm>
        </p:spPr>
        <p:txBody>
          <a:bodyPr>
            <a:normAutofit/>
          </a:bodyPr>
          <a:lstStyle/>
          <a:p>
            <a:r>
              <a:rPr lang="en-GB" sz="6600" dirty="0"/>
              <a:t>Data</a:t>
            </a:r>
          </a:p>
        </p:txBody>
      </p:sp>
      <p:sp>
        <p:nvSpPr>
          <p:cNvPr id="3" name="Content Placeholder 2">
            <a:extLst>
              <a:ext uri="{FF2B5EF4-FFF2-40B4-BE49-F238E27FC236}">
                <a16:creationId xmlns:a16="http://schemas.microsoft.com/office/drawing/2014/main" id="{859EA2C9-48B5-B4B4-622F-BAA2CDCB50A3}"/>
              </a:ext>
            </a:extLst>
          </p:cNvPr>
          <p:cNvSpPr>
            <a:spLocks noGrp="1"/>
          </p:cNvSpPr>
          <p:nvPr>
            <p:ph idx="1"/>
          </p:nvPr>
        </p:nvSpPr>
        <p:spPr>
          <a:xfrm>
            <a:off x="8029575" y="1530000"/>
            <a:ext cx="4000499" cy="4756500"/>
          </a:xfrm>
        </p:spPr>
        <p:txBody>
          <a:bodyPr>
            <a:normAutofit fontScale="92500" lnSpcReduction="10000"/>
          </a:bodyPr>
          <a:lstStyle/>
          <a:p>
            <a:r>
              <a:rPr lang="en-GB" sz="2800" b="1" dirty="0"/>
              <a:t>Global sales, Regional sales</a:t>
            </a:r>
          </a:p>
          <a:p>
            <a:endParaRPr lang="en-GB" sz="2800" b="1" dirty="0"/>
          </a:p>
          <a:p>
            <a:r>
              <a:rPr lang="en-GB" sz="2800" b="1" dirty="0"/>
              <a:t>Platform, Genre, Publisher, Rating</a:t>
            </a:r>
          </a:p>
          <a:p>
            <a:endParaRPr lang="en-GB" sz="2800" b="1" dirty="0"/>
          </a:p>
          <a:p>
            <a:r>
              <a:rPr lang="en-GB" sz="2800" b="1" dirty="0"/>
              <a:t>Name, Year of release, Developer </a:t>
            </a:r>
          </a:p>
          <a:p>
            <a:pPr marL="1944" indent="0">
              <a:buNone/>
            </a:pPr>
            <a:endParaRPr lang="en-GB" sz="2800" b="1" dirty="0"/>
          </a:p>
        </p:txBody>
      </p:sp>
      <p:pic>
        <p:nvPicPr>
          <p:cNvPr id="4" name="Content Placeholder 4">
            <a:extLst>
              <a:ext uri="{FF2B5EF4-FFF2-40B4-BE49-F238E27FC236}">
                <a16:creationId xmlns:a16="http://schemas.microsoft.com/office/drawing/2014/main" id="{0FD69685-5835-6B44-FA28-EBAC38BD24CE}"/>
              </a:ext>
            </a:extLst>
          </p:cNvPr>
          <p:cNvPicPr>
            <a:picLocks noChangeAspect="1"/>
          </p:cNvPicPr>
          <p:nvPr/>
        </p:nvPicPr>
        <p:blipFill rotWithShape="1">
          <a:blip r:embed="rId3"/>
          <a:srcRect r="994"/>
          <a:stretch/>
        </p:blipFill>
        <p:spPr>
          <a:xfrm>
            <a:off x="450745" y="1921368"/>
            <a:ext cx="7473315" cy="1507632"/>
          </a:xfrm>
          <a:prstGeom prst="rect">
            <a:avLst/>
          </a:prstGeom>
        </p:spPr>
      </p:pic>
      <p:pic>
        <p:nvPicPr>
          <p:cNvPr id="5" name="Picture 4">
            <a:extLst>
              <a:ext uri="{FF2B5EF4-FFF2-40B4-BE49-F238E27FC236}">
                <a16:creationId xmlns:a16="http://schemas.microsoft.com/office/drawing/2014/main" id="{1F473D67-D42A-1CAA-331F-5EE264B57BAC}"/>
              </a:ext>
            </a:extLst>
          </p:cNvPr>
          <p:cNvPicPr>
            <a:picLocks noChangeAspect="1"/>
          </p:cNvPicPr>
          <p:nvPr/>
        </p:nvPicPr>
        <p:blipFill rotWithShape="1">
          <a:blip r:embed="rId4"/>
          <a:srcRect r="994"/>
          <a:stretch/>
        </p:blipFill>
        <p:spPr>
          <a:xfrm>
            <a:off x="450745" y="3820369"/>
            <a:ext cx="7473315" cy="1450838"/>
          </a:xfrm>
          <a:prstGeom prst="rect">
            <a:avLst/>
          </a:prstGeom>
        </p:spPr>
      </p:pic>
      <p:sp>
        <p:nvSpPr>
          <p:cNvPr id="8" name="TextBox 7">
            <a:extLst>
              <a:ext uri="{FF2B5EF4-FFF2-40B4-BE49-F238E27FC236}">
                <a16:creationId xmlns:a16="http://schemas.microsoft.com/office/drawing/2014/main" id="{678BBDA2-21DC-E533-6E1D-6A8CB74EE793}"/>
              </a:ext>
            </a:extLst>
          </p:cNvPr>
          <p:cNvSpPr txBox="1"/>
          <p:nvPr/>
        </p:nvSpPr>
        <p:spPr>
          <a:xfrm>
            <a:off x="8384653" y="988208"/>
            <a:ext cx="3339378" cy="3539430"/>
          </a:xfrm>
          <a:prstGeom prst="rect">
            <a:avLst/>
          </a:prstGeom>
          <a:noFill/>
        </p:spPr>
        <p:txBody>
          <a:bodyPr wrap="square" rtlCol="0">
            <a:spAutoFit/>
          </a:bodyPr>
          <a:lstStyle/>
          <a:p>
            <a:r>
              <a:rPr lang="en-GB" sz="3200" i="1" dirty="0"/>
              <a:t>Metric of Success</a:t>
            </a:r>
          </a:p>
          <a:p>
            <a:endParaRPr lang="en-GB" sz="3200" i="1" dirty="0"/>
          </a:p>
          <a:p>
            <a:endParaRPr lang="en-GB" sz="3200" i="1" dirty="0"/>
          </a:p>
          <a:p>
            <a:endParaRPr lang="en-GB" sz="3200" i="1" dirty="0"/>
          </a:p>
          <a:p>
            <a:endParaRPr lang="en-GB" sz="3200" i="1" dirty="0"/>
          </a:p>
          <a:p>
            <a:endParaRPr lang="en-GB" sz="3200" i="1" dirty="0"/>
          </a:p>
          <a:p>
            <a:endParaRPr lang="en-GB" sz="3200" i="1" dirty="0"/>
          </a:p>
        </p:txBody>
      </p:sp>
      <p:sp>
        <p:nvSpPr>
          <p:cNvPr id="9" name="TextBox 8">
            <a:extLst>
              <a:ext uri="{FF2B5EF4-FFF2-40B4-BE49-F238E27FC236}">
                <a16:creationId xmlns:a16="http://schemas.microsoft.com/office/drawing/2014/main" id="{13FD0EEA-1045-A8CC-B09B-406C50D8C023}"/>
              </a:ext>
            </a:extLst>
          </p:cNvPr>
          <p:cNvSpPr txBox="1"/>
          <p:nvPr/>
        </p:nvSpPr>
        <p:spPr>
          <a:xfrm>
            <a:off x="8362826" y="4647853"/>
            <a:ext cx="1901024" cy="584775"/>
          </a:xfrm>
          <a:prstGeom prst="rect">
            <a:avLst/>
          </a:prstGeom>
          <a:noFill/>
        </p:spPr>
        <p:txBody>
          <a:bodyPr wrap="square" rtlCol="0">
            <a:spAutoFit/>
          </a:bodyPr>
          <a:lstStyle/>
          <a:p>
            <a:r>
              <a:rPr lang="en-GB" sz="3200" i="1" dirty="0"/>
              <a:t>Others</a:t>
            </a:r>
          </a:p>
        </p:txBody>
      </p:sp>
      <p:sp>
        <p:nvSpPr>
          <p:cNvPr id="10" name="TextBox 9">
            <a:extLst>
              <a:ext uri="{FF2B5EF4-FFF2-40B4-BE49-F238E27FC236}">
                <a16:creationId xmlns:a16="http://schemas.microsoft.com/office/drawing/2014/main" id="{55C7C385-7C88-67E7-B923-6D70D0FB4EFA}"/>
              </a:ext>
            </a:extLst>
          </p:cNvPr>
          <p:cNvSpPr txBox="1"/>
          <p:nvPr/>
        </p:nvSpPr>
        <p:spPr>
          <a:xfrm>
            <a:off x="8362826" y="2831032"/>
            <a:ext cx="2504661" cy="1077218"/>
          </a:xfrm>
          <a:prstGeom prst="rect">
            <a:avLst/>
          </a:prstGeom>
          <a:noFill/>
        </p:spPr>
        <p:txBody>
          <a:bodyPr wrap="square" rtlCol="0">
            <a:spAutoFit/>
          </a:bodyPr>
          <a:lstStyle/>
          <a:p>
            <a:r>
              <a:rPr lang="en-GB" sz="3200" i="1" dirty="0"/>
              <a:t>Predictors</a:t>
            </a:r>
          </a:p>
          <a:p>
            <a:endParaRPr lang="en-GB" sz="3200" dirty="0"/>
          </a:p>
        </p:txBody>
      </p:sp>
    </p:spTree>
    <p:extLst>
      <p:ext uri="{BB962C8B-B14F-4D97-AF65-F5344CB8AC3E}">
        <p14:creationId xmlns:p14="http://schemas.microsoft.com/office/powerpoint/2010/main" val="39514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66EC-D75D-96B5-FF53-1B687006022D}"/>
              </a:ext>
            </a:extLst>
          </p:cNvPr>
          <p:cNvSpPr>
            <a:spLocks noGrp="1"/>
          </p:cNvSpPr>
          <p:nvPr>
            <p:ph type="title"/>
          </p:nvPr>
        </p:nvSpPr>
        <p:spPr/>
        <p:txBody>
          <a:bodyPr>
            <a:normAutofit/>
          </a:bodyPr>
          <a:lstStyle/>
          <a:p>
            <a:r>
              <a:rPr lang="en-GB" sz="7200" dirty="0"/>
              <a:t>A quick note on modelling…</a:t>
            </a:r>
          </a:p>
        </p:txBody>
      </p:sp>
      <p:sp>
        <p:nvSpPr>
          <p:cNvPr id="3" name="Content Placeholder 2">
            <a:extLst>
              <a:ext uri="{FF2B5EF4-FFF2-40B4-BE49-F238E27FC236}">
                <a16:creationId xmlns:a16="http://schemas.microsoft.com/office/drawing/2014/main" id="{BAEC4C48-70C0-39B6-4367-FAE864CE406A}"/>
              </a:ext>
            </a:extLst>
          </p:cNvPr>
          <p:cNvSpPr>
            <a:spLocks noGrp="1"/>
          </p:cNvSpPr>
          <p:nvPr>
            <p:ph idx="1"/>
          </p:nvPr>
        </p:nvSpPr>
        <p:spPr/>
        <p:txBody>
          <a:bodyPr>
            <a:normAutofit/>
          </a:bodyPr>
          <a:lstStyle/>
          <a:p>
            <a:r>
              <a:rPr lang="en-GB" sz="4000" dirty="0"/>
              <a:t> We can’t make a model</a:t>
            </a:r>
          </a:p>
          <a:p>
            <a:r>
              <a:rPr lang="en-GB" sz="4000" dirty="0"/>
              <a:t> But we can gain some insight from the process!</a:t>
            </a:r>
          </a:p>
          <a:p>
            <a:pPr marL="1944" indent="0">
              <a:buNone/>
            </a:pPr>
            <a:r>
              <a:rPr lang="en-GB" sz="4000" dirty="0"/>
              <a:t>	</a:t>
            </a:r>
          </a:p>
        </p:txBody>
      </p:sp>
      <p:pic>
        <p:nvPicPr>
          <p:cNvPr id="4" name="Picture 3">
            <a:extLst>
              <a:ext uri="{FF2B5EF4-FFF2-40B4-BE49-F238E27FC236}">
                <a16:creationId xmlns:a16="http://schemas.microsoft.com/office/drawing/2014/main" id="{2CD68E1A-C329-BF84-42C6-E40E25807924}"/>
              </a:ext>
            </a:extLst>
          </p:cNvPr>
          <p:cNvPicPr>
            <a:picLocks noChangeAspect="1"/>
          </p:cNvPicPr>
          <p:nvPr/>
        </p:nvPicPr>
        <p:blipFill>
          <a:blip r:embed="rId3"/>
          <a:stretch>
            <a:fillRect/>
          </a:stretch>
        </p:blipFill>
        <p:spPr>
          <a:xfrm>
            <a:off x="6096000" y="1530000"/>
            <a:ext cx="1262890" cy="1262890"/>
          </a:xfrm>
          <a:prstGeom prst="rect">
            <a:avLst/>
          </a:prstGeom>
        </p:spPr>
      </p:pic>
      <p:pic>
        <p:nvPicPr>
          <p:cNvPr id="5" name="Picture 4">
            <a:extLst>
              <a:ext uri="{FF2B5EF4-FFF2-40B4-BE49-F238E27FC236}">
                <a16:creationId xmlns:a16="http://schemas.microsoft.com/office/drawing/2014/main" id="{EB801E81-D6F3-6640-D050-93770DA28A80}"/>
              </a:ext>
            </a:extLst>
          </p:cNvPr>
          <p:cNvPicPr>
            <a:picLocks noChangeAspect="1"/>
          </p:cNvPicPr>
          <p:nvPr/>
        </p:nvPicPr>
        <p:blipFill>
          <a:blip r:embed="rId4"/>
          <a:stretch>
            <a:fillRect/>
          </a:stretch>
        </p:blipFill>
        <p:spPr>
          <a:xfrm>
            <a:off x="9958387" y="3626706"/>
            <a:ext cx="1381124" cy="1381124"/>
          </a:xfrm>
          <a:prstGeom prst="rect">
            <a:avLst/>
          </a:prstGeom>
        </p:spPr>
      </p:pic>
    </p:spTree>
    <p:extLst>
      <p:ext uri="{BB962C8B-B14F-4D97-AF65-F5344CB8AC3E}">
        <p14:creationId xmlns:p14="http://schemas.microsoft.com/office/powerpoint/2010/main" val="211777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662A1B21-D61E-46FC-BDD1-2FAE49F8B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adgets on a desk">
            <a:extLst>
              <a:ext uri="{FF2B5EF4-FFF2-40B4-BE49-F238E27FC236}">
                <a16:creationId xmlns:a16="http://schemas.microsoft.com/office/drawing/2014/main" id="{C2268B04-9891-EA1E-BE79-353EDB88BE39}"/>
              </a:ext>
            </a:extLst>
          </p:cNvPr>
          <p:cNvPicPr>
            <a:picLocks noChangeAspect="1"/>
          </p:cNvPicPr>
          <p:nvPr/>
        </p:nvPicPr>
        <p:blipFill rotWithShape="1">
          <a:blip r:embed="rId2"/>
          <a:srcRect t="8178" b="16822"/>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0000"/>
            <a:ext cx="6311901"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C08F9-D82D-8B1D-32FA-6E992D08D263}"/>
              </a:ext>
            </a:extLst>
          </p:cNvPr>
          <p:cNvSpPr>
            <a:spLocks noGrp="1"/>
          </p:cNvSpPr>
          <p:nvPr>
            <p:ph type="title"/>
          </p:nvPr>
        </p:nvSpPr>
        <p:spPr>
          <a:xfrm>
            <a:off x="450000" y="894969"/>
            <a:ext cx="5430100" cy="2954655"/>
          </a:xfrm>
        </p:spPr>
        <p:txBody>
          <a:bodyPr vert="horz" lIns="0" tIns="0" rIns="0" bIns="0" rtlCol="0" anchor="b">
            <a:normAutofit/>
          </a:bodyPr>
          <a:lstStyle/>
          <a:p>
            <a:pPr>
              <a:lnSpc>
                <a:spcPct val="100000"/>
              </a:lnSpc>
            </a:pPr>
            <a:r>
              <a:rPr lang="en-US" sz="6400" dirty="0"/>
              <a:t>Analysis and Findings</a:t>
            </a:r>
          </a:p>
        </p:txBody>
      </p:sp>
      <p:cxnSp>
        <p:nvCxnSpPr>
          <p:cNvPr id="15" name="Straight Connector 14">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41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1C89CC-0BA2-A258-EF35-D10425C1C704}"/>
              </a:ext>
            </a:extLst>
          </p:cNvPr>
          <p:cNvPicPr>
            <a:picLocks noChangeAspect="1"/>
          </p:cNvPicPr>
          <p:nvPr/>
        </p:nvPicPr>
        <p:blipFill rotWithShape="1">
          <a:blip r:embed="rId3"/>
          <a:srcRect t="1925" r="2232" b="1279"/>
          <a:stretch/>
        </p:blipFill>
        <p:spPr>
          <a:xfrm>
            <a:off x="911678" y="417881"/>
            <a:ext cx="10368643" cy="6022237"/>
          </a:xfrm>
          <a:prstGeom prst="rect">
            <a:avLst/>
          </a:prstGeom>
        </p:spPr>
      </p:pic>
      <p:pic>
        <p:nvPicPr>
          <p:cNvPr id="5" name="Content Placeholder 4">
            <a:extLst>
              <a:ext uri="{FF2B5EF4-FFF2-40B4-BE49-F238E27FC236}">
                <a16:creationId xmlns:a16="http://schemas.microsoft.com/office/drawing/2014/main" id="{A10F9F39-19AB-8EE2-EABE-BCAEA27205B3}"/>
              </a:ext>
            </a:extLst>
          </p:cNvPr>
          <p:cNvPicPr>
            <a:picLocks noGrp="1" noChangeAspect="1"/>
          </p:cNvPicPr>
          <p:nvPr>
            <p:ph idx="1"/>
          </p:nvPr>
        </p:nvPicPr>
        <p:blipFill>
          <a:blip r:embed="rId4"/>
          <a:stretch>
            <a:fillRect/>
          </a:stretch>
        </p:blipFill>
        <p:spPr>
          <a:xfrm>
            <a:off x="9119506" y="820623"/>
            <a:ext cx="2034284" cy="2608376"/>
          </a:xfrm>
        </p:spPr>
      </p:pic>
    </p:spTree>
    <p:extLst>
      <p:ext uri="{BB962C8B-B14F-4D97-AF65-F5344CB8AC3E}">
        <p14:creationId xmlns:p14="http://schemas.microsoft.com/office/powerpoint/2010/main" val="259773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6E632B-8251-2AC1-A506-DC33C1E4E7CA}"/>
              </a:ext>
            </a:extLst>
          </p:cNvPr>
          <p:cNvPicPr>
            <a:picLocks noGrp="1" noChangeAspect="1"/>
          </p:cNvPicPr>
          <p:nvPr>
            <p:ph idx="1"/>
          </p:nvPr>
        </p:nvPicPr>
        <p:blipFill rotWithShape="1">
          <a:blip r:embed="rId3"/>
          <a:srcRect l="1976"/>
          <a:stretch/>
        </p:blipFill>
        <p:spPr>
          <a:xfrm>
            <a:off x="1294674" y="409057"/>
            <a:ext cx="9602651" cy="6039885"/>
          </a:xfrm>
        </p:spPr>
      </p:pic>
    </p:spTree>
    <p:extLst>
      <p:ext uri="{BB962C8B-B14F-4D97-AF65-F5344CB8AC3E}">
        <p14:creationId xmlns:p14="http://schemas.microsoft.com/office/powerpoint/2010/main" val="91907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5D966-9BA5-F672-74F2-2AE23D15C004}"/>
              </a:ext>
            </a:extLst>
          </p:cNvPr>
          <p:cNvPicPr>
            <a:picLocks noGrp="1" noChangeAspect="1"/>
          </p:cNvPicPr>
          <p:nvPr>
            <p:ph idx="1"/>
          </p:nvPr>
        </p:nvPicPr>
        <p:blipFill>
          <a:blip r:embed="rId3"/>
          <a:stretch>
            <a:fillRect/>
          </a:stretch>
        </p:blipFill>
        <p:spPr>
          <a:xfrm>
            <a:off x="1884767" y="288235"/>
            <a:ext cx="8422465" cy="6281529"/>
          </a:xfrm>
        </p:spPr>
      </p:pic>
    </p:spTree>
    <p:extLst>
      <p:ext uri="{BB962C8B-B14F-4D97-AF65-F5344CB8AC3E}">
        <p14:creationId xmlns:p14="http://schemas.microsoft.com/office/powerpoint/2010/main" val="161486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7B300A-F60A-EA92-9A31-62A6C5AE0831}"/>
              </a:ext>
            </a:extLst>
          </p:cNvPr>
          <p:cNvPicPr>
            <a:picLocks noGrp="1" noChangeAspect="1"/>
          </p:cNvPicPr>
          <p:nvPr>
            <p:ph idx="1"/>
          </p:nvPr>
        </p:nvPicPr>
        <p:blipFill>
          <a:blip r:embed="rId3"/>
          <a:stretch>
            <a:fillRect/>
          </a:stretch>
        </p:blipFill>
        <p:spPr>
          <a:xfrm>
            <a:off x="447675" y="3057097"/>
            <a:ext cx="11293475" cy="1139093"/>
          </a:xfrm>
          <a:prstGeom prst="rect">
            <a:avLst/>
          </a:prstGeom>
        </p:spPr>
      </p:pic>
      <p:pic>
        <p:nvPicPr>
          <p:cNvPr id="6" name="Picture 5">
            <a:extLst>
              <a:ext uri="{FF2B5EF4-FFF2-40B4-BE49-F238E27FC236}">
                <a16:creationId xmlns:a16="http://schemas.microsoft.com/office/drawing/2014/main" id="{4B127A6C-E666-0277-1F1F-6D74AE789A3A}"/>
              </a:ext>
            </a:extLst>
          </p:cNvPr>
          <p:cNvPicPr>
            <a:picLocks noChangeAspect="1"/>
          </p:cNvPicPr>
          <p:nvPr/>
        </p:nvPicPr>
        <p:blipFill>
          <a:blip r:embed="rId4"/>
          <a:stretch>
            <a:fillRect/>
          </a:stretch>
        </p:blipFill>
        <p:spPr>
          <a:xfrm>
            <a:off x="1443316" y="325360"/>
            <a:ext cx="9305367" cy="6207279"/>
          </a:xfrm>
          <a:prstGeom prst="rect">
            <a:avLst/>
          </a:prstGeom>
        </p:spPr>
      </p:pic>
    </p:spTree>
    <p:extLst>
      <p:ext uri="{BB962C8B-B14F-4D97-AF65-F5344CB8AC3E}">
        <p14:creationId xmlns:p14="http://schemas.microsoft.com/office/powerpoint/2010/main" val="96615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DA59-410C-BE6A-9544-ED141F7DC737}"/>
              </a:ext>
            </a:extLst>
          </p:cNvPr>
          <p:cNvSpPr>
            <a:spLocks noGrp="1"/>
          </p:cNvSpPr>
          <p:nvPr>
            <p:ph type="title"/>
          </p:nvPr>
        </p:nvSpPr>
        <p:spPr/>
        <p:txBody>
          <a:bodyPr>
            <a:normAutofit/>
          </a:bodyPr>
          <a:lstStyle/>
          <a:p>
            <a:r>
              <a:rPr lang="en-GB" sz="6600"/>
              <a:t>Limitations to the data</a:t>
            </a:r>
            <a:endParaRPr lang="en-GB" sz="6600" dirty="0"/>
          </a:p>
        </p:txBody>
      </p:sp>
      <p:sp>
        <p:nvSpPr>
          <p:cNvPr id="3" name="Content Placeholder 2">
            <a:extLst>
              <a:ext uri="{FF2B5EF4-FFF2-40B4-BE49-F238E27FC236}">
                <a16:creationId xmlns:a16="http://schemas.microsoft.com/office/drawing/2014/main" id="{E1026CDB-A0EF-2139-506C-D1FD8438A2E4}"/>
              </a:ext>
            </a:extLst>
          </p:cNvPr>
          <p:cNvSpPr>
            <a:spLocks noGrp="1"/>
          </p:cNvSpPr>
          <p:nvPr>
            <p:ph idx="1"/>
          </p:nvPr>
        </p:nvSpPr>
        <p:spPr/>
        <p:txBody>
          <a:bodyPr>
            <a:normAutofit/>
          </a:bodyPr>
          <a:lstStyle/>
          <a:p>
            <a:r>
              <a:rPr lang="en-GB" sz="3600"/>
              <a:t> Mobile games</a:t>
            </a:r>
          </a:p>
          <a:p>
            <a:r>
              <a:rPr lang="en-GB" sz="3600"/>
              <a:t> Year on Year sales for games</a:t>
            </a:r>
          </a:p>
          <a:p>
            <a:r>
              <a:rPr lang="en-GB" sz="3600"/>
              <a:t> Completeness of data</a:t>
            </a:r>
            <a:endParaRPr lang="en-GB" sz="3600" dirty="0"/>
          </a:p>
        </p:txBody>
      </p:sp>
      <p:pic>
        <p:nvPicPr>
          <p:cNvPr id="4" name="Picture 3">
            <a:extLst>
              <a:ext uri="{FF2B5EF4-FFF2-40B4-BE49-F238E27FC236}">
                <a16:creationId xmlns:a16="http://schemas.microsoft.com/office/drawing/2014/main" id="{D18343F7-0823-8BD2-C8F2-6DA2BB48828C}"/>
              </a:ext>
            </a:extLst>
          </p:cNvPr>
          <p:cNvPicPr>
            <a:picLocks noChangeAspect="1"/>
          </p:cNvPicPr>
          <p:nvPr/>
        </p:nvPicPr>
        <p:blipFill>
          <a:blip r:embed="rId3"/>
          <a:stretch>
            <a:fillRect/>
          </a:stretch>
        </p:blipFill>
        <p:spPr>
          <a:xfrm>
            <a:off x="7148165" y="3773149"/>
            <a:ext cx="4593091" cy="2696051"/>
          </a:xfrm>
          <a:prstGeom prst="rect">
            <a:avLst/>
          </a:prstGeom>
        </p:spPr>
      </p:pic>
    </p:spTree>
    <p:extLst>
      <p:ext uri="{BB962C8B-B14F-4D97-AF65-F5344CB8AC3E}">
        <p14:creationId xmlns:p14="http://schemas.microsoft.com/office/powerpoint/2010/main" val="787118391"/>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1B3028"/>
      </a:dk2>
      <a:lt2>
        <a:srgbClr val="F3F0F3"/>
      </a:lt2>
      <a:accent1>
        <a:srgbClr val="24B942"/>
      </a:accent1>
      <a:accent2>
        <a:srgbClr val="4DB62F"/>
      </a:accent2>
      <a:accent3>
        <a:srgbClr val="2FB683"/>
      </a:accent3>
      <a:accent4>
        <a:srgbClr val="693ACB"/>
      </a:accent4>
      <a:accent5>
        <a:srgbClr val="AE38D8"/>
      </a:accent5>
      <a:accent6>
        <a:srgbClr val="C626AD"/>
      </a:accent6>
      <a:hlink>
        <a:srgbClr val="BF3FA5"/>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2759</TotalTime>
  <Words>751</Words>
  <Application>Microsoft Office PowerPoint</Application>
  <PresentationFormat>Widescreen</PresentationFormat>
  <Paragraphs>85</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Source Sans Pro</vt:lpstr>
      <vt:lpstr>Source Sans Pro Light</vt:lpstr>
      <vt:lpstr>Symbol</vt:lpstr>
      <vt:lpstr>ThinLineVTI</vt:lpstr>
      <vt:lpstr>Creating the next hit video game</vt:lpstr>
      <vt:lpstr>Data</vt:lpstr>
      <vt:lpstr>A quick note on modelling…</vt:lpstr>
      <vt:lpstr>Analysis and Findings</vt:lpstr>
      <vt:lpstr>PowerPoint Presentation</vt:lpstr>
      <vt:lpstr>PowerPoint Presentation</vt:lpstr>
      <vt:lpstr>PowerPoint Presentation</vt:lpstr>
      <vt:lpstr>PowerPoint Presentation</vt:lpstr>
      <vt:lpstr>Limitations to the data</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next hit video game</dc:title>
  <dc:creator>Kasha Cepok</dc:creator>
  <cp:lastModifiedBy>Kasha Cepok</cp:lastModifiedBy>
  <cp:revision>14</cp:revision>
  <dcterms:created xsi:type="dcterms:W3CDTF">2023-05-01T13:04:54Z</dcterms:created>
  <dcterms:modified xsi:type="dcterms:W3CDTF">2023-05-03T11:04:17Z</dcterms:modified>
</cp:coreProperties>
</file>