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  <p:sldId id="267" r:id="rId12"/>
    <p:sldId id="268" r:id="rId13"/>
    <p:sldId id="269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638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AA483F-A0E5-4E73-AD8E-F15095935DE0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11588E-B590-49A4-AFC4-C4CE6BDC89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AA483F-A0E5-4E73-AD8E-F15095935DE0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11588E-B590-49A4-AFC4-C4CE6BDC89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AA483F-A0E5-4E73-AD8E-F15095935DE0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11588E-B590-49A4-AFC4-C4CE6BDC89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AA483F-A0E5-4E73-AD8E-F15095935DE0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11588E-B590-49A4-AFC4-C4CE6BDC89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AA483F-A0E5-4E73-AD8E-F15095935DE0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11588E-B590-49A4-AFC4-C4CE6BDC89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AA483F-A0E5-4E73-AD8E-F15095935DE0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11588E-B590-49A4-AFC4-C4CE6BDC89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AA483F-A0E5-4E73-AD8E-F15095935DE0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11588E-B590-49A4-AFC4-C4CE6BDC89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AA483F-A0E5-4E73-AD8E-F15095935DE0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11588E-B590-49A4-AFC4-C4CE6BDC89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AA483F-A0E5-4E73-AD8E-F15095935DE0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11588E-B590-49A4-AFC4-C4CE6BDC89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AA483F-A0E5-4E73-AD8E-F15095935DE0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11588E-B590-49A4-AFC4-C4CE6BDC89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AA483F-A0E5-4E73-AD8E-F15095935DE0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11588E-B590-49A4-AFC4-C4CE6BDC89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6AA483F-A0E5-4E73-AD8E-F15095935DE0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511588E-B590-49A4-AFC4-C4CE6BDC89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581400"/>
            <a:ext cx="8763000" cy="101282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Getting started with Verilator</a:t>
            </a:r>
            <a:endParaRPr lang="en-US" b="1" dirty="0"/>
          </a:p>
        </p:txBody>
      </p:sp>
      <p:pic>
        <p:nvPicPr>
          <p:cNvPr id="4" name="Picture 3" descr="verilator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-152400"/>
            <a:ext cx="3962400" cy="3962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5181600"/>
            <a:ext cx="563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Made by M.KASHAF KHAN</a:t>
            </a:r>
          </a:p>
          <a:p>
            <a:r>
              <a:rPr lang="en-US" sz="2800" dirty="0" smtClean="0"/>
              <a:t>Dated: 11 / April / 2024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219200" y="228600"/>
            <a:ext cx="7406640" cy="45720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GTKwave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window: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533400"/>
            <a:ext cx="393290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Left Arrow 5"/>
          <p:cNvSpPr/>
          <p:nvPr/>
        </p:nvSpPr>
        <p:spPr>
          <a:xfrm>
            <a:off x="1371600" y="914400"/>
            <a:ext cx="381000" cy="15240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457199"/>
            <a:ext cx="1905000" cy="2743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Left Arrow 7"/>
          <p:cNvSpPr/>
          <p:nvPr/>
        </p:nvSpPr>
        <p:spPr>
          <a:xfrm>
            <a:off x="6629400" y="685800"/>
            <a:ext cx="381000" cy="15240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6553200" y="2438400"/>
            <a:ext cx="381000" cy="15240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4048125"/>
            <a:ext cx="18954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Left Arrow 10"/>
          <p:cNvSpPr/>
          <p:nvPr/>
        </p:nvSpPr>
        <p:spPr>
          <a:xfrm rot="18878212">
            <a:off x="1521570" y="4303894"/>
            <a:ext cx="381000" cy="15240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94706" y="3276600"/>
            <a:ext cx="5296894" cy="277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219200" y="2971800"/>
            <a:ext cx="2438400" cy="457200"/>
          </a:xfrm>
          <a:prstGeom prst="rect">
            <a:avLst/>
          </a:prstGeom>
        </p:spPr>
        <p:txBody>
          <a:bodyPr tIns="0">
            <a:normAutofit fontScale="92500"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1200" b="1" dirty="0" smtClean="0">
                <a:solidFill>
                  <a:schemeClr val="tx2">
                    <a:shade val="30000"/>
                    <a:satMod val="150000"/>
                  </a:schemeClr>
                </a:solidFill>
                <a:sym typeface="Wingdings" pitchFamily="2" charset="2"/>
              </a:rPr>
              <a:t>1.  Select the TOP and open it to show the </a:t>
            </a:r>
            <a:r>
              <a:rPr lang="en-US" sz="1200" b="1" dirty="0" err="1" smtClean="0">
                <a:solidFill>
                  <a:schemeClr val="tx2">
                    <a:shade val="30000"/>
                    <a:satMod val="150000"/>
                  </a:schemeClr>
                </a:solidFill>
                <a:sym typeface="Wingdings" pitchFamily="2" charset="2"/>
              </a:rPr>
              <a:t>test_tb</a:t>
            </a:r>
            <a:r>
              <a:rPr lang="en-US" sz="1200" b="1" dirty="0" smtClean="0">
                <a:solidFill>
                  <a:schemeClr val="tx2">
                    <a:shade val="30000"/>
                    <a:satMod val="150000"/>
                  </a:schemeClr>
                </a:solidFill>
                <a:sym typeface="Wingdings" pitchFamily="2" charset="2"/>
              </a:rPr>
              <a:t> port signals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7162800" y="838200"/>
            <a:ext cx="1828800" cy="457200"/>
          </a:xfrm>
          <a:prstGeom prst="rect">
            <a:avLst/>
          </a:prstGeom>
        </p:spPr>
        <p:txBody>
          <a:bodyPr tIns="0">
            <a:normAutofit fontScale="92500"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2.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 </a:t>
            </a:r>
            <a:r>
              <a:rPr lang="en-US" sz="1200" b="1" dirty="0" smtClean="0">
                <a:solidFill>
                  <a:schemeClr val="tx2">
                    <a:shade val="30000"/>
                    <a:satMod val="150000"/>
                  </a:schemeClr>
                </a:solidFill>
                <a:sym typeface="Wingdings" pitchFamily="2" charset="2"/>
              </a:rPr>
              <a:t>Now select all the signals you want to see.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990600" y="4876800"/>
            <a:ext cx="1828800" cy="45720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3.  After selecting the signals , hit Append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3581400" y="6172200"/>
            <a:ext cx="5257800" cy="45720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1200" b="1" dirty="0" smtClean="0">
                <a:solidFill>
                  <a:schemeClr val="tx2">
                    <a:shade val="30000"/>
                    <a:satMod val="150000"/>
                  </a:schemeClr>
                </a:solidFill>
                <a:sym typeface="Wingdings" pitchFamily="2" charset="2"/>
              </a:rPr>
              <a:t>4.  You can see the waveforms now.  Press ‘ctrl + 0’ to ZOOM FULL.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19200"/>
            <a:ext cx="7098792" cy="4572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000" dirty="0" smtClean="0"/>
              <a:t>Number of times </a:t>
            </a:r>
            <a:r>
              <a:rPr lang="en-US" sz="2000" dirty="0" smtClean="0"/>
              <a:t>repeated</a:t>
            </a:r>
            <a:r>
              <a:rPr lang="en-US" sz="2000" dirty="0" smtClean="0"/>
              <a:t>: </a:t>
            </a:r>
            <a:r>
              <a:rPr lang="en-US" sz="2000" b="1" dirty="0" smtClean="0"/>
              <a:t>5,00,000 (Five Hundred Thousand)</a:t>
            </a:r>
            <a:endParaRPr lang="en-US" sz="2000" b="1" dirty="0" smtClean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24000" y="5562600"/>
            <a:ext cx="2362200" cy="457200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marL="27432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Verilator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35608" y="350838"/>
            <a:ext cx="7498080" cy="1020762"/>
          </a:xfrm>
        </p:spPr>
        <p:txBody>
          <a:bodyPr/>
          <a:lstStyle/>
          <a:p>
            <a:r>
              <a:rPr lang="en-US" sz="3200" dirty="0" smtClean="0"/>
              <a:t>Running time comparison </a:t>
            </a:r>
            <a:r>
              <a:rPr lang="en-US" sz="3200" dirty="0" smtClean="0"/>
              <a:t>(FIFO)</a:t>
            </a:r>
            <a:endParaRPr lang="en-US" sz="32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447800" y="1752600"/>
          <a:ext cx="7086600" cy="454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0"/>
                <a:gridCol w="3543300"/>
              </a:tblGrid>
              <a:tr h="4546600"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 smtClean="0"/>
                        <a:t>Verilator</a:t>
                      </a:r>
                      <a:endParaRPr lang="en-US" sz="40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Modelsim</a:t>
                      </a:r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 preferRelativeResize="0"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16880" y="2895598"/>
            <a:ext cx="2560320" cy="1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4876800"/>
            <a:ext cx="2560320" cy="1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029200" y="2438400"/>
            <a:ext cx="3441192" cy="4572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65760" marR="0" lvl="0" indent="-283464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Compilation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029200" y="4419600"/>
            <a:ext cx="3441192" cy="4572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65760" marR="0" lvl="0" indent="-283464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Simulation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447800" y="2438400"/>
            <a:ext cx="3441192" cy="4572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65760" marR="0" lvl="0" indent="-283464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Compilation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447800" y="4419600"/>
            <a:ext cx="3441192" cy="4572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65760" marR="0" lvl="0" indent="-283464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Simulation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4050" y="2895600"/>
            <a:ext cx="2560320" cy="1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 preferRelativeResize="0"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05000" y="4876800"/>
            <a:ext cx="2560320" cy="1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02920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Number of </a:t>
            </a:r>
            <a:r>
              <a:rPr lang="en-US" sz="2000" dirty="0" smtClean="0"/>
              <a:t>times </a:t>
            </a:r>
            <a:r>
              <a:rPr lang="en-US" sz="2000" dirty="0" smtClean="0"/>
              <a:t>repeated: </a:t>
            </a:r>
            <a:r>
              <a:rPr lang="en-US" sz="2000" b="1" dirty="0" smtClean="0"/>
              <a:t>5,00,000 (Five Hundred Thousand)</a:t>
            </a:r>
            <a:endParaRPr lang="en-US" sz="2000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en-US" sz="3200" dirty="0" smtClean="0"/>
              <a:t>Running time comparison </a:t>
            </a:r>
            <a:r>
              <a:rPr lang="en-US" sz="3200" dirty="0" smtClean="0"/>
              <a:t>(</a:t>
            </a:r>
            <a:r>
              <a:rPr lang="en-US" sz="3200" dirty="0" smtClean="0"/>
              <a:t>Seq_Det_1001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447800" y="1752600"/>
          <a:ext cx="7086600" cy="454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0"/>
                <a:gridCol w="3543300"/>
              </a:tblGrid>
              <a:tr h="454660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Verilator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Modelsim</a:t>
                      </a:r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>
          <a:xfrm>
            <a:off x="5029200" y="2438400"/>
            <a:ext cx="3441192" cy="4572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65760" marR="0" lvl="0" indent="-283464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Compilation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029200" y="4419600"/>
            <a:ext cx="3441192" cy="4572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65760" marR="0" lvl="0" indent="-283464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Simulation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447800" y="2438400"/>
            <a:ext cx="3441192" cy="4572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65760" marR="0" lvl="0" indent="-283464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Compilation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447800" y="4419600"/>
            <a:ext cx="3441192" cy="4572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65760" marR="0" lvl="0" indent="-283464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Simulation</a:t>
            </a:r>
          </a:p>
        </p:txBody>
      </p:sp>
      <p:pic>
        <p:nvPicPr>
          <p:cNvPr id="2050" name="Picture 2"/>
          <p:cNvPicPr preferRelativeResize="0"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16880" y="2895600"/>
            <a:ext cx="2560320" cy="1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7354" y="4876799"/>
            <a:ext cx="2560320" cy="1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4051" y="2895600"/>
            <a:ext cx="2560320" cy="1104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05000" y="4876799"/>
            <a:ext cx="2560320" cy="1118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02920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Number of times </a:t>
            </a:r>
            <a:r>
              <a:rPr lang="en-US" sz="2000" dirty="0" smtClean="0"/>
              <a:t>repeated</a:t>
            </a:r>
            <a:r>
              <a:rPr lang="en-US" sz="2000" dirty="0" smtClean="0"/>
              <a:t>: </a:t>
            </a:r>
            <a:r>
              <a:rPr lang="en-US" sz="2000" b="1" dirty="0" smtClean="0"/>
              <a:t>1 (One)</a:t>
            </a:r>
            <a:endParaRPr lang="en-US" sz="2000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en-US" sz="3200" dirty="0" smtClean="0"/>
              <a:t>Running time comparison (4x1 </a:t>
            </a:r>
            <a:r>
              <a:rPr lang="en-US" sz="3200" dirty="0" err="1" smtClean="0"/>
              <a:t>Mux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447800" y="1752600"/>
          <a:ext cx="7086600" cy="454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0"/>
                <a:gridCol w="3543300"/>
              </a:tblGrid>
              <a:tr h="454660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Verilator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Modelsim</a:t>
                      </a:r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5029200" y="2438400"/>
            <a:ext cx="3441192" cy="4572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65760" marR="0" lvl="0" indent="-283464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Compilation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029200" y="4419600"/>
            <a:ext cx="3441192" cy="4572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65760" marR="0" lvl="0" indent="-283464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Simulation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447800" y="2438400"/>
            <a:ext cx="3441192" cy="4572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65760" marR="0" lvl="0" indent="-283464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Compilation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447800" y="4419600"/>
            <a:ext cx="3441192" cy="4572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65760" marR="0" lvl="0" indent="-283464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Simulation</a:t>
            </a:r>
          </a:p>
        </p:txBody>
      </p:sp>
      <p:pic>
        <p:nvPicPr>
          <p:cNvPr id="3074" name="Picture 2"/>
          <p:cNvPicPr preferRelativeResize="0"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14974" y="2895600"/>
            <a:ext cx="2560320" cy="1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4857750"/>
            <a:ext cx="2560320" cy="1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 preferRelativeResize="0"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2895599"/>
            <a:ext cx="2560320" cy="1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 preferRelativeResize="0"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05000" y="4876800"/>
            <a:ext cx="2560320" cy="1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dirty="0" smtClean="0"/>
              <a:t>In this presentation, we got a quick glance on:</a:t>
            </a:r>
          </a:p>
          <a:p>
            <a:pPr>
              <a:buNone/>
            </a:pPr>
            <a:r>
              <a:rPr lang="en-US" sz="2600" dirty="0" smtClean="0">
                <a:sym typeface="Wingdings" pitchFamily="2" charset="2"/>
              </a:rPr>
              <a:t> How to set verilator on your machine.</a:t>
            </a:r>
          </a:p>
          <a:p>
            <a:pPr>
              <a:buNone/>
            </a:pPr>
            <a:r>
              <a:rPr lang="en-US" sz="2600" dirty="0" smtClean="0">
                <a:sym typeface="Wingdings" pitchFamily="2" charset="2"/>
              </a:rPr>
              <a:t> Essential commands required for running the files. </a:t>
            </a:r>
          </a:p>
          <a:p>
            <a:pPr>
              <a:buNone/>
            </a:pPr>
            <a:r>
              <a:rPr lang="en-US" sz="2600" dirty="0" smtClean="0">
                <a:sym typeface="Wingdings" pitchFamily="2" charset="2"/>
              </a:rPr>
              <a:t> Compiling and simulating your design. </a:t>
            </a:r>
          </a:p>
          <a:p>
            <a:pPr>
              <a:buNone/>
            </a:pPr>
            <a:r>
              <a:rPr lang="en-US" sz="2600" dirty="0" smtClean="0">
                <a:sym typeface="Wingdings" pitchFamily="2" charset="2"/>
              </a:rPr>
              <a:t> Observing </a:t>
            </a:r>
            <a:r>
              <a:rPr lang="en-US" sz="2600" dirty="0" smtClean="0">
                <a:sym typeface="Wingdings" pitchFamily="2" charset="2"/>
              </a:rPr>
              <a:t>output waveforms on </a:t>
            </a:r>
            <a:r>
              <a:rPr lang="en-US" sz="2600" dirty="0" err="1" smtClean="0">
                <a:sym typeface="Wingdings" pitchFamily="2" charset="2"/>
              </a:rPr>
              <a:t>GTKwave</a:t>
            </a:r>
            <a:r>
              <a:rPr lang="en-US" sz="2600" dirty="0" smtClean="0">
                <a:sym typeface="Wingdings" pitchFamily="2" charset="2"/>
              </a:rPr>
              <a:t>.</a:t>
            </a:r>
          </a:p>
          <a:p>
            <a:pPr>
              <a:buNone/>
            </a:pPr>
            <a:r>
              <a:rPr lang="en-US" sz="2600" dirty="0" smtClean="0">
                <a:sym typeface="Wingdings" pitchFamily="2" charset="2"/>
              </a:rPr>
              <a:t> Compilation and Simulation speed Comparison</a:t>
            </a:r>
            <a:endParaRPr lang="en-US" sz="2600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089025"/>
          </a:xfrm>
        </p:spPr>
        <p:txBody>
          <a:bodyPr/>
          <a:lstStyle/>
          <a:p>
            <a:pPr algn="ctr"/>
            <a:r>
              <a:rPr lang="en-US" dirty="0" smtClean="0"/>
              <a:t>Table of contents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00200"/>
            <a:ext cx="6400800" cy="3962400"/>
          </a:xfrm>
        </p:spPr>
        <p:txBody>
          <a:bodyPr/>
          <a:lstStyle/>
          <a:p>
            <a:pPr marL="514350" indent="-514350" algn="l">
              <a:buAutoNum type="arabicPeriod"/>
            </a:pPr>
            <a:r>
              <a:rPr lang="en-US" dirty="0" smtClean="0"/>
              <a:t>Introduction to Verilator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Verilator Vs Other Compilers and EDA Tools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Installation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Running our first program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Conclusion</a:t>
            </a:r>
          </a:p>
          <a:p>
            <a:pPr marL="514350" indent="-514350" algn="l"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457200"/>
            <a:ext cx="7772400" cy="915362"/>
          </a:xfrm>
        </p:spPr>
        <p:txBody>
          <a:bodyPr/>
          <a:lstStyle/>
          <a:p>
            <a:pPr algn="l"/>
            <a:r>
              <a:rPr lang="en-US" dirty="0" smtClean="0"/>
              <a:t>Introduction to Verilator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676400"/>
            <a:ext cx="7772400" cy="2057400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</a:pPr>
            <a:r>
              <a:rPr lang="en-US" sz="2400" dirty="0" smtClean="0"/>
              <a:t>The </a:t>
            </a:r>
            <a:r>
              <a:rPr lang="en-US" sz="2400" b="1" dirty="0" smtClean="0"/>
              <a:t>Verilator</a:t>
            </a:r>
            <a:r>
              <a:rPr lang="en-US" sz="2400" dirty="0" smtClean="0"/>
              <a:t> package converts </a:t>
            </a:r>
            <a:r>
              <a:rPr lang="en-US" sz="2400" b="1" dirty="0" err="1" smtClean="0"/>
              <a:t>Verilog</a:t>
            </a:r>
            <a:r>
              <a:rPr lang="en-US" sz="2400" dirty="0" smtClean="0"/>
              <a:t> and </a:t>
            </a:r>
            <a:r>
              <a:rPr lang="en-US" sz="2400" b="1" dirty="0" err="1" smtClean="0"/>
              <a:t>SystemVerilog</a:t>
            </a:r>
            <a:r>
              <a:rPr lang="en-US" sz="2400" dirty="0" smtClean="0"/>
              <a:t> HDL designs into a </a:t>
            </a:r>
            <a:r>
              <a:rPr lang="en-US" sz="2400" b="1" dirty="0" smtClean="0"/>
              <a:t>C++</a:t>
            </a:r>
            <a:r>
              <a:rPr lang="en-US" sz="2400" dirty="0" smtClean="0"/>
              <a:t> or </a:t>
            </a:r>
            <a:r>
              <a:rPr lang="en-US" sz="2400" b="1" dirty="0" err="1" smtClean="0"/>
              <a:t>SystemC</a:t>
            </a:r>
            <a:r>
              <a:rPr lang="en-US" sz="2400" dirty="0" smtClean="0"/>
              <a:t> model that, after compiling, can be executed. Verilator is not a traditional simulator but a compiler.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81000"/>
            <a:ext cx="7772400" cy="8382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Verilator Vs Other Compilers and EDA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371600"/>
            <a:ext cx="7772400" cy="5486400"/>
          </a:xfrm>
        </p:spPr>
        <p:txBody>
          <a:bodyPr>
            <a:normAutofit fontScale="92500" lnSpcReduction="10000"/>
          </a:bodyPr>
          <a:lstStyle/>
          <a:p>
            <a:pPr marL="400050" indent="-400050" algn="l"/>
            <a:r>
              <a:rPr lang="en-US" sz="1800" b="1" dirty="0" smtClean="0"/>
              <a:t>1.  Fast</a:t>
            </a:r>
          </a:p>
          <a:p>
            <a:pPr marL="400050" indent="-400050" algn="l"/>
            <a:r>
              <a:rPr lang="en-US" sz="1800" b="1" dirty="0" smtClean="0">
                <a:sym typeface="Wingdings" pitchFamily="2" charset="2"/>
              </a:rPr>
              <a:t>		</a:t>
            </a:r>
            <a:r>
              <a:rPr lang="en-US" sz="1800" dirty="0" smtClean="0">
                <a:sym typeface="Wingdings" pitchFamily="2" charset="2"/>
              </a:rPr>
              <a:t> </a:t>
            </a:r>
            <a:r>
              <a:rPr lang="en-US" sz="1800" dirty="0" smtClean="0"/>
              <a:t>Outperforms many closed-source commercial simulators</a:t>
            </a:r>
          </a:p>
          <a:p>
            <a:pPr algn="l"/>
            <a:r>
              <a:rPr lang="en-US" sz="1800" dirty="0" smtClean="0"/>
              <a:t>	</a:t>
            </a:r>
            <a:r>
              <a:rPr lang="en-US" sz="1800" dirty="0" smtClean="0">
                <a:sym typeface="Wingdings" pitchFamily="2" charset="2"/>
              </a:rPr>
              <a:t> </a:t>
            </a:r>
            <a:r>
              <a:rPr lang="en-US" sz="1800" dirty="0" smtClean="0"/>
              <a:t>Single- and multithreaded output models</a:t>
            </a:r>
          </a:p>
          <a:p>
            <a:pPr marL="370332" indent="-342900" algn="l"/>
            <a:r>
              <a:rPr lang="en-US" sz="1800" b="1" dirty="0" smtClean="0"/>
              <a:t>2.  Widely used</a:t>
            </a:r>
          </a:p>
          <a:p>
            <a:pPr algn="l"/>
            <a:r>
              <a:rPr lang="en-US" sz="1800" dirty="0" smtClean="0"/>
              <a:t>	</a:t>
            </a:r>
            <a:r>
              <a:rPr lang="en-US" sz="1800" dirty="0" smtClean="0">
                <a:sym typeface="Wingdings" pitchFamily="2" charset="2"/>
              </a:rPr>
              <a:t> </a:t>
            </a:r>
            <a:r>
              <a:rPr lang="en-US" sz="1800" dirty="0" smtClean="0"/>
              <a:t>Wide industry and academic deployment</a:t>
            </a:r>
          </a:p>
          <a:p>
            <a:pPr algn="l"/>
            <a:r>
              <a:rPr lang="en-US" sz="1800" dirty="0" smtClean="0"/>
              <a:t>	</a:t>
            </a:r>
            <a:r>
              <a:rPr lang="en-US" sz="1800" dirty="0" smtClean="0">
                <a:sym typeface="Wingdings" pitchFamily="2" charset="2"/>
              </a:rPr>
              <a:t> </a:t>
            </a:r>
            <a:r>
              <a:rPr lang="en-US" sz="1800" dirty="0" smtClean="0"/>
              <a:t>Out-of-the-box support from Arm and RISC-V vendor IP</a:t>
            </a:r>
          </a:p>
          <a:p>
            <a:pPr algn="l"/>
            <a:r>
              <a:rPr lang="en-US" sz="1800" b="1" dirty="0" smtClean="0"/>
              <a:t>3.  Community Driven &amp; Openly Licensed</a:t>
            </a:r>
          </a:p>
          <a:p>
            <a:pPr algn="l"/>
            <a:r>
              <a:rPr lang="en-US" sz="1800" b="1" dirty="0" smtClean="0"/>
              <a:t>	</a:t>
            </a:r>
            <a:r>
              <a:rPr lang="en-US" sz="1800" dirty="0" smtClean="0">
                <a:sym typeface="Wingdings" pitchFamily="2" charset="2"/>
              </a:rPr>
              <a:t>  </a:t>
            </a:r>
            <a:r>
              <a:rPr lang="en-US" sz="1800" dirty="0" smtClean="0"/>
              <a:t>Open, and free as in both speech and beer</a:t>
            </a:r>
            <a:endParaRPr lang="en-US" sz="1800" b="1" dirty="0" smtClean="0"/>
          </a:p>
          <a:p>
            <a:pPr algn="l"/>
            <a:r>
              <a:rPr lang="en-US" sz="1800" b="1" dirty="0" smtClean="0"/>
              <a:t>	</a:t>
            </a:r>
            <a:r>
              <a:rPr lang="en-US" sz="1800" dirty="0" smtClean="0">
                <a:sym typeface="Wingdings" pitchFamily="2" charset="2"/>
              </a:rPr>
              <a:t> </a:t>
            </a:r>
            <a:r>
              <a:rPr lang="en-US" sz="1800" b="1" dirty="0" smtClean="0">
                <a:sym typeface="Wingdings" pitchFamily="2" charset="2"/>
              </a:rPr>
              <a:t> </a:t>
            </a:r>
            <a:r>
              <a:rPr lang="en-US" sz="1800" dirty="0" smtClean="0"/>
              <a:t>More simulation for your verification budget</a:t>
            </a:r>
          </a:p>
          <a:p>
            <a:pPr algn="l"/>
            <a:r>
              <a:rPr lang="en-US" sz="1800" b="1" dirty="0" smtClean="0"/>
              <a:t>4.  Commercial Support Available</a:t>
            </a:r>
          </a:p>
          <a:p>
            <a:pPr algn="l"/>
            <a:r>
              <a:rPr lang="en-US" sz="1800" b="1" dirty="0" smtClean="0"/>
              <a:t>	</a:t>
            </a:r>
            <a:r>
              <a:rPr lang="en-US" sz="1800" dirty="0" smtClean="0">
                <a:sym typeface="Wingdings" pitchFamily="2" charset="2"/>
              </a:rPr>
              <a:t> </a:t>
            </a:r>
            <a:r>
              <a:rPr lang="en-US" sz="1800" b="1" dirty="0" smtClean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Commercial, design and enhancement support contracts</a:t>
            </a:r>
          </a:p>
          <a:p>
            <a:pPr marL="370332" indent="-342900" algn="l"/>
            <a:r>
              <a:rPr lang="en-US" sz="1800" b="1" dirty="0" smtClean="0">
                <a:sym typeface="Wingdings" pitchFamily="2" charset="2"/>
              </a:rPr>
              <a:t>5.  Comparison</a:t>
            </a:r>
          </a:p>
          <a:p>
            <a:pPr marL="370332" indent="-342900"/>
            <a:r>
              <a:rPr lang="en-US" sz="1800" b="1" dirty="0" smtClean="0">
                <a:sym typeface="Wingdings" pitchFamily="2" charset="2"/>
              </a:rPr>
              <a:t>		( </a:t>
            </a:r>
            <a:r>
              <a:rPr lang="en-US" sz="1800" dirty="0" smtClean="0">
                <a:sym typeface="Wingdings" pitchFamily="2" charset="2"/>
              </a:rPr>
              <a:t>according to web )</a:t>
            </a:r>
          </a:p>
          <a:p>
            <a:pPr marL="370332" indent="-342900"/>
            <a:r>
              <a:rPr lang="en-US" sz="1800" dirty="0" smtClean="0">
                <a:sym typeface="Wingdings" pitchFamily="2" charset="2"/>
              </a:rPr>
              <a:t>		</a:t>
            </a:r>
            <a:r>
              <a:rPr lang="en-US" sz="1800" dirty="0" smtClean="0"/>
              <a:t> </a:t>
            </a:r>
            <a:r>
              <a:rPr lang="en-US" sz="1800" i="1" dirty="0" smtClean="0"/>
              <a:t>Verilator has typically similar or better performance versus closed-source </a:t>
            </a:r>
            <a:r>
              <a:rPr lang="en-US" sz="1800" i="1" dirty="0" err="1" smtClean="0"/>
              <a:t>Verilog</a:t>
            </a:r>
            <a:r>
              <a:rPr lang="en-US" sz="1800" i="1" dirty="0" smtClean="0"/>
              <a:t> simulators (e.g., Carbon Design Systems Carbonator, </a:t>
            </a:r>
            <a:r>
              <a:rPr lang="en-US" sz="1800" i="1" dirty="0" err="1" smtClean="0"/>
              <a:t>Modelsim</a:t>
            </a:r>
            <a:r>
              <a:rPr lang="en-US" sz="1800" i="1" dirty="0" smtClean="0"/>
              <a:t>/Questa, Cadence Incisive/NC-</a:t>
            </a:r>
            <a:r>
              <a:rPr lang="en-US" sz="1800" i="1" dirty="0" err="1" smtClean="0"/>
              <a:t>Verilog</a:t>
            </a:r>
            <a:r>
              <a:rPr lang="en-US" sz="1800" i="1" dirty="0" smtClean="0"/>
              <a:t>, Synopsys VCS, VTOC, and Pragmatic </a:t>
            </a:r>
            <a:r>
              <a:rPr lang="en-US" sz="1800" i="1" dirty="0" err="1" smtClean="0"/>
              <a:t>CVer</a:t>
            </a:r>
            <a:r>
              <a:rPr lang="en-US" sz="1800" i="1" dirty="0" smtClean="0"/>
              <a:t>/CVC). But, Verilator is open-sourced, so you can spend on computes rather than licenses. Thus, Verilator gives you the best simulation cycles/dollars.</a:t>
            </a:r>
            <a:endParaRPr lang="en-US" sz="1800" i="1" dirty="0" smtClean="0">
              <a:sym typeface="Wingdings" pitchFamily="2" charset="2"/>
            </a:endParaRPr>
          </a:p>
          <a:p>
            <a:pPr marL="370332" indent="-342900"/>
            <a:endParaRPr lang="en-US" sz="1800" dirty="0" smtClean="0">
              <a:sym typeface="Wingdings" pitchFamily="2" charset="2"/>
            </a:endParaRPr>
          </a:p>
          <a:p>
            <a:pPr algn="l"/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35608" y="1295400"/>
            <a:ext cx="7498080" cy="54102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err="1" smtClean="0"/>
              <a:t>Git</a:t>
            </a:r>
            <a:r>
              <a:rPr lang="en-US" b="1" dirty="0" smtClean="0"/>
              <a:t> Quick Install</a:t>
            </a:r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r>
              <a:rPr lang="en-US" sz="2200" b="1" dirty="0" smtClean="0"/>
              <a:t>Commands:</a:t>
            </a:r>
          </a:p>
          <a:p>
            <a:pPr>
              <a:buNone/>
            </a:pPr>
            <a:r>
              <a:rPr lang="en-US" sz="2200" b="1" dirty="0" smtClean="0"/>
              <a:t>-------------------------------------------------------SETTING UP VERILATOR---------------------------------------------------------</a:t>
            </a:r>
          </a:p>
          <a:p>
            <a:pPr>
              <a:buNone/>
            </a:pPr>
            <a:r>
              <a:rPr lang="en-US" sz="2200" dirty="0" smtClean="0"/>
              <a:t># Prerequisites: </a:t>
            </a:r>
          </a:p>
          <a:p>
            <a:pPr>
              <a:buNone/>
            </a:pPr>
            <a:r>
              <a:rPr lang="en-US" sz="2200" dirty="0" smtClean="0"/>
              <a:t># </a:t>
            </a:r>
            <a:r>
              <a:rPr lang="en-US" sz="2200" dirty="0" err="1" smtClean="0"/>
              <a:t>sudo</a:t>
            </a:r>
            <a:r>
              <a:rPr lang="en-US" sz="2200" dirty="0" smtClean="0"/>
              <a:t> apt-get install </a:t>
            </a:r>
            <a:r>
              <a:rPr lang="en-US" sz="2200" dirty="0" err="1" smtClean="0"/>
              <a:t>git</a:t>
            </a:r>
            <a:r>
              <a:rPr lang="en-US" sz="2200" dirty="0" smtClean="0"/>
              <a:t> help2man </a:t>
            </a:r>
            <a:r>
              <a:rPr lang="en-US" sz="2200" dirty="0" err="1" smtClean="0"/>
              <a:t>perl</a:t>
            </a:r>
            <a:r>
              <a:rPr lang="en-US" sz="2200" dirty="0" smtClean="0"/>
              <a:t> python3 make </a:t>
            </a:r>
            <a:r>
              <a:rPr lang="en-US" sz="2200" dirty="0" err="1" smtClean="0"/>
              <a:t>autoconf</a:t>
            </a:r>
            <a:r>
              <a:rPr lang="en-US" sz="2200" dirty="0" smtClean="0"/>
              <a:t> g++ flex bison </a:t>
            </a:r>
            <a:r>
              <a:rPr lang="en-US" sz="2200" dirty="0" err="1" smtClean="0"/>
              <a:t>ccache</a:t>
            </a:r>
            <a:r>
              <a:rPr lang="en-US" sz="2200" dirty="0" smtClean="0"/>
              <a:t> </a:t>
            </a:r>
          </a:p>
          <a:p>
            <a:pPr>
              <a:buNone/>
            </a:pPr>
            <a:r>
              <a:rPr lang="en-US" sz="2200" dirty="0" smtClean="0"/>
              <a:t># </a:t>
            </a:r>
            <a:r>
              <a:rPr lang="en-US" sz="2200" dirty="0" err="1" smtClean="0"/>
              <a:t>sudo</a:t>
            </a:r>
            <a:r>
              <a:rPr lang="en-US" sz="2200" dirty="0" smtClean="0"/>
              <a:t> apt-get install </a:t>
            </a:r>
            <a:r>
              <a:rPr lang="en-US" sz="2200" dirty="0" err="1" smtClean="0"/>
              <a:t>libgoogle</a:t>
            </a:r>
            <a:r>
              <a:rPr lang="en-US" sz="2200" dirty="0" smtClean="0"/>
              <a:t>-</a:t>
            </a:r>
            <a:r>
              <a:rPr lang="en-US" sz="2200" dirty="0" err="1" smtClean="0"/>
              <a:t>perftools</a:t>
            </a:r>
            <a:r>
              <a:rPr lang="en-US" sz="2200" dirty="0" smtClean="0"/>
              <a:t>-dev </a:t>
            </a:r>
            <a:r>
              <a:rPr lang="en-US" sz="2200" dirty="0" err="1" smtClean="0"/>
              <a:t>numactl</a:t>
            </a:r>
            <a:r>
              <a:rPr lang="en-US" sz="2200" dirty="0" smtClean="0"/>
              <a:t> </a:t>
            </a:r>
            <a:r>
              <a:rPr lang="en-US" sz="2200" dirty="0" err="1" smtClean="0"/>
              <a:t>perl</a:t>
            </a:r>
            <a:r>
              <a:rPr lang="en-US" sz="2200" dirty="0" smtClean="0"/>
              <a:t>-doc </a:t>
            </a:r>
          </a:p>
          <a:p>
            <a:pPr>
              <a:buNone/>
            </a:pPr>
            <a:r>
              <a:rPr lang="en-US" sz="2200" dirty="0" smtClean="0"/>
              <a:t># </a:t>
            </a:r>
            <a:r>
              <a:rPr lang="en-US" sz="2200" dirty="0" err="1" smtClean="0"/>
              <a:t>sudo</a:t>
            </a:r>
            <a:r>
              <a:rPr lang="en-US" sz="2200" dirty="0" smtClean="0"/>
              <a:t> apt-get install libfl2				# </a:t>
            </a:r>
            <a:r>
              <a:rPr lang="en-US" sz="2200" dirty="0" err="1" smtClean="0"/>
              <a:t>Ubuntu</a:t>
            </a:r>
            <a:r>
              <a:rPr lang="en-US" sz="2200" dirty="0" smtClean="0"/>
              <a:t> only (ignore if gives error) </a:t>
            </a:r>
          </a:p>
          <a:p>
            <a:pPr>
              <a:buNone/>
            </a:pPr>
            <a:r>
              <a:rPr lang="en-US" sz="2200" dirty="0" smtClean="0"/>
              <a:t>#</a:t>
            </a:r>
            <a:r>
              <a:rPr lang="en-US" sz="2200" dirty="0" err="1" smtClean="0"/>
              <a:t>sudo</a:t>
            </a:r>
            <a:r>
              <a:rPr lang="en-US" sz="2200" dirty="0" smtClean="0"/>
              <a:t> apt-get install </a:t>
            </a:r>
            <a:r>
              <a:rPr lang="en-US" sz="2200" dirty="0" err="1" smtClean="0"/>
              <a:t>libfl</a:t>
            </a:r>
            <a:r>
              <a:rPr lang="en-US" sz="2200" dirty="0" smtClean="0"/>
              <a:t>-dev 				# </a:t>
            </a:r>
            <a:r>
              <a:rPr lang="en-US" sz="2200" dirty="0" err="1" smtClean="0"/>
              <a:t>Ubuntu</a:t>
            </a:r>
            <a:r>
              <a:rPr lang="en-US" sz="2200" dirty="0" smtClean="0"/>
              <a:t> only (ignore if gives error) </a:t>
            </a:r>
          </a:p>
          <a:p>
            <a:pPr>
              <a:buNone/>
            </a:pPr>
            <a:r>
              <a:rPr lang="en-US" sz="2200" dirty="0" smtClean="0"/>
              <a:t>#</a:t>
            </a:r>
            <a:r>
              <a:rPr lang="en-US" sz="2200" dirty="0" err="1" smtClean="0"/>
              <a:t>sudo</a:t>
            </a:r>
            <a:r>
              <a:rPr lang="en-US" sz="2200" dirty="0" smtClean="0"/>
              <a:t> apt-get install </a:t>
            </a:r>
            <a:r>
              <a:rPr lang="en-US" sz="2200" dirty="0" err="1" smtClean="0"/>
              <a:t>zlibc</a:t>
            </a:r>
            <a:r>
              <a:rPr lang="en-US" sz="2200" dirty="0" smtClean="0"/>
              <a:t> zlib1g </a:t>
            </a:r>
            <a:r>
              <a:rPr lang="en-US" sz="2200" dirty="0" err="1" smtClean="0"/>
              <a:t>zlib1g</a:t>
            </a:r>
            <a:r>
              <a:rPr lang="en-US" sz="2200" dirty="0" smtClean="0"/>
              <a:t>-dev 			# </a:t>
            </a:r>
            <a:r>
              <a:rPr lang="en-US" sz="2200" dirty="0" err="1" smtClean="0"/>
              <a:t>Ubuntu</a:t>
            </a:r>
            <a:r>
              <a:rPr lang="en-US" sz="2200" dirty="0" smtClean="0"/>
              <a:t> only (ignore if gives error) </a:t>
            </a:r>
          </a:p>
          <a:p>
            <a:pPr>
              <a:buNone/>
            </a:pPr>
            <a:endParaRPr lang="en-US" sz="2200" b="1" dirty="0" smtClean="0"/>
          </a:p>
          <a:p>
            <a:pPr>
              <a:buNone/>
            </a:pPr>
            <a:r>
              <a:rPr lang="en-US" sz="2200" b="1" dirty="0" err="1" smtClean="0"/>
              <a:t>git</a:t>
            </a:r>
            <a:r>
              <a:rPr lang="en-US" sz="2200" b="1" dirty="0" smtClean="0"/>
              <a:t> clone https://github.com/verilator/verilator </a:t>
            </a:r>
            <a:r>
              <a:rPr lang="en-US" sz="2200" dirty="0" smtClean="0"/>
              <a:t>		# Only first time </a:t>
            </a:r>
          </a:p>
          <a:p>
            <a:pPr>
              <a:buNone/>
            </a:pPr>
            <a:r>
              <a:rPr lang="en-US" sz="2200" dirty="0" smtClean="0"/>
              <a:t># Every time you need to build: </a:t>
            </a:r>
          </a:p>
          <a:p>
            <a:pPr>
              <a:buNone/>
            </a:pPr>
            <a:r>
              <a:rPr lang="en-US" sz="2200" b="1" dirty="0" err="1" smtClean="0"/>
              <a:t>unsetenv</a:t>
            </a:r>
            <a:r>
              <a:rPr lang="en-US" sz="2200" b="1" dirty="0" smtClean="0"/>
              <a:t> VERILATOR_ROOT </a:t>
            </a:r>
            <a:r>
              <a:rPr lang="en-US" sz="2200" dirty="0" smtClean="0"/>
              <a:t>			# For </a:t>
            </a:r>
            <a:r>
              <a:rPr lang="en-US" sz="2200" dirty="0" err="1" smtClean="0"/>
              <a:t>csh</a:t>
            </a:r>
            <a:r>
              <a:rPr lang="en-US" sz="2200" dirty="0" smtClean="0"/>
              <a:t>; ignore error if on bash</a:t>
            </a:r>
          </a:p>
          <a:p>
            <a:pPr>
              <a:buNone/>
            </a:pPr>
            <a:r>
              <a:rPr lang="en-US" sz="2200" dirty="0" smtClean="0"/>
              <a:t> </a:t>
            </a:r>
            <a:r>
              <a:rPr lang="en-US" sz="2200" b="1" dirty="0" smtClean="0"/>
              <a:t>unset VERILATOR_ROOT </a:t>
            </a:r>
            <a:r>
              <a:rPr lang="en-US" sz="2200" dirty="0" smtClean="0"/>
              <a:t>				# For bash </a:t>
            </a:r>
          </a:p>
          <a:p>
            <a:pPr>
              <a:buNone/>
            </a:pPr>
            <a:r>
              <a:rPr lang="en-US" sz="2200" b="1" dirty="0" err="1" smtClean="0"/>
              <a:t>cd</a:t>
            </a:r>
            <a:r>
              <a:rPr lang="en-US" sz="2200" b="1" dirty="0" smtClean="0"/>
              <a:t> verilator </a:t>
            </a:r>
          </a:p>
          <a:p>
            <a:pPr>
              <a:buNone/>
            </a:pPr>
            <a:r>
              <a:rPr lang="en-US" sz="2200" b="1" dirty="0" err="1" smtClean="0"/>
              <a:t>git</a:t>
            </a:r>
            <a:r>
              <a:rPr lang="en-US" sz="2200" b="1" dirty="0" smtClean="0"/>
              <a:t> pull </a:t>
            </a:r>
            <a:r>
              <a:rPr lang="en-US" sz="2200" dirty="0" smtClean="0"/>
              <a:t>					# Make sure </a:t>
            </a:r>
            <a:r>
              <a:rPr lang="en-US" sz="2200" dirty="0" err="1" smtClean="0"/>
              <a:t>git</a:t>
            </a:r>
            <a:r>
              <a:rPr lang="en-US" sz="2200" dirty="0" smtClean="0"/>
              <a:t> repository is up-to-date </a:t>
            </a:r>
          </a:p>
          <a:p>
            <a:pPr>
              <a:buNone/>
            </a:pPr>
            <a:r>
              <a:rPr lang="en-US" sz="2200" b="1" dirty="0" err="1" smtClean="0"/>
              <a:t>git</a:t>
            </a:r>
            <a:r>
              <a:rPr lang="en-US" sz="2200" b="1" dirty="0" smtClean="0"/>
              <a:t> tag </a:t>
            </a:r>
            <a:r>
              <a:rPr lang="en-US" sz="2200" dirty="0" smtClean="0"/>
              <a:t>					# See what versions exist </a:t>
            </a:r>
          </a:p>
          <a:p>
            <a:pPr>
              <a:buNone/>
            </a:pPr>
            <a:r>
              <a:rPr lang="en-US" sz="2200" dirty="0" smtClean="0"/>
              <a:t># </a:t>
            </a:r>
            <a:r>
              <a:rPr lang="en-US" sz="2200" dirty="0" err="1" smtClean="0"/>
              <a:t>git</a:t>
            </a:r>
            <a:r>
              <a:rPr lang="en-US" sz="2200" dirty="0" smtClean="0"/>
              <a:t> checkout master 				# Use development branch (e.g. recent bug fixes) </a:t>
            </a:r>
          </a:p>
          <a:p>
            <a:pPr>
              <a:buNone/>
            </a:pPr>
            <a:r>
              <a:rPr lang="en-US" sz="2200" dirty="0" smtClean="0"/>
              <a:t># </a:t>
            </a:r>
            <a:r>
              <a:rPr lang="en-US" sz="2200" dirty="0" err="1" smtClean="0"/>
              <a:t>git</a:t>
            </a:r>
            <a:r>
              <a:rPr lang="en-US" sz="2200" dirty="0" smtClean="0"/>
              <a:t> checkout stable 				# Use most recent stable release </a:t>
            </a:r>
          </a:p>
          <a:p>
            <a:pPr>
              <a:buNone/>
            </a:pPr>
            <a:r>
              <a:rPr lang="en-US" sz="2200" dirty="0" smtClean="0"/>
              <a:t># </a:t>
            </a:r>
            <a:r>
              <a:rPr lang="en-US" sz="2200" dirty="0" err="1" smtClean="0"/>
              <a:t>git</a:t>
            </a:r>
            <a:r>
              <a:rPr lang="en-US" sz="2200" dirty="0" smtClean="0"/>
              <a:t> checkout v{version} 				# Switch to specified release version 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b="1" dirty="0" err="1" smtClean="0"/>
              <a:t>autoconf</a:t>
            </a:r>
            <a:r>
              <a:rPr lang="en-US" sz="2200" b="1" dirty="0" smtClean="0"/>
              <a:t> </a:t>
            </a:r>
            <a:r>
              <a:rPr lang="en-US" sz="2200" dirty="0" smtClean="0"/>
              <a:t>					# Create ./configure script </a:t>
            </a:r>
          </a:p>
          <a:p>
            <a:pPr>
              <a:buNone/>
            </a:pPr>
            <a:r>
              <a:rPr lang="en-US" sz="2200" b="1" dirty="0" smtClean="0"/>
              <a:t>./configure </a:t>
            </a:r>
            <a:r>
              <a:rPr lang="en-US" sz="2200" dirty="0" smtClean="0"/>
              <a:t>					# Configure and create </a:t>
            </a:r>
            <a:r>
              <a:rPr lang="en-US" sz="2200" dirty="0" err="1" smtClean="0"/>
              <a:t>Makefile</a:t>
            </a:r>
            <a:r>
              <a:rPr lang="en-US" sz="2200" dirty="0" smtClean="0"/>
              <a:t> </a:t>
            </a:r>
          </a:p>
          <a:p>
            <a:pPr>
              <a:buNone/>
            </a:pPr>
            <a:r>
              <a:rPr lang="en-US" sz="2200" b="1" dirty="0" smtClean="0"/>
              <a:t>make -j `</a:t>
            </a:r>
            <a:r>
              <a:rPr lang="en-US" sz="2200" b="1" dirty="0" err="1" smtClean="0"/>
              <a:t>nproc</a:t>
            </a:r>
            <a:r>
              <a:rPr lang="en-US" sz="2200" b="1" dirty="0" smtClean="0"/>
              <a:t>`</a:t>
            </a:r>
            <a:r>
              <a:rPr lang="en-US" sz="2200" dirty="0" smtClean="0"/>
              <a:t>				# Build Verilator itself (if error, try just 'make') </a:t>
            </a:r>
          </a:p>
          <a:p>
            <a:pPr>
              <a:buNone/>
            </a:pPr>
            <a:r>
              <a:rPr lang="en-US" sz="2200" b="1" dirty="0" err="1" smtClean="0"/>
              <a:t>sudo</a:t>
            </a:r>
            <a:r>
              <a:rPr lang="en-US" sz="2200" b="1" dirty="0" smtClean="0"/>
              <a:t> make install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28600"/>
            <a:ext cx="7498080" cy="106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200" b="1" dirty="0" smtClean="0">
                <a:sym typeface="Wingdings" pitchFamily="2" charset="2"/>
              </a:rPr>
              <a:t> Now open your terminal and create a workplace for your files.</a:t>
            </a:r>
          </a:p>
          <a:p>
            <a:pPr>
              <a:buNone/>
            </a:pPr>
            <a:r>
              <a:rPr lang="en-US" sz="1200" b="1" dirty="0" smtClean="0">
                <a:sym typeface="Wingdings" pitchFamily="2" charset="2"/>
              </a:rPr>
              <a:t> O</a:t>
            </a:r>
            <a:r>
              <a:rPr lang="en-US" sz="1200" b="1" dirty="0" smtClean="0"/>
              <a:t>pen your code editor (VS CODE in my case) and create two test files for compilation and simulation.</a:t>
            </a:r>
          </a:p>
          <a:p>
            <a:pPr>
              <a:buNone/>
            </a:pPr>
            <a:r>
              <a:rPr lang="en-US" sz="1200" b="1" dirty="0" smtClean="0">
                <a:sym typeface="Wingdings" pitchFamily="2" charset="2"/>
              </a:rPr>
              <a:t> I’m creating test.sv (design file) and test_tb.sv (</a:t>
            </a:r>
            <a:r>
              <a:rPr lang="en-US" sz="1200" b="1" dirty="0" err="1" smtClean="0">
                <a:sym typeface="Wingdings" pitchFamily="2" charset="2"/>
              </a:rPr>
              <a:t>testbench</a:t>
            </a:r>
            <a:r>
              <a:rPr lang="en-US" sz="1200" b="1" dirty="0" smtClean="0">
                <a:sym typeface="Wingdings" pitchFamily="2" charset="2"/>
              </a:rPr>
              <a:t> file).</a:t>
            </a:r>
          </a:p>
          <a:p>
            <a:pPr>
              <a:buNone/>
            </a:pPr>
            <a:endParaRPr lang="en-US" sz="1200" b="1" dirty="0" smtClean="0">
              <a:sym typeface="Wingdings" pitchFamily="2" charset="2"/>
            </a:endParaRPr>
          </a:p>
          <a:p>
            <a:pPr>
              <a:buNone/>
            </a:pPr>
            <a:endParaRPr lang="en-US" sz="1200" b="1" dirty="0" smtClean="0">
              <a:sym typeface="Wingdings" pitchFamily="2" charset="2"/>
            </a:endParaRPr>
          </a:p>
          <a:p>
            <a:pPr>
              <a:buNone/>
            </a:pPr>
            <a:endParaRPr lang="en-US" sz="1200" b="1" dirty="0" smtClean="0">
              <a:sym typeface="Wingdings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1295400"/>
            <a:ext cx="3124200" cy="25545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/>
              <a:t>//////////////// VERILOG CODE FOR A DFF ///////////////////</a:t>
            </a:r>
          </a:p>
          <a:p>
            <a:r>
              <a:rPr lang="en-US" sz="800" dirty="0" smtClean="0"/>
              <a:t>`timescale 1ns / 1ps</a:t>
            </a:r>
          </a:p>
          <a:p>
            <a:r>
              <a:rPr lang="en-US" sz="800" dirty="0" smtClean="0"/>
              <a:t>module test</a:t>
            </a:r>
          </a:p>
          <a:p>
            <a:r>
              <a:rPr lang="en-US" sz="800" dirty="0" smtClean="0"/>
              <a:t>    (</a:t>
            </a:r>
          </a:p>
          <a:p>
            <a:r>
              <a:rPr lang="en-US" sz="800" dirty="0" smtClean="0"/>
              <a:t>    input  logic </a:t>
            </a:r>
            <a:r>
              <a:rPr lang="en-US" sz="800" dirty="0" err="1" smtClean="0"/>
              <a:t>clk</a:t>
            </a:r>
            <a:r>
              <a:rPr lang="en-US" sz="800" dirty="0" smtClean="0"/>
              <a:t>,           // clock</a:t>
            </a:r>
          </a:p>
          <a:p>
            <a:r>
              <a:rPr lang="en-US" sz="800" dirty="0" smtClean="0"/>
              <a:t>    input  logic reset,         // reset (Active HIGH)</a:t>
            </a:r>
          </a:p>
          <a:p>
            <a:r>
              <a:rPr lang="en-US" sz="800" dirty="0" smtClean="0"/>
              <a:t>    input  logic in,            // input bit stream</a:t>
            </a:r>
          </a:p>
          <a:p>
            <a:r>
              <a:rPr lang="en-US" sz="800" dirty="0" smtClean="0"/>
              <a:t>    output logic y              // output of D </a:t>
            </a:r>
            <a:r>
              <a:rPr lang="en-US" sz="800" dirty="0" err="1" smtClean="0"/>
              <a:t>FlipFlop</a:t>
            </a:r>
            <a:endParaRPr lang="en-US" sz="800" dirty="0" smtClean="0"/>
          </a:p>
          <a:p>
            <a:r>
              <a:rPr lang="en-US" sz="800" dirty="0" smtClean="0"/>
              <a:t>    );</a:t>
            </a:r>
          </a:p>
          <a:p>
            <a:r>
              <a:rPr lang="en-US" sz="800" dirty="0" smtClean="0"/>
              <a:t>    </a:t>
            </a:r>
          </a:p>
          <a:p>
            <a:r>
              <a:rPr lang="en-US" sz="800" dirty="0" smtClean="0"/>
              <a:t>    </a:t>
            </a:r>
            <a:r>
              <a:rPr lang="en-US" sz="800" dirty="0" err="1" smtClean="0"/>
              <a:t>always_ff</a:t>
            </a:r>
            <a:r>
              <a:rPr lang="en-US" sz="800" dirty="0" smtClean="0"/>
              <a:t> @(</a:t>
            </a:r>
            <a:r>
              <a:rPr lang="en-US" sz="800" dirty="0" err="1" smtClean="0"/>
              <a:t>posedge</a:t>
            </a:r>
            <a:r>
              <a:rPr lang="en-US" sz="800" dirty="0" smtClean="0"/>
              <a:t> </a:t>
            </a:r>
            <a:r>
              <a:rPr lang="en-US" sz="800" dirty="0" err="1" smtClean="0"/>
              <a:t>clk</a:t>
            </a:r>
            <a:r>
              <a:rPr lang="en-US" sz="800" dirty="0" smtClean="0"/>
              <a:t>)</a:t>
            </a:r>
          </a:p>
          <a:p>
            <a:r>
              <a:rPr lang="en-US" sz="800" dirty="0" smtClean="0"/>
              <a:t>        begin</a:t>
            </a:r>
          </a:p>
          <a:p>
            <a:r>
              <a:rPr lang="en-US" sz="800" dirty="0" smtClean="0"/>
              <a:t>                if(reset)</a:t>
            </a:r>
          </a:p>
          <a:p>
            <a:r>
              <a:rPr lang="en-US" sz="800" dirty="0" smtClean="0"/>
              <a:t>                    y &lt;= 1'b0;</a:t>
            </a:r>
          </a:p>
          <a:p>
            <a:r>
              <a:rPr lang="en-US" sz="800" dirty="0" smtClean="0"/>
              <a:t>                else</a:t>
            </a:r>
          </a:p>
          <a:p>
            <a:r>
              <a:rPr lang="en-US" sz="800" dirty="0" smtClean="0"/>
              <a:t>                    y &lt;= in;</a:t>
            </a:r>
          </a:p>
          <a:p>
            <a:r>
              <a:rPr lang="en-US" sz="800" dirty="0" smtClean="0"/>
              <a:t>        end</a:t>
            </a:r>
          </a:p>
          <a:p>
            <a:r>
              <a:rPr lang="en-US" sz="800" dirty="0" smtClean="0"/>
              <a:t>        </a:t>
            </a:r>
          </a:p>
          <a:p>
            <a:r>
              <a:rPr lang="en-US" sz="800" dirty="0" err="1" smtClean="0"/>
              <a:t>endmodule</a:t>
            </a:r>
            <a:r>
              <a:rPr lang="en-US" sz="800" dirty="0" smtClean="0"/>
              <a:t> : test</a:t>
            </a:r>
          </a:p>
          <a:p>
            <a:endParaRPr lang="en-US" sz="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673779" y="3886200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test.sv file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57800" y="1295400"/>
            <a:ext cx="2590800" cy="53860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/>
              <a:t>//////////// TESTBENCH OF DFF /////////////////////</a:t>
            </a:r>
          </a:p>
          <a:p>
            <a:r>
              <a:rPr lang="en-US" sz="800" dirty="0" smtClean="0"/>
              <a:t>`timescale 1ns / 1ps</a:t>
            </a:r>
          </a:p>
          <a:p>
            <a:r>
              <a:rPr lang="en-US" sz="800" dirty="0" smtClean="0"/>
              <a:t>module </a:t>
            </a:r>
            <a:r>
              <a:rPr lang="en-US" sz="800" dirty="0" err="1" smtClean="0"/>
              <a:t>test_tb</a:t>
            </a:r>
            <a:r>
              <a:rPr lang="en-US" sz="800" dirty="0" smtClean="0"/>
              <a:t> ();</a:t>
            </a:r>
          </a:p>
          <a:p>
            <a:r>
              <a:rPr lang="en-US" sz="800" dirty="0" smtClean="0"/>
              <a:t>/* verilator </a:t>
            </a:r>
            <a:r>
              <a:rPr lang="en-US" sz="800" dirty="0" err="1" smtClean="0"/>
              <a:t>lint_off</a:t>
            </a:r>
            <a:r>
              <a:rPr lang="en-US" sz="800" dirty="0" smtClean="0"/>
              <a:t> UNUSEDSIGNAL */</a:t>
            </a:r>
          </a:p>
          <a:p>
            <a:r>
              <a:rPr lang="en-US" sz="800" dirty="0" smtClean="0"/>
              <a:t>/* verilator </a:t>
            </a:r>
            <a:r>
              <a:rPr lang="en-US" sz="800" dirty="0" err="1" smtClean="0"/>
              <a:t>lint_off</a:t>
            </a:r>
            <a:r>
              <a:rPr lang="en-US" sz="800" dirty="0" smtClean="0"/>
              <a:t> WIDTHTRUNC */</a:t>
            </a:r>
          </a:p>
          <a:p>
            <a:r>
              <a:rPr lang="en-US" sz="800" dirty="0" smtClean="0"/>
              <a:t>logic </a:t>
            </a:r>
            <a:r>
              <a:rPr lang="en-US" sz="800" dirty="0" err="1" smtClean="0"/>
              <a:t>clk</a:t>
            </a:r>
            <a:r>
              <a:rPr lang="en-US" sz="800" dirty="0" smtClean="0"/>
              <a:t>;</a:t>
            </a:r>
          </a:p>
          <a:p>
            <a:r>
              <a:rPr lang="en-US" sz="800" dirty="0" smtClean="0"/>
              <a:t>logic reset; </a:t>
            </a:r>
          </a:p>
          <a:p>
            <a:r>
              <a:rPr lang="en-US" sz="800" dirty="0" smtClean="0"/>
              <a:t>logic in;</a:t>
            </a:r>
          </a:p>
          <a:p>
            <a:r>
              <a:rPr lang="en-US" sz="800" dirty="0" smtClean="0"/>
              <a:t>logic y;</a:t>
            </a:r>
          </a:p>
          <a:p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test DUT (</a:t>
            </a:r>
          </a:p>
          <a:p>
            <a:r>
              <a:rPr lang="en-US" sz="800" dirty="0" smtClean="0"/>
              <a:t>        .</a:t>
            </a:r>
            <a:r>
              <a:rPr lang="en-US" sz="800" dirty="0" err="1" smtClean="0"/>
              <a:t>clk</a:t>
            </a:r>
            <a:r>
              <a:rPr lang="en-US" sz="800" dirty="0" smtClean="0"/>
              <a:t>(</a:t>
            </a:r>
            <a:r>
              <a:rPr lang="en-US" sz="800" dirty="0" err="1" smtClean="0"/>
              <a:t>clk</a:t>
            </a:r>
            <a:r>
              <a:rPr lang="en-US" sz="800" dirty="0" smtClean="0"/>
              <a:t>), </a:t>
            </a:r>
          </a:p>
          <a:p>
            <a:r>
              <a:rPr lang="en-US" sz="800" dirty="0" smtClean="0"/>
              <a:t>        .reset(reset), </a:t>
            </a:r>
          </a:p>
          <a:p>
            <a:r>
              <a:rPr lang="en-US" sz="800" dirty="0" smtClean="0"/>
              <a:t>        .in(in), </a:t>
            </a:r>
          </a:p>
          <a:p>
            <a:r>
              <a:rPr lang="en-US" sz="800" dirty="0" smtClean="0"/>
              <a:t>        .y(y)</a:t>
            </a:r>
          </a:p>
          <a:p>
            <a:r>
              <a:rPr lang="en-US" sz="800" dirty="0" smtClean="0"/>
              <a:t>    );</a:t>
            </a:r>
          </a:p>
          <a:p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    //generating CLOCK</a:t>
            </a:r>
          </a:p>
          <a:p>
            <a:r>
              <a:rPr lang="en-US" sz="800" dirty="0" smtClean="0"/>
              <a:t>     always #10 </a:t>
            </a:r>
            <a:r>
              <a:rPr lang="en-US" sz="800" dirty="0" err="1" smtClean="0"/>
              <a:t>clk</a:t>
            </a:r>
            <a:r>
              <a:rPr lang="en-US" sz="800" dirty="0" smtClean="0"/>
              <a:t> &lt;= ~</a:t>
            </a:r>
            <a:r>
              <a:rPr lang="en-US" sz="800" dirty="0" err="1" smtClean="0"/>
              <a:t>clk</a:t>
            </a:r>
            <a:r>
              <a:rPr lang="en-US" sz="800" dirty="0" smtClean="0"/>
              <a:t>;</a:t>
            </a:r>
          </a:p>
          <a:p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// input stimulus</a:t>
            </a:r>
          </a:p>
          <a:p>
            <a:r>
              <a:rPr lang="en-US" sz="800" dirty="0" smtClean="0"/>
              <a:t>initial begin</a:t>
            </a:r>
          </a:p>
          <a:p>
            <a:r>
              <a:rPr lang="en-US" sz="800" dirty="0" smtClean="0"/>
              <a:t>    reset = 1;</a:t>
            </a:r>
          </a:p>
          <a:p>
            <a:r>
              <a:rPr lang="en-US" sz="800" dirty="0" smtClean="0"/>
              <a:t>    repeat(10) @(</a:t>
            </a:r>
            <a:r>
              <a:rPr lang="en-US" sz="800" dirty="0" err="1" smtClean="0"/>
              <a:t>posedge</a:t>
            </a:r>
            <a:r>
              <a:rPr lang="en-US" sz="800" dirty="0" smtClean="0"/>
              <a:t> </a:t>
            </a:r>
            <a:r>
              <a:rPr lang="en-US" sz="800" dirty="0" err="1" smtClean="0"/>
              <a:t>clk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    reset = 0;</a:t>
            </a:r>
          </a:p>
          <a:p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    repeat(100) begin</a:t>
            </a:r>
          </a:p>
          <a:p>
            <a:r>
              <a:rPr lang="en-US" sz="800" dirty="0" smtClean="0"/>
              <a:t>    @(</a:t>
            </a:r>
            <a:r>
              <a:rPr lang="en-US" sz="800" dirty="0" err="1" smtClean="0"/>
              <a:t>posedge</a:t>
            </a:r>
            <a:r>
              <a:rPr lang="en-US" sz="800" dirty="0" smtClean="0"/>
              <a:t> </a:t>
            </a:r>
            <a:r>
              <a:rPr lang="en-US" sz="800" dirty="0" err="1" smtClean="0"/>
              <a:t>clk</a:t>
            </a:r>
            <a:r>
              <a:rPr lang="en-US" sz="800" dirty="0" smtClean="0"/>
              <a:t>)</a:t>
            </a:r>
          </a:p>
          <a:p>
            <a:r>
              <a:rPr lang="en-US" sz="800" dirty="0" smtClean="0"/>
              <a:t>    in = $</a:t>
            </a:r>
            <a:r>
              <a:rPr lang="en-US" sz="800" dirty="0" err="1" smtClean="0"/>
              <a:t>urandom</a:t>
            </a:r>
            <a:r>
              <a:rPr lang="en-US" sz="800" dirty="0" smtClean="0"/>
              <a:t>();</a:t>
            </a:r>
          </a:p>
          <a:p>
            <a:r>
              <a:rPr lang="en-US" sz="800" dirty="0" smtClean="0"/>
              <a:t>    end </a:t>
            </a:r>
          </a:p>
          <a:p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    repeat(10)    </a:t>
            </a:r>
          </a:p>
          <a:p>
            <a:r>
              <a:rPr lang="en-US" sz="800" dirty="0" smtClean="0"/>
              <a:t>    @(</a:t>
            </a:r>
            <a:r>
              <a:rPr lang="en-US" sz="800" dirty="0" err="1" smtClean="0"/>
              <a:t>posedge</a:t>
            </a:r>
            <a:r>
              <a:rPr lang="en-US" sz="800" dirty="0" smtClean="0"/>
              <a:t> </a:t>
            </a:r>
            <a:r>
              <a:rPr lang="en-US" sz="800" dirty="0" err="1" smtClean="0"/>
              <a:t>clk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    $finish;</a:t>
            </a:r>
          </a:p>
          <a:p>
            <a:r>
              <a:rPr lang="en-US" sz="800" dirty="0" smtClean="0"/>
              <a:t>end</a:t>
            </a:r>
            <a:br>
              <a:rPr lang="en-US" sz="800" dirty="0" smtClean="0"/>
            </a:br>
            <a:r>
              <a:rPr lang="en-US" sz="800" dirty="0" smtClean="0"/>
              <a:t>//generating the VCD file for waveform viewing</a:t>
            </a:r>
          </a:p>
          <a:p>
            <a:r>
              <a:rPr lang="en-US" sz="800" dirty="0" smtClean="0"/>
              <a:t>initial begin</a:t>
            </a:r>
          </a:p>
          <a:p>
            <a:r>
              <a:rPr lang="en-US" sz="800" dirty="0" smtClean="0"/>
              <a:t>    $</a:t>
            </a:r>
            <a:r>
              <a:rPr lang="en-US" sz="800" dirty="0" err="1" smtClean="0"/>
              <a:t>dumpfile</a:t>
            </a:r>
            <a:r>
              <a:rPr lang="en-US" sz="800" dirty="0" smtClean="0"/>
              <a:t>("dump.vcd");</a:t>
            </a:r>
          </a:p>
          <a:p>
            <a:r>
              <a:rPr lang="en-US" sz="800" dirty="0" smtClean="0"/>
              <a:t>    $</a:t>
            </a:r>
            <a:r>
              <a:rPr lang="en-US" sz="800" dirty="0" err="1" smtClean="0"/>
              <a:t>dumpvars</a:t>
            </a:r>
            <a:r>
              <a:rPr lang="en-US" sz="800" dirty="0" smtClean="0"/>
              <a:t>();</a:t>
            </a:r>
          </a:p>
          <a:p>
            <a:r>
              <a:rPr lang="en-US" sz="800" dirty="0" smtClean="0"/>
              <a:t>end</a:t>
            </a:r>
          </a:p>
          <a:p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err="1" smtClean="0"/>
              <a:t>endmodule</a:t>
            </a:r>
            <a:r>
              <a:rPr lang="en-US" sz="800" dirty="0" smtClean="0"/>
              <a:t> : </a:t>
            </a:r>
            <a:r>
              <a:rPr lang="en-US" sz="800" dirty="0" err="1" smtClean="0"/>
              <a:t>test_tb</a:t>
            </a:r>
            <a:endParaRPr lang="en-US" sz="800" dirty="0" smtClean="0"/>
          </a:p>
          <a:p>
            <a:endParaRPr lang="en-US" sz="8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962400" y="6169223"/>
            <a:ext cx="1285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test_tb.sv file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304800"/>
            <a:ext cx="7406640" cy="1752600"/>
          </a:xfrm>
        </p:spPr>
        <p:txBody>
          <a:bodyPr>
            <a:normAutofit/>
          </a:bodyPr>
          <a:lstStyle/>
          <a:p>
            <a:r>
              <a:rPr lang="en-US" sz="1200" b="1" dirty="0" smtClean="0">
                <a:sym typeface="Wingdings" pitchFamily="2" charset="2"/>
              </a:rPr>
              <a:t> After creating the files, hop onto your terminal , save both the files and run the following command to compile your design:</a:t>
            </a:r>
          </a:p>
          <a:p>
            <a:r>
              <a:rPr lang="en-US" sz="1200" i="1" dirty="0" smtClean="0"/>
              <a:t>	</a:t>
            </a:r>
            <a:r>
              <a:rPr lang="en-US" sz="1200" b="1" i="1" dirty="0" smtClean="0"/>
              <a:t> verilator test.sv test_tb.sv --binary -Wall --timing --trace</a:t>
            </a:r>
          </a:p>
          <a:p>
            <a:endParaRPr lang="en-US" sz="1200" b="1" i="1" dirty="0" smtClean="0"/>
          </a:p>
          <a:p>
            <a:endParaRPr lang="en-US" sz="1200" b="1" i="1" dirty="0" smtClean="0">
              <a:sym typeface="Wingdings" pitchFamily="2" charset="2"/>
            </a:endParaRPr>
          </a:p>
          <a:p>
            <a:r>
              <a:rPr lang="en-US" sz="1200" b="1" dirty="0" smtClean="0">
                <a:sym typeface="Wingdings" pitchFamily="2" charset="2"/>
              </a:rPr>
              <a:t> This will compile your design and will put the generated files in the obj_dir folder. </a:t>
            </a:r>
          </a:p>
          <a:p>
            <a:endParaRPr lang="en-US" sz="12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6163" y="1019175"/>
            <a:ext cx="7869237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2272" y="1747190"/>
            <a:ext cx="7923128" cy="3663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Left Arrow 7"/>
          <p:cNvSpPr/>
          <p:nvPr/>
        </p:nvSpPr>
        <p:spPr>
          <a:xfrm>
            <a:off x="1524000" y="1828800"/>
            <a:ext cx="914400" cy="22860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7620000" y="1828800"/>
            <a:ext cx="609600" cy="15240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432560" y="5562600"/>
            <a:ext cx="7406640" cy="129540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Lets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break this command even further down:</a:t>
            </a:r>
            <a:endParaRPr lang="en-US" sz="1200" b="1" dirty="0" smtClean="0">
              <a:solidFill>
                <a:schemeClr val="tx2">
                  <a:shade val="30000"/>
                  <a:satMod val="150000"/>
                </a:schemeClr>
              </a:solidFill>
              <a:sym typeface="Wingdings" pitchFamily="2" charset="2"/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	verilator: invokes the compiler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1200" b="1" dirty="0" smtClean="0">
                <a:solidFill>
                  <a:schemeClr val="tx2">
                    <a:shade val="30000"/>
                    <a:satMod val="150000"/>
                  </a:schemeClr>
                </a:solidFill>
                <a:sym typeface="Wingdings" pitchFamily="2" charset="2"/>
              </a:rPr>
              <a:t>	--binary: generates the executable CPP and binary files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	</a:t>
            </a:r>
            <a:r>
              <a:rPr lang="en-US" sz="1200" b="1" dirty="0" smtClean="0">
                <a:solidFill>
                  <a:schemeClr val="tx2">
                    <a:shade val="30000"/>
                    <a:satMod val="150000"/>
                  </a:schemeClr>
                </a:solidFill>
                <a:sym typeface="Wingdings" pitchFamily="2" charset="2"/>
              </a:rPr>
              <a:t>-- timing: </a:t>
            </a:r>
            <a:r>
              <a:rPr lang="en-US" sz="1200" b="1" dirty="0" err="1" smtClean="0">
                <a:solidFill>
                  <a:schemeClr val="tx2">
                    <a:shade val="30000"/>
                    <a:satMod val="150000"/>
                  </a:schemeClr>
                </a:solidFill>
                <a:sym typeface="Wingdings" pitchFamily="2" charset="2"/>
              </a:rPr>
              <a:t>enabls</a:t>
            </a:r>
            <a:r>
              <a:rPr lang="en-US" sz="1200" b="1" dirty="0" smtClean="0">
                <a:solidFill>
                  <a:schemeClr val="tx2">
                    <a:shade val="30000"/>
                    <a:satMod val="150000"/>
                  </a:schemeClr>
                </a:solidFill>
                <a:sym typeface="Wingdings" pitchFamily="2" charset="2"/>
              </a:rPr>
              <a:t> timing support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	-- trace: enables </a:t>
            </a:r>
            <a:r>
              <a:rPr kumimoji="0" lang="en-US" sz="12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wavefor</a:t>
            </a:r>
            <a:r>
              <a:rPr lang="en-US" sz="1200" b="1" dirty="0" smtClean="0">
                <a:solidFill>
                  <a:schemeClr val="tx2">
                    <a:shade val="30000"/>
                    <a:satMod val="150000"/>
                  </a:schemeClr>
                </a:solidFill>
                <a:sym typeface="Wingdings" pitchFamily="2" charset="2"/>
              </a:rPr>
              <a:t>m creation</a:t>
            </a:r>
            <a:endParaRPr kumimoji="0" lang="en-US" sz="1200" b="1" i="0" u="none" strike="noStrike" kern="1200" cap="none" spc="0" normalizeH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447800" y="304800"/>
            <a:ext cx="7406640" cy="838200"/>
          </a:xfrm>
        </p:spPr>
        <p:txBody>
          <a:bodyPr>
            <a:normAutofit/>
          </a:bodyPr>
          <a:lstStyle/>
          <a:p>
            <a:r>
              <a:rPr lang="en-US" sz="1200" b="1" dirty="0" smtClean="0">
                <a:sym typeface="Wingdings" pitchFamily="2" charset="2"/>
              </a:rPr>
              <a:t> Instead of running this LONG command , we can make a separate file for commands and call it to run the same command in a very convenient manner:</a:t>
            </a:r>
          </a:p>
          <a:p>
            <a:r>
              <a:rPr lang="en-US" sz="1200" b="1" dirty="0" smtClean="0">
                <a:sym typeface="Wingdings" pitchFamily="2" charset="2"/>
              </a:rPr>
              <a:t> We’ll name this file ‘</a:t>
            </a:r>
            <a:r>
              <a:rPr lang="en-US" sz="1200" b="1" dirty="0" err="1" smtClean="0">
                <a:sym typeface="Wingdings" pitchFamily="2" charset="2"/>
              </a:rPr>
              <a:t>verilator.f</a:t>
            </a:r>
            <a:r>
              <a:rPr lang="en-US" sz="1200" b="1" dirty="0" smtClean="0">
                <a:sym typeface="Wingdings" pitchFamily="2" charset="2"/>
              </a:rPr>
              <a:t>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1066800"/>
            <a:ext cx="3124200" cy="25545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/>
              <a:t>// design file</a:t>
            </a:r>
          </a:p>
          <a:p>
            <a:r>
              <a:rPr lang="en-US" sz="800" dirty="0" smtClean="0"/>
              <a:t>test.sv</a:t>
            </a:r>
          </a:p>
          <a:p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// </a:t>
            </a:r>
            <a:r>
              <a:rPr lang="en-US" sz="800" dirty="0" err="1" smtClean="0"/>
              <a:t>testbench</a:t>
            </a:r>
            <a:r>
              <a:rPr lang="en-US" sz="800" dirty="0" smtClean="0"/>
              <a:t> file</a:t>
            </a:r>
          </a:p>
          <a:p>
            <a:r>
              <a:rPr lang="en-US" sz="800" dirty="0" smtClean="0"/>
              <a:t>test_tb.sv</a:t>
            </a:r>
          </a:p>
          <a:p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//  Build binary model (generates the executable CPP and binary files)</a:t>
            </a:r>
          </a:p>
          <a:p>
            <a:r>
              <a:rPr lang="en-US" sz="800" dirty="0" smtClean="0"/>
              <a:t>--binary</a:t>
            </a:r>
          </a:p>
          <a:p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// checks only the syntax / good writing practices</a:t>
            </a:r>
          </a:p>
          <a:p>
            <a:r>
              <a:rPr lang="en-US" sz="800" dirty="0" smtClean="0"/>
              <a:t>//--lint-only           (USE ANY ONE AMONG '--binary' OR '--lint-only')</a:t>
            </a:r>
          </a:p>
          <a:p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// enable all style warnings</a:t>
            </a:r>
          </a:p>
          <a:p>
            <a:r>
              <a:rPr lang="en-US" sz="800" dirty="0" smtClean="0"/>
              <a:t>-Wall</a:t>
            </a:r>
          </a:p>
          <a:p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// enable waveform creation</a:t>
            </a:r>
          </a:p>
          <a:p>
            <a:r>
              <a:rPr lang="en-US" sz="800" dirty="0" smtClean="0"/>
              <a:t>--trace</a:t>
            </a:r>
          </a:p>
          <a:p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// enable timing support (for delays , wait, ....)</a:t>
            </a:r>
          </a:p>
          <a:p>
            <a:r>
              <a:rPr lang="en-US" sz="800" dirty="0" smtClean="0"/>
              <a:t>--timing</a:t>
            </a:r>
            <a:endParaRPr 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4691309" y="3124200"/>
            <a:ext cx="1176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verilator.f</a:t>
            </a:r>
            <a:r>
              <a:rPr lang="en-US" sz="1200" b="1" dirty="0" smtClean="0"/>
              <a:t>  file</a:t>
            </a:r>
            <a:endParaRPr lang="en-US" sz="1200" b="1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724400" y="1066800"/>
            <a:ext cx="4267200" cy="838200"/>
          </a:xfrm>
          <a:prstGeom prst="rect">
            <a:avLst/>
          </a:prstGeom>
        </p:spPr>
        <p:txBody>
          <a:bodyPr tIns="0">
            <a:normAutofit fontScale="92500" lnSpcReduction="10000"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Now we’re going to run the command :</a:t>
            </a:r>
            <a:b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</a:b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	</a:t>
            </a:r>
            <a:r>
              <a:rPr lang="en-US" sz="1200" b="1" i="1" dirty="0" smtClean="0">
                <a:solidFill>
                  <a:schemeClr val="tx2">
                    <a:shade val="30000"/>
                    <a:satMod val="150000"/>
                  </a:schemeClr>
                </a:solidFill>
                <a:sym typeface="Wingdings" pitchFamily="2" charset="2"/>
              </a:rPr>
              <a:t>verilator -f </a:t>
            </a:r>
            <a:r>
              <a:rPr lang="en-US" sz="1200" b="1" i="1" dirty="0" err="1" smtClean="0">
                <a:solidFill>
                  <a:schemeClr val="tx2">
                    <a:shade val="30000"/>
                    <a:satMod val="150000"/>
                  </a:schemeClr>
                </a:solidFill>
                <a:sym typeface="Wingdings" pitchFamily="2" charset="2"/>
              </a:rPr>
              <a:t>verillator.f</a:t>
            </a:r>
            <a:r>
              <a:rPr lang="en-US" sz="1200" b="1" i="1" dirty="0" smtClean="0">
                <a:solidFill>
                  <a:schemeClr val="tx2">
                    <a:shade val="30000"/>
                    <a:satMod val="150000"/>
                  </a:schemeClr>
                </a:solidFill>
                <a:sym typeface="Wingdings" pitchFamily="2" charset="2"/>
              </a:rPr>
              <a:t> 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lang="en-US" sz="1200" b="1" i="1" dirty="0" smtClean="0">
              <a:solidFill>
                <a:schemeClr val="tx2">
                  <a:shade val="30000"/>
                  <a:satMod val="150000"/>
                </a:schemeClr>
              </a:solidFill>
              <a:sym typeface="Wingdings" pitchFamily="2" charset="2"/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This will result in same compilation output as previous.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2100" y="3733800"/>
            <a:ext cx="5981700" cy="277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Left Arrow 9"/>
          <p:cNvSpPr/>
          <p:nvPr/>
        </p:nvSpPr>
        <p:spPr>
          <a:xfrm>
            <a:off x="1981200" y="3810000"/>
            <a:ext cx="685800" cy="15240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>
            <a:off x="5638800" y="3733800"/>
            <a:ext cx="685800" cy="22860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219200" y="228600"/>
            <a:ext cx="7406640" cy="1295400"/>
          </a:xfrm>
        </p:spPr>
        <p:txBody>
          <a:bodyPr>
            <a:normAutofit/>
          </a:bodyPr>
          <a:lstStyle/>
          <a:p>
            <a:r>
              <a:rPr lang="en-US" sz="1200" b="1" dirty="0" smtClean="0">
                <a:sym typeface="Wingdings" pitchFamily="2" charset="2"/>
              </a:rPr>
              <a:t> After compilation,  we’re going to simulate the design using the command:</a:t>
            </a:r>
            <a:br>
              <a:rPr lang="en-US" sz="1200" b="1" dirty="0" smtClean="0">
                <a:sym typeface="Wingdings" pitchFamily="2" charset="2"/>
              </a:rPr>
            </a:br>
            <a:r>
              <a:rPr lang="en-US" sz="1200" b="1" dirty="0" smtClean="0">
                <a:sym typeface="Wingdings" pitchFamily="2" charset="2"/>
              </a:rPr>
              <a:t>			</a:t>
            </a:r>
            <a:r>
              <a:rPr lang="en-US" sz="1200" b="1" i="1" dirty="0" smtClean="0">
                <a:sym typeface="Wingdings" pitchFamily="2" charset="2"/>
              </a:rPr>
              <a:t>./obj_dir/</a:t>
            </a:r>
            <a:r>
              <a:rPr lang="en-US" sz="1200" b="1" i="1" dirty="0" err="1" smtClean="0">
                <a:sym typeface="Wingdings" pitchFamily="2" charset="2"/>
              </a:rPr>
              <a:t>Vtest</a:t>
            </a:r>
            <a:r>
              <a:rPr lang="en-US" sz="1200" b="1" dirty="0" smtClean="0">
                <a:sym typeface="Wingdings" pitchFamily="2" charset="2"/>
              </a:rPr>
              <a:t> </a:t>
            </a:r>
          </a:p>
          <a:p>
            <a:r>
              <a:rPr lang="en-US" sz="1200" b="1" dirty="0" smtClean="0">
                <a:sym typeface="Wingdings" pitchFamily="2" charset="2"/>
              </a:rPr>
              <a:t> This means, in the obj_dir directory,  run the ‘</a:t>
            </a:r>
            <a:r>
              <a:rPr lang="en-US" sz="1200" b="1" dirty="0" err="1" smtClean="0">
                <a:sym typeface="Wingdings" pitchFamily="2" charset="2"/>
              </a:rPr>
              <a:t>Vtest</a:t>
            </a:r>
            <a:r>
              <a:rPr lang="en-US" sz="1200" b="1" dirty="0" smtClean="0">
                <a:sym typeface="Wingdings" pitchFamily="2" charset="2"/>
              </a:rPr>
              <a:t>’ file present. </a:t>
            </a:r>
          </a:p>
          <a:p>
            <a:r>
              <a:rPr lang="en-US" sz="1200" b="1" dirty="0" smtClean="0">
                <a:sym typeface="Wingdings" pitchFamily="2" charset="2"/>
              </a:rPr>
              <a:t> The name of the executable file is generally made as : V[</a:t>
            </a:r>
            <a:r>
              <a:rPr lang="en-US" sz="1200" b="1" dirty="0" err="1" smtClean="0">
                <a:sym typeface="Wingdings" pitchFamily="2" charset="2"/>
              </a:rPr>
              <a:t>design_filename</a:t>
            </a:r>
            <a:r>
              <a:rPr lang="en-US" sz="1200" b="1" dirty="0" smtClean="0">
                <a:sym typeface="Wingdings" pitchFamily="2" charset="2"/>
              </a:rPr>
              <a:t>].</a:t>
            </a:r>
          </a:p>
          <a:p>
            <a:r>
              <a:rPr lang="en-US" sz="1200" b="1" dirty="0" smtClean="0">
                <a:sym typeface="Wingdings" pitchFamily="2" charset="2"/>
              </a:rPr>
              <a:t> After executing this command,  our design is simulated. 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447800"/>
            <a:ext cx="8305800" cy="1119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219200" y="2667000"/>
            <a:ext cx="7406640" cy="45720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I’ve also dumped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sz="1200" b="1" dirty="0" smtClean="0">
                <a:solidFill>
                  <a:schemeClr val="tx2">
                    <a:shade val="30000"/>
                    <a:satMod val="150000"/>
                  </a:schemeClr>
                </a:solidFill>
                <a:sym typeface="Wingdings" pitchFamily="2" charset="2"/>
              </a:rPr>
              <a:t>the output waveforms of  my design in a file namely ‘dump.vcd’ in my </a:t>
            </a:r>
            <a:r>
              <a:rPr lang="en-US" sz="1200" b="1" dirty="0" err="1" smtClean="0">
                <a:solidFill>
                  <a:schemeClr val="tx2">
                    <a:shade val="30000"/>
                    <a:satMod val="150000"/>
                  </a:schemeClr>
                </a:solidFill>
                <a:sym typeface="Wingdings" pitchFamily="2" charset="2"/>
              </a:rPr>
              <a:t>testbench</a:t>
            </a:r>
            <a:r>
              <a:rPr lang="en-US" sz="1200" b="1" dirty="0" smtClean="0">
                <a:solidFill>
                  <a:schemeClr val="tx2">
                    <a:shade val="30000"/>
                    <a:satMod val="150000"/>
                  </a:schemeClr>
                </a:solidFill>
                <a:sym typeface="Wingdings" pitchFamily="2" charset="2"/>
              </a:rPr>
              <a:t>, so the dump.vcd file is generated in my directory also. 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124200"/>
            <a:ext cx="128587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2651760" y="3124200"/>
            <a:ext cx="5425440" cy="45720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I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can now open a wave viewer (GTKWAVE in my case) to view the output waveforms.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2209800" y="3352800"/>
            <a:ext cx="381000" cy="15240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219200" y="4495800"/>
            <a:ext cx="7406640" cy="83820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Running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the command :</a:t>
            </a:r>
            <a:b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</a:b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		gtkwave.exe dump.vcd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Will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open </a:t>
            </a:r>
            <a:r>
              <a:rPr kumimoji="0" lang="en-US" sz="12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GTKwave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for me to view the waveforms.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66900" y="5181600"/>
            <a:ext cx="54102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Left Arrow 10"/>
          <p:cNvSpPr/>
          <p:nvPr/>
        </p:nvSpPr>
        <p:spPr>
          <a:xfrm>
            <a:off x="7239000" y="1600200"/>
            <a:ext cx="381000" cy="15240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419</TotalTime>
  <Words>530</Words>
  <Application>Microsoft Office PowerPoint</Application>
  <PresentationFormat>On-screen Show (4:3)</PresentationFormat>
  <Paragraphs>188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Solstice</vt:lpstr>
      <vt:lpstr>Getting started with Verilator</vt:lpstr>
      <vt:lpstr>Table of contents </vt:lpstr>
      <vt:lpstr>Introduction to Verilator</vt:lpstr>
      <vt:lpstr>Verilator Vs Other Compilers and EDA Tools</vt:lpstr>
      <vt:lpstr>Installation</vt:lpstr>
      <vt:lpstr>Slide 6</vt:lpstr>
      <vt:lpstr>Slide 7</vt:lpstr>
      <vt:lpstr>Slide 8</vt:lpstr>
      <vt:lpstr>Slide 9</vt:lpstr>
      <vt:lpstr>Slide 10</vt:lpstr>
      <vt:lpstr>Running time comparison (FIFO)</vt:lpstr>
      <vt:lpstr>Running time comparison (Seq_Det_1001)</vt:lpstr>
      <vt:lpstr>Running time comparison (4x1 Mux)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Verilator setup</dc:title>
  <dc:creator>Dell</dc:creator>
  <cp:lastModifiedBy>Dell</cp:lastModifiedBy>
  <cp:revision>84</cp:revision>
  <dcterms:created xsi:type="dcterms:W3CDTF">2024-04-11T15:20:58Z</dcterms:created>
  <dcterms:modified xsi:type="dcterms:W3CDTF">2024-04-20T13:23:34Z</dcterms:modified>
</cp:coreProperties>
</file>