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1.png" ContentType="image/png"/>
  <Override PartName="/ppt/media/image10.jpeg" ContentType="image/jpeg"/>
  <Override PartName="/ppt/media/image9.png" ContentType="image/png"/>
  <Override PartName="/ppt/media/image8.jpeg" ContentType="image/jpeg"/>
  <Override PartName="/ppt/media/image7.png" ContentType="image/png"/>
  <Override PartName="/ppt/media/image2.jpeg" ContentType="image/jpeg"/>
  <Override PartName="/ppt/media/image1.png" ContentType="image/png"/>
  <Override PartName="/ppt/media/image3.png" ContentType="image/png"/>
  <Override PartName="/ppt/media/image4.jpeg" ContentType="image/jpeg"/>
  <Override PartName="/ppt/media/image5.png" ContentType="image/png"/>
  <Override PartName="/ppt/media/image6.jpeg" ContentType="image/jpe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B61E249A-9F08-4F48-8808-0996F3B21A3A}"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sldImg"/>
          </p:nvPr>
        </p:nvSpPr>
        <p:spPr>
          <a:xfrm>
            <a:off x="1371600" y="763560"/>
            <a:ext cx="5029200" cy="3772080"/>
          </a:xfrm>
          <a:prstGeom prst="rect">
            <a:avLst/>
          </a:prstGeom>
        </p:spPr>
      </p:sp>
      <p:sp>
        <p:nvSpPr>
          <p:cNvPr id="73" name="PlaceHolder 2"/>
          <p:cNvSpPr>
            <a:spLocks noGrp="1"/>
          </p:cNvSpPr>
          <p:nvPr>
            <p:ph type="body"/>
          </p:nvPr>
        </p:nvSpPr>
        <p:spPr>
          <a:xfrm>
            <a:off x="777960" y="4776840"/>
            <a:ext cx="6216480" cy="4525200"/>
          </a:xfrm>
          <a:prstGeom prst="rect">
            <a:avLst/>
          </a:prstGeom>
        </p:spPr>
        <p:txBody>
          <a:bodyPr lIns="0" rIns="0" tIns="0" bIns="0">
            <a:spAutoFit/>
          </a:bodyPr>
          <a:p>
            <a:endParaRPr b="0" lang="en-US" sz="2000" spc="-1" strike="noStrike">
              <a:latin typeface="Arial"/>
            </a:endParaRPr>
          </a:p>
          <a:p>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sldImg"/>
          </p:nvPr>
        </p:nvSpPr>
        <p:spPr>
          <a:xfrm>
            <a:off x="1371600" y="763560"/>
            <a:ext cx="5029200" cy="3772080"/>
          </a:xfrm>
          <a:prstGeom prst="rect">
            <a:avLst/>
          </a:prstGeom>
        </p:spPr>
      </p:sp>
      <p:sp>
        <p:nvSpPr>
          <p:cNvPr id="75" name="PlaceHolder 2"/>
          <p:cNvSpPr>
            <a:spLocks noGrp="1"/>
          </p:cNvSpPr>
          <p:nvPr>
            <p:ph type="body"/>
          </p:nvPr>
        </p:nvSpPr>
        <p:spPr>
          <a:xfrm>
            <a:off x="777960" y="4776840"/>
            <a:ext cx="6216480" cy="4525200"/>
          </a:xfrm>
          <a:prstGeom prst="rect">
            <a:avLst/>
          </a:prstGeom>
        </p:spPr>
        <p:txBody>
          <a:bodyPr lIns="0" rIns="0" tIns="0" bIns="0">
            <a:spAutoFit/>
          </a:bodyPr>
          <a:p>
            <a:r>
              <a:rPr b="0" lang="en-US" sz="900" spc="-1" strike="noStrike">
                <a:latin typeface="Arial"/>
              </a:rPr>
              <a:t>Size Effect of the Train Dataset on Model Performance</a:t>
            </a:r>
            <a:endParaRPr b="0" lang="en-US" sz="900" spc="-1" strike="noStrike">
              <a:latin typeface="Arial"/>
            </a:endParaRPr>
          </a:p>
          <a:p>
            <a:endParaRPr b="0" lang="en-US" sz="900" spc="-1" strike="noStrike">
              <a:latin typeface="Arial"/>
            </a:endParaRPr>
          </a:p>
          <a:p>
            <a:endParaRPr b="0" lang="en-US" sz="900" spc="-1" strike="noStrike">
              <a:latin typeface="Arial"/>
            </a:endParaRPr>
          </a:p>
          <a:p>
            <a:endParaRPr b="0" lang="en-US" sz="9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1371600" y="763560"/>
            <a:ext cx="5029200" cy="3772080"/>
          </a:xfrm>
          <a:prstGeom prst="rect">
            <a:avLst/>
          </a:prstGeom>
        </p:spPr>
      </p:sp>
      <p:sp>
        <p:nvSpPr>
          <p:cNvPr id="77" name="PlaceHolder 2"/>
          <p:cNvSpPr>
            <a:spLocks noGrp="1"/>
          </p:cNvSpPr>
          <p:nvPr>
            <p:ph type="body"/>
          </p:nvPr>
        </p:nvSpPr>
        <p:spPr>
          <a:xfrm>
            <a:off x="777960" y="4776840"/>
            <a:ext cx="6216480" cy="4525200"/>
          </a:xfrm>
          <a:prstGeom prst="rect">
            <a:avLst/>
          </a:prstGeom>
        </p:spPr>
        <p:txBody>
          <a:bodyPr lIns="0" rIns="0" tIns="0" bIns="0">
            <a:spAutoFit/>
          </a:bodyPr>
          <a:p>
            <a:r>
              <a:rPr b="0" lang="en-US" sz="900" spc="-1" strike="noStrike">
                <a:latin typeface="Arial"/>
              </a:rPr>
              <a:t>Performance of AMP Classifiers</a:t>
            </a:r>
            <a:endParaRPr b="0" lang="en-US" sz="900" spc="-1" strike="noStrike">
              <a:latin typeface="Arial"/>
            </a:endParaRPr>
          </a:p>
          <a:p>
            <a:endParaRPr b="0" lang="en-US" sz="900" spc="-1" strike="noStrike">
              <a:latin typeface="Arial"/>
            </a:endParaRPr>
          </a:p>
          <a:p>
            <a:r>
              <a:rPr b="0" lang="en-US" sz="900" spc="-1" strike="noStrike">
                <a:latin typeface="Arial"/>
              </a:rPr>
              <a:t>(A) Receiver operator characteristic curves of different AMP classifiers and (B) their run time performances on the benchmark dataset.</a:t>
            </a:r>
            <a:endParaRPr b="0" lang="en-US" sz="900" spc="-1" strike="noStrike">
              <a:latin typeface="Arial"/>
            </a:endParaRPr>
          </a:p>
          <a:p>
            <a:endParaRPr b="0" lang="en-US" sz="900" spc="-1" strike="noStrike">
              <a:latin typeface="Arial"/>
            </a:endParaRPr>
          </a:p>
          <a:p>
            <a:endParaRPr b="0" lang="en-US" sz="900" spc="-1" strike="noStrike">
              <a:latin typeface="Arial"/>
            </a:endParaRPr>
          </a:p>
          <a:p>
            <a:endParaRPr b="0" lang="en-US" sz="9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1371600" y="763560"/>
            <a:ext cx="5029200" cy="3772080"/>
          </a:xfrm>
          <a:prstGeom prst="rect">
            <a:avLst/>
          </a:prstGeom>
        </p:spPr>
      </p:sp>
      <p:sp>
        <p:nvSpPr>
          <p:cNvPr id="79" name="PlaceHolder 2"/>
          <p:cNvSpPr>
            <a:spLocks noGrp="1"/>
          </p:cNvSpPr>
          <p:nvPr>
            <p:ph type="body"/>
          </p:nvPr>
        </p:nvSpPr>
        <p:spPr>
          <a:xfrm>
            <a:off x="777960" y="4776840"/>
            <a:ext cx="6216480" cy="4525200"/>
          </a:xfrm>
          <a:prstGeom prst="rect">
            <a:avLst/>
          </a:prstGeom>
        </p:spPr>
        <p:txBody>
          <a:bodyPr lIns="0" rIns="0" tIns="0" bIns="0">
            <a:spAutoFit/>
          </a:bodyPr>
          <a:p>
            <a:r>
              <a:rPr b="0" lang="en-US" sz="900" spc="-1" strike="noStrike">
                <a:latin typeface="Arial"/>
              </a:rPr>
              <a:t>Anti-Bacterial Effect of Three Top-Ranked Predicted AMPs against Four Different Bacteria Species</a:t>
            </a:r>
            <a:endParaRPr b="0" lang="en-US" sz="900" spc="-1" strike="noStrike">
              <a:latin typeface="Arial"/>
            </a:endParaRPr>
          </a:p>
          <a:p>
            <a:endParaRPr b="0" lang="en-US" sz="900" spc="-1" strike="noStrike">
              <a:latin typeface="Arial"/>
            </a:endParaRPr>
          </a:p>
          <a:p>
            <a:r>
              <a:rPr b="0" lang="en-US" sz="900" spc="-1" strike="noStrike">
                <a:latin typeface="Arial"/>
              </a:rPr>
              <a:t>Growth assay of </a:t>
            </a:r>
            <a:r>
              <a:rPr b="0" i="1" lang="en-US" sz="900" spc="-1" strike="noStrike">
                <a:latin typeface="Arial"/>
              </a:rPr>
              <a:t>Bacillus subtilis</a:t>
            </a:r>
            <a:r>
              <a:rPr b="0" lang="en-US" sz="900" spc="-1" strike="noStrike">
                <a:latin typeface="Arial"/>
              </a:rPr>
              <a:t>, </a:t>
            </a:r>
            <a:r>
              <a:rPr b="0" i="1" lang="en-US" sz="900" spc="-1" strike="noStrike">
                <a:latin typeface="Arial"/>
              </a:rPr>
              <a:t>Vibrio parahaemolyticus</a:t>
            </a:r>
            <a:r>
              <a:rPr b="0" lang="en-US" sz="900" spc="-1" strike="noStrike">
                <a:latin typeface="Arial"/>
              </a:rPr>
              <a:t>, </a:t>
            </a:r>
            <a:r>
              <a:rPr b="0" i="1" lang="en-US" sz="900" spc="-1" strike="noStrike">
                <a:latin typeface="Arial"/>
              </a:rPr>
              <a:t>Pseudomonas aeruginosa</a:t>
            </a:r>
            <a:r>
              <a:rPr b="0" lang="en-US" sz="900" spc="-1" strike="noStrike">
                <a:latin typeface="Arial"/>
              </a:rPr>
              <a:t>, and </a:t>
            </a:r>
            <a:r>
              <a:rPr b="0" i="1" lang="en-US" sz="900" spc="-1" strike="noStrike">
                <a:latin typeface="Arial"/>
              </a:rPr>
              <a:t>Escherichia coli</a:t>
            </a:r>
            <a:r>
              <a:rPr b="0" lang="en-US" sz="900" spc="-1" strike="noStrike">
                <a:latin typeface="Arial"/>
              </a:rPr>
              <a:t> in the absence (H2O) or presence of P3, P10, P26, and a control peptide (Pcontrol) that is known to have no anti-bacterial effect. Ampicillin was used as a positive control. Growth of bacteria was measured by absorbance at OD600 over time. The average of three independent experiments is presented. Treatment showing an inhibitory effect against the assayed bacteria is highlighted by a red box. A pink box indicates a subtle but significant (e.g., consistent in all three biological repeats) effect.</a:t>
            </a:r>
            <a:endParaRPr b="0" lang="en-US" sz="900" spc="-1" strike="noStrike">
              <a:latin typeface="Arial"/>
            </a:endParaRPr>
          </a:p>
          <a:p>
            <a:endParaRPr b="0" lang="en-US" sz="900" spc="-1" strike="noStrike">
              <a:latin typeface="Arial"/>
            </a:endParaRPr>
          </a:p>
          <a:p>
            <a:endParaRPr b="0" lang="en-US" sz="900" spc="-1" strike="noStrike">
              <a:latin typeface="Arial"/>
            </a:endParaRPr>
          </a:p>
          <a:p>
            <a:endParaRPr b="0" lang="en-US" sz="9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1371600" y="763560"/>
            <a:ext cx="5029200" cy="3772080"/>
          </a:xfrm>
          <a:prstGeom prst="rect">
            <a:avLst/>
          </a:prstGeom>
        </p:spPr>
      </p:sp>
      <p:sp>
        <p:nvSpPr>
          <p:cNvPr id="81" name="PlaceHolder 2"/>
          <p:cNvSpPr>
            <a:spLocks noGrp="1"/>
          </p:cNvSpPr>
          <p:nvPr>
            <p:ph type="body"/>
          </p:nvPr>
        </p:nvSpPr>
        <p:spPr>
          <a:xfrm>
            <a:off x="777960" y="4776840"/>
            <a:ext cx="6216480" cy="4525200"/>
          </a:xfrm>
          <a:prstGeom prst="rect">
            <a:avLst/>
          </a:prstGeom>
        </p:spPr>
        <p:txBody>
          <a:bodyPr lIns="0" rIns="0" tIns="0" bIns="0">
            <a:spAutoFit/>
          </a:bodyPr>
          <a:p>
            <a:r>
              <a:rPr b="0" lang="en-US" sz="900" spc="-1" strike="noStrike">
                <a:latin typeface="Arial"/>
              </a:rPr>
              <a:t>The Architecture of Our CNN-Based Classifier for Short AMP Prediction</a:t>
            </a:r>
            <a:endParaRPr b="0" lang="en-US" sz="900" spc="-1" strike="noStrike">
              <a:latin typeface="Arial"/>
            </a:endParaRPr>
          </a:p>
          <a:p>
            <a:endParaRPr b="0" lang="en-US" sz="900" spc="-1" strike="noStrike">
              <a:latin typeface="Arial"/>
            </a:endParaRPr>
          </a:p>
          <a:p>
            <a:r>
              <a:rPr b="0" lang="en-US" sz="900" spc="-1" strike="noStrike">
                <a:latin typeface="Arial"/>
              </a:rPr>
              <a:t>The model accepts a feature vector of N elements as input. First, the data values are normalized using a batch size of 64; then, the input is transferred into convoluted features by two convolutional layers and two maximum pooling layers. Each convolutional layer applies 128 kernels using a kernel size of 3 × 1 with stride 1, while each maximum pooling layer pools together data using a kernel size of 2 × 1 with stride 2. A dropout rate of 20% is applied in the maximum pooling step to prevent overfitting. Finally, all convoluted features are flattened and fed into a fully connected neural network with 10 hidden nodes and 1 output node. The rectified linear function (ReLU) is used as the activation function in the convolutional layer and by the hidden nodes, but the sigmoid function is used by the output node.</a:t>
            </a:r>
            <a:endParaRPr b="0" lang="en-US" sz="900" spc="-1" strike="noStrike">
              <a:latin typeface="Arial"/>
            </a:endParaRPr>
          </a:p>
          <a:p>
            <a:endParaRPr b="0" lang="en-US" sz="900" spc="-1" strike="noStrike">
              <a:latin typeface="Arial"/>
            </a:endParaRPr>
          </a:p>
          <a:p>
            <a:endParaRPr b="0" lang="en-US" sz="900" spc="-1" strike="noStrike">
              <a:latin typeface="Arial"/>
            </a:endParaRPr>
          </a:p>
          <a:p>
            <a:endParaRPr b="0" lang="en-US" sz="9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www.elsevier.com/termsandconditions" TargetMode="External"/><Relationship Id="rId2" Type="http://schemas.openxmlformats.org/officeDocument/2006/relationships/image" Target="../media/image1.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hyperlink" Target="http://www.elsevier.com/termsandconditions" TargetMode="External"/><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hyperlink" Target="http://www.elsevier.com/termsandconditions" TargetMode="External"/><Relationship Id="rId3" Type="http://schemas.openxmlformats.org/officeDocument/2006/relationships/image" Target="../media/image5.png"/><Relationship Id="rId4" Type="http://schemas.openxmlformats.org/officeDocument/2006/relationships/slideLayout" Target="../slideLayouts/slideLayout1.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hyperlink" Target="http://www.elsevier.com/termsandconditions" TargetMode="External"/><Relationship Id="rId3" Type="http://schemas.openxmlformats.org/officeDocument/2006/relationships/image" Target="../media/image7.png"/><Relationship Id="rId4" Type="http://schemas.openxmlformats.org/officeDocument/2006/relationships/slideLayout" Target="../slideLayouts/slideLayout1.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hyperlink" Target="http://www.elsevier.com/termsandconditions" TargetMode="External"/><Relationship Id="rId3" Type="http://schemas.openxmlformats.org/officeDocument/2006/relationships/image" Target="../media/image9.png"/><Relationship Id="rId4" Type="http://schemas.openxmlformats.org/officeDocument/2006/relationships/slideLayout" Target="../slideLayouts/slideLayout1.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hyperlink" Target="http://www.elsevier.com/termsandconditions" TargetMode="External"/><Relationship Id="rId3" Type="http://schemas.openxmlformats.org/officeDocument/2006/relationships/image" Target="../media/image11.png"/><Relationship Id="rId4" Type="http://schemas.openxmlformats.org/officeDocument/2006/relationships/slideLayout" Target="../slideLayouts/slideLayout1.xml"/><Relationship Id="rId5"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360000" y="1260000"/>
            <a:ext cx="8640000" cy="1788120"/>
          </a:xfrm>
          <a:prstGeom prst="rect">
            <a:avLst/>
          </a:prstGeom>
          <a:noFill/>
          <a:ln>
            <a:noFill/>
          </a:ln>
        </p:spPr>
        <p:txBody>
          <a:bodyPr lIns="90000" rIns="90000" tIns="45000" bIns="45000">
            <a:spAutoFit/>
          </a:bodyPr>
          <a:p>
            <a:pPr algn="ctr">
              <a:lnSpc>
                <a:spcPct val="100000"/>
              </a:lnSpc>
              <a:spcAft>
                <a:spcPts val="3186"/>
              </a:spcAft>
            </a:pPr>
            <a:r>
              <a:rPr b="0" i="1" lang="en-US" sz="1700" spc="-1" strike="noStrike">
                <a:solidFill>
                  <a:srgbClr val="ffffff"/>
                </a:solidFill>
                <a:latin typeface="Arial"/>
              </a:rPr>
              <a:t>Deep-AmPEP30: Improve Short Antimicrobial Peptides Prediction with Deep Learning</a:t>
            </a:r>
            <a:r>
              <a:rPr b="0" lang="en-US" sz="1700" spc="-1" strike="noStrike">
                <a:solidFill>
                  <a:srgbClr val="ffffff"/>
                </a:solidFill>
                <a:latin typeface="Arial"/>
              </a:rPr>
              <a:t> </a:t>
            </a:r>
            <a:endParaRPr b="0" lang="en-US" sz="1700" spc="-1" strike="noStrike">
              <a:solidFill>
                <a:srgbClr val="ffffff"/>
              </a:solidFill>
              <a:latin typeface="Arial"/>
            </a:endParaRPr>
          </a:p>
          <a:p>
            <a:pPr algn="ctr">
              <a:spcAft>
                <a:spcPts val="2750"/>
              </a:spcAft>
            </a:pPr>
            <a:r>
              <a:rPr b="0" i="1" lang="en-US" sz="1100" spc="-1" strike="noStrike">
                <a:solidFill>
                  <a:srgbClr val="ffffff"/>
                </a:solidFill>
                <a:latin typeface="Arial"/>
              </a:rPr>
              <a:t>Jielu Yan, Pratiti Bhadra, Ang Li, Pooja Sethiya, Longguang Qin, Hio Kuan Tai, Koon Ho Wong, Shirley W.I. Siu</a:t>
            </a:r>
            <a:r>
              <a:rPr b="0" lang="en-US" sz="1100" spc="-1" strike="noStrike">
                <a:solidFill>
                  <a:srgbClr val="ffffff"/>
                </a:solidFill>
                <a:latin typeface="Arial"/>
              </a:rPr>
              <a:t> </a:t>
            </a:r>
            <a:endParaRPr b="0" lang="en-US" sz="1100" spc="-1" strike="noStrike">
              <a:solidFill>
                <a:srgbClr val="ffffff"/>
              </a:solidFill>
              <a:latin typeface="Arial"/>
            </a:endParaRPr>
          </a:p>
          <a:p>
            <a:pPr algn="ctr"/>
            <a:r>
              <a:rPr b="0" i="1" lang="en-US" sz="1200" spc="-1" strike="noStrike">
                <a:solidFill>
                  <a:srgbClr val="ffffff"/>
                </a:solidFill>
                <a:latin typeface="Arial"/>
              </a:rPr>
              <a:t>Molecular Therapy - Nucleic Acids</a:t>
            </a:r>
            <a:r>
              <a:rPr b="0" lang="en-US" sz="1200" spc="-1" strike="noStrike">
                <a:solidFill>
                  <a:srgbClr val="ffffff"/>
                </a:solidFill>
                <a:latin typeface="Arial"/>
              </a:rPr>
              <a:t> </a:t>
            </a:r>
            <a:endParaRPr b="0" lang="en-US" sz="1200" spc="-1" strike="noStrike">
              <a:solidFill>
                <a:srgbClr val="ffffff"/>
              </a:solidFill>
              <a:latin typeface="Arial"/>
            </a:endParaRPr>
          </a:p>
          <a:p>
            <a:pPr algn="ctr"/>
            <a:r>
              <a:rPr b="0" lang="en-US" sz="1200" spc="-1" strike="noStrike">
                <a:solidFill>
                  <a:srgbClr val="ffffff"/>
                </a:solidFill>
                <a:latin typeface="Arial"/>
              </a:rPr>
              <a:t>Volume 20 Pages 882-894 (June 2020) </a:t>
            </a:r>
            <a:endParaRPr b="0" lang="en-US" sz="1200" spc="-1" strike="noStrike">
              <a:solidFill>
                <a:srgbClr val="ffffff"/>
              </a:solidFill>
              <a:latin typeface="Arial"/>
            </a:endParaRPr>
          </a:p>
          <a:p>
            <a:pPr algn="ctr"/>
            <a:r>
              <a:rPr b="0" lang="en-US" sz="1000" spc="-1" strike="noStrike">
                <a:solidFill>
                  <a:srgbClr val="ffffff"/>
                </a:solidFill>
                <a:latin typeface="Arial"/>
              </a:rPr>
              <a:t>DOI: 10.1016/j.omtn.2020.05.006</a:t>
            </a:r>
            <a:endParaRPr b="0" lang="en-US" sz="1000" spc="-1" strike="noStrike">
              <a:solidFill>
                <a:srgbClr val="ffffff"/>
              </a:solidFill>
              <a:latin typeface="Arial"/>
            </a:endParaRPr>
          </a:p>
        </p:txBody>
      </p:sp>
      <p:sp>
        <p:nvSpPr>
          <p:cNvPr id="45" name="TextShape 2"/>
          <p:cNvSpPr txBox="1"/>
          <p:nvPr/>
        </p:nvSpPr>
        <p:spPr>
          <a:xfrm>
            <a:off x="952560" y="6624000"/>
            <a:ext cx="5556240" cy="231120"/>
          </a:xfrm>
          <a:prstGeom prst="rect">
            <a:avLst/>
          </a:prstGeom>
          <a:noFill/>
          <a:ln>
            <a:noFill/>
          </a:ln>
        </p:spPr>
        <p:txBody>
          <a:bodyPr lIns="90000" rIns="90000" tIns="46800" bIns="46800" anchor="ctr">
            <a:spAutoFit/>
          </a:bodyPr>
          <a:p>
            <a:r>
              <a:rPr b="0" lang="en-US" sz="900" spc="-1" strike="noStrike">
                <a:solidFill>
                  <a:srgbClr val="ffffff"/>
                </a:solidFill>
                <a:latin typeface="Arial"/>
              </a:rPr>
              <a:t>Copyright © 2020 The Authors</a:t>
            </a:r>
            <a:r>
              <a:rPr b="0" lang="en-US" sz="900" spc="-1" strike="noStrike">
                <a:solidFill>
                  <a:srgbClr val="ffffff"/>
                </a:solidFill>
                <a:latin typeface="Arial"/>
                <a:hlinkClick r:id="rId1"/>
              </a:rPr>
              <a:t> Terms and Conditions</a:t>
            </a:r>
            <a:endParaRPr b="0" lang="en-US" sz="900" spc="-1" strike="noStrike">
              <a:solidFill>
                <a:srgbClr val="ffffff"/>
              </a:solidFill>
              <a:latin typeface="Arial"/>
            </a:endParaRPr>
          </a:p>
        </p:txBody>
      </p:sp>
      <p:pic>
        <p:nvPicPr>
          <p:cNvPr id="46" name="Logo" descr=""/>
          <p:cNvPicPr/>
          <p:nvPr/>
        </p:nvPicPr>
        <p:blipFill>
          <a:blip r:embed="rId2"/>
          <a:stretch/>
        </p:blipFill>
        <p:spPr>
          <a:xfrm>
            <a:off x="79200" y="6212880"/>
            <a:ext cx="708120" cy="496440"/>
          </a:xfrm>
          <a:prstGeom prst="rect">
            <a:avLst/>
          </a:prstGeom>
          <a:ln>
            <a:noFill/>
          </a:ln>
        </p:spPr>
      </p:pic>
    </p:spTree>
  </p:cSld>
  <p:transition spd="slow">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79200" y="79200"/>
            <a:ext cx="8985600" cy="158760"/>
          </a:xfrm>
          <a:prstGeom prst="rect">
            <a:avLst/>
          </a:prstGeom>
          <a:noFill/>
          <a:ln>
            <a:noFill/>
          </a:ln>
        </p:spPr>
        <p:style>
          <a:lnRef idx="0"/>
          <a:fillRef idx="0"/>
          <a:effectRef idx="0"/>
          <a:fontRef idx="minor"/>
        </p:style>
      </p:sp>
      <p:pic>
        <p:nvPicPr>
          <p:cNvPr id="48" name="Main graphic" descr=""/>
          <p:cNvPicPr/>
          <p:nvPr/>
        </p:nvPicPr>
        <p:blipFill>
          <a:blip r:embed="rId1"/>
          <a:stretch/>
        </p:blipFill>
        <p:spPr>
          <a:xfrm>
            <a:off x="2105280" y="762120"/>
            <a:ext cx="4984200" cy="4984200"/>
          </a:xfrm>
          <a:prstGeom prst="rect">
            <a:avLst/>
          </a:prstGeom>
          <a:ln>
            <a:noFill/>
          </a:ln>
        </p:spPr>
      </p:pic>
      <p:sp>
        <p:nvSpPr>
          <p:cNvPr id="49" name="TextShape 2"/>
          <p:cNvSpPr txBox="1"/>
          <p:nvPr/>
        </p:nvSpPr>
        <p:spPr>
          <a:xfrm>
            <a:off x="952560" y="6477120"/>
            <a:ext cx="8254800" cy="231120"/>
          </a:xfrm>
          <a:prstGeom prst="rect">
            <a:avLst/>
          </a:prstGeom>
          <a:noFill/>
          <a:ln>
            <a:noFill/>
          </a:ln>
        </p:spPr>
        <p:txBody>
          <a:bodyPr lIns="90000" rIns="90000" tIns="45000" bIns="45000">
            <a:spAutoFit/>
          </a:bodyPr>
          <a:p>
            <a:r>
              <a:rPr b="0" i="1" lang="en-US" sz="900" spc="-1" strike="noStrike">
                <a:solidFill>
                  <a:srgbClr val="ffffff"/>
                </a:solidFill>
                <a:latin typeface="Arial"/>
              </a:rPr>
              <a:t>Molecular Therapy - Nucleic Acids</a:t>
            </a:r>
            <a:r>
              <a:rPr b="0" lang="en-US" sz="900" spc="-1" strike="noStrike">
                <a:solidFill>
                  <a:srgbClr val="ffffff"/>
                </a:solidFill>
                <a:latin typeface="Arial"/>
              </a:rPr>
              <a:t> 2020 20882-894DOI: (10.1016/j.omtn.2020.05.006) </a:t>
            </a:r>
            <a:endParaRPr b="0" lang="en-US" sz="900" spc="-1" strike="noStrike">
              <a:solidFill>
                <a:srgbClr val="ffffff"/>
              </a:solidFill>
              <a:latin typeface="Arial"/>
            </a:endParaRPr>
          </a:p>
        </p:txBody>
      </p:sp>
      <p:sp>
        <p:nvSpPr>
          <p:cNvPr id="50" name="TextShape 3"/>
          <p:cNvSpPr txBox="1"/>
          <p:nvPr/>
        </p:nvSpPr>
        <p:spPr>
          <a:xfrm>
            <a:off x="952560" y="6624000"/>
            <a:ext cx="5556240" cy="231120"/>
          </a:xfrm>
          <a:prstGeom prst="rect">
            <a:avLst/>
          </a:prstGeom>
          <a:noFill/>
          <a:ln>
            <a:noFill/>
          </a:ln>
        </p:spPr>
        <p:txBody>
          <a:bodyPr lIns="90000" rIns="90000" tIns="46800" bIns="46800" anchor="ctr">
            <a:spAutoFit/>
          </a:bodyPr>
          <a:p>
            <a:r>
              <a:rPr b="0" lang="en-US" sz="900" spc="-1" strike="noStrike">
                <a:solidFill>
                  <a:srgbClr val="ffffff"/>
                </a:solidFill>
                <a:latin typeface="Arial"/>
              </a:rPr>
              <a:t>Copyright © 2020 The Authors</a:t>
            </a:r>
            <a:r>
              <a:rPr b="0" lang="en-US" sz="900" spc="-1" strike="noStrike">
                <a:solidFill>
                  <a:srgbClr val="ffffff"/>
                </a:solidFill>
                <a:latin typeface="Arial"/>
                <a:hlinkClick r:id="rId2"/>
              </a:rPr>
              <a:t> Terms and Conditions</a:t>
            </a:r>
            <a:endParaRPr b="0" lang="en-US" sz="900" spc="-1" strike="noStrike">
              <a:solidFill>
                <a:srgbClr val="ffffff"/>
              </a:solidFill>
              <a:latin typeface="Arial"/>
            </a:endParaRPr>
          </a:p>
        </p:txBody>
      </p:sp>
      <p:pic>
        <p:nvPicPr>
          <p:cNvPr id="51" name="Logo" descr=""/>
          <p:cNvPicPr/>
          <p:nvPr/>
        </p:nvPicPr>
        <p:blipFill>
          <a:blip r:embed="rId3"/>
          <a:stretch/>
        </p:blipFill>
        <p:spPr>
          <a:xfrm>
            <a:off x="79200" y="6212880"/>
            <a:ext cx="708120" cy="496440"/>
          </a:xfrm>
          <a:prstGeom prst="rect">
            <a:avLst/>
          </a:prstGeom>
          <a:ln>
            <a:noFill/>
          </a:ln>
        </p:spPr>
      </p:pic>
    </p:spTree>
  </p:cSld>
  <p:transition spd="slow">
    <p:wipe dir="r"/>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4129560" y="79200"/>
            <a:ext cx="884880" cy="307080"/>
          </a:xfrm>
          <a:prstGeom prst="rect">
            <a:avLst/>
          </a:prstGeom>
          <a:noFill/>
          <a:ln>
            <a:noFill/>
          </a:ln>
        </p:spPr>
        <p:style>
          <a:lnRef idx="0"/>
          <a:fillRef idx="0"/>
          <a:effectRef idx="0"/>
          <a:fontRef idx="minor"/>
        </p:style>
        <p:txBody>
          <a:bodyPr wrap="none" lIns="90000" rIns="90000" tIns="46800" bIns="46800">
            <a:spAutoFit/>
          </a:bodyPr>
          <a:p>
            <a:r>
              <a:rPr b="0" lang="en-US" sz="1400" spc="-1" strike="noStrike">
                <a:solidFill>
                  <a:srgbClr val="ffffff"/>
                </a:solidFill>
                <a:latin typeface="Arial"/>
              </a:rPr>
              <a:t>Figure 1 </a:t>
            </a:r>
            <a:endParaRPr b="0" lang="en-US" sz="1400" spc="-1" strike="noStrike">
              <a:solidFill>
                <a:srgbClr val="ffffff"/>
              </a:solidFill>
              <a:latin typeface="Arial"/>
            </a:endParaRPr>
          </a:p>
        </p:txBody>
      </p:sp>
      <p:pic>
        <p:nvPicPr>
          <p:cNvPr id="53" name="Main graphic" descr=""/>
          <p:cNvPicPr/>
          <p:nvPr/>
        </p:nvPicPr>
        <p:blipFill>
          <a:blip r:embed="rId1"/>
          <a:stretch/>
        </p:blipFill>
        <p:spPr>
          <a:xfrm>
            <a:off x="1559160" y="762120"/>
            <a:ext cx="6076800" cy="4984200"/>
          </a:xfrm>
          <a:prstGeom prst="rect">
            <a:avLst/>
          </a:prstGeom>
          <a:ln>
            <a:noFill/>
          </a:ln>
        </p:spPr>
      </p:pic>
      <p:sp>
        <p:nvSpPr>
          <p:cNvPr id="54" name="TextShape 2"/>
          <p:cNvSpPr txBox="1"/>
          <p:nvPr/>
        </p:nvSpPr>
        <p:spPr>
          <a:xfrm>
            <a:off x="952560" y="6477120"/>
            <a:ext cx="8254800" cy="231120"/>
          </a:xfrm>
          <a:prstGeom prst="rect">
            <a:avLst/>
          </a:prstGeom>
          <a:noFill/>
          <a:ln>
            <a:noFill/>
          </a:ln>
        </p:spPr>
        <p:txBody>
          <a:bodyPr lIns="90000" rIns="90000" tIns="45000" bIns="45000">
            <a:spAutoFit/>
          </a:bodyPr>
          <a:p>
            <a:r>
              <a:rPr b="0" i="1" lang="en-US" sz="900" spc="-1" strike="noStrike">
                <a:solidFill>
                  <a:srgbClr val="ffffff"/>
                </a:solidFill>
                <a:latin typeface="Arial"/>
              </a:rPr>
              <a:t>Molecular Therapy - Nucleic Acids</a:t>
            </a:r>
            <a:r>
              <a:rPr b="0" lang="en-US" sz="900" spc="-1" strike="noStrike">
                <a:solidFill>
                  <a:srgbClr val="ffffff"/>
                </a:solidFill>
                <a:latin typeface="Arial"/>
              </a:rPr>
              <a:t> 2020 20882-894DOI: (10.1016/j.omtn.2020.05.006) </a:t>
            </a:r>
            <a:endParaRPr b="0" lang="en-US" sz="900" spc="-1" strike="noStrike">
              <a:solidFill>
                <a:srgbClr val="ffffff"/>
              </a:solidFill>
              <a:latin typeface="Arial"/>
            </a:endParaRPr>
          </a:p>
        </p:txBody>
      </p:sp>
      <p:sp>
        <p:nvSpPr>
          <p:cNvPr id="55" name="TextShape 3"/>
          <p:cNvSpPr txBox="1"/>
          <p:nvPr/>
        </p:nvSpPr>
        <p:spPr>
          <a:xfrm>
            <a:off x="952560" y="6624000"/>
            <a:ext cx="5556240" cy="231120"/>
          </a:xfrm>
          <a:prstGeom prst="rect">
            <a:avLst/>
          </a:prstGeom>
          <a:noFill/>
          <a:ln>
            <a:noFill/>
          </a:ln>
        </p:spPr>
        <p:txBody>
          <a:bodyPr lIns="90000" rIns="90000" tIns="46800" bIns="46800" anchor="ctr">
            <a:spAutoFit/>
          </a:bodyPr>
          <a:p>
            <a:r>
              <a:rPr b="0" lang="en-US" sz="900" spc="-1" strike="noStrike">
                <a:solidFill>
                  <a:srgbClr val="ffffff"/>
                </a:solidFill>
                <a:latin typeface="Arial"/>
              </a:rPr>
              <a:t>Copyright © 2020 The Authors</a:t>
            </a:r>
            <a:r>
              <a:rPr b="0" lang="en-US" sz="900" spc="-1" strike="noStrike">
                <a:solidFill>
                  <a:srgbClr val="ffffff"/>
                </a:solidFill>
                <a:latin typeface="Arial"/>
                <a:hlinkClick r:id="rId2"/>
              </a:rPr>
              <a:t> Terms and Conditions</a:t>
            </a:r>
            <a:endParaRPr b="0" lang="en-US" sz="900" spc="-1" strike="noStrike">
              <a:solidFill>
                <a:srgbClr val="ffffff"/>
              </a:solidFill>
              <a:latin typeface="Arial"/>
            </a:endParaRPr>
          </a:p>
        </p:txBody>
      </p:sp>
      <p:pic>
        <p:nvPicPr>
          <p:cNvPr id="56" name="Logo" descr=""/>
          <p:cNvPicPr/>
          <p:nvPr/>
        </p:nvPicPr>
        <p:blipFill>
          <a:blip r:embed="rId3"/>
          <a:stretch/>
        </p:blipFill>
        <p:spPr>
          <a:xfrm>
            <a:off x="79200" y="6212880"/>
            <a:ext cx="708120" cy="496440"/>
          </a:xfrm>
          <a:prstGeom prst="rect">
            <a:avLst/>
          </a:prstGeom>
          <a:ln>
            <a:noFill/>
          </a:ln>
        </p:spPr>
      </p:pic>
    </p:spTree>
  </p:cSld>
  <p:transition spd="slow">
    <p:wipe dir="r"/>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4129560" y="79200"/>
            <a:ext cx="884880" cy="307080"/>
          </a:xfrm>
          <a:prstGeom prst="rect">
            <a:avLst/>
          </a:prstGeom>
          <a:noFill/>
          <a:ln>
            <a:noFill/>
          </a:ln>
        </p:spPr>
        <p:style>
          <a:lnRef idx="0"/>
          <a:fillRef idx="0"/>
          <a:effectRef idx="0"/>
          <a:fontRef idx="minor"/>
        </p:style>
        <p:txBody>
          <a:bodyPr wrap="none" lIns="90000" rIns="90000" tIns="46800" bIns="46800">
            <a:spAutoFit/>
          </a:bodyPr>
          <a:p>
            <a:r>
              <a:rPr b="0" lang="en-US" sz="1400" spc="-1" strike="noStrike">
                <a:solidFill>
                  <a:srgbClr val="ffffff"/>
                </a:solidFill>
                <a:latin typeface="Arial"/>
              </a:rPr>
              <a:t>Figure 2 </a:t>
            </a:r>
            <a:endParaRPr b="0" lang="en-US" sz="1400" spc="-1" strike="noStrike">
              <a:solidFill>
                <a:srgbClr val="ffffff"/>
              </a:solidFill>
              <a:latin typeface="Arial"/>
            </a:endParaRPr>
          </a:p>
        </p:txBody>
      </p:sp>
      <p:pic>
        <p:nvPicPr>
          <p:cNvPr id="58" name="Main graphic" descr=""/>
          <p:cNvPicPr/>
          <p:nvPr/>
        </p:nvPicPr>
        <p:blipFill>
          <a:blip r:embed="rId1"/>
          <a:stretch/>
        </p:blipFill>
        <p:spPr>
          <a:xfrm>
            <a:off x="1422360" y="1741320"/>
            <a:ext cx="6350040" cy="3025800"/>
          </a:xfrm>
          <a:prstGeom prst="rect">
            <a:avLst/>
          </a:prstGeom>
          <a:ln>
            <a:noFill/>
          </a:ln>
        </p:spPr>
      </p:pic>
      <p:sp>
        <p:nvSpPr>
          <p:cNvPr id="59" name="TextShape 2"/>
          <p:cNvSpPr txBox="1"/>
          <p:nvPr/>
        </p:nvSpPr>
        <p:spPr>
          <a:xfrm>
            <a:off x="952560" y="6477120"/>
            <a:ext cx="8254800" cy="231120"/>
          </a:xfrm>
          <a:prstGeom prst="rect">
            <a:avLst/>
          </a:prstGeom>
          <a:noFill/>
          <a:ln>
            <a:noFill/>
          </a:ln>
        </p:spPr>
        <p:txBody>
          <a:bodyPr lIns="90000" rIns="90000" tIns="45000" bIns="45000">
            <a:spAutoFit/>
          </a:bodyPr>
          <a:p>
            <a:r>
              <a:rPr b="0" i="1" lang="en-US" sz="900" spc="-1" strike="noStrike">
                <a:solidFill>
                  <a:srgbClr val="ffffff"/>
                </a:solidFill>
                <a:latin typeface="Arial"/>
              </a:rPr>
              <a:t>Molecular Therapy - Nucleic Acids</a:t>
            </a:r>
            <a:r>
              <a:rPr b="0" lang="en-US" sz="900" spc="-1" strike="noStrike">
                <a:solidFill>
                  <a:srgbClr val="ffffff"/>
                </a:solidFill>
                <a:latin typeface="Arial"/>
              </a:rPr>
              <a:t> 2020 20882-894DOI: (10.1016/j.omtn.2020.05.006) </a:t>
            </a:r>
            <a:endParaRPr b="0" lang="en-US" sz="900" spc="-1" strike="noStrike">
              <a:solidFill>
                <a:srgbClr val="ffffff"/>
              </a:solidFill>
              <a:latin typeface="Arial"/>
            </a:endParaRPr>
          </a:p>
        </p:txBody>
      </p:sp>
      <p:sp>
        <p:nvSpPr>
          <p:cNvPr id="60" name="TextShape 3"/>
          <p:cNvSpPr txBox="1"/>
          <p:nvPr/>
        </p:nvSpPr>
        <p:spPr>
          <a:xfrm>
            <a:off x="952560" y="6624000"/>
            <a:ext cx="5556240" cy="231120"/>
          </a:xfrm>
          <a:prstGeom prst="rect">
            <a:avLst/>
          </a:prstGeom>
          <a:noFill/>
          <a:ln>
            <a:noFill/>
          </a:ln>
        </p:spPr>
        <p:txBody>
          <a:bodyPr lIns="90000" rIns="90000" tIns="46800" bIns="46800" anchor="ctr">
            <a:spAutoFit/>
          </a:bodyPr>
          <a:p>
            <a:r>
              <a:rPr b="0" lang="en-US" sz="900" spc="-1" strike="noStrike">
                <a:solidFill>
                  <a:srgbClr val="ffffff"/>
                </a:solidFill>
                <a:latin typeface="Arial"/>
              </a:rPr>
              <a:t>Copyright © 2020 The Authors</a:t>
            </a:r>
            <a:r>
              <a:rPr b="0" lang="en-US" sz="900" spc="-1" strike="noStrike">
                <a:solidFill>
                  <a:srgbClr val="ffffff"/>
                </a:solidFill>
                <a:latin typeface="Arial"/>
                <a:hlinkClick r:id="rId2"/>
              </a:rPr>
              <a:t> Terms and Conditions</a:t>
            </a:r>
            <a:endParaRPr b="0" lang="en-US" sz="900" spc="-1" strike="noStrike">
              <a:solidFill>
                <a:srgbClr val="ffffff"/>
              </a:solidFill>
              <a:latin typeface="Arial"/>
            </a:endParaRPr>
          </a:p>
        </p:txBody>
      </p:sp>
      <p:pic>
        <p:nvPicPr>
          <p:cNvPr id="61" name="Logo" descr=""/>
          <p:cNvPicPr/>
          <p:nvPr/>
        </p:nvPicPr>
        <p:blipFill>
          <a:blip r:embed="rId3"/>
          <a:stretch/>
        </p:blipFill>
        <p:spPr>
          <a:xfrm>
            <a:off x="79200" y="6212880"/>
            <a:ext cx="708120" cy="496440"/>
          </a:xfrm>
          <a:prstGeom prst="rect">
            <a:avLst/>
          </a:prstGeom>
          <a:ln>
            <a:noFill/>
          </a:ln>
        </p:spPr>
      </p:pic>
    </p:spTree>
  </p:cSld>
  <p:transition spd="slow">
    <p:wipe dir="r"/>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4129560" y="79200"/>
            <a:ext cx="884880" cy="307080"/>
          </a:xfrm>
          <a:prstGeom prst="rect">
            <a:avLst/>
          </a:prstGeom>
          <a:noFill/>
          <a:ln>
            <a:noFill/>
          </a:ln>
        </p:spPr>
        <p:style>
          <a:lnRef idx="0"/>
          <a:fillRef idx="0"/>
          <a:effectRef idx="0"/>
          <a:fontRef idx="minor"/>
        </p:style>
        <p:txBody>
          <a:bodyPr wrap="none" lIns="90000" rIns="90000" tIns="46800" bIns="46800">
            <a:spAutoFit/>
          </a:bodyPr>
          <a:p>
            <a:r>
              <a:rPr b="0" lang="en-US" sz="1400" spc="-1" strike="noStrike">
                <a:solidFill>
                  <a:srgbClr val="ffffff"/>
                </a:solidFill>
                <a:latin typeface="Arial"/>
              </a:rPr>
              <a:t>Figure 3 </a:t>
            </a:r>
            <a:endParaRPr b="0" lang="en-US" sz="1400" spc="-1" strike="noStrike">
              <a:solidFill>
                <a:srgbClr val="ffffff"/>
              </a:solidFill>
              <a:latin typeface="Arial"/>
            </a:endParaRPr>
          </a:p>
        </p:txBody>
      </p:sp>
      <p:pic>
        <p:nvPicPr>
          <p:cNvPr id="63" name="Main graphic" descr=""/>
          <p:cNvPicPr/>
          <p:nvPr/>
        </p:nvPicPr>
        <p:blipFill>
          <a:blip r:embed="rId1"/>
          <a:stretch/>
        </p:blipFill>
        <p:spPr>
          <a:xfrm>
            <a:off x="3019680" y="762120"/>
            <a:ext cx="3155400" cy="4984200"/>
          </a:xfrm>
          <a:prstGeom prst="rect">
            <a:avLst/>
          </a:prstGeom>
          <a:ln>
            <a:noFill/>
          </a:ln>
        </p:spPr>
      </p:pic>
      <p:sp>
        <p:nvSpPr>
          <p:cNvPr id="64" name="TextShape 2"/>
          <p:cNvSpPr txBox="1"/>
          <p:nvPr/>
        </p:nvSpPr>
        <p:spPr>
          <a:xfrm>
            <a:off x="952560" y="6477120"/>
            <a:ext cx="8254800" cy="231120"/>
          </a:xfrm>
          <a:prstGeom prst="rect">
            <a:avLst/>
          </a:prstGeom>
          <a:noFill/>
          <a:ln>
            <a:noFill/>
          </a:ln>
        </p:spPr>
        <p:txBody>
          <a:bodyPr lIns="90000" rIns="90000" tIns="45000" bIns="45000">
            <a:spAutoFit/>
          </a:bodyPr>
          <a:p>
            <a:r>
              <a:rPr b="0" i="1" lang="en-US" sz="900" spc="-1" strike="noStrike">
                <a:solidFill>
                  <a:srgbClr val="ffffff"/>
                </a:solidFill>
                <a:latin typeface="Arial"/>
              </a:rPr>
              <a:t>Molecular Therapy - Nucleic Acids</a:t>
            </a:r>
            <a:r>
              <a:rPr b="0" lang="en-US" sz="900" spc="-1" strike="noStrike">
                <a:solidFill>
                  <a:srgbClr val="ffffff"/>
                </a:solidFill>
                <a:latin typeface="Arial"/>
              </a:rPr>
              <a:t> 2020 20882-894DOI: (10.1016/j.omtn.2020.05.006) </a:t>
            </a:r>
            <a:endParaRPr b="0" lang="en-US" sz="900" spc="-1" strike="noStrike">
              <a:solidFill>
                <a:srgbClr val="ffffff"/>
              </a:solidFill>
              <a:latin typeface="Arial"/>
            </a:endParaRPr>
          </a:p>
        </p:txBody>
      </p:sp>
      <p:sp>
        <p:nvSpPr>
          <p:cNvPr id="65" name="TextShape 3"/>
          <p:cNvSpPr txBox="1"/>
          <p:nvPr/>
        </p:nvSpPr>
        <p:spPr>
          <a:xfrm>
            <a:off x="952560" y="6624000"/>
            <a:ext cx="5556240" cy="231120"/>
          </a:xfrm>
          <a:prstGeom prst="rect">
            <a:avLst/>
          </a:prstGeom>
          <a:noFill/>
          <a:ln>
            <a:noFill/>
          </a:ln>
        </p:spPr>
        <p:txBody>
          <a:bodyPr lIns="90000" rIns="90000" tIns="46800" bIns="46800" anchor="ctr">
            <a:spAutoFit/>
          </a:bodyPr>
          <a:p>
            <a:r>
              <a:rPr b="0" lang="en-US" sz="900" spc="-1" strike="noStrike">
                <a:solidFill>
                  <a:srgbClr val="ffffff"/>
                </a:solidFill>
                <a:latin typeface="Arial"/>
              </a:rPr>
              <a:t>Copyright © 2020 The Authors</a:t>
            </a:r>
            <a:r>
              <a:rPr b="0" lang="en-US" sz="900" spc="-1" strike="noStrike">
                <a:solidFill>
                  <a:srgbClr val="ffffff"/>
                </a:solidFill>
                <a:latin typeface="Arial"/>
                <a:hlinkClick r:id="rId2"/>
              </a:rPr>
              <a:t> Terms and Conditions</a:t>
            </a:r>
            <a:endParaRPr b="0" lang="en-US" sz="900" spc="-1" strike="noStrike">
              <a:solidFill>
                <a:srgbClr val="ffffff"/>
              </a:solidFill>
              <a:latin typeface="Arial"/>
            </a:endParaRPr>
          </a:p>
        </p:txBody>
      </p:sp>
      <p:pic>
        <p:nvPicPr>
          <p:cNvPr id="66" name="Logo" descr=""/>
          <p:cNvPicPr/>
          <p:nvPr/>
        </p:nvPicPr>
        <p:blipFill>
          <a:blip r:embed="rId3"/>
          <a:stretch/>
        </p:blipFill>
        <p:spPr>
          <a:xfrm>
            <a:off x="79200" y="6212880"/>
            <a:ext cx="708120" cy="496440"/>
          </a:xfrm>
          <a:prstGeom prst="rect">
            <a:avLst/>
          </a:prstGeom>
          <a:ln>
            <a:noFill/>
          </a:ln>
        </p:spPr>
      </p:pic>
    </p:spTree>
  </p:cSld>
  <p:transition spd="slow">
    <p:wipe dir="r"/>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4129560" y="79200"/>
            <a:ext cx="884880" cy="307080"/>
          </a:xfrm>
          <a:prstGeom prst="rect">
            <a:avLst/>
          </a:prstGeom>
          <a:noFill/>
          <a:ln>
            <a:noFill/>
          </a:ln>
        </p:spPr>
        <p:style>
          <a:lnRef idx="0"/>
          <a:fillRef idx="0"/>
          <a:effectRef idx="0"/>
          <a:fontRef idx="minor"/>
        </p:style>
        <p:txBody>
          <a:bodyPr wrap="none" lIns="90000" rIns="90000" tIns="46800" bIns="46800">
            <a:spAutoFit/>
          </a:bodyPr>
          <a:p>
            <a:r>
              <a:rPr b="0" lang="en-US" sz="1400" spc="-1" strike="noStrike">
                <a:solidFill>
                  <a:srgbClr val="ffffff"/>
                </a:solidFill>
                <a:latin typeface="Arial"/>
              </a:rPr>
              <a:t>Figure 4 </a:t>
            </a:r>
            <a:endParaRPr b="0" lang="en-US" sz="1400" spc="-1" strike="noStrike">
              <a:solidFill>
                <a:srgbClr val="ffffff"/>
              </a:solidFill>
              <a:latin typeface="Arial"/>
            </a:endParaRPr>
          </a:p>
        </p:txBody>
      </p:sp>
      <p:pic>
        <p:nvPicPr>
          <p:cNvPr id="68" name="Main graphic" descr=""/>
          <p:cNvPicPr/>
          <p:nvPr/>
        </p:nvPicPr>
        <p:blipFill>
          <a:blip r:embed="rId1"/>
          <a:stretch/>
        </p:blipFill>
        <p:spPr>
          <a:xfrm>
            <a:off x="1422360" y="1965240"/>
            <a:ext cx="6350040" cy="2577600"/>
          </a:xfrm>
          <a:prstGeom prst="rect">
            <a:avLst/>
          </a:prstGeom>
          <a:ln>
            <a:noFill/>
          </a:ln>
        </p:spPr>
      </p:pic>
      <p:sp>
        <p:nvSpPr>
          <p:cNvPr id="69" name="TextShape 2"/>
          <p:cNvSpPr txBox="1"/>
          <p:nvPr/>
        </p:nvSpPr>
        <p:spPr>
          <a:xfrm>
            <a:off x="952560" y="6477120"/>
            <a:ext cx="8254800" cy="231120"/>
          </a:xfrm>
          <a:prstGeom prst="rect">
            <a:avLst/>
          </a:prstGeom>
          <a:noFill/>
          <a:ln>
            <a:noFill/>
          </a:ln>
        </p:spPr>
        <p:txBody>
          <a:bodyPr lIns="90000" rIns="90000" tIns="45000" bIns="45000">
            <a:spAutoFit/>
          </a:bodyPr>
          <a:p>
            <a:r>
              <a:rPr b="0" i="1" lang="en-US" sz="900" spc="-1" strike="noStrike">
                <a:solidFill>
                  <a:srgbClr val="ffffff"/>
                </a:solidFill>
                <a:latin typeface="Arial"/>
              </a:rPr>
              <a:t>Molecular Therapy - Nucleic Acids</a:t>
            </a:r>
            <a:r>
              <a:rPr b="0" lang="en-US" sz="900" spc="-1" strike="noStrike">
                <a:solidFill>
                  <a:srgbClr val="ffffff"/>
                </a:solidFill>
                <a:latin typeface="Arial"/>
              </a:rPr>
              <a:t> 2020 20882-894DOI: (10.1016/j.omtn.2020.05.006) </a:t>
            </a:r>
            <a:endParaRPr b="0" lang="en-US" sz="900" spc="-1" strike="noStrike">
              <a:solidFill>
                <a:srgbClr val="ffffff"/>
              </a:solidFill>
              <a:latin typeface="Arial"/>
            </a:endParaRPr>
          </a:p>
        </p:txBody>
      </p:sp>
      <p:sp>
        <p:nvSpPr>
          <p:cNvPr id="70" name="TextShape 3"/>
          <p:cNvSpPr txBox="1"/>
          <p:nvPr/>
        </p:nvSpPr>
        <p:spPr>
          <a:xfrm>
            <a:off x="952560" y="6624000"/>
            <a:ext cx="5556240" cy="231120"/>
          </a:xfrm>
          <a:prstGeom prst="rect">
            <a:avLst/>
          </a:prstGeom>
          <a:noFill/>
          <a:ln>
            <a:noFill/>
          </a:ln>
        </p:spPr>
        <p:txBody>
          <a:bodyPr lIns="90000" rIns="90000" tIns="46800" bIns="46800" anchor="ctr">
            <a:spAutoFit/>
          </a:bodyPr>
          <a:p>
            <a:r>
              <a:rPr b="0" lang="en-US" sz="900" spc="-1" strike="noStrike">
                <a:solidFill>
                  <a:srgbClr val="ffffff"/>
                </a:solidFill>
                <a:latin typeface="Arial"/>
              </a:rPr>
              <a:t>Copyright © 2020 The Authors</a:t>
            </a:r>
            <a:r>
              <a:rPr b="0" lang="en-US" sz="900" spc="-1" strike="noStrike">
                <a:solidFill>
                  <a:srgbClr val="ffffff"/>
                </a:solidFill>
                <a:latin typeface="Arial"/>
                <a:hlinkClick r:id="rId2"/>
              </a:rPr>
              <a:t> Terms and Conditions</a:t>
            </a:r>
            <a:endParaRPr b="0" lang="en-US" sz="900" spc="-1" strike="noStrike">
              <a:solidFill>
                <a:srgbClr val="ffffff"/>
              </a:solidFill>
              <a:latin typeface="Arial"/>
            </a:endParaRPr>
          </a:p>
        </p:txBody>
      </p:sp>
      <p:pic>
        <p:nvPicPr>
          <p:cNvPr id="71" name="Logo" descr=""/>
          <p:cNvPicPr/>
          <p:nvPr/>
        </p:nvPicPr>
        <p:blipFill>
          <a:blip r:embed="rId3"/>
          <a:stretch/>
        </p:blipFill>
        <p:spPr>
          <a:xfrm>
            <a:off x="79200" y="6212880"/>
            <a:ext cx="708120" cy="496440"/>
          </a:xfrm>
          <a:prstGeom prst="rect">
            <a:avLst/>
          </a:prstGeom>
          <a:ln>
            <a:noFill/>
          </a:ln>
        </p:spPr>
      </p:pic>
    </p:spTree>
  </p:cSld>
  <p:transition spd="slow">
    <p:wipe dir="r"/>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LibreOffice/6.1.5.2$Linux_X86_64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