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Lst>
  <p:notesMasterIdLst>
    <p:notesMasterId r:id="rId50"/>
  </p:notesMasterIdLst>
  <p:handoutMasterIdLst>
    <p:handoutMasterId r:id="rId51"/>
  </p:handoutMasterIdLst>
  <p:sldIdLst>
    <p:sldId id="1525" r:id="rId5"/>
    <p:sldId id="1664" r:id="rId6"/>
    <p:sldId id="1695" r:id="rId7"/>
    <p:sldId id="1696" r:id="rId8"/>
    <p:sldId id="1697" r:id="rId9"/>
    <p:sldId id="1657" r:id="rId10"/>
    <p:sldId id="1659" r:id="rId11"/>
    <p:sldId id="1531" r:id="rId12"/>
    <p:sldId id="1533" r:id="rId13"/>
    <p:sldId id="1534" r:id="rId14"/>
    <p:sldId id="1537" r:id="rId15"/>
    <p:sldId id="1667" r:id="rId16"/>
    <p:sldId id="1559" r:id="rId17"/>
    <p:sldId id="1656" r:id="rId18"/>
    <p:sldId id="1560" r:id="rId19"/>
    <p:sldId id="1666" r:id="rId20"/>
    <p:sldId id="1691" r:id="rId21"/>
    <p:sldId id="1543" r:id="rId22"/>
    <p:sldId id="1641" r:id="rId23"/>
    <p:sldId id="1647" r:id="rId24"/>
    <p:sldId id="1553" r:id="rId25"/>
    <p:sldId id="1650" r:id="rId26"/>
    <p:sldId id="1689" r:id="rId27"/>
    <p:sldId id="1690" r:id="rId28"/>
    <p:sldId id="1668" r:id="rId29"/>
    <p:sldId id="1648" r:id="rId30"/>
    <p:sldId id="1547" r:id="rId31"/>
    <p:sldId id="1548" r:id="rId32"/>
    <p:sldId id="1679" r:id="rId33"/>
    <p:sldId id="1558" r:id="rId34"/>
    <p:sldId id="1563" r:id="rId35"/>
    <p:sldId id="1561" r:id="rId36"/>
    <p:sldId id="1562" r:id="rId37"/>
    <p:sldId id="1567" r:id="rId38"/>
    <p:sldId id="1680" r:id="rId39"/>
    <p:sldId id="1564" r:id="rId40"/>
    <p:sldId id="1565" r:id="rId41"/>
    <p:sldId id="1566" r:id="rId42"/>
    <p:sldId id="1570" r:id="rId43"/>
    <p:sldId id="1571" r:id="rId44"/>
    <p:sldId id="1572" r:id="rId45"/>
    <p:sldId id="1573" r:id="rId46"/>
    <p:sldId id="1692" r:id="rId47"/>
    <p:sldId id="1693" r:id="rId48"/>
    <p:sldId id="1694"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B3C"/>
    <a:srgbClr val="F44610"/>
    <a:srgbClr val="DA80C5"/>
    <a:srgbClr val="FFC000"/>
    <a:srgbClr val="92D050"/>
    <a:srgbClr val="595959"/>
    <a:srgbClr val="C539A4"/>
    <a:srgbClr val="7AC14E"/>
    <a:srgbClr val="FE5E5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14" autoAdjust="0"/>
  </p:normalViewPr>
  <p:slideViewPr>
    <p:cSldViewPr snapToObjects="1">
      <p:cViewPr varScale="1">
        <p:scale>
          <a:sx n="126" d="100"/>
          <a:sy n="126" d="100"/>
        </p:scale>
        <p:origin x="51" y="51"/>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12/16/2016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12/16/2016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8971443-4023-418C-A1C4-7307F6422B9A}"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975760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571065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44226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38596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46147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878841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53684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984308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8971443-4023-418C-A1C4-7307F6422B9A}"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983856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12/16/2016</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solidFill>
                <a:schemeClr val="bg1"/>
              </a:solidFill>
              <a:effectLst/>
              <a:uLnTx/>
              <a:uFillTx/>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dirty="0"/>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Tree>
    <p:extLst>
      <p:ext uri="{BB962C8B-B14F-4D97-AF65-F5344CB8AC3E}">
        <p14:creationId xmlns:p14="http://schemas.microsoft.com/office/powerpoint/2010/main" val="3710633676"/>
      </p:ext>
    </p:extLst>
  </p:cSld>
  <p:clrMapOvr>
    <a:masterClrMapping/>
  </p:clrMapOvr>
  <mc:AlternateContent xmlns:mc="http://schemas.openxmlformats.org/markup-compatibility/2006" xmlns:p14="http://schemas.microsoft.com/office/powerpoint/2010/main">
    <mc:Choice Requires="p14">
      <p:transition p14:dur="250">
        <p14:pan/>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12/16/2016</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327"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bg1"/>
                </a:solidFill>
                <a:latin typeface="+mj-lt"/>
              </a:rPr>
              <a:t>Saveen Reddy</a:t>
            </a:r>
          </a:p>
          <a:p>
            <a:pPr algn="l" defTabSz="777149"/>
            <a:r>
              <a:rPr lang="en-US" sz="2720" dirty="0">
                <a:solidFill>
                  <a:schemeClr val="bg1"/>
                </a:solidFill>
                <a:latin typeface="+mj-lt"/>
              </a:rPr>
              <a:t>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Azure Data Lake Deep Dive</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2016/11/08</a:t>
            </a:r>
          </a:p>
        </p:txBody>
      </p:sp>
    </p:spTree>
    <p:extLst>
      <p:ext uri="{BB962C8B-B14F-4D97-AF65-F5344CB8AC3E}">
        <p14:creationId xmlns:p14="http://schemas.microsoft.com/office/powerpoint/2010/main" val="200859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5" name="Rectangle 104"/>
          <p:cNvSpPr/>
          <p:nvPr/>
        </p:nvSpPr>
        <p:spPr bwMode="auto">
          <a:xfrm>
            <a:off x="3174324" y="1208092"/>
            <a:ext cx="6087826" cy="2317522"/>
          </a:xfrm>
          <a:prstGeom prst="rect">
            <a:avLst/>
          </a:prstGeom>
          <a:solidFill>
            <a:srgbClr val="3398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21" name="Rectangle 220"/>
          <p:cNvSpPr/>
          <p:nvPr/>
        </p:nvSpPr>
        <p:spPr>
          <a:xfrm>
            <a:off x="3406114" y="1451101"/>
            <a:ext cx="1657543" cy="1823565"/>
          </a:xfrm>
          <a:prstGeom prst="rect">
            <a:avLst/>
          </a:prstGeom>
          <a:solidFill>
            <a:srgbClr val="236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MapReduce &amp; </a:t>
            </a:r>
            <a:r>
              <a:rPr kumimoji="0" lang="en-US" sz="1530" b="0" i="0" u="none" strike="noStrike" kern="0" cap="none" spc="0" normalizeH="0" baseline="0" noProof="0" dirty="0" err="1">
                <a:ln>
                  <a:noFill/>
                </a:ln>
                <a:solidFill>
                  <a:schemeClr val="bg1"/>
                </a:solidFill>
                <a:effectLst/>
                <a:uLnTx/>
                <a:uFillTx/>
                <a:latin typeface="Segoe UI Light" panose="020B0502040204020203" pitchFamily="34" charset="0"/>
                <a:cs typeface="Segoe UI Light" panose="020B0502040204020203" pitchFamily="34" charset="0"/>
              </a:rPr>
              <a:t>Tez</a:t>
            </a:r>
            <a:endParaRPr kumimoji="0" lang="en-US" sz="153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367854" y="1436691"/>
            <a:ext cx="1657543" cy="1823565"/>
          </a:xfrm>
          <a:prstGeom prst="rect">
            <a:avLst/>
          </a:prstGeom>
          <a:solidFill>
            <a:srgbClr val="236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ADLA/U-SQL</a:t>
            </a:r>
          </a:p>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102" name="Rectangle 101"/>
          <p:cNvSpPr/>
          <p:nvPr/>
        </p:nvSpPr>
        <p:spPr bwMode="auto">
          <a:xfrm>
            <a:off x="3174324" y="4784276"/>
            <a:ext cx="6087826" cy="1989586"/>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r>
              <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rPr>
              <a:t>Data Lake Store</a:t>
            </a:r>
          </a:p>
        </p:txBody>
      </p:sp>
      <p:sp>
        <p:nvSpPr>
          <p:cNvPr id="104" name="Rectangle 103"/>
          <p:cNvSpPr/>
          <p:nvPr/>
        </p:nvSpPr>
        <p:spPr bwMode="auto">
          <a:xfrm>
            <a:off x="3174324" y="3515649"/>
            <a:ext cx="6087826" cy="526942"/>
          </a:xfrm>
          <a:prstGeom prst="rect">
            <a:avLst/>
          </a:prstGeom>
          <a:solidFill>
            <a:srgbClr val="2A80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55434" tIns="124347" rIns="155434" bIns="12434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92508" rtl="0" eaLnBrk="1" fontAlgn="base" latinLnBrk="0" hangingPunct="1">
              <a:lnSpc>
                <a:spcPct val="90000"/>
              </a:lnSpc>
              <a:spcBef>
                <a:spcPct val="0"/>
              </a:spcBef>
              <a:spcAft>
                <a:spcPct val="0"/>
              </a:spcAft>
              <a:buClrTx/>
              <a:buSzTx/>
              <a:buFontTx/>
              <a:buNone/>
              <a:tabLst/>
              <a:defRPr/>
            </a:pPr>
            <a:endParaRPr kumimoji="0" lang="en-US" sz="1700" b="1" i="0" u="none" strike="noStrike" kern="1200" cap="none" spc="0" normalizeH="0" baseline="0" noProof="0" dirty="0">
              <a:ln>
                <a:noFill/>
              </a:ln>
              <a:solidFill>
                <a:schemeClr val="bg1"/>
              </a:solidFill>
              <a:effectLst/>
              <a:uLnTx/>
              <a:uFillTx/>
              <a:latin typeface="+mj-lt"/>
              <a:ea typeface="Segoe UI" pitchFamily="34" charset="0"/>
              <a:cs typeface="Segoe UI" pitchFamily="34" charset="0"/>
            </a:endParaRPr>
          </a:p>
        </p:txBody>
      </p:sp>
      <p:sp>
        <p:nvSpPr>
          <p:cNvPr id="119" name="Rectangle 118"/>
          <p:cNvSpPr/>
          <p:nvPr/>
        </p:nvSpPr>
        <p:spPr bwMode="auto">
          <a:xfrm>
            <a:off x="3174324" y="4390825"/>
            <a:ext cx="6087826" cy="40981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55434" tIns="124347" rIns="155434" bIns="124347"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9250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chemeClr val="tx1"/>
                </a:solidFill>
                <a:effectLst/>
                <a:uLnTx/>
                <a:uFillTx/>
                <a:latin typeface="Segoe UI Light" panose="020B0502040204020203" pitchFamily="34" charset="0"/>
                <a:ea typeface="Segoe UI" pitchFamily="34" charset="0"/>
                <a:cs typeface="Segoe UI Light" panose="020B0502040204020203" pitchFamily="34" charset="0"/>
              </a:rPr>
              <a:t>WebHDFS</a:t>
            </a:r>
            <a:endParaRPr kumimoji="0" lang="en-US" sz="2000" b="0" i="0" u="none" strike="noStrike" kern="1200" cap="none" spc="0" normalizeH="0" baseline="0" noProof="0" dirty="0">
              <a:ln>
                <a:noFill/>
              </a:ln>
              <a:solidFill>
                <a:schemeClr val="tx1"/>
              </a:soli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20" name="Trapezoid 119"/>
          <p:cNvSpPr/>
          <p:nvPr/>
        </p:nvSpPr>
        <p:spPr bwMode="auto">
          <a:xfrm flipV="1">
            <a:off x="4408164" y="3445361"/>
            <a:ext cx="1261805" cy="318839"/>
          </a:xfrm>
          <a:prstGeom prst="trapezoid">
            <a:avLst/>
          </a:prstGeom>
          <a:solidFill>
            <a:srgbClr val="3398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21" name="Trapezoid 120"/>
          <p:cNvSpPr/>
          <p:nvPr/>
        </p:nvSpPr>
        <p:spPr bwMode="auto">
          <a:xfrm flipV="1">
            <a:off x="6799454" y="3445361"/>
            <a:ext cx="1261805" cy="318839"/>
          </a:xfrm>
          <a:prstGeom prst="trapezoid">
            <a:avLst/>
          </a:prstGeom>
          <a:solidFill>
            <a:srgbClr val="3398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22" name="TextBox 13"/>
          <p:cNvSpPr txBox="1"/>
          <p:nvPr/>
        </p:nvSpPr>
        <p:spPr>
          <a:xfrm>
            <a:off x="5861269" y="3522942"/>
            <a:ext cx="818978" cy="486572"/>
          </a:xfrm>
          <a:prstGeom prst="rect">
            <a:avLst/>
          </a:prstGeom>
          <a:noFill/>
        </p:spPr>
        <p:txBody>
          <a:bodyPr wrap="none" lIns="155434" tIns="124347" rIns="155434" bIns="12434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777149" rtl="0" eaLnBrk="1" fontAlgn="auto" latinLnBrk="0" hangingPunct="1">
              <a:lnSpc>
                <a:spcPct val="90000"/>
              </a:lnSpc>
              <a:spcBef>
                <a:spcPts val="0"/>
              </a:spcBef>
              <a:spcAft>
                <a:spcPts val="510"/>
              </a:spcAft>
              <a:buClrTx/>
              <a:buSzTx/>
              <a:buFontTx/>
              <a:buNone/>
              <a:tabLst/>
              <a:defRPr/>
            </a:pPr>
            <a:r>
              <a:rPr kumimoji="0" lang="en-US" sz="1700"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YARN</a:t>
            </a:r>
          </a:p>
        </p:txBody>
      </p:sp>
      <p:grpSp>
        <p:nvGrpSpPr>
          <p:cNvPr id="167" name="Group 166"/>
          <p:cNvGrpSpPr/>
          <p:nvPr/>
        </p:nvGrpSpPr>
        <p:grpSpPr>
          <a:xfrm>
            <a:off x="3767091" y="5326136"/>
            <a:ext cx="5186743" cy="1338955"/>
            <a:chOff x="5643352" y="6249485"/>
            <a:chExt cx="6102604" cy="1575384"/>
          </a:xfrm>
          <a:solidFill>
            <a:srgbClr val="008A3E"/>
          </a:solidFill>
        </p:grpSpPr>
        <p:grpSp>
          <p:nvGrpSpPr>
            <p:cNvPr id="168" name="Group 167"/>
            <p:cNvGrpSpPr/>
            <p:nvPr/>
          </p:nvGrpSpPr>
          <p:grpSpPr>
            <a:xfrm>
              <a:off x="5643352" y="6249485"/>
              <a:ext cx="974009" cy="1575384"/>
              <a:chOff x="5643352" y="6249485"/>
              <a:chExt cx="974009" cy="1575384"/>
            </a:xfrm>
            <a:grpFill/>
          </p:grpSpPr>
          <p:sp>
            <p:nvSpPr>
              <p:cNvPr id="184" name="Rounded Rectangle 183"/>
              <p:cNvSpPr>
                <a:spLocks/>
              </p:cNvSpPr>
              <p:nvPr/>
            </p:nvSpPr>
            <p:spPr>
              <a:xfrm>
                <a:off x="5643352"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sp>
            <p:nvSpPr>
              <p:cNvPr id="185" name="Rounded Rectangle 184"/>
              <p:cNvSpPr>
                <a:spLocks/>
              </p:cNvSpPr>
              <p:nvPr/>
            </p:nvSpPr>
            <p:spPr>
              <a:xfrm>
                <a:off x="5643352"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grpSp>
        <p:grpSp>
          <p:nvGrpSpPr>
            <p:cNvPr id="169" name="Group 168"/>
            <p:cNvGrpSpPr/>
            <p:nvPr/>
          </p:nvGrpSpPr>
          <p:grpSpPr>
            <a:xfrm>
              <a:off x="6669071" y="6249485"/>
              <a:ext cx="974009" cy="1575384"/>
              <a:chOff x="6669540" y="6249485"/>
              <a:chExt cx="974009" cy="1575384"/>
            </a:xfrm>
            <a:grpFill/>
          </p:grpSpPr>
          <p:sp>
            <p:nvSpPr>
              <p:cNvPr id="182" name="Rounded Rectangle 181"/>
              <p:cNvSpPr>
                <a:spLocks/>
              </p:cNvSpPr>
              <p:nvPr/>
            </p:nvSpPr>
            <p:spPr>
              <a:xfrm>
                <a:off x="6669540"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sp>
            <p:nvSpPr>
              <p:cNvPr id="183" name="Rounded Rectangle 182"/>
              <p:cNvSpPr>
                <a:spLocks/>
              </p:cNvSpPr>
              <p:nvPr/>
            </p:nvSpPr>
            <p:spPr>
              <a:xfrm>
                <a:off x="6669540"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grpSp>
        <p:grpSp>
          <p:nvGrpSpPr>
            <p:cNvPr id="170" name="Group 169"/>
            <p:cNvGrpSpPr/>
            <p:nvPr/>
          </p:nvGrpSpPr>
          <p:grpSpPr>
            <a:xfrm>
              <a:off x="7694790" y="6249485"/>
              <a:ext cx="974009" cy="1575384"/>
              <a:chOff x="7699832" y="6249485"/>
              <a:chExt cx="974009" cy="1575384"/>
            </a:xfrm>
            <a:grpFill/>
          </p:grpSpPr>
          <p:sp>
            <p:nvSpPr>
              <p:cNvPr id="180" name="Rounded Rectangle 179"/>
              <p:cNvSpPr>
                <a:spLocks/>
              </p:cNvSpPr>
              <p:nvPr/>
            </p:nvSpPr>
            <p:spPr>
              <a:xfrm>
                <a:off x="7699832"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sp>
            <p:nvSpPr>
              <p:cNvPr id="181" name="Rounded Rectangle 180"/>
              <p:cNvSpPr>
                <a:spLocks/>
              </p:cNvSpPr>
              <p:nvPr/>
            </p:nvSpPr>
            <p:spPr>
              <a:xfrm>
                <a:off x="7699832"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grpSp>
        <p:grpSp>
          <p:nvGrpSpPr>
            <p:cNvPr id="171" name="Group 170"/>
            <p:cNvGrpSpPr/>
            <p:nvPr/>
          </p:nvGrpSpPr>
          <p:grpSpPr>
            <a:xfrm>
              <a:off x="9746228" y="6249485"/>
              <a:ext cx="974009" cy="1575384"/>
              <a:chOff x="9745759" y="6249485"/>
              <a:chExt cx="974009" cy="1575384"/>
            </a:xfrm>
            <a:grpFill/>
          </p:grpSpPr>
          <p:sp>
            <p:nvSpPr>
              <p:cNvPr id="178" name="Rounded Rectangle 177"/>
              <p:cNvSpPr>
                <a:spLocks/>
              </p:cNvSpPr>
              <p:nvPr/>
            </p:nvSpPr>
            <p:spPr>
              <a:xfrm>
                <a:off x="9745759"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sp>
            <p:nvSpPr>
              <p:cNvPr id="179" name="Rounded Rectangle 178"/>
              <p:cNvSpPr>
                <a:spLocks/>
              </p:cNvSpPr>
              <p:nvPr/>
            </p:nvSpPr>
            <p:spPr>
              <a:xfrm>
                <a:off x="9745759"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grpSp>
        <p:grpSp>
          <p:nvGrpSpPr>
            <p:cNvPr id="172" name="Group 171"/>
            <p:cNvGrpSpPr/>
            <p:nvPr/>
          </p:nvGrpSpPr>
          <p:grpSpPr>
            <a:xfrm>
              <a:off x="10771947" y="6249485"/>
              <a:ext cx="974009" cy="1575384"/>
              <a:chOff x="10771947" y="6249485"/>
              <a:chExt cx="974009" cy="1575384"/>
            </a:xfrm>
            <a:grpFill/>
          </p:grpSpPr>
          <p:sp>
            <p:nvSpPr>
              <p:cNvPr id="176" name="Rounded Rectangle 175"/>
              <p:cNvSpPr>
                <a:spLocks/>
              </p:cNvSpPr>
              <p:nvPr/>
            </p:nvSpPr>
            <p:spPr>
              <a:xfrm>
                <a:off x="10771947"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sp>
            <p:nvSpPr>
              <p:cNvPr id="177" name="Rounded Rectangle 176"/>
              <p:cNvSpPr>
                <a:spLocks/>
              </p:cNvSpPr>
              <p:nvPr/>
            </p:nvSpPr>
            <p:spPr>
              <a:xfrm>
                <a:off x="10771947"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grpSp>
        <p:grpSp>
          <p:nvGrpSpPr>
            <p:cNvPr id="173" name="Group 172"/>
            <p:cNvGrpSpPr/>
            <p:nvPr/>
          </p:nvGrpSpPr>
          <p:grpSpPr>
            <a:xfrm>
              <a:off x="8720509" y="6249485"/>
              <a:ext cx="974009" cy="1575384"/>
              <a:chOff x="8733139" y="6249485"/>
              <a:chExt cx="974009" cy="1575384"/>
            </a:xfrm>
            <a:grpFill/>
          </p:grpSpPr>
          <p:sp>
            <p:nvSpPr>
              <p:cNvPr id="174" name="Rounded Rectangle 173"/>
              <p:cNvSpPr>
                <a:spLocks/>
              </p:cNvSpPr>
              <p:nvPr/>
            </p:nvSpPr>
            <p:spPr>
              <a:xfrm>
                <a:off x="8733139" y="7068404"/>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sp>
            <p:nvSpPr>
              <p:cNvPr id="175" name="Rounded Rectangle 174"/>
              <p:cNvSpPr>
                <a:spLocks/>
              </p:cNvSpPr>
              <p:nvPr/>
            </p:nvSpPr>
            <p:spPr>
              <a:xfrm>
                <a:off x="8733139" y="6249485"/>
                <a:ext cx="974009" cy="756465"/>
              </a:xfrm>
              <a:prstGeom prst="roundRect">
                <a:avLst>
                  <a:gd name="adj" fmla="val 5758"/>
                </a:avLst>
              </a:prstGeom>
              <a:grpFill/>
              <a:ln w="9525" cap="flat" cmpd="sng" algn="ctr">
                <a:noFill/>
                <a:prstDash val="solid"/>
              </a:ln>
              <a:effectLst/>
            </p:spPr>
            <p:txBody>
              <a:bodyPr lIns="0" rIns="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388574" rtl="0" eaLnBrk="1" fontAlgn="auto" latinLnBrk="0" hangingPunct="1">
                  <a:lnSpc>
                    <a:spcPct val="100000"/>
                  </a:lnSpc>
                  <a:spcBef>
                    <a:spcPts val="0"/>
                  </a:spcBef>
                  <a:spcAft>
                    <a:spcPts val="0"/>
                  </a:spcAft>
                  <a:buClrTx/>
                  <a:buSzTx/>
                  <a:buFontTx/>
                  <a:buNone/>
                  <a:tabLst/>
                  <a:defRPr/>
                </a:pPr>
                <a:r>
                  <a:rPr kumimoji="0" lang="en-US" sz="765" b="0" i="0" u="none" strike="noStrike" kern="1200" cap="none" spc="0" normalizeH="0" baseline="0" noProof="0" dirty="0">
                    <a:ln>
                      <a:noFill/>
                    </a:ln>
                    <a:noFill/>
                    <a:effectLst/>
                    <a:uLnTx/>
                    <a:uFillTx/>
                    <a:latin typeface="+mn-lt"/>
                    <a:ea typeface="+mn-ea"/>
                    <a:cs typeface="Arial"/>
                  </a:rPr>
                  <a:t>1</a:t>
                </a:r>
              </a:p>
            </p:txBody>
          </p:sp>
        </p:grpSp>
      </p:grpSp>
      <p:sp>
        <p:nvSpPr>
          <p:cNvPr id="186" name="Freeform 5"/>
          <p:cNvSpPr>
            <a:spLocks noEditPoints="1"/>
          </p:cNvSpPr>
          <p:nvPr/>
        </p:nvSpPr>
        <p:spPr bwMode="auto">
          <a:xfrm>
            <a:off x="3979892" y="5457880"/>
            <a:ext cx="396565" cy="374974"/>
          </a:xfrm>
          <a:custGeom>
            <a:avLst/>
            <a:gdLst>
              <a:gd name="T0" fmla="*/ 290 w 360"/>
              <a:gd name="T1" fmla="*/ 23 h 302"/>
              <a:gd name="T2" fmla="*/ 265 w 360"/>
              <a:gd name="T3" fmla="*/ 6 h 302"/>
              <a:gd name="T4" fmla="*/ 226 w 360"/>
              <a:gd name="T5" fmla="*/ 2 h 302"/>
              <a:gd name="T6" fmla="*/ 188 w 360"/>
              <a:gd name="T7" fmla="*/ 25 h 302"/>
              <a:gd name="T8" fmla="*/ 148 w 360"/>
              <a:gd name="T9" fmla="*/ 78 h 302"/>
              <a:gd name="T10" fmla="*/ 104 w 360"/>
              <a:gd name="T11" fmla="*/ 122 h 302"/>
              <a:gd name="T12" fmla="*/ 58 w 360"/>
              <a:gd name="T13" fmla="*/ 147 h 302"/>
              <a:gd name="T14" fmla="*/ 12 w 360"/>
              <a:gd name="T15" fmla="*/ 149 h 302"/>
              <a:gd name="T16" fmla="*/ 2 w 360"/>
              <a:gd name="T17" fmla="*/ 151 h 302"/>
              <a:gd name="T18" fmla="*/ 19 w 360"/>
              <a:gd name="T19" fmla="*/ 176 h 302"/>
              <a:gd name="T20" fmla="*/ 52 w 360"/>
              <a:gd name="T21" fmla="*/ 209 h 302"/>
              <a:gd name="T22" fmla="*/ 106 w 360"/>
              <a:gd name="T23" fmla="*/ 233 h 302"/>
              <a:gd name="T24" fmla="*/ 138 w 360"/>
              <a:gd name="T25" fmla="*/ 237 h 302"/>
              <a:gd name="T26" fmla="*/ 140 w 360"/>
              <a:gd name="T27" fmla="*/ 258 h 302"/>
              <a:gd name="T28" fmla="*/ 140 w 360"/>
              <a:gd name="T29" fmla="*/ 276 h 302"/>
              <a:gd name="T30" fmla="*/ 140 w 360"/>
              <a:gd name="T31" fmla="*/ 283 h 302"/>
              <a:gd name="T32" fmla="*/ 127 w 360"/>
              <a:gd name="T33" fmla="*/ 285 h 302"/>
              <a:gd name="T34" fmla="*/ 111 w 360"/>
              <a:gd name="T35" fmla="*/ 293 h 302"/>
              <a:gd name="T36" fmla="*/ 115 w 360"/>
              <a:gd name="T37" fmla="*/ 300 h 302"/>
              <a:gd name="T38" fmla="*/ 127 w 360"/>
              <a:gd name="T39" fmla="*/ 299 h 302"/>
              <a:gd name="T40" fmla="*/ 163 w 360"/>
              <a:gd name="T41" fmla="*/ 297 h 302"/>
              <a:gd name="T42" fmla="*/ 190 w 360"/>
              <a:gd name="T43" fmla="*/ 300 h 302"/>
              <a:gd name="T44" fmla="*/ 196 w 360"/>
              <a:gd name="T45" fmla="*/ 297 h 302"/>
              <a:gd name="T46" fmla="*/ 217 w 360"/>
              <a:gd name="T47" fmla="*/ 300 h 302"/>
              <a:gd name="T48" fmla="*/ 222 w 360"/>
              <a:gd name="T49" fmla="*/ 297 h 302"/>
              <a:gd name="T50" fmla="*/ 219 w 360"/>
              <a:gd name="T51" fmla="*/ 289 h 302"/>
              <a:gd name="T52" fmla="*/ 180 w 360"/>
              <a:gd name="T53" fmla="*/ 283 h 302"/>
              <a:gd name="T54" fmla="*/ 180 w 360"/>
              <a:gd name="T55" fmla="*/ 253 h 302"/>
              <a:gd name="T56" fmla="*/ 180 w 360"/>
              <a:gd name="T57" fmla="*/ 237 h 302"/>
              <a:gd name="T58" fmla="*/ 180 w 360"/>
              <a:gd name="T59" fmla="*/ 232 h 302"/>
              <a:gd name="T60" fmla="*/ 215 w 360"/>
              <a:gd name="T61" fmla="*/ 216 h 302"/>
              <a:gd name="T62" fmla="*/ 251 w 360"/>
              <a:gd name="T63" fmla="*/ 188 h 302"/>
              <a:gd name="T64" fmla="*/ 276 w 360"/>
              <a:gd name="T65" fmla="*/ 149 h 302"/>
              <a:gd name="T66" fmla="*/ 299 w 360"/>
              <a:gd name="T67" fmla="*/ 94 h 302"/>
              <a:gd name="T68" fmla="*/ 334 w 360"/>
              <a:gd name="T69" fmla="*/ 78 h 302"/>
              <a:gd name="T70" fmla="*/ 353 w 360"/>
              <a:gd name="T71" fmla="*/ 71 h 302"/>
              <a:gd name="T72" fmla="*/ 360 w 360"/>
              <a:gd name="T73" fmla="*/ 69 h 302"/>
              <a:gd name="T74" fmla="*/ 299 w 360"/>
              <a:gd name="T75" fmla="*/ 44 h 302"/>
              <a:gd name="T76" fmla="*/ 167 w 360"/>
              <a:gd name="T77" fmla="*/ 283 h 302"/>
              <a:gd name="T78" fmla="*/ 153 w 360"/>
              <a:gd name="T79" fmla="*/ 283 h 302"/>
              <a:gd name="T80" fmla="*/ 152 w 360"/>
              <a:gd name="T81" fmla="*/ 262 h 302"/>
              <a:gd name="T82" fmla="*/ 152 w 360"/>
              <a:gd name="T83" fmla="*/ 245 h 302"/>
              <a:gd name="T84" fmla="*/ 152 w 360"/>
              <a:gd name="T85" fmla="*/ 237 h 302"/>
              <a:gd name="T86" fmla="*/ 167 w 360"/>
              <a:gd name="T87" fmla="*/ 233 h 302"/>
              <a:gd name="T88" fmla="*/ 247 w 360"/>
              <a:gd name="T89" fmla="*/ 67 h 302"/>
              <a:gd name="T90" fmla="*/ 236 w 360"/>
              <a:gd name="T91" fmla="*/ 55 h 302"/>
              <a:gd name="T92" fmla="*/ 240 w 360"/>
              <a:gd name="T93" fmla="*/ 44 h 302"/>
              <a:gd name="T94" fmla="*/ 251 w 360"/>
              <a:gd name="T95" fmla="*/ 40 h 302"/>
              <a:gd name="T96" fmla="*/ 263 w 360"/>
              <a:gd name="T97" fmla="*/ 52 h 302"/>
              <a:gd name="T98" fmla="*/ 259 w 360"/>
              <a:gd name="T99" fmla="*/ 63 h 302"/>
              <a:gd name="T100" fmla="*/ 249 w 360"/>
              <a:gd name="T101" fmla="*/ 6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0" h="302">
                <a:moveTo>
                  <a:pt x="299" y="44"/>
                </a:moveTo>
                <a:lnTo>
                  <a:pt x="297" y="36"/>
                </a:lnTo>
                <a:lnTo>
                  <a:pt x="293" y="31"/>
                </a:lnTo>
                <a:lnTo>
                  <a:pt x="290" y="23"/>
                </a:lnTo>
                <a:lnTo>
                  <a:pt x="284" y="19"/>
                </a:lnTo>
                <a:lnTo>
                  <a:pt x="278" y="13"/>
                </a:lnTo>
                <a:lnTo>
                  <a:pt x="272" y="10"/>
                </a:lnTo>
                <a:lnTo>
                  <a:pt x="265" y="6"/>
                </a:lnTo>
                <a:lnTo>
                  <a:pt x="257" y="4"/>
                </a:lnTo>
                <a:lnTo>
                  <a:pt x="247" y="2"/>
                </a:lnTo>
                <a:lnTo>
                  <a:pt x="236" y="0"/>
                </a:lnTo>
                <a:lnTo>
                  <a:pt x="226" y="2"/>
                </a:lnTo>
                <a:lnTo>
                  <a:pt x="215" y="6"/>
                </a:lnTo>
                <a:lnTo>
                  <a:pt x="205" y="10"/>
                </a:lnTo>
                <a:lnTo>
                  <a:pt x="196" y="15"/>
                </a:lnTo>
                <a:lnTo>
                  <a:pt x="188" y="25"/>
                </a:lnTo>
                <a:lnTo>
                  <a:pt x="180" y="34"/>
                </a:lnTo>
                <a:lnTo>
                  <a:pt x="169" y="50"/>
                </a:lnTo>
                <a:lnTo>
                  <a:pt x="159" y="63"/>
                </a:lnTo>
                <a:lnTo>
                  <a:pt x="148" y="78"/>
                </a:lnTo>
                <a:lnTo>
                  <a:pt x="138" y="90"/>
                </a:lnTo>
                <a:lnTo>
                  <a:pt x="127" y="101"/>
                </a:lnTo>
                <a:lnTo>
                  <a:pt x="115" y="113"/>
                </a:lnTo>
                <a:lnTo>
                  <a:pt x="104" y="122"/>
                </a:lnTo>
                <a:lnTo>
                  <a:pt x="92" y="130"/>
                </a:lnTo>
                <a:lnTo>
                  <a:pt x="81" y="138"/>
                </a:lnTo>
                <a:lnTo>
                  <a:pt x="69" y="144"/>
                </a:lnTo>
                <a:lnTo>
                  <a:pt x="58" y="147"/>
                </a:lnTo>
                <a:lnTo>
                  <a:pt x="46" y="151"/>
                </a:lnTo>
                <a:lnTo>
                  <a:pt x="35" y="151"/>
                </a:lnTo>
                <a:lnTo>
                  <a:pt x="23" y="151"/>
                </a:lnTo>
                <a:lnTo>
                  <a:pt x="12" y="149"/>
                </a:lnTo>
                <a:lnTo>
                  <a:pt x="0" y="147"/>
                </a:lnTo>
                <a:lnTo>
                  <a:pt x="0" y="147"/>
                </a:lnTo>
                <a:lnTo>
                  <a:pt x="0" y="147"/>
                </a:lnTo>
                <a:lnTo>
                  <a:pt x="2" y="151"/>
                </a:lnTo>
                <a:lnTo>
                  <a:pt x="4" y="155"/>
                </a:lnTo>
                <a:lnTo>
                  <a:pt x="8" y="161"/>
                </a:lnTo>
                <a:lnTo>
                  <a:pt x="14" y="168"/>
                </a:lnTo>
                <a:lnTo>
                  <a:pt x="19" y="176"/>
                </a:lnTo>
                <a:lnTo>
                  <a:pt x="25" y="184"/>
                </a:lnTo>
                <a:lnTo>
                  <a:pt x="33" y="191"/>
                </a:lnTo>
                <a:lnTo>
                  <a:pt x="42" y="201"/>
                </a:lnTo>
                <a:lnTo>
                  <a:pt x="52" y="209"/>
                </a:lnTo>
                <a:lnTo>
                  <a:pt x="63" y="216"/>
                </a:lnTo>
                <a:lnTo>
                  <a:pt x="77" y="222"/>
                </a:lnTo>
                <a:lnTo>
                  <a:pt x="90" y="228"/>
                </a:lnTo>
                <a:lnTo>
                  <a:pt x="106" y="233"/>
                </a:lnTo>
                <a:lnTo>
                  <a:pt x="121" y="235"/>
                </a:lnTo>
                <a:lnTo>
                  <a:pt x="129" y="237"/>
                </a:lnTo>
                <a:lnTo>
                  <a:pt x="138" y="237"/>
                </a:lnTo>
                <a:lnTo>
                  <a:pt x="138" y="237"/>
                </a:lnTo>
                <a:lnTo>
                  <a:pt x="140" y="237"/>
                </a:lnTo>
                <a:lnTo>
                  <a:pt x="140" y="245"/>
                </a:lnTo>
                <a:lnTo>
                  <a:pt x="140" y="253"/>
                </a:lnTo>
                <a:lnTo>
                  <a:pt x="140" y="258"/>
                </a:lnTo>
                <a:lnTo>
                  <a:pt x="140" y="264"/>
                </a:lnTo>
                <a:lnTo>
                  <a:pt x="140" y="268"/>
                </a:lnTo>
                <a:lnTo>
                  <a:pt x="140" y="272"/>
                </a:lnTo>
                <a:lnTo>
                  <a:pt x="140" y="276"/>
                </a:lnTo>
                <a:lnTo>
                  <a:pt x="140" y="277"/>
                </a:lnTo>
                <a:lnTo>
                  <a:pt x="140" y="279"/>
                </a:lnTo>
                <a:lnTo>
                  <a:pt x="140" y="281"/>
                </a:lnTo>
                <a:lnTo>
                  <a:pt x="140" y="283"/>
                </a:lnTo>
                <a:lnTo>
                  <a:pt x="140" y="283"/>
                </a:lnTo>
                <a:lnTo>
                  <a:pt x="140" y="283"/>
                </a:lnTo>
                <a:lnTo>
                  <a:pt x="132" y="285"/>
                </a:lnTo>
                <a:lnTo>
                  <a:pt x="127" y="285"/>
                </a:lnTo>
                <a:lnTo>
                  <a:pt x="121" y="287"/>
                </a:lnTo>
                <a:lnTo>
                  <a:pt x="115" y="289"/>
                </a:lnTo>
                <a:lnTo>
                  <a:pt x="113" y="289"/>
                </a:lnTo>
                <a:lnTo>
                  <a:pt x="111" y="293"/>
                </a:lnTo>
                <a:lnTo>
                  <a:pt x="111" y="295"/>
                </a:lnTo>
                <a:lnTo>
                  <a:pt x="111" y="297"/>
                </a:lnTo>
                <a:lnTo>
                  <a:pt x="113" y="299"/>
                </a:lnTo>
                <a:lnTo>
                  <a:pt x="115" y="300"/>
                </a:lnTo>
                <a:lnTo>
                  <a:pt x="117" y="302"/>
                </a:lnTo>
                <a:lnTo>
                  <a:pt x="119" y="300"/>
                </a:lnTo>
                <a:lnTo>
                  <a:pt x="119" y="300"/>
                </a:lnTo>
                <a:lnTo>
                  <a:pt x="127" y="299"/>
                </a:lnTo>
                <a:lnTo>
                  <a:pt x="134" y="297"/>
                </a:lnTo>
                <a:lnTo>
                  <a:pt x="144" y="297"/>
                </a:lnTo>
                <a:lnTo>
                  <a:pt x="153" y="297"/>
                </a:lnTo>
                <a:lnTo>
                  <a:pt x="163" y="297"/>
                </a:lnTo>
                <a:lnTo>
                  <a:pt x="173" y="297"/>
                </a:lnTo>
                <a:lnTo>
                  <a:pt x="180" y="299"/>
                </a:lnTo>
                <a:lnTo>
                  <a:pt x="188" y="300"/>
                </a:lnTo>
                <a:lnTo>
                  <a:pt x="190" y="300"/>
                </a:lnTo>
                <a:lnTo>
                  <a:pt x="192" y="300"/>
                </a:lnTo>
                <a:lnTo>
                  <a:pt x="194" y="300"/>
                </a:lnTo>
                <a:lnTo>
                  <a:pt x="194" y="299"/>
                </a:lnTo>
                <a:lnTo>
                  <a:pt x="196" y="297"/>
                </a:lnTo>
                <a:lnTo>
                  <a:pt x="205" y="299"/>
                </a:lnTo>
                <a:lnTo>
                  <a:pt x="209" y="300"/>
                </a:lnTo>
                <a:lnTo>
                  <a:pt x="213" y="300"/>
                </a:lnTo>
                <a:lnTo>
                  <a:pt x="217" y="300"/>
                </a:lnTo>
                <a:lnTo>
                  <a:pt x="219" y="300"/>
                </a:lnTo>
                <a:lnTo>
                  <a:pt x="221" y="300"/>
                </a:lnTo>
                <a:lnTo>
                  <a:pt x="221" y="299"/>
                </a:lnTo>
                <a:lnTo>
                  <a:pt x="222" y="297"/>
                </a:lnTo>
                <a:lnTo>
                  <a:pt x="222" y="295"/>
                </a:lnTo>
                <a:lnTo>
                  <a:pt x="222" y="293"/>
                </a:lnTo>
                <a:lnTo>
                  <a:pt x="221" y="289"/>
                </a:lnTo>
                <a:lnTo>
                  <a:pt x="219" y="289"/>
                </a:lnTo>
                <a:lnTo>
                  <a:pt x="209" y="287"/>
                </a:lnTo>
                <a:lnTo>
                  <a:pt x="201" y="285"/>
                </a:lnTo>
                <a:lnTo>
                  <a:pt x="192" y="283"/>
                </a:lnTo>
                <a:lnTo>
                  <a:pt x="180" y="283"/>
                </a:lnTo>
                <a:lnTo>
                  <a:pt x="180" y="274"/>
                </a:lnTo>
                <a:lnTo>
                  <a:pt x="180" y="266"/>
                </a:lnTo>
                <a:lnTo>
                  <a:pt x="180" y="258"/>
                </a:lnTo>
                <a:lnTo>
                  <a:pt x="180" y="253"/>
                </a:lnTo>
                <a:lnTo>
                  <a:pt x="180" y="249"/>
                </a:lnTo>
                <a:lnTo>
                  <a:pt x="180" y="243"/>
                </a:lnTo>
                <a:lnTo>
                  <a:pt x="180" y="239"/>
                </a:lnTo>
                <a:lnTo>
                  <a:pt x="180" y="237"/>
                </a:lnTo>
                <a:lnTo>
                  <a:pt x="180" y="235"/>
                </a:lnTo>
                <a:lnTo>
                  <a:pt x="180" y="233"/>
                </a:lnTo>
                <a:lnTo>
                  <a:pt x="180" y="232"/>
                </a:lnTo>
                <a:lnTo>
                  <a:pt x="180" y="232"/>
                </a:lnTo>
                <a:lnTo>
                  <a:pt x="180" y="232"/>
                </a:lnTo>
                <a:lnTo>
                  <a:pt x="192" y="228"/>
                </a:lnTo>
                <a:lnTo>
                  <a:pt x="203" y="222"/>
                </a:lnTo>
                <a:lnTo>
                  <a:pt x="215" y="216"/>
                </a:lnTo>
                <a:lnTo>
                  <a:pt x="224" y="210"/>
                </a:lnTo>
                <a:lnTo>
                  <a:pt x="234" y="205"/>
                </a:lnTo>
                <a:lnTo>
                  <a:pt x="242" y="197"/>
                </a:lnTo>
                <a:lnTo>
                  <a:pt x="251" y="188"/>
                </a:lnTo>
                <a:lnTo>
                  <a:pt x="257" y="180"/>
                </a:lnTo>
                <a:lnTo>
                  <a:pt x="265" y="170"/>
                </a:lnTo>
                <a:lnTo>
                  <a:pt x="270" y="161"/>
                </a:lnTo>
                <a:lnTo>
                  <a:pt x="276" y="149"/>
                </a:lnTo>
                <a:lnTo>
                  <a:pt x="282" y="138"/>
                </a:lnTo>
                <a:lnTo>
                  <a:pt x="288" y="128"/>
                </a:lnTo>
                <a:lnTo>
                  <a:pt x="291" y="117"/>
                </a:lnTo>
                <a:lnTo>
                  <a:pt x="299" y="94"/>
                </a:lnTo>
                <a:lnTo>
                  <a:pt x="309" y="88"/>
                </a:lnTo>
                <a:lnTo>
                  <a:pt x="318" y="84"/>
                </a:lnTo>
                <a:lnTo>
                  <a:pt x="328" y="80"/>
                </a:lnTo>
                <a:lnTo>
                  <a:pt x="334" y="78"/>
                </a:lnTo>
                <a:lnTo>
                  <a:pt x="341" y="77"/>
                </a:lnTo>
                <a:lnTo>
                  <a:pt x="345" y="75"/>
                </a:lnTo>
                <a:lnTo>
                  <a:pt x="349" y="73"/>
                </a:lnTo>
                <a:lnTo>
                  <a:pt x="353" y="71"/>
                </a:lnTo>
                <a:lnTo>
                  <a:pt x="355" y="69"/>
                </a:lnTo>
                <a:lnTo>
                  <a:pt x="357" y="69"/>
                </a:lnTo>
                <a:lnTo>
                  <a:pt x="359" y="69"/>
                </a:lnTo>
                <a:lnTo>
                  <a:pt x="360" y="69"/>
                </a:lnTo>
                <a:lnTo>
                  <a:pt x="360" y="67"/>
                </a:lnTo>
                <a:lnTo>
                  <a:pt x="360" y="67"/>
                </a:lnTo>
                <a:lnTo>
                  <a:pt x="299" y="44"/>
                </a:lnTo>
                <a:lnTo>
                  <a:pt x="299" y="44"/>
                </a:lnTo>
                <a:close/>
                <a:moveTo>
                  <a:pt x="167" y="283"/>
                </a:moveTo>
                <a:lnTo>
                  <a:pt x="167" y="283"/>
                </a:lnTo>
                <a:lnTo>
                  <a:pt x="167" y="283"/>
                </a:lnTo>
                <a:lnTo>
                  <a:pt x="167" y="283"/>
                </a:lnTo>
                <a:lnTo>
                  <a:pt x="163" y="283"/>
                </a:lnTo>
                <a:lnTo>
                  <a:pt x="159" y="283"/>
                </a:lnTo>
                <a:lnTo>
                  <a:pt x="153" y="283"/>
                </a:lnTo>
                <a:lnTo>
                  <a:pt x="153" y="283"/>
                </a:lnTo>
                <a:lnTo>
                  <a:pt x="152" y="283"/>
                </a:lnTo>
                <a:lnTo>
                  <a:pt x="152" y="276"/>
                </a:lnTo>
                <a:lnTo>
                  <a:pt x="152" y="268"/>
                </a:lnTo>
                <a:lnTo>
                  <a:pt x="152" y="262"/>
                </a:lnTo>
                <a:lnTo>
                  <a:pt x="152" y="256"/>
                </a:lnTo>
                <a:lnTo>
                  <a:pt x="152" y="251"/>
                </a:lnTo>
                <a:lnTo>
                  <a:pt x="152" y="247"/>
                </a:lnTo>
                <a:lnTo>
                  <a:pt x="152" y="245"/>
                </a:lnTo>
                <a:lnTo>
                  <a:pt x="152" y="241"/>
                </a:lnTo>
                <a:lnTo>
                  <a:pt x="152" y="239"/>
                </a:lnTo>
                <a:lnTo>
                  <a:pt x="152" y="239"/>
                </a:lnTo>
                <a:lnTo>
                  <a:pt x="152" y="237"/>
                </a:lnTo>
                <a:lnTo>
                  <a:pt x="152" y="235"/>
                </a:lnTo>
                <a:lnTo>
                  <a:pt x="152" y="235"/>
                </a:lnTo>
                <a:lnTo>
                  <a:pt x="159" y="235"/>
                </a:lnTo>
                <a:lnTo>
                  <a:pt x="167" y="233"/>
                </a:lnTo>
                <a:lnTo>
                  <a:pt x="167" y="283"/>
                </a:lnTo>
                <a:lnTo>
                  <a:pt x="167" y="283"/>
                </a:lnTo>
                <a:close/>
                <a:moveTo>
                  <a:pt x="249" y="67"/>
                </a:moveTo>
                <a:lnTo>
                  <a:pt x="247" y="67"/>
                </a:lnTo>
                <a:lnTo>
                  <a:pt x="244" y="65"/>
                </a:lnTo>
                <a:lnTo>
                  <a:pt x="240" y="63"/>
                </a:lnTo>
                <a:lnTo>
                  <a:pt x="238" y="59"/>
                </a:lnTo>
                <a:lnTo>
                  <a:pt x="236" y="55"/>
                </a:lnTo>
                <a:lnTo>
                  <a:pt x="236" y="54"/>
                </a:lnTo>
                <a:lnTo>
                  <a:pt x="236" y="52"/>
                </a:lnTo>
                <a:lnTo>
                  <a:pt x="238" y="50"/>
                </a:lnTo>
                <a:lnTo>
                  <a:pt x="240" y="44"/>
                </a:lnTo>
                <a:lnTo>
                  <a:pt x="244" y="42"/>
                </a:lnTo>
                <a:lnTo>
                  <a:pt x="247" y="40"/>
                </a:lnTo>
                <a:lnTo>
                  <a:pt x="249" y="40"/>
                </a:lnTo>
                <a:lnTo>
                  <a:pt x="251" y="40"/>
                </a:lnTo>
                <a:lnTo>
                  <a:pt x="253" y="42"/>
                </a:lnTo>
                <a:lnTo>
                  <a:pt x="259" y="44"/>
                </a:lnTo>
                <a:lnTo>
                  <a:pt x="261" y="50"/>
                </a:lnTo>
                <a:lnTo>
                  <a:pt x="263" y="52"/>
                </a:lnTo>
                <a:lnTo>
                  <a:pt x="263" y="54"/>
                </a:lnTo>
                <a:lnTo>
                  <a:pt x="263" y="55"/>
                </a:lnTo>
                <a:lnTo>
                  <a:pt x="261" y="59"/>
                </a:lnTo>
                <a:lnTo>
                  <a:pt x="259" y="63"/>
                </a:lnTo>
                <a:lnTo>
                  <a:pt x="253" y="65"/>
                </a:lnTo>
                <a:lnTo>
                  <a:pt x="251" y="67"/>
                </a:lnTo>
                <a:lnTo>
                  <a:pt x="249" y="67"/>
                </a:lnTo>
                <a:lnTo>
                  <a:pt x="249" y="67"/>
                </a:lnTo>
                <a:close/>
              </a:path>
            </a:pathLst>
          </a:custGeom>
          <a:solidFill>
            <a:srgbClr val="92D050"/>
          </a:solidFill>
          <a:ln>
            <a:noFill/>
          </a:ln>
        </p:spPr>
        <p:txBody>
          <a:bodyPr vert="horz" wrap="square" lIns="23809" tIns="23809" rIns="0" bIns="23809" numCol="1" anchor="t" anchorCtr="0" compatLnSpc="1">
            <a:prstTxWarp prst="textNoShape">
              <a:avLst/>
            </a:prstTxWarp>
          </a:bodyPr>
          <a:lstStyle/>
          <a:p>
            <a:pPr marL="0" marR="0" lvl="0" indent="0" defTabSz="485718" eaLnBrk="1" fontAlgn="auto" latinLnBrk="0" hangingPunct="1">
              <a:lnSpc>
                <a:spcPct val="100000"/>
              </a:lnSpc>
              <a:spcBef>
                <a:spcPts val="0"/>
              </a:spcBef>
              <a:spcAft>
                <a:spcPts val="0"/>
              </a:spcAft>
              <a:buClrTx/>
              <a:buSzTx/>
              <a:buFontTx/>
              <a:buNone/>
              <a:tabLst/>
              <a:defRPr/>
            </a:pPr>
            <a:endParaRPr kumimoji="0" lang="en-US" sz="680" b="0" i="0" u="none" strike="noStrike" kern="0" cap="none" spc="0" normalizeH="0" baseline="0" noProof="0">
              <a:ln>
                <a:noFill/>
              </a:ln>
              <a:solidFill>
                <a:prstClr val="black"/>
              </a:solidFill>
              <a:effectLst/>
              <a:uLnTx/>
              <a:uFillTx/>
            </a:endParaRPr>
          </a:p>
        </p:txBody>
      </p:sp>
      <p:grpSp>
        <p:nvGrpSpPr>
          <p:cNvPr id="187" name="Group 186"/>
          <p:cNvGrpSpPr/>
          <p:nvPr/>
        </p:nvGrpSpPr>
        <p:grpSpPr>
          <a:xfrm>
            <a:off x="4748464" y="5448929"/>
            <a:ext cx="661153" cy="416058"/>
            <a:chOff x="2769908" y="1409697"/>
            <a:chExt cx="1965320" cy="1055586"/>
          </a:xfrm>
          <a:solidFill>
            <a:srgbClr val="92D050"/>
          </a:solidFill>
        </p:grpSpPr>
        <p:sp>
          <p:nvSpPr>
            <p:cNvPr id="188" name="Round Same Side Corner Rectangle 11"/>
            <p:cNvSpPr/>
            <p:nvPr/>
          </p:nvSpPr>
          <p:spPr>
            <a:xfrm>
              <a:off x="3138523" y="1744049"/>
              <a:ext cx="998085" cy="721234"/>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lIns="23809" rIns="0" rtlCol="0" anchor="ctr"/>
            <a:lstStyle/>
            <a:p>
              <a:pPr marL="0" marR="0" lvl="0" indent="0" defTabSz="476149" eaLnBrk="1" fontAlgn="auto" latinLnBrk="0" hangingPunct="1">
                <a:lnSpc>
                  <a:spcPct val="100000"/>
                </a:lnSpc>
                <a:spcBef>
                  <a:spcPts val="0"/>
                </a:spcBef>
                <a:spcAft>
                  <a:spcPts val="0"/>
                </a:spcAft>
                <a:buClrTx/>
                <a:buSzTx/>
                <a:buFontTx/>
                <a:buNone/>
                <a:tabLst/>
                <a:defRPr/>
              </a:pPr>
              <a:endParaRPr kumimoji="0" lang="en-US" sz="680" b="0" i="0" u="none" strike="noStrike" kern="0" cap="none" spc="0" normalizeH="0" baseline="0" noProof="0">
                <a:ln>
                  <a:noFill/>
                </a:ln>
                <a:solidFill>
                  <a:srgbClr val="008272"/>
                </a:solidFill>
                <a:effectLst/>
                <a:uLnTx/>
                <a:uFillTx/>
              </a:endParaRPr>
            </a:p>
          </p:txBody>
        </p:sp>
        <p:sp>
          <p:nvSpPr>
            <p:cNvPr id="189" name="Rounded Rectangle 223"/>
            <p:cNvSpPr/>
            <p:nvPr/>
          </p:nvSpPr>
          <p:spPr bwMode="auto">
            <a:xfrm>
              <a:off x="2769908" y="1409697"/>
              <a:ext cx="368615"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23809" tIns="23809" rIns="0" bIns="47618" numCol="1" spcCol="0" rtlCol="0" fromWordArt="0" anchor="b" anchorCtr="0" forceAA="0" compatLnSpc="1">
              <a:prstTxWarp prst="textNoShape">
                <a:avLst/>
              </a:prstTxWarp>
              <a:noAutofit/>
            </a:bodyPr>
            <a:lstStyle/>
            <a:p>
              <a:pPr marL="0" marR="0" lvl="0" indent="0" defTabSz="475992" eaLnBrk="1" fontAlgn="base" latinLnBrk="0" hangingPunct="1">
                <a:lnSpc>
                  <a:spcPct val="100000"/>
                </a:lnSpc>
                <a:spcBef>
                  <a:spcPct val="0"/>
                </a:spcBef>
                <a:spcAft>
                  <a:spcPct val="0"/>
                </a:spcAft>
                <a:buClrTx/>
                <a:buSzTx/>
                <a:buFontTx/>
                <a:buNone/>
                <a:tabLst/>
                <a:defRPr/>
              </a:pPr>
              <a:endParaRPr kumimoji="0" lang="en-US" sz="680" b="0" i="0" u="none" strike="noStrike" kern="0" cap="none" spc="-26"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0" name="Rounded Rectangle 6"/>
            <p:cNvSpPr/>
            <p:nvPr/>
          </p:nvSpPr>
          <p:spPr bwMode="auto">
            <a:xfrm rot="16200000">
              <a:off x="4229657" y="1440678"/>
              <a:ext cx="404402" cy="60674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w="10795" cap="flat" cmpd="sng" algn="ctr">
              <a:noFill/>
              <a:prstDash val="solid"/>
              <a:headEnd type="none" w="med" len="med"/>
              <a:tailEnd type="none" w="med" len="med"/>
            </a:ln>
            <a:effectLst/>
          </p:spPr>
          <p:txBody>
            <a:bodyPr vert="horz" wrap="square" lIns="23809" tIns="23808" rIns="0" bIns="23808" numCol="1" rtlCol="0" anchor="ctr" anchorCtr="0" compatLnSpc="1">
              <a:prstTxWarp prst="textNoShape">
                <a:avLst/>
              </a:prstTxWarp>
            </a:bodyPr>
            <a:lstStyle/>
            <a:p>
              <a:pPr marL="0" marR="0" lvl="0" indent="0" defTabSz="428531" eaLnBrk="1" fontAlgn="auto" latinLnBrk="0" hangingPunct="1">
                <a:lnSpc>
                  <a:spcPct val="100000"/>
                </a:lnSpc>
                <a:spcBef>
                  <a:spcPts val="0"/>
                </a:spcBef>
                <a:spcAft>
                  <a:spcPts val="0"/>
                </a:spcAft>
                <a:buClrTx/>
                <a:buSzTx/>
                <a:buFontTx/>
                <a:buNone/>
                <a:tabLst/>
                <a:defRPr/>
              </a:pPr>
              <a:endParaRPr kumimoji="0" lang="en-US" sz="680" b="0" i="0" u="none" strike="noStrike" kern="0" cap="none" spc="-71" normalizeH="0" baseline="0" noProof="0" dirty="0">
                <a:ln>
                  <a:noFill/>
                </a:ln>
                <a:gradFill>
                  <a:gsLst>
                    <a:gs pos="0">
                      <a:srgbClr val="FFFFFF"/>
                    </a:gs>
                    <a:gs pos="100000">
                      <a:srgbClr val="FFFFFF"/>
                    </a:gs>
                  </a:gsLst>
                  <a:lin ang="5400000" scaled="0"/>
                </a:gradFill>
                <a:effectLst/>
                <a:uLnTx/>
                <a:uFillTx/>
              </a:endParaRPr>
            </a:p>
          </p:txBody>
        </p:sp>
      </p:grpSp>
      <p:sp>
        <p:nvSpPr>
          <p:cNvPr id="191" name="Rounded Rectangle 18"/>
          <p:cNvSpPr/>
          <p:nvPr/>
        </p:nvSpPr>
        <p:spPr bwMode="auto">
          <a:xfrm>
            <a:off x="5703825" y="5435631"/>
            <a:ext cx="432445" cy="449561"/>
          </a:xfrm>
          <a:custGeom>
            <a:avLst/>
            <a:gdLst/>
            <a:ahLst/>
            <a:cxnLst/>
            <a:rect l="l" t="t" r="r" b="b"/>
            <a:pathLst>
              <a:path w="759909" h="783113">
                <a:moveTo>
                  <a:pt x="428313" y="198314"/>
                </a:moveTo>
                <a:cubicBezTo>
                  <a:pt x="508468" y="198313"/>
                  <a:pt x="573445" y="263292"/>
                  <a:pt x="573446" y="343446"/>
                </a:cubicBezTo>
                <a:cubicBezTo>
                  <a:pt x="573445" y="423600"/>
                  <a:pt x="508468" y="488578"/>
                  <a:pt x="428313" y="488578"/>
                </a:cubicBezTo>
                <a:cubicBezTo>
                  <a:pt x="348160" y="488577"/>
                  <a:pt x="283181" y="423600"/>
                  <a:pt x="283181" y="343446"/>
                </a:cubicBezTo>
                <a:cubicBezTo>
                  <a:pt x="283182" y="263291"/>
                  <a:pt x="348159" y="198314"/>
                  <a:pt x="428313" y="198314"/>
                </a:cubicBezTo>
                <a:close/>
                <a:moveTo>
                  <a:pt x="428313" y="131753"/>
                </a:moveTo>
                <a:cubicBezTo>
                  <a:pt x="311398" y="131753"/>
                  <a:pt x="216620" y="226531"/>
                  <a:pt x="216620" y="343446"/>
                </a:cubicBezTo>
                <a:cubicBezTo>
                  <a:pt x="216620" y="384187"/>
                  <a:pt x="228129" y="422239"/>
                  <a:pt x="251266" y="452558"/>
                </a:cubicBezTo>
                <a:lnTo>
                  <a:pt x="128069" y="575549"/>
                </a:lnTo>
                <a:cubicBezTo>
                  <a:pt x="109922" y="593667"/>
                  <a:pt x="109898" y="623064"/>
                  <a:pt x="128015" y="641211"/>
                </a:cubicBezTo>
                <a:cubicBezTo>
                  <a:pt x="146132" y="659359"/>
                  <a:pt x="175529" y="659383"/>
                  <a:pt x="193677" y="641266"/>
                </a:cubicBezTo>
                <a:lnTo>
                  <a:pt x="316485" y="518662"/>
                </a:lnTo>
                <a:cubicBezTo>
                  <a:pt x="347293" y="542946"/>
                  <a:pt x="386379" y="555139"/>
                  <a:pt x="428313" y="555138"/>
                </a:cubicBezTo>
                <a:cubicBezTo>
                  <a:pt x="545229" y="555139"/>
                  <a:pt x="640006" y="460361"/>
                  <a:pt x="640007" y="343445"/>
                </a:cubicBezTo>
                <a:cubicBezTo>
                  <a:pt x="640006" y="226531"/>
                  <a:pt x="545229" y="131753"/>
                  <a:pt x="428313" y="131753"/>
                </a:cubicBezTo>
                <a:close/>
                <a:moveTo>
                  <a:pt x="126654" y="0"/>
                </a:moveTo>
                <a:lnTo>
                  <a:pt x="633255" y="0"/>
                </a:lnTo>
                <a:cubicBezTo>
                  <a:pt x="703204" y="0"/>
                  <a:pt x="759909" y="56705"/>
                  <a:pt x="759909" y="126654"/>
                </a:cubicBezTo>
                <a:lnTo>
                  <a:pt x="759909" y="656459"/>
                </a:lnTo>
                <a:cubicBezTo>
                  <a:pt x="759909" y="726408"/>
                  <a:pt x="703204" y="783113"/>
                  <a:pt x="633255" y="783113"/>
                </a:cubicBezTo>
                <a:lnTo>
                  <a:pt x="126654" y="783113"/>
                </a:lnTo>
                <a:cubicBezTo>
                  <a:pt x="56705" y="783113"/>
                  <a:pt x="0" y="726408"/>
                  <a:pt x="0" y="656459"/>
                </a:cubicBezTo>
                <a:lnTo>
                  <a:pt x="0" y="126654"/>
                </a:lnTo>
                <a:cubicBezTo>
                  <a:pt x="0" y="56705"/>
                  <a:pt x="56705" y="0"/>
                  <a:pt x="126654" y="0"/>
                </a:cubicBezTo>
                <a:close/>
              </a:path>
            </a:pathLst>
          </a:cu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23809" tIns="23809" rIns="0" bIns="47618" numCol="1" spcCol="0" rtlCol="0" fromWordArt="0" anchor="b" anchorCtr="0" forceAA="0" compatLnSpc="1">
            <a:prstTxWarp prst="textNoShape">
              <a:avLst/>
            </a:prstTxWarp>
            <a:noAutofit/>
          </a:bodyPr>
          <a:lstStyle/>
          <a:p>
            <a:pPr marL="0" marR="0" lvl="0" indent="0" defTabSz="475992" eaLnBrk="1" fontAlgn="base" latinLnBrk="0" hangingPunct="1">
              <a:lnSpc>
                <a:spcPct val="100000"/>
              </a:lnSpc>
              <a:spcBef>
                <a:spcPct val="0"/>
              </a:spcBef>
              <a:spcAft>
                <a:spcPct val="0"/>
              </a:spcAft>
              <a:buClrTx/>
              <a:buSzTx/>
              <a:buFontTx/>
              <a:buNone/>
              <a:tabLst/>
              <a:defRPr/>
            </a:pPr>
            <a:endParaRPr kumimoji="0" lang="en-US" sz="680" b="0" i="0" u="none" strike="noStrike" kern="0" cap="none" spc="-26"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2" name="Freeform 191"/>
          <p:cNvSpPr>
            <a:spLocks noChangeAspect="1"/>
          </p:cNvSpPr>
          <p:nvPr/>
        </p:nvSpPr>
        <p:spPr bwMode="auto">
          <a:xfrm>
            <a:off x="6608591" y="5430639"/>
            <a:ext cx="387895" cy="382066"/>
          </a:xfrm>
          <a:custGeom>
            <a:avLst/>
            <a:gdLst>
              <a:gd name="connsiteX0" fmla="*/ 938222 w 2721566"/>
              <a:gd name="connsiteY0" fmla="*/ 1618192 h 2743150"/>
              <a:gd name="connsiteX1" fmla="*/ 920717 w 2721566"/>
              <a:gd name="connsiteY1" fmla="*/ 1627693 h 2743150"/>
              <a:gd name="connsiteX2" fmla="*/ 857026 w 2721566"/>
              <a:gd name="connsiteY2" fmla="*/ 1647464 h 2743150"/>
              <a:gd name="connsiteX3" fmla="*/ 847920 w 2721566"/>
              <a:gd name="connsiteY3" fmla="*/ 1648382 h 2743150"/>
              <a:gd name="connsiteX4" fmla="*/ 837756 w 2721566"/>
              <a:gd name="connsiteY4" fmla="*/ 1715659 h 2743150"/>
              <a:gd name="connsiteX5" fmla="*/ 832560 w 2721566"/>
              <a:gd name="connsiteY5" fmla="*/ 1819620 h 2743150"/>
              <a:gd name="connsiteX6" fmla="*/ 1127348 w 2721566"/>
              <a:gd name="connsiteY6" fmla="*/ 2538605 h 2743150"/>
              <a:gd name="connsiteX7" fmla="*/ 1128948 w 2721566"/>
              <a:gd name="connsiteY7" fmla="*/ 2540074 h 2743150"/>
              <a:gd name="connsiteX8" fmla="*/ 1240036 w 2721566"/>
              <a:gd name="connsiteY8" fmla="*/ 2557183 h 2743150"/>
              <a:gd name="connsiteX9" fmla="*/ 1360783 w 2721566"/>
              <a:gd name="connsiteY9" fmla="*/ 2563336 h 2743150"/>
              <a:gd name="connsiteX10" fmla="*/ 2448946 w 2721566"/>
              <a:gd name="connsiteY10" fmla="*/ 1835462 h 2743150"/>
              <a:gd name="connsiteX11" fmla="*/ 2454283 w 2721566"/>
              <a:gd name="connsiteY11" fmla="*/ 1820747 h 2743150"/>
              <a:gd name="connsiteX12" fmla="*/ 2454163 w 2721566"/>
              <a:gd name="connsiteY12" fmla="*/ 1820820 h 2743150"/>
              <a:gd name="connsiteX13" fmla="*/ 2315755 w 2721566"/>
              <a:gd name="connsiteY13" fmla="*/ 1885930 h 2743150"/>
              <a:gd name="connsiteX14" fmla="*/ 2314668 w 2721566"/>
              <a:gd name="connsiteY14" fmla="*/ 1896707 h 2743150"/>
              <a:gd name="connsiteX15" fmla="*/ 2121262 w 2721566"/>
              <a:gd name="connsiteY15" fmla="*/ 2054337 h 2743150"/>
              <a:gd name="connsiteX16" fmla="*/ 1981667 w 2721566"/>
              <a:gd name="connsiteY16" fmla="*/ 1996515 h 2743150"/>
              <a:gd name="connsiteX17" fmla="*/ 1964402 w 2721566"/>
              <a:gd name="connsiteY17" fmla="*/ 1970907 h 2743150"/>
              <a:gd name="connsiteX18" fmla="*/ 1833472 w 2721566"/>
              <a:gd name="connsiteY18" fmla="*/ 1979231 h 2743150"/>
              <a:gd name="connsiteX19" fmla="*/ 1005171 w 2721566"/>
              <a:gd name="connsiteY19" fmla="*/ 1679521 h 2743150"/>
              <a:gd name="connsiteX20" fmla="*/ 1275943 w 2721566"/>
              <a:gd name="connsiteY20" fmla="*/ 976747 h 2743150"/>
              <a:gd name="connsiteX21" fmla="*/ 1198822 w 2721566"/>
              <a:gd name="connsiteY21" fmla="*/ 1035009 h 2743150"/>
              <a:gd name="connsiteX22" fmla="*/ 1083955 w 2721566"/>
              <a:gd name="connsiteY22" fmla="*/ 1151055 h 2743150"/>
              <a:gd name="connsiteX23" fmla="*/ 1101284 w 2721566"/>
              <a:gd name="connsiteY23" fmla="*/ 1182982 h 2743150"/>
              <a:gd name="connsiteX24" fmla="*/ 1127948 w 2721566"/>
              <a:gd name="connsiteY24" fmla="*/ 1315054 h 2743150"/>
              <a:gd name="connsiteX25" fmla="*/ 1070000 w 2721566"/>
              <a:gd name="connsiteY25" fmla="*/ 1504762 h 2743150"/>
              <a:gd name="connsiteX26" fmla="*/ 1069531 w 2721566"/>
              <a:gd name="connsiteY26" fmla="*/ 1505330 h 2743150"/>
              <a:gd name="connsiteX27" fmla="*/ 1135763 w 2721566"/>
              <a:gd name="connsiteY27" fmla="*/ 1563925 h 2743150"/>
              <a:gd name="connsiteX28" fmla="*/ 1833472 w 2721566"/>
              <a:gd name="connsiteY28" fmla="*/ 1807163 h 2743150"/>
              <a:gd name="connsiteX29" fmla="*/ 1933016 w 2721566"/>
              <a:gd name="connsiteY29" fmla="*/ 1800511 h 2743150"/>
              <a:gd name="connsiteX30" fmla="*/ 1939359 w 2721566"/>
              <a:gd name="connsiteY30" fmla="*/ 1780077 h 2743150"/>
              <a:gd name="connsiteX31" fmla="*/ 2121262 w 2721566"/>
              <a:gd name="connsiteY31" fmla="*/ 1659503 h 2743150"/>
              <a:gd name="connsiteX32" fmla="*/ 2260857 w 2721566"/>
              <a:gd name="connsiteY32" fmla="*/ 1717325 h 2743150"/>
              <a:gd name="connsiteX33" fmla="*/ 2263606 w 2721566"/>
              <a:gd name="connsiteY33" fmla="*/ 1721402 h 2743150"/>
              <a:gd name="connsiteX34" fmla="*/ 2267011 w 2721566"/>
              <a:gd name="connsiteY34" fmla="*/ 1720229 h 2743150"/>
              <a:gd name="connsiteX35" fmla="*/ 2395987 w 2721566"/>
              <a:gd name="connsiteY35" fmla="*/ 1656069 h 2743150"/>
              <a:gd name="connsiteX36" fmla="*/ 2524667 w 2721566"/>
              <a:gd name="connsiteY36" fmla="*/ 1566083 h 2743150"/>
              <a:gd name="connsiteX37" fmla="*/ 2528847 w 2721566"/>
              <a:gd name="connsiteY37" fmla="*/ 1538444 h 2743150"/>
              <a:gd name="connsiteX38" fmla="*/ 2391754 w 2721566"/>
              <a:gd name="connsiteY38" fmla="*/ 1531467 h 2743150"/>
              <a:gd name="connsiteX39" fmla="*/ 2095342 w 2721566"/>
              <a:gd name="connsiteY39" fmla="*/ 1475341 h 2743150"/>
              <a:gd name="connsiteX40" fmla="*/ 1956122 w 2721566"/>
              <a:gd name="connsiteY40" fmla="*/ 1430037 h 2743150"/>
              <a:gd name="connsiteX41" fmla="*/ 1947455 w 2721566"/>
              <a:gd name="connsiteY41" fmla="*/ 1435880 h 2743150"/>
              <a:gd name="connsiteX42" fmla="*/ 1867644 w 2721566"/>
              <a:gd name="connsiteY42" fmla="*/ 1451993 h 2743150"/>
              <a:gd name="connsiteX43" fmla="*/ 1678717 w 2721566"/>
              <a:gd name="connsiteY43" fmla="*/ 1326764 h 2743150"/>
              <a:gd name="connsiteX44" fmla="*/ 1667734 w 2721566"/>
              <a:gd name="connsiteY44" fmla="*/ 1291381 h 2743150"/>
              <a:gd name="connsiteX45" fmla="*/ 1564981 w 2721566"/>
              <a:gd name="connsiteY45" fmla="*/ 1226519 h 2743150"/>
              <a:gd name="connsiteX46" fmla="*/ 1339681 w 2721566"/>
              <a:gd name="connsiteY46" fmla="*/ 1042541 h 2743150"/>
              <a:gd name="connsiteX47" fmla="*/ 1839031 w 2721566"/>
              <a:gd name="connsiteY47" fmla="*/ 802822 h 2743150"/>
              <a:gd name="connsiteX48" fmla="*/ 1539738 w 2721566"/>
              <a:gd name="connsiteY48" fmla="*/ 848536 h 2743150"/>
              <a:gd name="connsiteX49" fmla="*/ 1497492 w 2721566"/>
              <a:gd name="connsiteY49" fmla="*/ 864156 h 2743150"/>
              <a:gd name="connsiteX50" fmla="*/ 1530174 w 2721566"/>
              <a:gd name="connsiteY50" fmla="*/ 896941 h 2743150"/>
              <a:gd name="connsiteX51" fmla="*/ 1723667 w 2721566"/>
              <a:gd name="connsiteY51" fmla="*/ 1048242 h 2743150"/>
              <a:gd name="connsiteX52" fmla="*/ 1765091 w 2721566"/>
              <a:gd name="connsiteY52" fmla="*/ 1073360 h 2743150"/>
              <a:gd name="connsiteX53" fmla="*/ 1787834 w 2721566"/>
              <a:gd name="connsiteY53" fmla="*/ 1058026 h 2743150"/>
              <a:gd name="connsiteX54" fmla="*/ 1867644 w 2721566"/>
              <a:gd name="connsiteY54" fmla="*/ 1041913 h 2743150"/>
              <a:gd name="connsiteX55" fmla="*/ 2068519 w 2721566"/>
              <a:gd name="connsiteY55" fmla="*/ 1205631 h 2743150"/>
              <a:gd name="connsiteX56" fmla="*/ 2069865 w 2721566"/>
              <a:gd name="connsiteY56" fmla="*/ 1218984 h 2743150"/>
              <a:gd name="connsiteX57" fmla="*/ 2174899 w 2721566"/>
              <a:gd name="connsiteY57" fmla="*/ 1251806 h 2743150"/>
              <a:gd name="connsiteX58" fmla="*/ 2425742 w 2721566"/>
              <a:gd name="connsiteY58" fmla="*/ 1297108 h 2743150"/>
              <a:gd name="connsiteX59" fmla="*/ 2538295 w 2721566"/>
              <a:gd name="connsiteY59" fmla="*/ 1302486 h 2743150"/>
              <a:gd name="connsiteX60" fmla="*/ 2535655 w 2721566"/>
              <a:gd name="connsiteY60" fmla="*/ 1249725 h 2743150"/>
              <a:gd name="connsiteX61" fmla="*/ 2517759 w 2721566"/>
              <a:gd name="connsiteY61" fmla="*/ 1131394 h 2743150"/>
              <a:gd name="connsiteX62" fmla="*/ 2497854 w 2721566"/>
              <a:gd name="connsiteY62" fmla="*/ 1053274 h 2743150"/>
              <a:gd name="connsiteX63" fmla="*/ 2371258 w 2721566"/>
              <a:gd name="connsiteY63" fmla="*/ 956458 h 2743150"/>
              <a:gd name="connsiteX64" fmla="*/ 1839031 w 2721566"/>
              <a:gd name="connsiteY64" fmla="*/ 802822 h 2743150"/>
              <a:gd name="connsiteX65" fmla="*/ 540853 w 2721566"/>
              <a:gd name="connsiteY65" fmla="*/ 514986 h 2743150"/>
              <a:gd name="connsiteX66" fmla="*/ 525712 w 2721566"/>
              <a:gd name="connsiteY66" fmla="*/ 528873 h 2743150"/>
              <a:gd name="connsiteX67" fmla="*/ 179814 w 2721566"/>
              <a:gd name="connsiteY67" fmla="*/ 1371575 h 2743150"/>
              <a:gd name="connsiteX68" fmla="*/ 609577 w 2721566"/>
              <a:gd name="connsiteY68" fmla="*/ 2291196 h 2743150"/>
              <a:gd name="connsiteX69" fmla="*/ 629751 w 2721566"/>
              <a:gd name="connsiteY69" fmla="*/ 2306419 h 2743150"/>
              <a:gd name="connsiteX70" fmla="*/ 627186 w 2721566"/>
              <a:gd name="connsiteY70" fmla="*/ 2300879 h 2743150"/>
              <a:gd name="connsiteX71" fmla="*/ 536863 w 2721566"/>
              <a:gd name="connsiteY71" fmla="*/ 1819620 h 2743150"/>
              <a:gd name="connsiteX72" fmla="*/ 543586 w 2721566"/>
              <a:gd name="connsiteY72" fmla="*/ 1685426 h 2743150"/>
              <a:gd name="connsiteX73" fmla="*/ 561714 w 2721566"/>
              <a:gd name="connsiteY73" fmla="*/ 1565698 h 2743150"/>
              <a:gd name="connsiteX74" fmla="*/ 548721 w 2721566"/>
              <a:gd name="connsiteY74" fmla="*/ 1554978 h 2743150"/>
              <a:gd name="connsiteX75" fmla="*/ 449342 w 2721566"/>
              <a:gd name="connsiteY75" fmla="*/ 1315054 h 2743150"/>
              <a:gd name="connsiteX76" fmla="*/ 548721 w 2721566"/>
              <a:gd name="connsiteY76" fmla="*/ 1075131 h 2743150"/>
              <a:gd name="connsiteX77" fmla="*/ 586510 w 2721566"/>
              <a:gd name="connsiteY77" fmla="*/ 1043953 h 2743150"/>
              <a:gd name="connsiteX78" fmla="*/ 557759 w 2721566"/>
              <a:gd name="connsiteY78" fmla="*/ 931249 h 2743150"/>
              <a:gd name="connsiteX79" fmla="*/ 531303 w 2721566"/>
              <a:gd name="connsiteY79" fmla="*/ 666735 h 2743150"/>
              <a:gd name="connsiteX80" fmla="*/ 535100 w 2721566"/>
              <a:gd name="connsiteY80" fmla="*/ 565752 h 2743150"/>
              <a:gd name="connsiteX81" fmla="*/ 870476 w 2721566"/>
              <a:gd name="connsiteY81" fmla="*/ 288355 h 2743150"/>
              <a:gd name="connsiteX82" fmla="*/ 797863 w 2721566"/>
              <a:gd name="connsiteY82" fmla="*/ 323653 h 2743150"/>
              <a:gd name="connsiteX83" fmla="*/ 747285 w 2721566"/>
              <a:gd name="connsiteY83" fmla="*/ 354661 h 2743150"/>
              <a:gd name="connsiteX84" fmla="*/ 726331 w 2721566"/>
              <a:gd name="connsiteY84" fmla="*/ 436900 h 2743150"/>
              <a:gd name="connsiteX85" fmla="*/ 703371 w 2721566"/>
              <a:gd name="connsiteY85" fmla="*/ 666735 h 2743150"/>
              <a:gd name="connsiteX86" fmla="*/ 716392 w 2721566"/>
              <a:gd name="connsiteY86" fmla="*/ 840411 h 2743150"/>
              <a:gd name="connsiteX87" fmla="*/ 748231 w 2721566"/>
              <a:gd name="connsiteY87" fmla="*/ 979825 h 2743150"/>
              <a:gd name="connsiteX88" fmla="*/ 788645 w 2721566"/>
              <a:gd name="connsiteY88" fmla="*/ 975751 h 2743150"/>
              <a:gd name="connsiteX89" fmla="*/ 837858 w 2721566"/>
              <a:gd name="connsiteY89" fmla="*/ 980712 h 2743150"/>
              <a:gd name="connsiteX90" fmla="*/ 918259 w 2721566"/>
              <a:gd name="connsiteY90" fmla="*/ 891546 h 2743150"/>
              <a:gd name="connsiteX91" fmla="*/ 1010731 w 2721566"/>
              <a:gd name="connsiteY91" fmla="*/ 806835 h 2743150"/>
              <a:gd name="connsiteX92" fmla="*/ 1091088 w 2721566"/>
              <a:gd name="connsiteY92" fmla="*/ 746269 h 2743150"/>
              <a:gd name="connsiteX93" fmla="*/ 1090355 w 2721566"/>
              <a:gd name="connsiteY93" fmla="*/ 745257 h 2743150"/>
              <a:gd name="connsiteX94" fmla="*/ 908795 w 2721566"/>
              <a:gd name="connsiteY94" fmla="*/ 398035 h 2743150"/>
              <a:gd name="connsiteX95" fmla="*/ 1360783 w 2721566"/>
              <a:gd name="connsiteY95" fmla="*/ 179814 h 2743150"/>
              <a:gd name="connsiteX96" fmla="*/ 1122777 w 2721566"/>
              <a:gd name="connsiteY96" fmla="*/ 204027 h 2743150"/>
              <a:gd name="connsiteX97" fmla="*/ 1095649 w 2721566"/>
              <a:gd name="connsiteY97" fmla="*/ 211066 h 2743150"/>
              <a:gd name="connsiteX98" fmla="*/ 1107447 w 2721566"/>
              <a:gd name="connsiteY98" fmla="*/ 252895 h 2743150"/>
              <a:gd name="connsiteX99" fmla="*/ 1260905 w 2721566"/>
              <a:gd name="connsiteY99" fmla="*/ 573486 h 2743150"/>
              <a:gd name="connsiteX100" fmla="*/ 1297851 w 2721566"/>
              <a:gd name="connsiteY100" fmla="*/ 626931 h 2743150"/>
              <a:gd name="connsiteX101" fmla="*/ 1332168 w 2721566"/>
              <a:gd name="connsiteY101" fmla="*/ 610267 h 2743150"/>
              <a:gd name="connsiteX102" fmla="*/ 1839031 w 2721566"/>
              <a:gd name="connsiteY102" fmla="*/ 507125 h 2743150"/>
              <a:gd name="connsiteX103" fmla="*/ 2203231 w 2721566"/>
              <a:gd name="connsiteY103" fmla="*/ 559150 h 2743150"/>
              <a:gd name="connsiteX104" fmla="*/ 2233085 w 2721566"/>
              <a:gd name="connsiteY104" fmla="*/ 570212 h 2743150"/>
              <a:gd name="connsiteX105" fmla="*/ 2195854 w 2721566"/>
              <a:gd name="connsiteY105" fmla="*/ 528873 h 2743150"/>
              <a:gd name="connsiteX106" fmla="*/ 1360783 w 2721566"/>
              <a:gd name="connsiteY106" fmla="*/ 179814 h 2743150"/>
              <a:gd name="connsiteX107" fmla="*/ 1360783 w 2721566"/>
              <a:gd name="connsiteY107" fmla="*/ 0 h 2743150"/>
              <a:gd name="connsiteX108" fmla="*/ 2721566 w 2721566"/>
              <a:gd name="connsiteY108" fmla="*/ 1371575 h 2743150"/>
              <a:gd name="connsiteX109" fmla="*/ 1360783 w 2721566"/>
              <a:gd name="connsiteY109" fmla="*/ 2743150 h 2743150"/>
              <a:gd name="connsiteX110" fmla="*/ 0 w 2721566"/>
              <a:gd name="connsiteY110" fmla="*/ 1371575 h 2743150"/>
              <a:gd name="connsiteX111" fmla="*/ 599956 w 2721566"/>
              <a:gd name="connsiteY111" fmla="*/ 234244 h 2743150"/>
              <a:gd name="connsiteX112" fmla="*/ 605849 w 2721566"/>
              <a:gd name="connsiteY112" fmla="*/ 230636 h 2743150"/>
              <a:gd name="connsiteX113" fmla="*/ 664406 w 2721566"/>
              <a:gd name="connsiteY113" fmla="*/ 194779 h 2743150"/>
              <a:gd name="connsiteX114" fmla="*/ 712153 w 2721566"/>
              <a:gd name="connsiteY114" fmla="*/ 165541 h 2743150"/>
              <a:gd name="connsiteX115" fmla="*/ 1360783 w 2721566"/>
              <a:gd name="connsiteY115" fmla="*/ 0 h 27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721566" h="2743150">
                <a:moveTo>
                  <a:pt x="938222" y="1618192"/>
                </a:moveTo>
                <a:lnTo>
                  <a:pt x="920717" y="1627693"/>
                </a:lnTo>
                <a:cubicBezTo>
                  <a:pt x="900420" y="1636278"/>
                  <a:pt x="879114" y="1642944"/>
                  <a:pt x="857026" y="1647464"/>
                </a:cubicBezTo>
                <a:lnTo>
                  <a:pt x="847920" y="1648382"/>
                </a:lnTo>
                <a:lnTo>
                  <a:pt x="837756" y="1715659"/>
                </a:lnTo>
                <a:cubicBezTo>
                  <a:pt x="834320" y="1749840"/>
                  <a:pt x="832560" y="1784523"/>
                  <a:pt x="832560" y="1819620"/>
                </a:cubicBezTo>
                <a:cubicBezTo>
                  <a:pt x="832560" y="2100401"/>
                  <a:pt x="945213" y="2354601"/>
                  <a:pt x="1127348" y="2538605"/>
                </a:cubicBezTo>
                <a:lnTo>
                  <a:pt x="1128948" y="2540074"/>
                </a:lnTo>
                <a:lnTo>
                  <a:pt x="1240036" y="2557183"/>
                </a:lnTo>
                <a:cubicBezTo>
                  <a:pt x="1279737" y="2561252"/>
                  <a:pt x="1320019" y="2563336"/>
                  <a:pt x="1360783" y="2563336"/>
                </a:cubicBezTo>
                <a:cubicBezTo>
                  <a:pt x="1849956" y="2563336"/>
                  <a:pt x="2269665" y="2263203"/>
                  <a:pt x="2448946" y="1835462"/>
                </a:cubicBezTo>
                <a:lnTo>
                  <a:pt x="2454283" y="1820747"/>
                </a:lnTo>
                <a:lnTo>
                  <a:pt x="2454163" y="1820820"/>
                </a:lnTo>
                <a:lnTo>
                  <a:pt x="2315755" y="1885930"/>
                </a:lnTo>
                <a:lnTo>
                  <a:pt x="2314668" y="1896707"/>
                </a:lnTo>
                <a:cubicBezTo>
                  <a:pt x="2296260" y="1986666"/>
                  <a:pt x="2216663" y="2054337"/>
                  <a:pt x="2121262" y="2054337"/>
                </a:cubicBezTo>
                <a:cubicBezTo>
                  <a:pt x="2066747" y="2054337"/>
                  <a:pt x="2017393" y="2032241"/>
                  <a:pt x="1981667" y="1996515"/>
                </a:cubicBezTo>
                <a:lnTo>
                  <a:pt x="1964402" y="1970907"/>
                </a:lnTo>
                <a:lnTo>
                  <a:pt x="1833472" y="1979231"/>
                </a:lnTo>
                <a:cubicBezTo>
                  <a:pt x="1518836" y="1979231"/>
                  <a:pt x="1230263" y="1866756"/>
                  <a:pt x="1005171" y="1679521"/>
                </a:cubicBezTo>
                <a:close/>
                <a:moveTo>
                  <a:pt x="1275943" y="976747"/>
                </a:moveTo>
                <a:lnTo>
                  <a:pt x="1198822" y="1035009"/>
                </a:lnTo>
                <a:lnTo>
                  <a:pt x="1083955" y="1151055"/>
                </a:lnTo>
                <a:lnTo>
                  <a:pt x="1101284" y="1182982"/>
                </a:lnTo>
                <a:cubicBezTo>
                  <a:pt x="1118453" y="1223576"/>
                  <a:pt x="1127948" y="1268206"/>
                  <a:pt x="1127948" y="1315054"/>
                </a:cubicBezTo>
                <a:cubicBezTo>
                  <a:pt x="1127948" y="1385326"/>
                  <a:pt x="1106585" y="1450609"/>
                  <a:pt x="1070000" y="1504762"/>
                </a:cubicBezTo>
                <a:lnTo>
                  <a:pt x="1069531" y="1505330"/>
                </a:lnTo>
                <a:lnTo>
                  <a:pt x="1135763" y="1563925"/>
                </a:lnTo>
                <a:cubicBezTo>
                  <a:pt x="1327889" y="1716289"/>
                  <a:pt x="1570164" y="1807163"/>
                  <a:pt x="1833472" y="1807163"/>
                </a:cubicBezTo>
                <a:lnTo>
                  <a:pt x="1933016" y="1800511"/>
                </a:lnTo>
                <a:lnTo>
                  <a:pt x="1939359" y="1780077"/>
                </a:lnTo>
                <a:cubicBezTo>
                  <a:pt x="1969329" y="1709221"/>
                  <a:pt x="2039490" y="1659503"/>
                  <a:pt x="2121262" y="1659503"/>
                </a:cubicBezTo>
                <a:cubicBezTo>
                  <a:pt x="2175777" y="1659503"/>
                  <a:pt x="2225132" y="1681600"/>
                  <a:pt x="2260857" y="1717325"/>
                </a:cubicBezTo>
                <a:lnTo>
                  <a:pt x="2263606" y="1721402"/>
                </a:lnTo>
                <a:lnTo>
                  <a:pt x="2267011" y="1720229"/>
                </a:lnTo>
                <a:cubicBezTo>
                  <a:pt x="2311512" y="1701558"/>
                  <a:pt x="2354575" y="1680099"/>
                  <a:pt x="2395987" y="1656069"/>
                </a:cubicBezTo>
                <a:lnTo>
                  <a:pt x="2524667" y="1566083"/>
                </a:lnTo>
                <a:lnTo>
                  <a:pt x="2528847" y="1538444"/>
                </a:lnTo>
                <a:lnTo>
                  <a:pt x="2391754" y="1531467"/>
                </a:lnTo>
                <a:cubicBezTo>
                  <a:pt x="2290200" y="1521072"/>
                  <a:pt x="2191156" y="1502121"/>
                  <a:pt x="2095342" y="1475341"/>
                </a:cubicBezTo>
                <a:lnTo>
                  <a:pt x="1956122" y="1430037"/>
                </a:lnTo>
                <a:lnTo>
                  <a:pt x="1947455" y="1435880"/>
                </a:lnTo>
                <a:cubicBezTo>
                  <a:pt x="1922924" y="1446256"/>
                  <a:pt x="1895954" y="1451993"/>
                  <a:pt x="1867644" y="1451993"/>
                </a:cubicBezTo>
                <a:cubicBezTo>
                  <a:pt x="1782714" y="1451993"/>
                  <a:pt x="1709844" y="1400356"/>
                  <a:pt x="1678717" y="1326764"/>
                </a:cubicBezTo>
                <a:lnTo>
                  <a:pt x="1667734" y="1291381"/>
                </a:lnTo>
                <a:lnTo>
                  <a:pt x="1564981" y="1226519"/>
                </a:lnTo>
                <a:cubicBezTo>
                  <a:pt x="1484969" y="1171328"/>
                  <a:pt x="1409629" y="1109760"/>
                  <a:pt x="1339681" y="1042541"/>
                </a:cubicBezTo>
                <a:close/>
                <a:moveTo>
                  <a:pt x="1839031" y="802822"/>
                </a:moveTo>
                <a:cubicBezTo>
                  <a:pt x="1734808" y="802822"/>
                  <a:pt x="1634285" y="818826"/>
                  <a:pt x="1539738" y="848536"/>
                </a:cubicBezTo>
                <a:lnTo>
                  <a:pt x="1497492" y="864156"/>
                </a:lnTo>
                <a:lnTo>
                  <a:pt x="1530174" y="896941"/>
                </a:lnTo>
                <a:cubicBezTo>
                  <a:pt x="1590527" y="952297"/>
                  <a:pt x="1655217" y="1002924"/>
                  <a:pt x="1723667" y="1048242"/>
                </a:cubicBezTo>
                <a:lnTo>
                  <a:pt x="1765091" y="1073360"/>
                </a:lnTo>
                <a:lnTo>
                  <a:pt x="1787834" y="1058026"/>
                </a:lnTo>
                <a:cubicBezTo>
                  <a:pt x="1812364" y="1047651"/>
                  <a:pt x="1839334" y="1041913"/>
                  <a:pt x="1867644" y="1041913"/>
                </a:cubicBezTo>
                <a:cubicBezTo>
                  <a:pt x="1966729" y="1041913"/>
                  <a:pt x="2049399" y="1112198"/>
                  <a:pt x="2068519" y="1205631"/>
                </a:cubicBezTo>
                <a:lnTo>
                  <a:pt x="2069865" y="1218984"/>
                </a:lnTo>
                <a:lnTo>
                  <a:pt x="2174899" y="1251806"/>
                </a:lnTo>
                <a:cubicBezTo>
                  <a:pt x="2256094" y="1273569"/>
                  <a:pt x="2339900" y="1288863"/>
                  <a:pt x="2425742" y="1297108"/>
                </a:cubicBezTo>
                <a:lnTo>
                  <a:pt x="2538295" y="1302486"/>
                </a:lnTo>
                <a:lnTo>
                  <a:pt x="2535655" y="1249725"/>
                </a:lnTo>
                <a:cubicBezTo>
                  <a:pt x="2531623" y="1209661"/>
                  <a:pt x="2525625" y="1170184"/>
                  <a:pt x="2517759" y="1131394"/>
                </a:cubicBezTo>
                <a:lnTo>
                  <a:pt x="2497854" y="1053274"/>
                </a:lnTo>
                <a:lnTo>
                  <a:pt x="2371258" y="956458"/>
                </a:lnTo>
                <a:cubicBezTo>
                  <a:pt x="2216862" y="859087"/>
                  <a:pt x="2034451" y="802822"/>
                  <a:pt x="1839031" y="802822"/>
                </a:cubicBezTo>
                <a:close/>
                <a:moveTo>
                  <a:pt x="540853" y="514986"/>
                </a:moveTo>
                <a:lnTo>
                  <a:pt x="525712" y="528873"/>
                </a:lnTo>
                <a:cubicBezTo>
                  <a:pt x="311998" y="744539"/>
                  <a:pt x="179814" y="1042480"/>
                  <a:pt x="179814" y="1371575"/>
                </a:cubicBezTo>
                <a:cubicBezTo>
                  <a:pt x="179814" y="1741808"/>
                  <a:pt x="347110" y="2072609"/>
                  <a:pt x="609577" y="2291196"/>
                </a:cubicBezTo>
                <a:lnTo>
                  <a:pt x="629751" y="2306419"/>
                </a:lnTo>
                <a:lnTo>
                  <a:pt x="627186" y="2300879"/>
                </a:lnTo>
                <a:cubicBezTo>
                  <a:pt x="568888" y="2151864"/>
                  <a:pt x="536863" y="1989512"/>
                  <a:pt x="536863" y="1819620"/>
                </a:cubicBezTo>
                <a:cubicBezTo>
                  <a:pt x="536863" y="1774316"/>
                  <a:pt x="539140" y="1729548"/>
                  <a:pt x="543586" y="1685426"/>
                </a:cubicBezTo>
                <a:lnTo>
                  <a:pt x="561714" y="1565698"/>
                </a:lnTo>
                <a:lnTo>
                  <a:pt x="548721" y="1554978"/>
                </a:lnTo>
                <a:cubicBezTo>
                  <a:pt x="487320" y="1493576"/>
                  <a:pt x="449342" y="1408750"/>
                  <a:pt x="449342" y="1315054"/>
                </a:cubicBezTo>
                <a:cubicBezTo>
                  <a:pt x="449342" y="1221358"/>
                  <a:pt x="487320" y="1136533"/>
                  <a:pt x="548721" y="1075131"/>
                </a:cubicBezTo>
                <a:lnTo>
                  <a:pt x="586510" y="1043953"/>
                </a:lnTo>
                <a:lnTo>
                  <a:pt x="557759" y="931249"/>
                </a:lnTo>
                <a:cubicBezTo>
                  <a:pt x="540412" y="845808"/>
                  <a:pt x="531303" y="757344"/>
                  <a:pt x="531303" y="666735"/>
                </a:cubicBezTo>
                <a:cubicBezTo>
                  <a:pt x="531303" y="632757"/>
                  <a:pt x="532584" y="599081"/>
                  <a:pt x="535100" y="565752"/>
                </a:cubicBezTo>
                <a:close/>
                <a:moveTo>
                  <a:pt x="870476" y="288355"/>
                </a:moveTo>
                <a:lnTo>
                  <a:pt x="797863" y="323653"/>
                </a:lnTo>
                <a:lnTo>
                  <a:pt x="747285" y="354661"/>
                </a:lnTo>
                <a:lnTo>
                  <a:pt x="726331" y="436900"/>
                </a:lnTo>
                <a:cubicBezTo>
                  <a:pt x="711277" y="511139"/>
                  <a:pt x="703371" y="588006"/>
                  <a:pt x="703371" y="666735"/>
                </a:cubicBezTo>
                <a:cubicBezTo>
                  <a:pt x="703371" y="725782"/>
                  <a:pt x="707818" y="783782"/>
                  <a:pt x="716392" y="840411"/>
                </a:cubicBezTo>
                <a:lnTo>
                  <a:pt x="748231" y="979825"/>
                </a:lnTo>
                <a:lnTo>
                  <a:pt x="788645" y="975751"/>
                </a:lnTo>
                <a:lnTo>
                  <a:pt x="837858" y="980712"/>
                </a:lnTo>
                <a:lnTo>
                  <a:pt x="918259" y="891546"/>
                </a:lnTo>
                <a:cubicBezTo>
                  <a:pt x="947715" y="861857"/>
                  <a:pt x="978575" y="833583"/>
                  <a:pt x="1010731" y="806835"/>
                </a:cubicBezTo>
                <a:lnTo>
                  <a:pt x="1091088" y="746269"/>
                </a:lnTo>
                <a:lnTo>
                  <a:pt x="1090355" y="745257"/>
                </a:lnTo>
                <a:cubicBezTo>
                  <a:pt x="1017972" y="637265"/>
                  <a:pt x="956882" y="520950"/>
                  <a:pt x="908795" y="398035"/>
                </a:cubicBezTo>
                <a:close/>
                <a:moveTo>
                  <a:pt x="1360783" y="179814"/>
                </a:moveTo>
                <a:cubicBezTo>
                  <a:pt x="1279254" y="179814"/>
                  <a:pt x="1199655" y="188151"/>
                  <a:pt x="1122777" y="204027"/>
                </a:cubicBezTo>
                <a:lnTo>
                  <a:pt x="1095649" y="211066"/>
                </a:lnTo>
                <a:lnTo>
                  <a:pt x="1107447" y="252895"/>
                </a:lnTo>
                <a:cubicBezTo>
                  <a:pt x="1146623" y="366253"/>
                  <a:pt x="1198334" y="473680"/>
                  <a:pt x="1260905" y="573486"/>
                </a:cubicBezTo>
                <a:lnTo>
                  <a:pt x="1297851" y="626931"/>
                </a:lnTo>
                <a:lnTo>
                  <a:pt x="1332168" y="610267"/>
                </a:lnTo>
                <a:cubicBezTo>
                  <a:pt x="1487958" y="543852"/>
                  <a:pt x="1659240" y="507125"/>
                  <a:pt x="1839031" y="507125"/>
                </a:cubicBezTo>
                <a:cubicBezTo>
                  <a:pt x="1965448" y="507125"/>
                  <a:pt x="2087657" y="525282"/>
                  <a:pt x="2203231" y="559150"/>
                </a:cubicBezTo>
                <a:lnTo>
                  <a:pt x="2233085" y="570212"/>
                </a:lnTo>
                <a:lnTo>
                  <a:pt x="2195854" y="528873"/>
                </a:lnTo>
                <a:cubicBezTo>
                  <a:pt x="1982141" y="313207"/>
                  <a:pt x="1686899" y="179814"/>
                  <a:pt x="1360783" y="179814"/>
                </a:cubicBezTo>
                <a:close/>
                <a:moveTo>
                  <a:pt x="1360783" y="0"/>
                </a:moveTo>
                <a:cubicBezTo>
                  <a:pt x="2112323" y="0"/>
                  <a:pt x="2721566" y="614075"/>
                  <a:pt x="2721566" y="1371575"/>
                </a:cubicBezTo>
                <a:cubicBezTo>
                  <a:pt x="2721566" y="2129075"/>
                  <a:pt x="2112323" y="2743150"/>
                  <a:pt x="1360783" y="2743150"/>
                </a:cubicBezTo>
                <a:cubicBezTo>
                  <a:pt x="609243" y="2743150"/>
                  <a:pt x="0" y="2129075"/>
                  <a:pt x="0" y="1371575"/>
                </a:cubicBezTo>
                <a:cubicBezTo>
                  <a:pt x="0" y="898138"/>
                  <a:pt x="237985" y="480726"/>
                  <a:pt x="599956" y="234244"/>
                </a:cubicBezTo>
                <a:lnTo>
                  <a:pt x="605849" y="230636"/>
                </a:lnTo>
                <a:lnTo>
                  <a:pt x="664406" y="194779"/>
                </a:lnTo>
                <a:lnTo>
                  <a:pt x="712153" y="165541"/>
                </a:lnTo>
                <a:cubicBezTo>
                  <a:pt x="904967" y="59968"/>
                  <a:pt x="1125927" y="0"/>
                  <a:pt x="1360783" y="0"/>
                </a:cubicBezTo>
                <a:close/>
              </a:path>
            </a:pathLst>
          </a:cu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23809" tIns="76190" rIns="0" bIns="76190" numCol="1" spcCol="0" rtlCol="0" fromWordArt="0" anchor="t" anchorCtr="0" forceAA="0" compatLnSpc="1">
            <a:prstTxWarp prst="textNoShape">
              <a:avLst/>
            </a:prstTxWarp>
            <a:noAutofit/>
          </a:bodyPr>
          <a:lstStyle/>
          <a:p>
            <a:pPr marL="0" marR="0" lvl="0" indent="0" defTabSz="485560" eaLnBrk="1" fontAlgn="base" latinLnBrk="0" hangingPunct="1">
              <a:lnSpc>
                <a:spcPct val="90000"/>
              </a:lnSpc>
              <a:spcBef>
                <a:spcPct val="0"/>
              </a:spcBef>
              <a:spcAft>
                <a:spcPct val="0"/>
              </a:spcAft>
              <a:buClrTx/>
              <a:buSzTx/>
              <a:buFontTx/>
              <a:buNone/>
              <a:tabLst/>
              <a:defRPr/>
            </a:pPr>
            <a:endParaRPr kumimoji="0" lang="en-US" sz="68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3" name="Freeform 192"/>
          <p:cNvSpPr/>
          <p:nvPr/>
        </p:nvSpPr>
        <p:spPr>
          <a:xfrm>
            <a:off x="7519638" y="5477688"/>
            <a:ext cx="251826" cy="312422"/>
          </a:xfrm>
          <a:custGeom>
            <a:avLst/>
            <a:gdLst>
              <a:gd name="connsiteX0" fmla="*/ 103887 w 207774"/>
              <a:gd name="connsiteY0" fmla="*/ 0 h 257770"/>
              <a:gd name="connsiteX1" fmla="*/ 205663 w 207774"/>
              <a:gd name="connsiteY1" fmla="*/ 24187 h 257770"/>
              <a:gd name="connsiteX2" fmla="*/ 207588 w 207774"/>
              <a:gd name="connsiteY2" fmla="*/ 29753 h 257770"/>
              <a:gd name="connsiteX3" fmla="*/ 207774 w 207774"/>
              <a:gd name="connsiteY3" fmla="*/ 29753 h 257770"/>
              <a:gd name="connsiteX4" fmla="*/ 207774 w 207774"/>
              <a:gd name="connsiteY4" fmla="*/ 30292 h 257770"/>
              <a:gd name="connsiteX5" fmla="*/ 207774 w 207774"/>
              <a:gd name="connsiteY5" fmla="*/ 227478 h 257770"/>
              <a:gd name="connsiteX6" fmla="*/ 103887 w 207774"/>
              <a:gd name="connsiteY6" fmla="*/ 257770 h 257770"/>
              <a:gd name="connsiteX7" fmla="*/ 0 w 207774"/>
              <a:gd name="connsiteY7" fmla="*/ 227478 h 257770"/>
              <a:gd name="connsiteX8" fmla="*/ 0 w 207774"/>
              <a:gd name="connsiteY8" fmla="*/ 30292 h 257770"/>
              <a:gd name="connsiteX9" fmla="*/ 0 w 207774"/>
              <a:gd name="connsiteY9" fmla="*/ 29753 h 257770"/>
              <a:gd name="connsiteX10" fmla="*/ 187 w 207774"/>
              <a:gd name="connsiteY10" fmla="*/ 29753 h 257770"/>
              <a:gd name="connsiteX11" fmla="*/ 2111 w 207774"/>
              <a:gd name="connsiteY11" fmla="*/ 24187 h 257770"/>
              <a:gd name="connsiteX12" fmla="*/ 103887 w 207774"/>
              <a:gd name="connsiteY12" fmla="*/ 0 h 257770"/>
              <a:gd name="connsiteX13" fmla="*/ 101573 w 207774"/>
              <a:gd name="connsiteY13" fmla="*/ 12155 h 257770"/>
              <a:gd name="connsiteX14" fmla="*/ 17226 w 207774"/>
              <a:gd name="connsiteY14" fmla="*/ 37778 h 257770"/>
              <a:gd name="connsiteX15" fmla="*/ 101573 w 207774"/>
              <a:gd name="connsiteY15" fmla="*/ 63401 h 257770"/>
              <a:gd name="connsiteX16" fmla="*/ 185920 w 207774"/>
              <a:gd name="connsiteY16" fmla="*/ 37778 h 257770"/>
              <a:gd name="connsiteX17" fmla="*/ 101573 w 207774"/>
              <a:gd name="connsiteY17" fmla="*/ 12155 h 25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7774" h="257770">
                <a:moveTo>
                  <a:pt x="103887" y="0"/>
                </a:moveTo>
                <a:cubicBezTo>
                  <a:pt x="154090" y="0"/>
                  <a:pt x="195976" y="10384"/>
                  <a:pt x="205663" y="24187"/>
                </a:cubicBezTo>
                <a:lnTo>
                  <a:pt x="207588" y="29753"/>
                </a:lnTo>
                <a:lnTo>
                  <a:pt x="207774" y="29753"/>
                </a:lnTo>
                <a:lnTo>
                  <a:pt x="207774" y="30292"/>
                </a:lnTo>
                <a:lnTo>
                  <a:pt x="207774" y="227478"/>
                </a:lnTo>
                <a:cubicBezTo>
                  <a:pt x="207774" y="244208"/>
                  <a:pt x="161262" y="257770"/>
                  <a:pt x="103887" y="257770"/>
                </a:cubicBezTo>
                <a:cubicBezTo>
                  <a:pt x="46512" y="257770"/>
                  <a:pt x="0" y="244208"/>
                  <a:pt x="0" y="227478"/>
                </a:cubicBezTo>
                <a:lnTo>
                  <a:pt x="0" y="30292"/>
                </a:lnTo>
                <a:lnTo>
                  <a:pt x="0" y="29753"/>
                </a:lnTo>
                <a:lnTo>
                  <a:pt x="187" y="29753"/>
                </a:lnTo>
                <a:lnTo>
                  <a:pt x="2111" y="24187"/>
                </a:lnTo>
                <a:cubicBezTo>
                  <a:pt x="11798" y="10384"/>
                  <a:pt x="53684" y="0"/>
                  <a:pt x="103887" y="0"/>
                </a:cubicBezTo>
                <a:close/>
                <a:moveTo>
                  <a:pt x="101573" y="12155"/>
                </a:moveTo>
                <a:cubicBezTo>
                  <a:pt x="54989" y="12155"/>
                  <a:pt x="17226" y="23627"/>
                  <a:pt x="17226" y="37778"/>
                </a:cubicBezTo>
                <a:cubicBezTo>
                  <a:pt x="17226" y="51929"/>
                  <a:pt x="54989" y="63401"/>
                  <a:pt x="101573" y="63401"/>
                </a:cubicBezTo>
                <a:cubicBezTo>
                  <a:pt x="148157" y="63401"/>
                  <a:pt x="185920" y="51929"/>
                  <a:pt x="185920" y="37778"/>
                </a:cubicBezTo>
                <a:cubicBezTo>
                  <a:pt x="185920" y="23627"/>
                  <a:pt x="148157" y="12155"/>
                  <a:pt x="101573" y="12155"/>
                </a:cubicBezTo>
                <a:close/>
              </a:path>
            </a:pathLst>
          </a:custGeom>
          <a:solidFill>
            <a:srgbClr val="92D050"/>
          </a:solidFill>
          <a:ln w="12700" cap="flat" cmpd="sng" algn="ctr">
            <a:noFill/>
            <a:prstDash val="solid"/>
            <a:miter lim="800000"/>
          </a:ln>
          <a:effectLst/>
        </p:spPr>
        <p:txBody>
          <a:bodyPr wrap="square" lIns="23809" rIns="0" rtlCol="0" anchor="ctr">
            <a:noAutofit/>
          </a:bodyPr>
          <a:lstStyle/>
          <a:p>
            <a:pPr marL="0" marR="0" lvl="0" indent="0" defTabSz="485486" eaLnBrk="1" fontAlgn="auto" latinLnBrk="0" hangingPunct="1">
              <a:lnSpc>
                <a:spcPct val="100000"/>
              </a:lnSpc>
              <a:spcBef>
                <a:spcPts val="0"/>
              </a:spcBef>
              <a:spcAft>
                <a:spcPts val="0"/>
              </a:spcAft>
              <a:buClrTx/>
              <a:buSzTx/>
              <a:buFontTx/>
              <a:buNone/>
              <a:tabLst/>
              <a:defRPr/>
            </a:pPr>
            <a:endParaRPr kumimoji="0" lang="en-US" sz="680" b="0" i="0" u="none" strike="noStrike" kern="0" cap="none" spc="0" normalizeH="0" baseline="0" noProof="0">
              <a:ln>
                <a:noFill/>
              </a:ln>
              <a:solidFill>
                <a:srgbClr val="505050"/>
              </a:solidFill>
              <a:effectLst/>
              <a:uLnTx/>
              <a:uFillTx/>
            </a:endParaRPr>
          </a:p>
        </p:txBody>
      </p:sp>
      <p:sp>
        <p:nvSpPr>
          <p:cNvPr id="194" name="Freeform 7"/>
          <p:cNvSpPr>
            <a:spLocks noEditPoints="1"/>
          </p:cNvSpPr>
          <p:nvPr/>
        </p:nvSpPr>
        <p:spPr bwMode="auto">
          <a:xfrm>
            <a:off x="4913333" y="6121933"/>
            <a:ext cx="292171" cy="353825"/>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92D050"/>
          </a:solidFill>
          <a:ln w="10795" cap="flat" cmpd="sng" algn="ctr">
            <a:noFill/>
            <a:prstDash val="solid"/>
            <a:headEnd type="none" w="med" len="med"/>
            <a:tailEnd type="none" w="med" len="med"/>
          </a:ln>
          <a:effectLst/>
        </p:spPr>
        <p:txBody>
          <a:bodyPr vert="horz" wrap="square" lIns="23809" tIns="23808" rIns="0" bIns="23808" numCol="1" rtlCol="0" anchor="ctr" anchorCtr="0" compatLnSpc="1">
            <a:prstTxWarp prst="textNoShape">
              <a:avLst/>
            </a:prstTxWarp>
          </a:bodyPr>
          <a:lstStyle/>
          <a:p>
            <a:pPr marL="0" marR="0" lvl="0" indent="0" defTabSz="428531" eaLnBrk="1" fontAlgn="auto" latinLnBrk="0" hangingPunct="1">
              <a:lnSpc>
                <a:spcPct val="100000"/>
              </a:lnSpc>
              <a:spcBef>
                <a:spcPts val="0"/>
              </a:spcBef>
              <a:spcAft>
                <a:spcPts val="0"/>
              </a:spcAft>
              <a:buClrTx/>
              <a:buSzTx/>
              <a:buFontTx/>
              <a:buNone/>
              <a:tabLst/>
              <a:defRPr/>
            </a:pPr>
            <a:endParaRPr kumimoji="0" lang="en-US" sz="680" b="0" i="0" u="none" strike="noStrike" kern="0" cap="none" spc="-71" normalizeH="0" baseline="0" noProof="0" dirty="0">
              <a:ln>
                <a:noFill/>
              </a:ln>
              <a:solidFill>
                <a:srgbClr val="008272"/>
              </a:solidFill>
              <a:effectLst/>
              <a:uLnTx/>
              <a:uFillTx/>
            </a:endParaRPr>
          </a:p>
        </p:txBody>
      </p:sp>
      <p:sp>
        <p:nvSpPr>
          <p:cNvPr id="195" name="Frame 5"/>
          <p:cNvSpPr>
            <a:spLocks noChangeAspect="1"/>
          </p:cNvSpPr>
          <p:nvPr/>
        </p:nvSpPr>
        <p:spPr bwMode="auto">
          <a:xfrm>
            <a:off x="6692192" y="6126225"/>
            <a:ext cx="284889" cy="321025"/>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23809" tIns="28006" rIns="0" bIns="56011" numCol="1" spcCol="0" rtlCol="0" fromWordArt="0" anchor="b" anchorCtr="0" forceAA="0" compatLnSpc="1">
            <a:prstTxWarp prst="textNoShape">
              <a:avLst/>
            </a:prstTxWarp>
            <a:noAutofit/>
          </a:bodyPr>
          <a:lstStyle/>
          <a:p>
            <a:pPr marL="0" marR="0" lvl="0" indent="0" defTabSz="559831" eaLnBrk="1" fontAlgn="base" latinLnBrk="0" hangingPunct="1">
              <a:lnSpc>
                <a:spcPct val="100000"/>
              </a:lnSpc>
              <a:spcBef>
                <a:spcPct val="0"/>
              </a:spcBef>
              <a:spcAft>
                <a:spcPct val="0"/>
              </a:spcAft>
              <a:buClrTx/>
              <a:buSzTx/>
              <a:buFontTx/>
              <a:buNone/>
              <a:tabLst/>
              <a:defRPr/>
            </a:pPr>
            <a:endParaRPr kumimoji="0" lang="en-US" sz="680" b="0" i="0" u="none" strike="noStrike" kern="0" cap="none" spc="-3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6" name="Freeform 34"/>
          <p:cNvSpPr>
            <a:spLocks noEditPoints="1"/>
          </p:cNvSpPr>
          <p:nvPr/>
        </p:nvSpPr>
        <p:spPr bwMode="auto">
          <a:xfrm>
            <a:off x="3909056" y="6100817"/>
            <a:ext cx="467402" cy="453636"/>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92D050"/>
          </a:solidFill>
          <a:ln>
            <a:noFill/>
          </a:ln>
        </p:spPr>
        <p:txBody>
          <a:bodyPr vert="horz" wrap="square" lIns="48559" tIns="24279" rIns="48559" bIns="24279" numCol="1" anchor="t" anchorCtr="0" compatLnSpc="1">
            <a:prstTxWarp prst="textNoShape">
              <a:avLst/>
            </a:prstTxWarp>
          </a:bodyPr>
          <a:lstStyle/>
          <a:p>
            <a:pPr marL="0" marR="0" lvl="0" indent="0" defTabSz="495271"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333333"/>
              </a:solidFill>
              <a:effectLst/>
              <a:uLnTx/>
              <a:uFillTx/>
              <a:ea typeface="MS PGothic" panose="020B0600070205080204" pitchFamily="34" charset="-128"/>
            </a:endParaRPr>
          </a:p>
        </p:txBody>
      </p:sp>
      <p:sp>
        <p:nvSpPr>
          <p:cNvPr id="197" name="Freeform 53"/>
          <p:cNvSpPr>
            <a:spLocks noEditPoints="1"/>
          </p:cNvSpPr>
          <p:nvPr/>
        </p:nvSpPr>
        <p:spPr bwMode="auto">
          <a:xfrm>
            <a:off x="5772175" y="6044400"/>
            <a:ext cx="377072" cy="53198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rgbClr val="92D050"/>
          </a:solidFill>
          <a:ln>
            <a:noFill/>
          </a:ln>
        </p:spPr>
        <p:txBody>
          <a:bodyPr vert="horz" wrap="square" lIns="48559" tIns="24279" rIns="48559" bIns="24279" numCol="1" anchor="t" anchorCtr="0" compatLnSpc="1">
            <a:prstTxWarp prst="textNoShape">
              <a:avLst/>
            </a:prstTxWarp>
          </a:bodyPr>
          <a:lstStyle/>
          <a:p>
            <a:pPr marL="0" marR="0" lvl="0" indent="0" defTabSz="495271"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333333"/>
              </a:solidFill>
              <a:effectLst/>
              <a:uLnTx/>
              <a:uFillTx/>
              <a:ea typeface="MS PGothic" panose="020B0600070205080204" pitchFamily="34" charset="-128"/>
            </a:endParaRPr>
          </a:p>
        </p:txBody>
      </p:sp>
      <p:sp>
        <p:nvSpPr>
          <p:cNvPr id="198" name="Freeform 16"/>
          <p:cNvSpPr>
            <a:spLocks noChangeAspect="1" noEditPoints="1"/>
          </p:cNvSpPr>
          <p:nvPr/>
        </p:nvSpPr>
        <p:spPr bwMode="auto">
          <a:xfrm>
            <a:off x="8313741" y="5465116"/>
            <a:ext cx="452354" cy="437895"/>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rgbClr val="92D050"/>
          </a:solidFill>
          <a:ln>
            <a:noFill/>
          </a:ln>
          <a:extLst/>
        </p:spPr>
        <p:txBody>
          <a:bodyPr vert="horz" wrap="square" lIns="48559" tIns="24279" rIns="48559" bIns="24279" numCol="1" anchor="t" anchorCtr="0" compatLnSpc="1">
            <a:prstTxWarp prst="textNoShape">
              <a:avLst/>
            </a:prstTxWarp>
          </a:bodyPr>
          <a:lstStyle/>
          <a:p>
            <a:pPr marL="0" marR="0" lvl="0" indent="0" defTabSz="495271"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333333"/>
              </a:solidFill>
              <a:effectLst/>
              <a:uLnTx/>
              <a:uFillTx/>
              <a:ea typeface="MS PGothic" panose="020B0600070205080204" pitchFamily="34" charset="-128"/>
            </a:endParaRPr>
          </a:p>
        </p:txBody>
      </p:sp>
      <p:grpSp>
        <p:nvGrpSpPr>
          <p:cNvPr id="199" name="Group 198"/>
          <p:cNvGrpSpPr/>
          <p:nvPr/>
        </p:nvGrpSpPr>
        <p:grpSpPr>
          <a:xfrm>
            <a:off x="7499506" y="6074958"/>
            <a:ext cx="291332" cy="475031"/>
            <a:chOff x="8597110" y="4718972"/>
            <a:chExt cx="361215" cy="561776"/>
          </a:xfrm>
          <a:solidFill>
            <a:srgbClr val="92D050"/>
          </a:solidFill>
        </p:grpSpPr>
        <p:sp>
          <p:nvSpPr>
            <p:cNvPr id="200"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grpFill/>
            <a:ln>
              <a:noFill/>
            </a:ln>
            <a:extLst/>
          </p:spPr>
          <p:txBody>
            <a:bodyPr vert="horz" wrap="square" lIns="48559" tIns="24279" rIns="48559" bIns="24279" numCol="1" anchor="t" anchorCtr="0" compatLnSpc="1">
              <a:prstTxWarp prst="textNoShape">
                <a:avLst/>
              </a:prstTxWarp>
            </a:bodyPr>
            <a:lstStyle/>
            <a:p>
              <a:pPr marL="0" marR="0" lvl="0" indent="0" defTabSz="495271"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333333"/>
                </a:solidFill>
                <a:effectLst/>
                <a:uLnTx/>
                <a:uFillTx/>
                <a:ea typeface="MS PGothic" panose="020B0600070205080204" pitchFamily="34" charset="-128"/>
              </a:endParaRPr>
            </a:p>
          </p:txBody>
        </p:sp>
        <p:sp>
          <p:nvSpPr>
            <p:cNvPr id="201"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grpFill/>
            <a:ln>
              <a:noFill/>
            </a:ln>
            <a:extLst/>
          </p:spPr>
          <p:txBody>
            <a:bodyPr vert="horz" wrap="square" lIns="48559" tIns="24279" rIns="48559" bIns="24279" numCol="1" anchor="t" anchorCtr="0" compatLnSpc="1">
              <a:prstTxWarp prst="textNoShape">
                <a:avLst/>
              </a:prstTxWarp>
            </a:bodyPr>
            <a:lstStyle/>
            <a:p>
              <a:pPr marL="0" marR="0" lvl="0" indent="0" defTabSz="495271"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333333"/>
                </a:solidFill>
                <a:effectLst/>
                <a:uLnTx/>
                <a:uFillTx/>
                <a:ea typeface="MS PGothic" panose="020B0600070205080204" pitchFamily="34" charset="-128"/>
              </a:endParaRPr>
            </a:p>
          </p:txBody>
        </p:sp>
        <p:sp>
          <p:nvSpPr>
            <p:cNvPr id="202"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grpFill/>
            <a:ln>
              <a:noFill/>
            </a:ln>
            <a:extLst/>
          </p:spPr>
          <p:txBody>
            <a:bodyPr vert="horz" wrap="square" lIns="48559" tIns="24279" rIns="48559" bIns="24279" numCol="1" anchor="t" anchorCtr="0" compatLnSpc="1">
              <a:prstTxWarp prst="textNoShape">
                <a:avLst/>
              </a:prstTxWarp>
            </a:bodyPr>
            <a:lstStyle/>
            <a:p>
              <a:pPr marL="0" marR="0" lvl="0" indent="0" defTabSz="495271"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333333"/>
                </a:solidFill>
                <a:effectLst/>
                <a:uLnTx/>
                <a:uFillTx/>
                <a:ea typeface="MS PGothic" panose="020B0600070205080204" pitchFamily="34" charset="-128"/>
              </a:endParaRPr>
            </a:p>
          </p:txBody>
        </p:sp>
      </p:grpSp>
      <p:grpSp>
        <p:nvGrpSpPr>
          <p:cNvPr id="203" name="Group 202"/>
          <p:cNvGrpSpPr/>
          <p:nvPr/>
        </p:nvGrpSpPr>
        <p:grpSpPr>
          <a:xfrm>
            <a:off x="8288451" y="6096072"/>
            <a:ext cx="571753" cy="426165"/>
            <a:chOff x="4746174" y="1443592"/>
            <a:chExt cx="4626425" cy="3905619"/>
          </a:xfrm>
          <a:solidFill>
            <a:srgbClr val="92D050"/>
          </a:solidFill>
        </p:grpSpPr>
        <p:grpSp>
          <p:nvGrpSpPr>
            <p:cNvPr id="204" name="Group 386"/>
            <p:cNvGrpSpPr>
              <a:grpSpLocks noChangeAspect="1"/>
            </p:cNvGrpSpPr>
            <p:nvPr/>
          </p:nvGrpSpPr>
          <p:grpSpPr bwMode="auto">
            <a:xfrm>
              <a:off x="4746174" y="2973316"/>
              <a:ext cx="1414644" cy="2318435"/>
              <a:chOff x="-1261" y="1888"/>
              <a:chExt cx="576" cy="944"/>
            </a:xfrm>
            <a:grpFill/>
          </p:grpSpPr>
          <p:sp>
            <p:nvSpPr>
              <p:cNvPr id="215" name="Freeform 387"/>
              <p:cNvSpPr>
                <a:spLocks/>
              </p:cNvSpPr>
              <p:nvPr/>
            </p:nvSpPr>
            <p:spPr bwMode="auto">
              <a:xfrm>
                <a:off x="-1115" y="1888"/>
                <a:ext cx="284" cy="607"/>
              </a:xfrm>
              <a:custGeom>
                <a:avLst/>
                <a:gdLst>
                  <a:gd name="T0" fmla="*/ 60 w 120"/>
                  <a:gd name="T1" fmla="*/ 257 h 257"/>
                  <a:gd name="T2" fmla="*/ 120 w 120"/>
                  <a:gd name="T3" fmla="*/ 196 h 257"/>
                  <a:gd name="T4" fmla="*/ 120 w 120"/>
                  <a:gd name="T5" fmla="*/ 61 h 257"/>
                  <a:gd name="T6" fmla="*/ 60 w 120"/>
                  <a:gd name="T7" fmla="*/ 0 h 257"/>
                  <a:gd name="T8" fmla="*/ 0 w 120"/>
                  <a:gd name="T9" fmla="*/ 61 h 257"/>
                  <a:gd name="T10" fmla="*/ 0 w 120"/>
                  <a:gd name="T11" fmla="*/ 196 h 257"/>
                  <a:gd name="T12" fmla="*/ 60 w 120"/>
                  <a:gd name="T13" fmla="*/ 257 h 257"/>
                </a:gdLst>
                <a:ahLst/>
                <a:cxnLst>
                  <a:cxn ang="0">
                    <a:pos x="T0" y="T1"/>
                  </a:cxn>
                  <a:cxn ang="0">
                    <a:pos x="T2" y="T3"/>
                  </a:cxn>
                  <a:cxn ang="0">
                    <a:pos x="T4" y="T5"/>
                  </a:cxn>
                  <a:cxn ang="0">
                    <a:pos x="T6" y="T7"/>
                  </a:cxn>
                  <a:cxn ang="0">
                    <a:pos x="T8" y="T9"/>
                  </a:cxn>
                  <a:cxn ang="0">
                    <a:pos x="T10" y="T11"/>
                  </a:cxn>
                  <a:cxn ang="0">
                    <a:pos x="T12" y="T13"/>
                  </a:cxn>
                </a:cxnLst>
                <a:rect l="0" t="0" r="r" b="b"/>
                <a:pathLst>
                  <a:path w="120" h="257">
                    <a:moveTo>
                      <a:pt x="60" y="257"/>
                    </a:moveTo>
                    <a:cubicBezTo>
                      <a:pt x="93" y="257"/>
                      <a:pt x="120" y="230"/>
                      <a:pt x="120" y="196"/>
                    </a:cubicBezTo>
                    <a:cubicBezTo>
                      <a:pt x="120" y="175"/>
                      <a:pt x="120" y="86"/>
                      <a:pt x="120" y="61"/>
                    </a:cubicBezTo>
                    <a:cubicBezTo>
                      <a:pt x="120" y="27"/>
                      <a:pt x="93" y="0"/>
                      <a:pt x="60" y="0"/>
                    </a:cubicBezTo>
                    <a:cubicBezTo>
                      <a:pt x="27" y="0"/>
                      <a:pt x="0" y="27"/>
                      <a:pt x="0" y="61"/>
                    </a:cubicBezTo>
                    <a:cubicBezTo>
                      <a:pt x="0" y="80"/>
                      <a:pt x="0" y="177"/>
                      <a:pt x="0" y="196"/>
                    </a:cubicBezTo>
                    <a:cubicBezTo>
                      <a:pt x="0" y="230"/>
                      <a:pt x="27" y="257"/>
                      <a:pt x="60" y="257"/>
                    </a:cubicBezTo>
                    <a:close/>
                  </a:path>
                </a:pathLst>
              </a:custGeom>
              <a:grpFill/>
              <a:ln w="9525">
                <a:noFill/>
                <a:round/>
                <a:headEnd/>
                <a:tailEnd/>
              </a:ln>
              <a:extLst/>
            </p:spPr>
            <p:txBody>
              <a:bodyPr vert="horz" wrap="square" lIns="48566" tIns="24283" rIns="48566" bIns="24283" numCol="1" anchor="t" anchorCtr="0" compatLnSpc="1">
                <a:prstTxWarp prst="textNoShape">
                  <a:avLst/>
                </a:prstTxWarp>
              </a:bodyPr>
              <a:lstStyle/>
              <a:p>
                <a:pPr marL="0" marR="0" lvl="0" indent="0" defTabSz="485605"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rgbClr val="FFFFFF"/>
                  </a:solidFill>
                  <a:effectLst/>
                  <a:uLnTx/>
                  <a:uFillTx/>
                  <a:ea typeface="MS PGothic" panose="020B0600070205080204" pitchFamily="34" charset="-128"/>
                </a:endParaRPr>
              </a:p>
            </p:txBody>
          </p:sp>
          <p:sp>
            <p:nvSpPr>
              <p:cNvPr id="216" name="Freeform 388"/>
              <p:cNvSpPr>
                <a:spLocks/>
              </p:cNvSpPr>
              <p:nvPr/>
            </p:nvSpPr>
            <p:spPr bwMode="auto">
              <a:xfrm>
                <a:off x="-1261" y="2261"/>
                <a:ext cx="576" cy="571"/>
              </a:xfrm>
              <a:custGeom>
                <a:avLst/>
                <a:gdLst>
                  <a:gd name="T0" fmla="*/ 204 w 244"/>
                  <a:gd name="T1" fmla="*/ 0 h 242"/>
                  <a:gd name="T2" fmla="*/ 204 w 244"/>
                  <a:gd name="T3" fmla="*/ 51 h 242"/>
                  <a:gd name="T4" fmla="*/ 136 w 244"/>
                  <a:gd name="T5" fmla="*/ 120 h 242"/>
                  <a:gd name="T6" fmla="*/ 108 w 244"/>
                  <a:gd name="T7" fmla="*/ 120 h 242"/>
                  <a:gd name="T8" fmla="*/ 40 w 244"/>
                  <a:gd name="T9" fmla="*/ 51 h 242"/>
                  <a:gd name="T10" fmla="*/ 40 w 244"/>
                  <a:gd name="T11" fmla="*/ 0 h 242"/>
                  <a:gd name="T12" fmla="*/ 0 w 244"/>
                  <a:gd name="T13" fmla="*/ 0 h 242"/>
                  <a:gd name="T14" fmla="*/ 0 w 244"/>
                  <a:gd name="T15" fmla="*/ 51 h 242"/>
                  <a:gd name="T16" fmla="*/ 102 w 244"/>
                  <a:gd name="T17" fmla="*/ 160 h 242"/>
                  <a:gd name="T18" fmla="*/ 102 w 244"/>
                  <a:gd name="T19" fmla="*/ 202 h 242"/>
                  <a:gd name="T20" fmla="*/ 41 w 244"/>
                  <a:gd name="T21" fmla="*/ 202 h 242"/>
                  <a:gd name="T22" fmla="*/ 41 w 244"/>
                  <a:gd name="T23" fmla="*/ 242 h 242"/>
                  <a:gd name="T24" fmla="*/ 203 w 244"/>
                  <a:gd name="T25" fmla="*/ 242 h 242"/>
                  <a:gd name="T26" fmla="*/ 203 w 244"/>
                  <a:gd name="T27" fmla="*/ 202 h 242"/>
                  <a:gd name="T28" fmla="*/ 142 w 244"/>
                  <a:gd name="T29" fmla="*/ 202 h 242"/>
                  <a:gd name="T30" fmla="*/ 142 w 244"/>
                  <a:gd name="T31" fmla="*/ 160 h 242"/>
                  <a:gd name="T32" fmla="*/ 244 w 244"/>
                  <a:gd name="T33" fmla="*/ 51 h 242"/>
                  <a:gd name="T34" fmla="*/ 244 w 244"/>
                  <a:gd name="T35" fmla="*/ 0 h 242"/>
                  <a:gd name="T36" fmla="*/ 204 w 244"/>
                  <a:gd name="T3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242">
                    <a:moveTo>
                      <a:pt x="204" y="0"/>
                    </a:moveTo>
                    <a:cubicBezTo>
                      <a:pt x="204" y="51"/>
                      <a:pt x="204" y="51"/>
                      <a:pt x="204" y="51"/>
                    </a:cubicBezTo>
                    <a:cubicBezTo>
                      <a:pt x="204" y="89"/>
                      <a:pt x="173" y="120"/>
                      <a:pt x="136" y="120"/>
                    </a:cubicBezTo>
                    <a:cubicBezTo>
                      <a:pt x="108" y="120"/>
                      <a:pt x="108" y="120"/>
                      <a:pt x="108" y="120"/>
                    </a:cubicBezTo>
                    <a:cubicBezTo>
                      <a:pt x="71" y="120"/>
                      <a:pt x="40" y="89"/>
                      <a:pt x="40" y="51"/>
                    </a:cubicBezTo>
                    <a:cubicBezTo>
                      <a:pt x="40" y="0"/>
                      <a:pt x="40" y="0"/>
                      <a:pt x="40" y="0"/>
                    </a:cubicBezTo>
                    <a:cubicBezTo>
                      <a:pt x="0" y="0"/>
                      <a:pt x="0" y="0"/>
                      <a:pt x="0" y="0"/>
                    </a:cubicBezTo>
                    <a:cubicBezTo>
                      <a:pt x="0" y="51"/>
                      <a:pt x="0" y="51"/>
                      <a:pt x="0" y="51"/>
                    </a:cubicBezTo>
                    <a:cubicBezTo>
                      <a:pt x="0" y="109"/>
                      <a:pt x="45" y="156"/>
                      <a:pt x="102" y="160"/>
                    </a:cubicBezTo>
                    <a:cubicBezTo>
                      <a:pt x="102" y="202"/>
                      <a:pt x="102" y="202"/>
                      <a:pt x="102" y="202"/>
                    </a:cubicBezTo>
                    <a:cubicBezTo>
                      <a:pt x="41" y="202"/>
                      <a:pt x="41" y="202"/>
                      <a:pt x="41" y="202"/>
                    </a:cubicBezTo>
                    <a:cubicBezTo>
                      <a:pt x="41" y="242"/>
                      <a:pt x="41" y="242"/>
                      <a:pt x="41" y="242"/>
                    </a:cubicBezTo>
                    <a:cubicBezTo>
                      <a:pt x="203" y="242"/>
                      <a:pt x="203" y="242"/>
                      <a:pt x="203" y="242"/>
                    </a:cubicBezTo>
                    <a:cubicBezTo>
                      <a:pt x="203" y="202"/>
                      <a:pt x="203" y="202"/>
                      <a:pt x="203" y="202"/>
                    </a:cubicBezTo>
                    <a:cubicBezTo>
                      <a:pt x="142" y="202"/>
                      <a:pt x="142" y="202"/>
                      <a:pt x="142" y="202"/>
                    </a:cubicBezTo>
                    <a:cubicBezTo>
                      <a:pt x="142" y="160"/>
                      <a:pt x="142" y="160"/>
                      <a:pt x="142" y="160"/>
                    </a:cubicBezTo>
                    <a:cubicBezTo>
                      <a:pt x="199" y="156"/>
                      <a:pt x="244" y="109"/>
                      <a:pt x="244" y="51"/>
                    </a:cubicBezTo>
                    <a:cubicBezTo>
                      <a:pt x="244" y="0"/>
                      <a:pt x="244" y="0"/>
                      <a:pt x="244" y="0"/>
                    </a:cubicBezTo>
                    <a:lnTo>
                      <a:pt x="204" y="0"/>
                    </a:lnTo>
                    <a:close/>
                  </a:path>
                </a:pathLst>
              </a:custGeom>
              <a:grpFill/>
              <a:ln w="9525">
                <a:noFill/>
                <a:round/>
                <a:headEnd/>
                <a:tailEnd/>
              </a:ln>
              <a:extLst/>
            </p:spPr>
            <p:txBody>
              <a:bodyPr vert="horz" wrap="square" lIns="48566" tIns="24283" rIns="48566" bIns="24283" numCol="1" anchor="t" anchorCtr="0" compatLnSpc="1">
                <a:prstTxWarp prst="textNoShape">
                  <a:avLst/>
                </a:prstTxWarp>
              </a:bodyPr>
              <a:lstStyle/>
              <a:p>
                <a:pPr marL="0" marR="0" lvl="0" indent="0" defTabSz="485605"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rgbClr val="FFFFFF"/>
                  </a:solidFill>
                  <a:effectLst/>
                  <a:uLnTx/>
                  <a:uFillTx/>
                  <a:ea typeface="MS PGothic" panose="020B0600070205080204" pitchFamily="34" charset="-128"/>
                </a:endParaRPr>
              </a:p>
            </p:txBody>
          </p:sp>
          <p:sp>
            <p:nvSpPr>
              <p:cNvPr id="217" name="Freeform 389"/>
              <p:cNvSpPr>
                <a:spLocks noEditPoints="1"/>
              </p:cNvSpPr>
              <p:nvPr/>
            </p:nvSpPr>
            <p:spPr bwMode="auto">
              <a:xfrm>
                <a:off x="-926" y="273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grpFill/>
              <a:ln w="9525">
                <a:solidFill>
                  <a:srgbClr val="000000"/>
                </a:solidFill>
                <a:round/>
                <a:headEnd/>
                <a:tailEnd/>
              </a:ln>
              <a:extLst/>
            </p:spPr>
            <p:txBody>
              <a:bodyPr vert="horz" wrap="square" lIns="48566" tIns="24283" rIns="48566" bIns="24283" numCol="1" anchor="t" anchorCtr="0" compatLnSpc="1">
                <a:prstTxWarp prst="textNoShape">
                  <a:avLst/>
                </a:prstTxWarp>
              </a:bodyPr>
              <a:lstStyle/>
              <a:p>
                <a:pPr marL="0" marR="0" lvl="0" indent="0" defTabSz="485605"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rgbClr val="FFFFFF"/>
                  </a:solidFill>
                  <a:effectLst/>
                  <a:uLnTx/>
                  <a:uFillTx/>
                  <a:ea typeface="MS PGothic" panose="020B0600070205080204" pitchFamily="34" charset="-128"/>
                </a:endParaRPr>
              </a:p>
            </p:txBody>
          </p:sp>
        </p:grpSp>
        <p:grpSp>
          <p:nvGrpSpPr>
            <p:cNvPr id="205" name="Group 204"/>
            <p:cNvGrpSpPr/>
            <p:nvPr/>
          </p:nvGrpSpPr>
          <p:grpSpPr>
            <a:xfrm>
              <a:off x="5345484" y="1443592"/>
              <a:ext cx="1381398" cy="1269128"/>
              <a:chOff x="5345480" y="1443592"/>
              <a:chExt cx="1381394" cy="1269128"/>
            </a:xfrm>
            <a:grpFill/>
          </p:grpSpPr>
          <p:sp>
            <p:nvSpPr>
              <p:cNvPr id="213" name="Bent Arrow 212"/>
              <p:cNvSpPr/>
              <p:nvPr/>
            </p:nvSpPr>
            <p:spPr bwMode="auto">
              <a:xfrm>
                <a:off x="5345480" y="1554480"/>
                <a:ext cx="1222960" cy="1158240"/>
              </a:xfrm>
              <a:prstGeom prst="bentArrow">
                <a:avLst>
                  <a:gd name="adj1" fmla="val 19737"/>
                  <a:gd name="adj2" fmla="val 25000"/>
                  <a:gd name="adj3" fmla="val 26316"/>
                  <a:gd name="adj4" fmla="val 55925"/>
                </a:avLst>
              </a:prstGeom>
              <a:grpFill/>
              <a:ln w="9525" cap="flat" cmpd="sng" algn="ctr">
                <a:noFill/>
                <a:prstDash val="solid"/>
                <a:headEnd type="none" w="med" len="med"/>
                <a:tailEnd type="none" w="med" len="med"/>
              </a:ln>
              <a:effectLst/>
            </p:spPr>
            <p:txBody>
              <a:bodyPr rot="0" spcFirstLastPara="0" vertOverflow="overflow" horzOverflow="overflow" vert="horz" wrap="square" lIns="97133" tIns="77706" rIns="97133" bIns="77706" numCol="1" spcCol="0" rtlCol="0" fromWordArt="0" anchor="t" anchorCtr="0" forceAA="0" compatLnSpc="1">
                <a:prstTxWarp prst="textNoShape">
                  <a:avLst/>
                </a:prstTxWarp>
                <a:noAutofit/>
              </a:bodyPr>
              <a:lstStyle/>
              <a:p>
                <a:pPr marL="0" marR="0" lvl="0" indent="0" algn="ctr" defTabSz="495222" eaLnBrk="1" fontAlgn="base" latinLnBrk="0" hangingPunct="1">
                  <a:lnSpc>
                    <a:spcPct val="90000"/>
                  </a:lnSpc>
                  <a:spcBef>
                    <a:spcPct val="0"/>
                  </a:spcBef>
                  <a:spcAft>
                    <a:spcPct val="0"/>
                  </a:spcAft>
                  <a:buClrTx/>
                  <a:buSzTx/>
                  <a:buFontTx/>
                  <a:buNone/>
                  <a:tabLst/>
                  <a:defRPr/>
                </a:pPr>
                <a:endParaRPr kumimoji="0" lang="en-US" sz="238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4" name="Isosceles Triangle 213"/>
              <p:cNvSpPr/>
              <p:nvPr/>
            </p:nvSpPr>
            <p:spPr bwMode="auto">
              <a:xfrm rot="5400000">
                <a:off x="6110896" y="1589033"/>
                <a:ext cx="761420" cy="470537"/>
              </a:xfrm>
              <a:prstGeom prs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97133" tIns="77706" rIns="97133" bIns="77706" numCol="1" spcCol="0" rtlCol="0" fromWordArt="0" anchor="t" anchorCtr="0" forceAA="0" compatLnSpc="1">
                <a:prstTxWarp prst="textNoShape">
                  <a:avLst/>
                </a:prstTxWarp>
                <a:noAutofit/>
              </a:bodyPr>
              <a:lstStyle/>
              <a:p>
                <a:pPr marL="0" marR="0" lvl="0" indent="0" algn="ctr" defTabSz="495222" eaLnBrk="1" fontAlgn="base" latinLnBrk="0" hangingPunct="1">
                  <a:lnSpc>
                    <a:spcPct val="90000"/>
                  </a:lnSpc>
                  <a:spcBef>
                    <a:spcPct val="0"/>
                  </a:spcBef>
                  <a:spcAft>
                    <a:spcPct val="0"/>
                  </a:spcAft>
                  <a:buClrTx/>
                  <a:buSzTx/>
                  <a:buFontTx/>
                  <a:buNone/>
                  <a:tabLst/>
                  <a:defRPr/>
                </a:pPr>
                <a:endParaRPr kumimoji="0" lang="en-US" sz="238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6" name="Group 205"/>
            <p:cNvGrpSpPr/>
            <p:nvPr/>
          </p:nvGrpSpPr>
          <p:grpSpPr>
            <a:xfrm rot="10800000">
              <a:off x="7049746" y="4080083"/>
              <a:ext cx="1381398" cy="1269128"/>
              <a:chOff x="5345480" y="1443592"/>
              <a:chExt cx="1381394" cy="1269128"/>
            </a:xfrm>
            <a:grpFill/>
          </p:grpSpPr>
          <p:sp>
            <p:nvSpPr>
              <p:cNvPr id="211" name="Bent Arrow 210"/>
              <p:cNvSpPr/>
              <p:nvPr/>
            </p:nvSpPr>
            <p:spPr bwMode="auto">
              <a:xfrm>
                <a:off x="5345480" y="1554480"/>
                <a:ext cx="1222960" cy="1158240"/>
              </a:xfrm>
              <a:prstGeom prst="bentArrow">
                <a:avLst>
                  <a:gd name="adj1" fmla="val 19737"/>
                  <a:gd name="adj2" fmla="val 25000"/>
                  <a:gd name="adj3" fmla="val 26316"/>
                  <a:gd name="adj4" fmla="val 55925"/>
                </a:avLst>
              </a:prstGeom>
              <a:grpFill/>
              <a:ln w="9525" cap="flat" cmpd="sng" algn="ctr">
                <a:noFill/>
                <a:prstDash val="solid"/>
                <a:headEnd type="none" w="med" len="med"/>
                <a:tailEnd type="none" w="med" len="med"/>
              </a:ln>
              <a:effectLst/>
            </p:spPr>
            <p:txBody>
              <a:bodyPr rot="0" spcFirstLastPara="0" vertOverflow="overflow" horzOverflow="overflow" vert="horz" wrap="square" lIns="97133" tIns="77706" rIns="97133" bIns="77706" numCol="1" spcCol="0" rtlCol="0" fromWordArt="0" anchor="t" anchorCtr="0" forceAA="0" compatLnSpc="1">
                <a:prstTxWarp prst="textNoShape">
                  <a:avLst/>
                </a:prstTxWarp>
                <a:noAutofit/>
              </a:bodyPr>
              <a:lstStyle/>
              <a:p>
                <a:pPr marL="0" marR="0" lvl="0" indent="0" algn="ctr" defTabSz="495222" eaLnBrk="1" fontAlgn="base" latinLnBrk="0" hangingPunct="1">
                  <a:lnSpc>
                    <a:spcPct val="90000"/>
                  </a:lnSpc>
                  <a:spcBef>
                    <a:spcPct val="0"/>
                  </a:spcBef>
                  <a:spcAft>
                    <a:spcPct val="0"/>
                  </a:spcAft>
                  <a:buClrTx/>
                  <a:buSzTx/>
                  <a:buFontTx/>
                  <a:buNone/>
                  <a:tabLst/>
                  <a:defRPr/>
                </a:pPr>
                <a:endParaRPr kumimoji="0" lang="en-US" sz="238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2" name="Isosceles Triangle 211"/>
              <p:cNvSpPr/>
              <p:nvPr/>
            </p:nvSpPr>
            <p:spPr bwMode="auto">
              <a:xfrm rot="5400000">
                <a:off x="6110896" y="1589033"/>
                <a:ext cx="761420" cy="470537"/>
              </a:xfrm>
              <a:prstGeom prs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97133" tIns="77706" rIns="97133" bIns="77706" numCol="1" spcCol="0" rtlCol="0" fromWordArt="0" anchor="t" anchorCtr="0" forceAA="0" compatLnSpc="1">
                <a:prstTxWarp prst="textNoShape">
                  <a:avLst/>
                </a:prstTxWarp>
                <a:noAutofit/>
              </a:bodyPr>
              <a:lstStyle/>
              <a:p>
                <a:pPr marL="0" marR="0" lvl="0" indent="0" algn="ctr" defTabSz="495222" eaLnBrk="1" fontAlgn="base" latinLnBrk="0" hangingPunct="1">
                  <a:lnSpc>
                    <a:spcPct val="90000"/>
                  </a:lnSpc>
                  <a:spcBef>
                    <a:spcPct val="0"/>
                  </a:spcBef>
                  <a:spcAft>
                    <a:spcPct val="0"/>
                  </a:spcAft>
                  <a:buClrTx/>
                  <a:buSzTx/>
                  <a:buFontTx/>
                  <a:buNone/>
                  <a:tabLst/>
                  <a:defRPr/>
                </a:pPr>
                <a:endParaRPr kumimoji="0" lang="en-US" sz="238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207" name="Freeform 206"/>
            <p:cNvSpPr/>
            <p:nvPr/>
          </p:nvSpPr>
          <p:spPr bwMode="auto">
            <a:xfrm>
              <a:off x="7275185" y="1443592"/>
              <a:ext cx="2097414" cy="2549285"/>
            </a:xfrm>
            <a:custGeom>
              <a:avLst/>
              <a:gdLst>
                <a:gd name="connsiteX0" fmla="*/ 0 w 2097410"/>
                <a:gd name="connsiteY0" fmla="*/ 0 h 2549289"/>
                <a:gd name="connsiteX1" fmla="*/ 2097410 w 2097410"/>
                <a:gd name="connsiteY1" fmla="*/ 0 h 2549289"/>
                <a:gd name="connsiteX2" fmla="*/ 2097410 w 2097410"/>
                <a:gd name="connsiteY2" fmla="*/ 2549289 h 2549289"/>
                <a:gd name="connsiteX3" fmla="*/ 0 w 2097410"/>
                <a:gd name="connsiteY3" fmla="*/ 2549289 h 2549289"/>
                <a:gd name="connsiteX4" fmla="*/ 0 w 2097410"/>
                <a:gd name="connsiteY4" fmla="*/ 0 h 2549289"/>
                <a:gd name="connsiteX5" fmla="*/ 157095 w 2097410"/>
                <a:gd name="connsiteY5" fmla="*/ 154388 h 2549289"/>
                <a:gd name="connsiteX6" fmla="*/ 157095 w 2097410"/>
                <a:gd name="connsiteY6" fmla="*/ 2394900 h 2549289"/>
                <a:gd name="connsiteX7" fmla="*/ 1940316 w 2097410"/>
                <a:gd name="connsiteY7" fmla="*/ 2394900 h 2549289"/>
                <a:gd name="connsiteX8" fmla="*/ 1940316 w 2097410"/>
                <a:gd name="connsiteY8" fmla="*/ 154388 h 2549289"/>
                <a:gd name="connsiteX9" fmla="*/ 157095 w 2097410"/>
                <a:gd name="connsiteY9" fmla="*/ 154388 h 25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7410" h="2549289">
                  <a:moveTo>
                    <a:pt x="0" y="0"/>
                  </a:moveTo>
                  <a:lnTo>
                    <a:pt x="2097410" y="0"/>
                  </a:lnTo>
                  <a:lnTo>
                    <a:pt x="2097410" y="2549289"/>
                  </a:lnTo>
                  <a:lnTo>
                    <a:pt x="0" y="2549289"/>
                  </a:lnTo>
                  <a:lnTo>
                    <a:pt x="0" y="0"/>
                  </a:lnTo>
                  <a:close/>
                  <a:moveTo>
                    <a:pt x="157095" y="154388"/>
                  </a:moveTo>
                  <a:lnTo>
                    <a:pt x="157095" y="2394900"/>
                  </a:lnTo>
                  <a:lnTo>
                    <a:pt x="1940316" y="2394900"/>
                  </a:lnTo>
                  <a:lnTo>
                    <a:pt x="1940316" y="154388"/>
                  </a:lnTo>
                  <a:lnTo>
                    <a:pt x="157095" y="154388"/>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97133" tIns="77706" rIns="97133" bIns="77706" numCol="1" spcCol="0" rtlCol="0" fromWordArt="0" anchor="t" anchorCtr="0" forceAA="0" compatLnSpc="1">
              <a:prstTxWarp prst="textNoShape">
                <a:avLst/>
              </a:prstTxWarp>
              <a:noAutofit/>
            </a:bodyPr>
            <a:lstStyle/>
            <a:p>
              <a:pPr marL="0" marR="0" lvl="0" indent="0" algn="ctr" defTabSz="495222" eaLnBrk="1" fontAlgn="base" latinLnBrk="0" hangingPunct="1">
                <a:lnSpc>
                  <a:spcPct val="90000"/>
                </a:lnSpc>
                <a:spcBef>
                  <a:spcPct val="0"/>
                </a:spcBef>
                <a:spcAft>
                  <a:spcPct val="0"/>
                </a:spcAft>
                <a:buClrTx/>
                <a:buSzTx/>
                <a:buFontTx/>
                <a:buNone/>
                <a:tabLst/>
                <a:defRPr/>
              </a:pPr>
              <a:endParaRPr kumimoji="0" lang="en-US" sz="238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08" name="Rectangle 207"/>
            <p:cNvSpPr/>
            <p:nvPr/>
          </p:nvSpPr>
          <p:spPr bwMode="auto">
            <a:xfrm>
              <a:off x="7711440" y="1981203"/>
              <a:ext cx="1127763" cy="152397"/>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97133" tIns="77706" rIns="97133" bIns="77706" numCol="1" spcCol="0" rtlCol="0" fromWordArt="0" anchor="t" anchorCtr="0" forceAA="0" compatLnSpc="1">
              <a:prstTxWarp prst="textNoShape">
                <a:avLst/>
              </a:prstTxWarp>
              <a:noAutofit/>
            </a:bodyPr>
            <a:lstStyle/>
            <a:p>
              <a:pPr marL="0" marR="0" lvl="0" indent="0" algn="ctr" defTabSz="495222" eaLnBrk="1" fontAlgn="base" latinLnBrk="0" hangingPunct="1">
                <a:lnSpc>
                  <a:spcPct val="90000"/>
                </a:lnSpc>
                <a:spcBef>
                  <a:spcPct val="0"/>
                </a:spcBef>
                <a:spcAft>
                  <a:spcPct val="0"/>
                </a:spcAft>
                <a:buClrTx/>
                <a:buSzTx/>
                <a:buFontTx/>
                <a:buNone/>
                <a:tabLst/>
                <a:defRPr/>
              </a:pPr>
              <a:endParaRPr kumimoji="0" lang="en-US" sz="238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09" name="Rectangle 208"/>
            <p:cNvSpPr/>
            <p:nvPr/>
          </p:nvSpPr>
          <p:spPr bwMode="auto">
            <a:xfrm>
              <a:off x="7711440" y="2518225"/>
              <a:ext cx="1127763" cy="152397"/>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97133" tIns="77706" rIns="97133" bIns="77706" numCol="1" spcCol="0" rtlCol="0" fromWordArt="0" anchor="t" anchorCtr="0" forceAA="0" compatLnSpc="1">
              <a:prstTxWarp prst="textNoShape">
                <a:avLst/>
              </a:prstTxWarp>
              <a:noAutofit/>
            </a:bodyPr>
            <a:lstStyle/>
            <a:p>
              <a:pPr marL="0" marR="0" lvl="0" indent="0" algn="ctr" defTabSz="495222" eaLnBrk="1" fontAlgn="base" latinLnBrk="0" hangingPunct="1">
                <a:lnSpc>
                  <a:spcPct val="90000"/>
                </a:lnSpc>
                <a:spcBef>
                  <a:spcPct val="0"/>
                </a:spcBef>
                <a:spcAft>
                  <a:spcPct val="0"/>
                </a:spcAft>
                <a:buClrTx/>
                <a:buSzTx/>
                <a:buFontTx/>
                <a:buNone/>
                <a:tabLst/>
                <a:defRPr/>
              </a:pPr>
              <a:endParaRPr kumimoji="0" lang="en-US" sz="238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0" name="Rectangle 209"/>
            <p:cNvSpPr/>
            <p:nvPr/>
          </p:nvSpPr>
          <p:spPr bwMode="auto">
            <a:xfrm>
              <a:off x="7711440" y="3055247"/>
              <a:ext cx="1127763" cy="152397"/>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97133" tIns="77706" rIns="97133" bIns="77706" numCol="1" spcCol="0" rtlCol="0" fromWordArt="0" anchor="t" anchorCtr="0" forceAA="0" compatLnSpc="1">
              <a:prstTxWarp prst="textNoShape">
                <a:avLst/>
              </a:prstTxWarp>
              <a:noAutofit/>
            </a:bodyPr>
            <a:lstStyle/>
            <a:p>
              <a:pPr marL="0" marR="0" lvl="0" indent="0" algn="ctr" defTabSz="495222" eaLnBrk="1" fontAlgn="base" latinLnBrk="0" hangingPunct="1">
                <a:lnSpc>
                  <a:spcPct val="90000"/>
                </a:lnSpc>
                <a:spcBef>
                  <a:spcPct val="0"/>
                </a:spcBef>
                <a:spcAft>
                  <a:spcPct val="0"/>
                </a:spcAft>
                <a:buClrTx/>
                <a:buSzTx/>
                <a:buFontTx/>
                <a:buNone/>
                <a:tabLst/>
                <a:defRPr/>
              </a:pPr>
              <a:endParaRPr kumimoji="0" lang="en-US" sz="238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82" name="Rectangle 81"/>
          <p:cNvSpPr/>
          <p:nvPr/>
        </p:nvSpPr>
        <p:spPr>
          <a:xfrm>
            <a:off x="5323942" y="1453498"/>
            <a:ext cx="1657543" cy="1823565"/>
          </a:xfrm>
          <a:prstGeom prst="rect">
            <a:avLst/>
          </a:prstGeom>
          <a:solidFill>
            <a:srgbClr val="236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Spark</a:t>
            </a:r>
          </a:p>
        </p:txBody>
      </p:sp>
      <p:sp>
        <p:nvSpPr>
          <p:cNvPr id="83" name="Rectangle 82"/>
          <p:cNvSpPr/>
          <p:nvPr/>
        </p:nvSpPr>
        <p:spPr>
          <a:xfrm>
            <a:off x="5434135" y="1824887"/>
            <a:ext cx="1424811" cy="274336"/>
          </a:xfrm>
          <a:prstGeom prst="rect">
            <a:avLst/>
          </a:prstGeom>
          <a:solidFill>
            <a:srgbClr val="1D59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solidFill>
                <a:effectLst/>
                <a:uLnTx/>
                <a:uFillTx/>
                <a:latin typeface="+mj-lt"/>
              </a:rPr>
              <a:t>Batch</a:t>
            </a:r>
          </a:p>
        </p:txBody>
      </p:sp>
      <p:sp>
        <p:nvSpPr>
          <p:cNvPr id="84" name="Rectangle 83"/>
          <p:cNvSpPr/>
          <p:nvPr/>
        </p:nvSpPr>
        <p:spPr>
          <a:xfrm>
            <a:off x="5434135" y="2180804"/>
            <a:ext cx="1424811" cy="274336"/>
          </a:xfrm>
          <a:prstGeom prst="rect">
            <a:avLst/>
          </a:prstGeom>
          <a:solidFill>
            <a:srgbClr val="1D59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solidFill>
                <a:effectLst/>
                <a:uLnTx/>
                <a:uFillTx/>
                <a:latin typeface="+mj-lt"/>
              </a:rPr>
              <a:t>Interactive</a:t>
            </a:r>
          </a:p>
        </p:txBody>
      </p:sp>
      <p:sp>
        <p:nvSpPr>
          <p:cNvPr id="85" name="Rectangle 84"/>
          <p:cNvSpPr/>
          <p:nvPr/>
        </p:nvSpPr>
        <p:spPr>
          <a:xfrm>
            <a:off x="5434135" y="2536721"/>
            <a:ext cx="1424811" cy="274336"/>
          </a:xfrm>
          <a:prstGeom prst="rect">
            <a:avLst/>
          </a:prstGeom>
          <a:solidFill>
            <a:srgbClr val="1D59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solidFill>
                <a:effectLst/>
                <a:uLnTx/>
                <a:uFillTx/>
                <a:latin typeface="+mj-lt"/>
              </a:rPr>
              <a:t>Streaming</a:t>
            </a:r>
          </a:p>
        </p:txBody>
      </p:sp>
      <p:sp>
        <p:nvSpPr>
          <p:cNvPr id="86" name="Rectangle 85"/>
          <p:cNvSpPr/>
          <p:nvPr/>
        </p:nvSpPr>
        <p:spPr>
          <a:xfrm>
            <a:off x="5434135" y="2892639"/>
            <a:ext cx="1424811" cy="274336"/>
          </a:xfrm>
          <a:prstGeom prst="rect">
            <a:avLst/>
          </a:prstGeom>
          <a:solidFill>
            <a:srgbClr val="1D59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solidFill>
                <a:effectLst/>
                <a:uLnTx/>
                <a:uFillTx/>
                <a:latin typeface="+mj-lt"/>
              </a:rPr>
              <a:t>ML</a:t>
            </a:r>
          </a:p>
        </p:txBody>
      </p:sp>
      <p:sp>
        <p:nvSpPr>
          <p:cNvPr id="87" name="Rectangle 86"/>
          <p:cNvSpPr/>
          <p:nvPr/>
        </p:nvSpPr>
        <p:spPr>
          <a:xfrm>
            <a:off x="7488477" y="1829145"/>
            <a:ext cx="1424811" cy="274336"/>
          </a:xfrm>
          <a:prstGeom prst="rect">
            <a:avLst/>
          </a:prstGeom>
          <a:solidFill>
            <a:srgbClr val="1D59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solidFill>
                <a:effectLst/>
                <a:uLnTx/>
                <a:uFillTx/>
                <a:latin typeface="+mj-lt"/>
              </a:rPr>
              <a:t>Batch</a:t>
            </a:r>
          </a:p>
        </p:txBody>
      </p:sp>
      <p:sp>
        <p:nvSpPr>
          <p:cNvPr id="88" name="Rectangle 87"/>
          <p:cNvSpPr/>
          <p:nvPr/>
        </p:nvSpPr>
        <p:spPr>
          <a:xfrm>
            <a:off x="7488477" y="2185062"/>
            <a:ext cx="1424811" cy="274336"/>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lumMod val="65000"/>
                  </a:schemeClr>
                </a:solidFill>
                <a:effectLst/>
                <a:uLnTx/>
                <a:uFillTx/>
                <a:latin typeface="+mj-lt"/>
              </a:rPr>
              <a:t>Interactive</a:t>
            </a:r>
          </a:p>
        </p:txBody>
      </p:sp>
      <p:sp>
        <p:nvSpPr>
          <p:cNvPr id="89" name="Rectangle 88"/>
          <p:cNvSpPr/>
          <p:nvPr/>
        </p:nvSpPr>
        <p:spPr>
          <a:xfrm>
            <a:off x="7488477" y="2540979"/>
            <a:ext cx="1424811" cy="274336"/>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lumMod val="65000"/>
                  </a:schemeClr>
                </a:solidFill>
                <a:effectLst/>
                <a:uLnTx/>
                <a:uFillTx/>
                <a:latin typeface="+mj-lt"/>
              </a:rPr>
              <a:t>Streaming</a:t>
            </a:r>
          </a:p>
        </p:txBody>
      </p:sp>
      <p:sp>
        <p:nvSpPr>
          <p:cNvPr id="90" name="Rectangle 89"/>
          <p:cNvSpPr/>
          <p:nvPr/>
        </p:nvSpPr>
        <p:spPr>
          <a:xfrm>
            <a:off x="7488477" y="2896897"/>
            <a:ext cx="1424811" cy="274336"/>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lumMod val="65000"/>
                  </a:schemeClr>
                </a:solidFill>
                <a:effectLst/>
                <a:uLnTx/>
                <a:uFillTx/>
                <a:latin typeface="+mj-lt"/>
              </a:rPr>
              <a:t>ML</a:t>
            </a:r>
          </a:p>
        </p:txBody>
      </p:sp>
      <p:sp>
        <p:nvSpPr>
          <p:cNvPr id="72" name="Title 1"/>
          <p:cNvSpPr txBox="1">
            <a:spLocks/>
          </p:cNvSpPr>
          <p:nvPr/>
        </p:nvSpPr>
        <p:spPr>
          <a:xfrm>
            <a:off x="194320" y="194292"/>
            <a:ext cx="12043717" cy="843105"/>
          </a:xfrm>
          <a:prstGeom prst="rect">
            <a:avLst/>
          </a:prstGeom>
        </p:spPr>
        <p:txBody>
          <a:bodyPr anchor="ct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algn="ctr"/>
            <a:r>
              <a:rPr lang="en-US" sz="3200" dirty="0"/>
              <a:t>Compute Workloads on YARN</a:t>
            </a:r>
          </a:p>
        </p:txBody>
      </p:sp>
      <p:sp>
        <p:nvSpPr>
          <p:cNvPr id="73" name="Rectangle 72"/>
          <p:cNvSpPr/>
          <p:nvPr/>
        </p:nvSpPr>
        <p:spPr>
          <a:xfrm>
            <a:off x="9384734" y="1208093"/>
            <a:ext cx="2929503" cy="1831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777149">
              <a:defRPr/>
            </a:pPr>
            <a:r>
              <a:rPr lang="en-US" sz="1400" kern="0" dirty="0">
                <a:solidFill>
                  <a:schemeClr val="tx1"/>
                </a:solidFill>
                <a:latin typeface="+mj-lt"/>
              </a:rPr>
              <a:t>Azure Data Lake Analytics currently offers U-SQL Batch workload.</a:t>
            </a:r>
          </a:p>
          <a:p>
            <a:pPr lvl="0" defTabSz="777149">
              <a:defRPr/>
            </a:pPr>
            <a:endParaRPr lang="en-US" sz="1400" kern="0" dirty="0">
              <a:solidFill>
                <a:schemeClr val="tx1"/>
              </a:solidFill>
              <a:latin typeface="+mj-lt"/>
            </a:endParaRPr>
          </a:p>
          <a:p>
            <a:pPr lvl="0" defTabSz="777149">
              <a:defRPr/>
            </a:pPr>
            <a:r>
              <a:rPr lang="en-US" sz="1400" kern="0" dirty="0">
                <a:solidFill>
                  <a:schemeClr val="tx1"/>
                </a:solidFill>
                <a:latin typeface="+mj-lt"/>
              </a:rPr>
              <a:t>Interactive, Streaming, ML are on the roadmap for the future</a:t>
            </a:r>
          </a:p>
        </p:txBody>
      </p:sp>
    </p:spTree>
    <p:extLst>
      <p:ext uri="{BB962C8B-B14F-4D97-AF65-F5344CB8AC3E}">
        <p14:creationId xmlns:p14="http://schemas.microsoft.com/office/powerpoint/2010/main" val="423927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U-SQL Batch Job Execution</a:t>
            </a:r>
            <a:endParaRPr lang="en-US" dirty="0">
              <a:solidFill>
                <a:schemeClr val="bg1"/>
              </a:solidFill>
            </a:endParaRPr>
          </a:p>
        </p:txBody>
      </p:sp>
    </p:spTree>
    <p:extLst>
      <p:ext uri="{BB962C8B-B14F-4D97-AF65-F5344CB8AC3E}">
        <p14:creationId xmlns:p14="http://schemas.microsoft.com/office/powerpoint/2010/main" val="2573971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Demo: U-SQL Batch Job Execution</a:t>
            </a:r>
            <a:br>
              <a:rPr lang="en-US" sz="6731" dirty="0">
                <a:solidFill>
                  <a:schemeClr val="bg1"/>
                </a:solidFill>
              </a:rPr>
            </a:br>
            <a:r>
              <a:rPr lang="en-US" sz="3200" dirty="0">
                <a:solidFill>
                  <a:schemeClr val="bg1"/>
                </a:solidFill>
              </a:rPr>
              <a:t>Job Graph, Playback, &amp; Heatmaps</a:t>
            </a:r>
            <a:endParaRPr lang="en-US" dirty="0">
              <a:solidFill>
                <a:schemeClr val="bg1"/>
              </a:solidFill>
            </a:endParaRPr>
          </a:p>
        </p:txBody>
      </p:sp>
    </p:spTree>
    <p:extLst>
      <p:ext uri="{BB962C8B-B14F-4D97-AF65-F5344CB8AC3E}">
        <p14:creationId xmlns:p14="http://schemas.microsoft.com/office/powerpoint/2010/main" val="268897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87" name="Group 86"/>
          <p:cNvGrpSpPr/>
          <p:nvPr/>
        </p:nvGrpSpPr>
        <p:grpSpPr>
          <a:xfrm>
            <a:off x="1417637" y="3402205"/>
            <a:ext cx="829067" cy="857152"/>
            <a:chOff x="655637" y="3077674"/>
            <a:chExt cx="815974" cy="843615"/>
          </a:xfrm>
          <a:solidFill>
            <a:schemeClr val="bg1">
              <a:lumMod val="95000"/>
            </a:schemeClr>
          </a:solidFill>
        </p:grpSpPr>
        <p:sp>
          <p:nvSpPr>
            <p:cNvPr id="96" name="Freeform 5"/>
            <p:cNvSpPr>
              <a:spLocks noEditPoints="1"/>
            </p:cNvSpPr>
            <p:nvPr/>
          </p:nvSpPr>
          <p:spPr bwMode="auto">
            <a:xfrm>
              <a:off x="655637" y="3077674"/>
              <a:ext cx="815974" cy="843615"/>
            </a:xfrm>
            <a:custGeom>
              <a:avLst/>
              <a:gdLst>
                <a:gd name="T0" fmla="*/ 567 w 4309"/>
                <a:gd name="T1" fmla="*/ 1 h 4456"/>
                <a:gd name="T2" fmla="*/ 478 w 4309"/>
                <a:gd name="T3" fmla="*/ 12 h 4456"/>
                <a:gd name="T4" fmla="*/ 393 w 4309"/>
                <a:gd name="T5" fmla="*/ 36 h 4456"/>
                <a:gd name="T6" fmla="*/ 265 w 4309"/>
                <a:gd name="T7" fmla="*/ 103 h 4456"/>
                <a:gd name="T8" fmla="*/ 137 w 4309"/>
                <a:gd name="T9" fmla="*/ 219 h 4456"/>
                <a:gd name="T10" fmla="*/ 48 w 4309"/>
                <a:gd name="T11" fmla="*/ 365 h 4456"/>
                <a:gd name="T12" fmla="*/ 20 w 4309"/>
                <a:gd name="T13" fmla="*/ 448 h 4456"/>
                <a:gd name="T14" fmla="*/ 4 w 4309"/>
                <a:gd name="T15" fmla="*/ 535 h 4456"/>
                <a:gd name="T16" fmla="*/ 0 w 4309"/>
                <a:gd name="T17" fmla="*/ 3863 h 4456"/>
                <a:gd name="T18" fmla="*/ 7 w 4309"/>
                <a:gd name="T19" fmla="*/ 3955 h 4456"/>
                <a:gd name="T20" fmla="*/ 28 w 4309"/>
                <a:gd name="T21" fmla="*/ 4041 h 4456"/>
                <a:gd name="T22" fmla="*/ 73 w 4309"/>
                <a:gd name="T23" fmla="*/ 4148 h 4456"/>
                <a:gd name="T24" fmla="*/ 177 w 4309"/>
                <a:gd name="T25" fmla="*/ 4284 h 4456"/>
                <a:gd name="T26" fmla="*/ 314 w 4309"/>
                <a:gd name="T27" fmla="*/ 4385 h 4456"/>
                <a:gd name="T28" fmla="*/ 448 w 4309"/>
                <a:gd name="T29" fmla="*/ 4439 h 4456"/>
                <a:gd name="T30" fmla="*/ 536 w 4309"/>
                <a:gd name="T31" fmla="*/ 4453 h 4456"/>
                <a:gd name="T32" fmla="*/ 3714 w 4309"/>
                <a:gd name="T33" fmla="*/ 4456 h 4456"/>
                <a:gd name="T34" fmla="*/ 3804 w 4309"/>
                <a:gd name="T35" fmla="*/ 4449 h 4456"/>
                <a:gd name="T36" fmla="*/ 3890 w 4309"/>
                <a:gd name="T37" fmla="*/ 4431 h 4456"/>
                <a:gd name="T38" fmla="*/ 4046 w 4309"/>
                <a:gd name="T39" fmla="*/ 4356 h 4456"/>
                <a:gd name="T40" fmla="*/ 4172 w 4309"/>
                <a:gd name="T41" fmla="*/ 4243 h 4456"/>
                <a:gd name="T42" fmla="*/ 4261 w 4309"/>
                <a:gd name="T43" fmla="*/ 4096 h 4456"/>
                <a:gd name="T44" fmla="*/ 4291 w 4309"/>
                <a:gd name="T45" fmla="*/ 4013 h 4456"/>
                <a:gd name="T46" fmla="*/ 4307 w 4309"/>
                <a:gd name="T47" fmla="*/ 3924 h 4456"/>
                <a:gd name="T48" fmla="*/ 4309 w 4309"/>
                <a:gd name="T49" fmla="*/ 888 h 4456"/>
                <a:gd name="T50" fmla="*/ 3714 w 4309"/>
                <a:gd name="T51" fmla="*/ 4101 h 4456"/>
                <a:gd name="T52" fmla="*/ 551 w 4309"/>
                <a:gd name="T53" fmla="*/ 4096 h 4456"/>
                <a:gd name="T54" fmla="*/ 487 w 4309"/>
                <a:gd name="T55" fmla="*/ 4073 h 4456"/>
                <a:gd name="T56" fmla="*/ 434 w 4309"/>
                <a:gd name="T57" fmla="*/ 4032 h 4456"/>
                <a:gd name="T58" fmla="*/ 394 w 4309"/>
                <a:gd name="T59" fmla="*/ 3977 h 4456"/>
                <a:gd name="T60" fmla="*/ 371 w 4309"/>
                <a:gd name="T61" fmla="*/ 3912 h 4456"/>
                <a:gd name="T62" fmla="*/ 366 w 4309"/>
                <a:gd name="T63" fmla="*/ 595 h 4456"/>
                <a:gd name="T64" fmla="*/ 377 w 4309"/>
                <a:gd name="T65" fmla="*/ 527 h 4456"/>
                <a:gd name="T66" fmla="*/ 406 w 4309"/>
                <a:gd name="T67" fmla="*/ 465 h 4456"/>
                <a:gd name="T68" fmla="*/ 450 w 4309"/>
                <a:gd name="T69" fmla="*/ 417 h 4456"/>
                <a:gd name="T70" fmla="*/ 507 w 4309"/>
                <a:gd name="T71" fmla="*/ 383 h 4456"/>
                <a:gd name="T72" fmla="*/ 574 w 4309"/>
                <a:gd name="T73" fmla="*/ 365 h 4456"/>
                <a:gd name="T74" fmla="*/ 3223 w 4309"/>
                <a:gd name="T75" fmla="*/ 1101 h 4456"/>
                <a:gd name="T76" fmla="*/ 3943 w 4309"/>
                <a:gd name="T77" fmla="*/ 3888 h 4456"/>
                <a:gd name="T78" fmla="*/ 3926 w 4309"/>
                <a:gd name="T79" fmla="*/ 3957 h 4456"/>
                <a:gd name="T80" fmla="*/ 3891 w 4309"/>
                <a:gd name="T81" fmla="*/ 4016 h 4456"/>
                <a:gd name="T82" fmla="*/ 3844 w 4309"/>
                <a:gd name="T83" fmla="*/ 4061 h 4456"/>
                <a:gd name="T84" fmla="*/ 3782 w 4309"/>
                <a:gd name="T85" fmla="*/ 4091 h 4456"/>
                <a:gd name="T86" fmla="*/ 3714 w 4309"/>
                <a:gd name="T87" fmla="*/ 4101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09" h="4456">
                  <a:moveTo>
                    <a:pt x="3412" y="0"/>
                  </a:moveTo>
                  <a:lnTo>
                    <a:pt x="596" y="0"/>
                  </a:lnTo>
                  <a:lnTo>
                    <a:pt x="567" y="1"/>
                  </a:lnTo>
                  <a:lnTo>
                    <a:pt x="536" y="3"/>
                  </a:lnTo>
                  <a:lnTo>
                    <a:pt x="507" y="7"/>
                  </a:lnTo>
                  <a:lnTo>
                    <a:pt x="478" y="12"/>
                  </a:lnTo>
                  <a:lnTo>
                    <a:pt x="448" y="19"/>
                  </a:lnTo>
                  <a:lnTo>
                    <a:pt x="421" y="27"/>
                  </a:lnTo>
                  <a:lnTo>
                    <a:pt x="393" y="36"/>
                  </a:lnTo>
                  <a:lnTo>
                    <a:pt x="366" y="48"/>
                  </a:lnTo>
                  <a:lnTo>
                    <a:pt x="314" y="72"/>
                  </a:lnTo>
                  <a:lnTo>
                    <a:pt x="265" y="103"/>
                  </a:lnTo>
                  <a:lnTo>
                    <a:pt x="220" y="137"/>
                  </a:lnTo>
                  <a:lnTo>
                    <a:pt x="177" y="176"/>
                  </a:lnTo>
                  <a:lnTo>
                    <a:pt x="137" y="219"/>
                  </a:lnTo>
                  <a:lnTo>
                    <a:pt x="104" y="264"/>
                  </a:lnTo>
                  <a:lnTo>
                    <a:pt x="73" y="313"/>
                  </a:lnTo>
                  <a:lnTo>
                    <a:pt x="48" y="365"/>
                  </a:lnTo>
                  <a:lnTo>
                    <a:pt x="37" y="392"/>
                  </a:lnTo>
                  <a:lnTo>
                    <a:pt x="28" y="420"/>
                  </a:lnTo>
                  <a:lnTo>
                    <a:pt x="20" y="448"/>
                  </a:lnTo>
                  <a:lnTo>
                    <a:pt x="12" y="476"/>
                  </a:lnTo>
                  <a:lnTo>
                    <a:pt x="7" y="505"/>
                  </a:lnTo>
                  <a:lnTo>
                    <a:pt x="4" y="535"/>
                  </a:lnTo>
                  <a:lnTo>
                    <a:pt x="1" y="565"/>
                  </a:lnTo>
                  <a:lnTo>
                    <a:pt x="0" y="595"/>
                  </a:lnTo>
                  <a:lnTo>
                    <a:pt x="0" y="3863"/>
                  </a:lnTo>
                  <a:lnTo>
                    <a:pt x="1" y="3893"/>
                  </a:lnTo>
                  <a:lnTo>
                    <a:pt x="4" y="3924"/>
                  </a:lnTo>
                  <a:lnTo>
                    <a:pt x="7" y="3955"/>
                  </a:lnTo>
                  <a:lnTo>
                    <a:pt x="12" y="3984"/>
                  </a:lnTo>
                  <a:lnTo>
                    <a:pt x="20" y="4013"/>
                  </a:lnTo>
                  <a:lnTo>
                    <a:pt x="28" y="4041"/>
                  </a:lnTo>
                  <a:lnTo>
                    <a:pt x="37" y="4069"/>
                  </a:lnTo>
                  <a:lnTo>
                    <a:pt x="48" y="4096"/>
                  </a:lnTo>
                  <a:lnTo>
                    <a:pt x="73" y="4148"/>
                  </a:lnTo>
                  <a:lnTo>
                    <a:pt x="104" y="4196"/>
                  </a:lnTo>
                  <a:lnTo>
                    <a:pt x="137" y="4243"/>
                  </a:lnTo>
                  <a:lnTo>
                    <a:pt x="177" y="4284"/>
                  </a:lnTo>
                  <a:lnTo>
                    <a:pt x="220" y="4323"/>
                  </a:lnTo>
                  <a:lnTo>
                    <a:pt x="265" y="4356"/>
                  </a:lnTo>
                  <a:lnTo>
                    <a:pt x="314" y="4385"/>
                  </a:lnTo>
                  <a:lnTo>
                    <a:pt x="366" y="4411"/>
                  </a:lnTo>
                  <a:lnTo>
                    <a:pt x="421" y="4431"/>
                  </a:lnTo>
                  <a:lnTo>
                    <a:pt x="448" y="4439"/>
                  </a:lnTo>
                  <a:lnTo>
                    <a:pt x="478" y="4444"/>
                  </a:lnTo>
                  <a:lnTo>
                    <a:pt x="507" y="4449"/>
                  </a:lnTo>
                  <a:lnTo>
                    <a:pt x="536" y="4453"/>
                  </a:lnTo>
                  <a:lnTo>
                    <a:pt x="567" y="4456"/>
                  </a:lnTo>
                  <a:lnTo>
                    <a:pt x="596" y="4456"/>
                  </a:lnTo>
                  <a:lnTo>
                    <a:pt x="3714" y="4456"/>
                  </a:lnTo>
                  <a:lnTo>
                    <a:pt x="3745" y="4456"/>
                  </a:lnTo>
                  <a:lnTo>
                    <a:pt x="3774" y="4453"/>
                  </a:lnTo>
                  <a:lnTo>
                    <a:pt x="3804" y="4449"/>
                  </a:lnTo>
                  <a:lnTo>
                    <a:pt x="3833" y="4444"/>
                  </a:lnTo>
                  <a:lnTo>
                    <a:pt x="3862" y="4439"/>
                  </a:lnTo>
                  <a:lnTo>
                    <a:pt x="3890" y="4431"/>
                  </a:lnTo>
                  <a:lnTo>
                    <a:pt x="3945" y="4411"/>
                  </a:lnTo>
                  <a:lnTo>
                    <a:pt x="3997" y="4385"/>
                  </a:lnTo>
                  <a:lnTo>
                    <a:pt x="4046" y="4356"/>
                  </a:lnTo>
                  <a:lnTo>
                    <a:pt x="4091" y="4323"/>
                  </a:lnTo>
                  <a:lnTo>
                    <a:pt x="4134" y="4284"/>
                  </a:lnTo>
                  <a:lnTo>
                    <a:pt x="4172" y="4243"/>
                  </a:lnTo>
                  <a:lnTo>
                    <a:pt x="4207" y="4196"/>
                  </a:lnTo>
                  <a:lnTo>
                    <a:pt x="4236" y="4148"/>
                  </a:lnTo>
                  <a:lnTo>
                    <a:pt x="4261" y="4096"/>
                  </a:lnTo>
                  <a:lnTo>
                    <a:pt x="4272" y="4069"/>
                  </a:lnTo>
                  <a:lnTo>
                    <a:pt x="4283" y="4041"/>
                  </a:lnTo>
                  <a:lnTo>
                    <a:pt x="4291" y="4013"/>
                  </a:lnTo>
                  <a:lnTo>
                    <a:pt x="4297" y="3984"/>
                  </a:lnTo>
                  <a:lnTo>
                    <a:pt x="4303" y="3955"/>
                  </a:lnTo>
                  <a:lnTo>
                    <a:pt x="4307" y="3924"/>
                  </a:lnTo>
                  <a:lnTo>
                    <a:pt x="4308" y="3893"/>
                  </a:lnTo>
                  <a:lnTo>
                    <a:pt x="4309" y="3863"/>
                  </a:lnTo>
                  <a:lnTo>
                    <a:pt x="4309" y="888"/>
                  </a:lnTo>
                  <a:lnTo>
                    <a:pt x="3412" y="0"/>
                  </a:lnTo>
                  <a:lnTo>
                    <a:pt x="3412" y="0"/>
                  </a:lnTo>
                  <a:close/>
                  <a:moveTo>
                    <a:pt x="3714" y="4101"/>
                  </a:moveTo>
                  <a:lnTo>
                    <a:pt x="596" y="4101"/>
                  </a:lnTo>
                  <a:lnTo>
                    <a:pt x="574" y="4100"/>
                  </a:lnTo>
                  <a:lnTo>
                    <a:pt x="551" y="4096"/>
                  </a:lnTo>
                  <a:lnTo>
                    <a:pt x="528" y="4091"/>
                  </a:lnTo>
                  <a:lnTo>
                    <a:pt x="507" y="4083"/>
                  </a:lnTo>
                  <a:lnTo>
                    <a:pt x="487" y="4073"/>
                  </a:lnTo>
                  <a:lnTo>
                    <a:pt x="468" y="4061"/>
                  </a:lnTo>
                  <a:lnTo>
                    <a:pt x="450" y="4048"/>
                  </a:lnTo>
                  <a:lnTo>
                    <a:pt x="434" y="4032"/>
                  </a:lnTo>
                  <a:lnTo>
                    <a:pt x="419" y="4016"/>
                  </a:lnTo>
                  <a:lnTo>
                    <a:pt x="406" y="3997"/>
                  </a:lnTo>
                  <a:lnTo>
                    <a:pt x="394" y="3977"/>
                  </a:lnTo>
                  <a:lnTo>
                    <a:pt x="385" y="3957"/>
                  </a:lnTo>
                  <a:lnTo>
                    <a:pt x="377" y="3935"/>
                  </a:lnTo>
                  <a:lnTo>
                    <a:pt x="371" y="3912"/>
                  </a:lnTo>
                  <a:lnTo>
                    <a:pt x="367" y="3888"/>
                  </a:lnTo>
                  <a:lnTo>
                    <a:pt x="366" y="3863"/>
                  </a:lnTo>
                  <a:lnTo>
                    <a:pt x="366" y="595"/>
                  </a:lnTo>
                  <a:lnTo>
                    <a:pt x="367" y="571"/>
                  </a:lnTo>
                  <a:lnTo>
                    <a:pt x="371" y="548"/>
                  </a:lnTo>
                  <a:lnTo>
                    <a:pt x="377" y="527"/>
                  </a:lnTo>
                  <a:lnTo>
                    <a:pt x="385" y="505"/>
                  </a:lnTo>
                  <a:lnTo>
                    <a:pt x="394" y="485"/>
                  </a:lnTo>
                  <a:lnTo>
                    <a:pt x="406" y="465"/>
                  </a:lnTo>
                  <a:lnTo>
                    <a:pt x="419" y="448"/>
                  </a:lnTo>
                  <a:lnTo>
                    <a:pt x="434" y="432"/>
                  </a:lnTo>
                  <a:lnTo>
                    <a:pt x="450" y="417"/>
                  </a:lnTo>
                  <a:lnTo>
                    <a:pt x="468" y="404"/>
                  </a:lnTo>
                  <a:lnTo>
                    <a:pt x="487" y="392"/>
                  </a:lnTo>
                  <a:lnTo>
                    <a:pt x="507" y="383"/>
                  </a:lnTo>
                  <a:lnTo>
                    <a:pt x="528" y="375"/>
                  </a:lnTo>
                  <a:lnTo>
                    <a:pt x="551" y="369"/>
                  </a:lnTo>
                  <a:lnTo>
                    <a:pt x="574" y="365"/>
                  </a:lnTo>
                  <a:lnTo>
                    <a:pt x="596" y="364"/>
                  </a:lnTo>
                  <a:lnTo>
                    <a:pt x="3223" y="364"/>
                  </a:lnTo>
                  <a:lnTo>
                    <a:pt x="3223" y="1101"/>
                  </a:lnTo>
                  <a:lnTo>
                    <a:pt x="3945" y="1101"/>
                  </a:lnTo>
                  <a:lnTo>
                    <a:pt x="3945" y="3863"/>
                  </a:lnTo>
                  <a:lnTo>
                    <a:pt x="3943" y="3888"/>
                  </a:lnTo>
                  <a:lnTo>
                    <a:pt x="3939" y="3912"/>
                  </a:lnTo>
                  <a:lnTo>
                    <a:pt x="3934" y="3935"/>
                  </a:lnTo>
                  <a:lnTo>
                    <a:pt x="3926" y="3957"/>
                  </a:lnTo>
                  <a:lnTo>
                    <a:pt x="3917" y="3977"/>
                  </a:lnTo>
                  <a:lnTo>
                    <a:pt x="3905" y="3997"/>
                  </a:lnTo>
                  <a:lnTo>
                    <a:pt x="3891" y="4016"/>
                  </a:lnTo>
                  <a:lnTo>
                    <a:pt x="3877" y="4032"/>
                  </a:lnTo>
                  <a:lnTo>
                    <a:pt x="3861" y="4048"/>
                  </a:lnTo>
                  <a:lnTo>
                    <a:pt x="3844" y="4061"/>
                  </a:lnTo>
                  <a:lnTo>
                    <a:pt x="3824" y="4073"/>
                  </a:lnTo>
                  <a:lnTo>
                    <a:pt x="3804" y="4083"/>
                  </a:lnTo>
                  <a:lnTo>
                    <a:pt x="3782" y="4091"/>
                  </a:lnTo>
                  <a:lnTo>
                    <a:pt x="3761" y="4096"/>
                  </a:lnTo>
                  <a:lnTo>
                    <a:pt x="3738" y="4100"/>
                  </a:lnTo>
                  <a:lnTo>
                    <a:pt x="3714" y="4101"/>
                  </a:lnTo>
                  <a:lnTo>
                    <a:pt x="3714" y="4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ysClr val="windowText" lastClr="000000"/>
                </a:solidFill>
                <a:effectLst/>
                <a:uLnTx/>
                <a:uFillTx/>
              </a:endParaRPr>
            </a:p>
          </p:txBody>
        </p:sp>
        <p:sp>
          <p:nvSpPr>
            <p:cNvPr id="97" name="Freeform 6"/>
            <p:cNvSpPr>
              <a:spLocks/>
            </p:cNvSpPr>
            <p:nvPr/>
          </p:nvSpPr>
          <p:spPr bwMode="auto">
            <a:xfrm>
              <a:off x="945298" y="3215121"/>
              <a:ext cx="236273" cy="271865"/>
            </a:xfrm>
            <a:custGeom>
              <a:avLst/>
              <a:gdLst>
                <a:gd name="T0" fmla="*/ 1248 w 1248"/>
                <a:gd name="T1" fmla="*/ 808 h 1436"/>
                <a:gd name="T2" fmla="*/ 1242 w 1248"/>
                <a:gd name="T3" fmla="*/ 888 h 1436"/>
                <a:gd name="T4" fmla="*/ 1233 w 1248"/>
                <a:gd name="T5" fmla="*/ 962 h 1436"/>
                <a:gd name="T6" fmla="*/ 1218 w 1248"/>
                <a:gd name="T7" fmla="*/ 1030 h 1436"/>
                <a:gd name="T8" fmla="*/ 1200 w 1248"/>
                <a:gd name="T9" fmla="*/ 1093 h 1436"/>
                <a:gd name="T10" fmla="*/ 1174 w 1248"/>
                <a:gd name="T11" fmla="*/ 1150 h 1436"/>
                <a:gd name="T12" fmla="*/ 1145 w 1248"/>
                <a:gd name="T13" fmla="*/ 1204 h 1436"/>
                <a:gd name="T14" fmla="*/ 1112 w 1248"/>
                <a:gd name="T15" fmla="*/ 1250 h 1436"/>
                <a:gd name="T16" fmla="*/ 1052 w 1248"/>
                <a:gd name="T17" fmla="*/ 1310 h 1436"/>
                <a:gd name="T18" fmla="*/ 953 w 1248"/>
                <a:gd name="T19" fmla="*/ 1372 h 1436"/>
                <a:gd name="T20" fmla="*/ 834 w 1248"/>
                <a:gd name="T21" fmla="*/ 1413 h 1436"/>
                <a:gd name="T22" fmla="*/ 693 w 1248"/>
                <a:gd name="T23" fmla="*/ 1433 h 1436"/>
                <a:gd name="T24" fmla="*/ 542 w 1248"/>
                <a:gd name="T25" fmla="*/ 1433 h 1436"/>
                <a:gd name="T26" fmla="*/ 409 w 1248"/>
                <a:gd name="T27" fmla="*/ 1413 h 1436"/>
                <a:gd name="T28" fmla="*/ 295 w 1248"/>
                <a:gd name="T29" fmla="*/ 1372 h 1436"/>
                <a:gd name="T30" fmla="*/ 199 w 1248"/>
                <a:gd name="T31" fmla="*/ 1310 h 1436"/>
                <a:gd name="T32" fmla="*/ 120 w 1248"/>
                <a:gd name="T33" fmla="*/ 1228 h 1436"/>
                <a:gd name="T34" fmla="*/ 62 w 1248"/>
                <a:gd name="T35" fmla="*/ 1124 h 1436"/>
                <a:gd name="T36" fmla="*/ 23 w 1248"/>
                <a:gd name="T37" fmla="*/ 1000 h 1436"/>
                <a:gd name="T38" fmla="*/ 3 w 1248"/>
                <a:gd name="T39" fmla="*/ 854 h 1436"/>
                <a:gd name="T40" fmla="*/ 0 w 1248"/>
                <a:gd name="T41" fmla="*/ 0 h 1436"/>
                <a:gd name="T42" fmla="*/ 429 w 1248"/>
                <a:gd name="T43" fmla="*/ 790 h 1436"/>
                <a:gd name="T44" fmla="*/ 432 w 1248"/>
                <a:gd name="T45" fmla="*/ 854 h 1436"/>
                <a:gd name="T46" fmla="*/ 441 w 1248"/>
                <a:gd name="T47" fmla="*/ 910 h 1436"/>
                <a:gd name="T48" fmla="*/ 457 w 1248"/>
                <a:gd name="T49" fmla="*/ 958 h 1436"/>
                <a:gd name="T50" fmla="*/ 480 w 1248"/>
                <a:gd name="T51" fmla="*/ 1000 h 1436"/>
                <a:gd name="T52" fmla="*/ 508 w 1248"/>
                <a:gd name="T53" fmla="*/ 1032 h 1436"/>
                <a:gd name="T54" fmla="*/ 541 w 1248"/>
                <a:gd name="T55" fmla="*/ 1054 h 1436"/>
                <a:gd name="T56" fmla="*/ 581 w 1248"/>
                <a:gd name="T57" fmla="*/ 1068 h 1436"/>
                <a:gd name="T58" fmla="*/ 625 w 1248"/>
                <a:gd name="T59" fmla="*/ 1073 h 1436"/>
                <a:gd name="T60" fmla="*/ 670 w 1248"/>
                <a:gd name="T61" fmla="*/ 1068 h 1436"/>
                <a:gd name="T62" fmla="*/ 709 w 1248"/>
                <a:gd name="T63" fmla="*/ 1056 h 1436"/>
                <a:gd name="T64" fmla="*/ 742 w 1248"/>
                <a:gd name="T65" fmla="*/ 1034 h 1436"/>
                <a:gd name="T66" fmla="*/ 770 w 1248"/>
                <a:gd name="T67" fmla="*/ 1004 h 1436"/>
                <a:gd name="T68" fmla="*/ 791 w 1248"/>
                <a:gd name="T69" fmla="*/ 965 h 1436"/>
                <a:gd name="T70" fmla="*/ 807 w 1248"/>
                <a:gd name="T71" fmla="*/ 918 h 1436"/>
                <a:gd name="T72" fmla="*/ 816 w 1248"/>
                <a:gd name="T73" fmla="*/ 864 h 1436"/>
                <a:gd name="T74" fmla="*/ 819 w 1248"/>
                <a:gd name="T75" fmla="*/ 800 h 1436"/>
                <a:gd name="T76" fmla="*/ 1248 w 1248"/>
                <a:gd name="T77" fmla="*/ 0 h 1436"/>
                <a:gd name="T78" fmla="*/ 1248 w 1248"/>
                <a:gd name="T79" fmla="*/ 766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8" h="1436">
                  <a:moveTo>
                    <a:pt x="1248" y="766"/>
                  </a:moveTo>
                  <a:lnTo>
                    <a:pt x="1248" y="808"/>
                  </a:lnTo>
                  <a:lnTo>
                    <a:pt x="1246" y="849"/>
                  </a:lnTo>
                  <a:lnTo>
                    <a:pt x="1242" y="888"/>
                  </a:lnTo>
                  <a:lnTo>
                    <a:pt x="1238" y="925"/>
                  </a:lnTo>
                  <a:lnTo>
                    <a:pt x="1233" y="962"/>
                  </a:lnTo>
                  <a:lnTo>
                    <a:pt x="1226" y="997"/>
                  </a:lnTo>
                  <a:lnTo>
                    <a:pt x="1218" y="1030"/>
                  </a:lnTo>
                  <a:lnTo>
                    <a:pt x="1209" y="1062"/>
                  </a:lnTo>
                  <a:lnTo>
                    <a:pt x="1200" y="1093"/>
                  </a:lnTo>
                  <a:lnTo>
                    <a:pt x="1188" y="1122"/>
                  </a:lnTo>
                  <a:lnTo>
                    <a:pt x="1174" y="1150"/>
                  </a:lnTo>
                  <a:lnTo>
                    <a:pt x="1161" y="1178"/>
                  </a:lnTo>
                  <a:lnTo>
                    <a:pt x="1145" y="1204"/>
                  </a:lnTo>
                  <a:lnTo>
                    <a:pt x="1129" y="1228"/>
                  </a:lnTo>
                  <a:lnTo>
                    <a:pt x="1112" y="1250"/>
                  </a:lnTo>
                  <a:lnTo>
                    <a:pt x="1093" y="1272"/>
                  </a:lnTo>
                  <a:lnTo>
                    <a:pt x="1052" y="1310"/>
                  </a:lnTo>
                  <a:lnTo>
                    <a:pt x="1005" y="1344"/>
                  </a:lnTo>
                  <a:lnTo>
                    <a:pt x="953" y="1372"/>
                  </a:lnTo>
                  <a:lnTo>
                    <a:pt x="896" y="1394"/>
                  </a:lnTo>
                  <a:lnTo>
                    <a:pt x="834" y="1413"/>
                  </a:lnTo>
                  <a:lnTo>
                    <a:pt x="766" y="1426"/>
                  </a:lnTo>
                  <a:lnTo>
                    <a:pt x="693" y="1433"/>
                  </a:lnTo>
                  <a:lnTo>
                    <a:pt x="615" y="1436"/>
                  </a:lnTo>
                  <a:lnTo>
                    <a:pt x="542" y="1433"/>
                  </a:lnTo>
                  <a:lnTo>
                    <a:pt x="473" y="1426"/>
                  </a:lnTo>
                  <a:lnTo>
                    <a:pt x="409" y="1413"/>
                  </a:lnTo>
                  <a:lnTo>
                    <a:pt x="349" y="1394"/>
                  </a:lnTo>
                  <a:lnTo>
                    <a:pt x="295" y="1372"/>
                  </a:lnTo>
                  <a:lnTo>
                    <a:pt x="244" y="1344"/>
                  </a:lnTo>
                  <a:lnTo>
                    <a:pt x="199" y="1310"/>
                  </a:lnTo>
                  <a:lnTo>
                    <a:pt x="158" y="1272"/>
                  </a:lnTo>
                  <a:lnTo>
                    <a:pt x="120" y="1228"/>
                  </a:lnTo>
                  <a:lnTo>
                    <a:pt x="88" y="1178"/>
                  </a:lnTo>
                  <a:lnTo>
                    <a:pt x="62" y="1124"/>
                  </a:lnTo>
                  <a:lnTo>
                    <a:pt x="40" y="1065"/>
                  </a:lnTo>
                  <a:lnTo>
                    <a:pt x="23" y="1000"/>
                  </a:lnTo>
                  <a:lnTo>
                    <a:pt x="11" y="930"/>
                  </a:lnTo>
                  <a:lnTo>
                    <a:pt x="3" y="854"/>
                  </a:lnTo>
                  <a:lnTo>
                    <a:pt x="0" y="774"/>
                  </a:lnTo>
                  <a:lnTo>
                    <a:pt x="0" y="0"/>
                  </a:lnTo>
                  <a:lnTo>
                    <a:pt x="429" y="0"/>
                  </a:lnTo>
                  <a:lnTo>
                    <a:pt x="429" y="790"/>
                  </a:lnTo>
                  <a:lnTo>
                    <a:pt x="429" y="822"/>
                  </a:lnTo>
                  <a:lnTo>
                    <a:pt x="432" y="854"/>
                  </a:lnTo>
                  <a:lnTo>
                    <a:pt x="436" y="884"/>
                  </a:lnTo>
                  <a:lnTo>
                    <a:pt x="441" y="910"/>
                  </a:lnTo>
                  <a:lnTo>
                    <a:pt x="449" y="936"/>
                  </a:lnTo>
                  <a:lnTo>
                    <a:pt x="457" y="958"/>
                  </a:lnTo>
                  <a:lnTo>
                    <a:pt x="468" y="980"/>
                  </a:lnTo>
                  <a:lnTo>
                    <a:pt x="480" y="1000"/>
                  </a:lnTo>
                  <a:lnTo>
                    <a:pt x="493" y="1017"/>
                  </a:lnTo>
                  <a:lnTo>
                    <a:pt x="508" y="1032"/>
                  </a:lnTo>
                  <a:lnTo>
                    <a:pt x="524" y="1044"/>
                  </a:lnTo>
                  <a:lnTo>
                    <a:pt x="541" y="1054"/>
                  </a:lnTo>
                  <a:lnTo>
                    <a:pt x="559" y="1062"/>
                  </a:lnTo>
                  <a:lnTo>
                    <a:pt x="581" y="1068"/>
                  </a:lnTo>
                  <a:lnTo>
                    <a:pt x="602" y="1072"/>
                  </a:lnTo>
                  <a:lnTo>
                    <a:pt x="625" y="1073"/>
                  </a:lnTo>
                  <a:lnTo>
                    <a:pt x="647" y="1072"/>
                  </a:lnTo>
                  <a:lnTo>
                    <a:pt x="670" y="1068"/>
                  </a:lnTo>
                  <a:lnTo>
                    <a:pt x="690" y="1062"/>
                  </a:lnTo>
                  <a:lnTo>
                    <a:pt x="709" y="1056"/>
                  </a:lnTo>
                  <a:lnTo>
                    <a:pt x="726" y="1046"/>
                  </a:lnTo>
                  <a:lnTo>
                    <a:pt x="742" y="1034"/>
                  </a:lnTo>
                  <a:lnTo>
                    <a:pt x="756" y="1020"/>
                  </a:lnTo>
                  <a:lnTo>
                    <a:pt x="770" y="1004"/>
                  </a:lnTo>
                  <a:lnTo>
                    <a:pt x="782" y="985"/>
                  </a:lnTo>
                  <a:lnTo>
                    <a:pt x="791" y="965"/>
                  </a:lnTo>
                  <a:lnTo>
                    <a:pt x="800" y="942"/>
                  </a:lnTo>
                  <a:lnTo>
                    <a:pt x="807" y="918"/>
                  </a:lnTo>
                  <a:lnTo>
                    <a:pt x="812" y="892"/>
                  </a:lnTo>
                  <a:lnTo>
                    <a:pt x="816" y="864"/>
                  </a:lnTo>
                  <a:lnTo>
                    <a:pt x="819" y="833"/>
                  </a:lnTo>
                  <a:lnTo>
                    <a:pt x="819" y="800"/>
                  </a:lnTo>
                  <a:lnTo>
                    <a:pt x="819" y="0"/>
                  </a:lnTo>
                  <a:lnTo>
                    <a:pt x="1248" y="0"/>
                  </a:lnTo>
                  <a:lnTo>
                    <a:pt x="1248" y="766"/>
                  </a:lnTo>
                  <a:lnTo>
                    <a:pt x="1248"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ysClr val="windowText" lastClr="000000"/>
                </a:solidFill>
                <a:effectLst/>
                <a:uLnTx/>
                <a:uFillTx/>
              </a:endParaRPr>
            </a:p>
          </p:txBody>
        </p:sp>
        <p:sp>
          <p:nvSpPr>
            <p:cNvPr id="98" name="Freeform 7"/>
            <p:cNvSpPr>
              <a:spLocks/>
            </p:cNvSpPr>
            <p:nvPr/>
          </p:nvSpPr>
          <p:spPr bwMode="auto">
            <a:xfrm>
              <a:off x="793842" y="3544540"/>
              <a:ext cx="152971" cy="215069"/>
            </a:xfrm>
            <a:custGeom>
              <a:avLst/>
              <a:gdLst>
                <a:gd name="T0" fmla="*/ 803 w 806"/>
                <a:gd name="T1" fmla="*/ 837 h 1134"/>
                <a:gd name="T2" fmla="*/ 784 w 806"/>
                <a:gd name="T3" fmla="*/ 909 h 1134"/>
                <a:gd name="T4" fmla="*/ 748 w 806"/>
                <a:gd name="T5" fmla="*/ 974 h 1134"/>
                <a:gd name="T6" fmla="*/ 697 w 806"/>
                <a:gd name="T7" fmla="*/ 1029 h 1134"/>
                <a:gd name="T8" fmla="*/ 633 w 806"/>
                <a:gd name="T9" fmla="*/ 1073 h 1134"/>
                <a:gd name="T10" fmla="*/ 557 w 806"/>
                <a:gd name="T11" fmla="*/ 1105 h 1134"/>
                <a:gd name="T12" fmla="*/ 468 w 806"/>
                <a:gd name="T13" fmla="*/ 1125 h 1134"/>
                <a:gd name="T14" fmla="*/ 366 w 806"/>
                <a:gd name="T15" fmla="*/ 1134 h 1134"/>
                <a:gd name="T16" fmla="*/ 246 w 806"/>
                <a:gd name="T17" fmla="*/ 1132 h 1134"/>
                <a:gd name="T18" fmla="*/ 126 w 806"/>
                <a:gd name="T19" fmla="*/ 1112 h 1134"/>
                <a:gd name="T20" fmla="*/ 14 w 806"/>
                <a:gd name="T21" fmla="*/ 1077 h 1134"/>
                <a:gd name="T22" fmla="*/ 87 w 806"/>
                <a:gd name="T23" fmla="*/ 822 h 1134"/>
                <a:gd name="T24" fmla="*/ 207 w 806"/>
                <a:gd name="T25" fmla="*/ 872 h 1134"/>
                <a:gd name="T26" fmla="*/ 322 w 806"/>
                <a:gd name="T27" fmla="*/ 889 h 1134"/>
                <a:gd name="T28" fmla="*/ 390 w 806"/>
                <a:gd name="T29" fmla="*/ 877 h 1134"/>
                <a:gd name="T30" fmla="*/ 428 w 806"/>
                <a:gd name="T31" fmla="*/ 845 h 1134"/>
                <a:gd name="T32" fmla="*/ 435 w 806"/>
                <a:gd name="T33" fmla="*/ 798 h 1134"/>
                <a:gd name="T34" fmla="*/ 422 w 806"/>
                <a:gd name="T35" fmla="*/ 765 h 1134"/>
                <a:gd name="T36" fmla="*/ 391 w 806"/>
                <a:gd name="T37" fmla="*/ 736 h 1134"/>
                <a:gd name="T38" fmla="*/ 358 w 806"/>
                <a:gd name="T39" fmla="*/ 717 h 1134"/>
                <a:gd name="T40" fmla="*/ 318 w 806"/>
                <a:gd name="T41" fmla="*/ 700 h 1134"/>
                <a:gd name="T42" fmla="*/ 264 w 806"/>
                <a:gd name="T43" fmla="*/ 678 h 1134"/>
                <a:gd name="T44" fmla="*/ 174 w 806"/>
                <a:gd name="T45" fmla="*/ 637 h 1134"/>
                <a:gd name="T46" fmla="*/ 102 w 806"/>
                <a:gd name="T47" fmla="*/ 585 h 1134"/>
                <a:gd name="T48" fmla="*/ 50 w 806"/>
                <a:gd name="T49" fmla="*/ 525 h 1134"/>
                <a:gd name="T50" fmla="*/ 16 w 806"/>
                <a:gd name="T51" fmla="*/ 456 h 1134"/>
                <a:gd name="T52" fmla="*/ 0 w 806"/>
                <a:gd name="T53" fmla="*/ 378 h 1134"/>
                <a:gd name="T54" fmla="*/ 6 w 806"/>
                <a:gd name="T55" fmla="*/ 274 h 1134"/>
                <a:gd name="T56" fmla="*/ 46 w 806"/>
                <a:gd name="T57" fmla="*/ 176 h 1134"/>
                <a:gd name="T58" fmla="*/ 121 w 806"/>
                <a:gd name="T59" fmla="*/ 96 h 1134"/>
                <a:gd name="T60" fmla="*/ 222 w 806"/>
                <a:gd name="T61" fmla="*/ 37 h 1134"/>
                <a:gd name="T62" fmla="*/ 348 w 806"/>
                <a:gd name="T63" fmla="*/ 6 h 1134"/>
                <a:gd name="T64" fmla="*/ 500 w 806"/>
                <a:gd name="T65" fmla="*/ 1 h 1134"/>
                <a:gd name="T66" fmla="*/ 637 w 806"/>
                <a:gd name="T67" fmla="*/ 16 h 1134"/>
                <a:gd name="T68" fmla="*/ 714 w 806"/>
                <a:gd name="T69" fmla="*/ 33 h 1134"/>
                <a:gd name="T70" fmla="*/ 714 w 806"/>
                <a:gd name="T71" fmla="*/ 304 h 1134"/>
                <a:gd name="T72" fmla="*/ 610 w 806"/>
                <a:gd name="T73" fmla="*/ 265 h 1134"/>
                <a:gd name="T74" fmla="*/ 509 w 806"/>
                <a:gd name="T75" fmla="*/ 246 h 1134"/>
                <a:gd name="T76" fmla="*/ 427 w 806"/>
                <a:gd name="T77" fmla="*/ 252 h 1134"/>
                <a:gd name="T78" fmla="*/ 372 w 806"/>
                <a:gd name="T79" fmla="*/ 278 h 1134"/>
                <a:gd name="T80" fmla="*/ 354 w 806"/>
                <a:gd name="T81" fmla="*/ 324 h 1134"/>
                <a:gd name="T82" fmla="*/ 368 w 806"/>
                <a:gd name="T83" fmla="*/ 368 h 1134"/>
                <a:gd name="T84" fmla="*/ 398 w 806"/>
                <a:gd name="T85" fmla="*/ 392 h 1134"/>
                <a:gd name="T86" fmla="*/ 437 w 806"/>
                <a:gd name="T87" fmla="*/ 413 h 1134"/>
                <a:gd name="T88" fmla="*/ 495 w 806"/>
                <a:gd name="T89" fmla="*/ 438 h 1134"/>
                <a:gd name="T90" fmla="*/ 608 w 806"/>
                <a:gd name="T91" fmla="*/ 492 h 1134"/>
                <a:gd name="T92" fmla="*/ 694 w 806"/>
                <a:gd name="T93" fmla="*/ 549 h 1134"/>
                <a:gd name="T94" fmla="*/ 753 w 806"/>
                <a:gd name="T95" fmla="*/ 610 h 1134"/>
                <a:gd name="T96" fmla="*/ 789 w 806"/>
                <a:gd name="T97" fmla="*/ 678 h 1134"/>
                <a:gd name="T98" fmla="*/ 805 w 806"/>
                <a:gd name="T99" fmla="*/ 75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1134">
                  <a:moveTo>
                    <a:pt x="806" y="784"/>
                  </a:moveTo>
                  <a:lnTo>
                    <a:pt x="806" y="810"/>
                  </a:lnTo>
                  <a:lnTo>
                    <a:pt x="803" y="837"/>
                  </a:lnTo>
                  <a:lnTo>
                    <a:pt x="798" y="862"/>
                  </a:lnTo>
                  <a:lnTo>
                    <a:pt x="791" y="886"/>
                  </a:lnTo>
                  <a:lnTo>
                    <a:pt x="784" y="909"/>
                  </a:lnTo>
                  <a:lnTo>
                    <a:pt x="774" y="932"/>
                  </a:lnTo>
                  <a:lnTo>
                    <a:pt x="762" y="953"/>
                  </a:lnTo>
                  <a:lnTo>
                    <a:pt x="748" y="974"/>
                  </a:lnTo>
                  <a:lnTo>
                    <a:pt x="733" y="994"/>
                  </a:lnTo>
                  <a:lnTo>
                    <a:pt x="716" y="1012"/>
                  </a:lnTo>
                  <a:lnTo>
                    <a:pt x="697" y="1029"/>
                  </a:lnTo>
                  <a:lnTo>
                    <a:pt x="677" y="1045"/>
                  </a:lnTo>
                  <a:lnTo>
                    <a:pt x="656" y="1060"/>
                  </a:lnTo>
                  <a:lnTo>
                    <a:pt x="633" y="1073"/>
                  </a:lnTo>
                  <a:lnTo>
                    <a:pt x="609" y="1085"/>
                  </a:lnTo>
                  <a:lnTo>
                    <a:pt x="584" y="1096"/>
                  </a:lnTo>
                  <a:lnTo>
                    <a:pt x="557" y="1105"/>
                  </a:lnTo>
                  <a:lnTo>
                    <a:pt x="528" y="1113"/>
                  </a:lnTo>
                  <a:lnTo>
                    <a:pt x="499" y="1120"/>
                  </a:lnTo>
                  <a:lnTo>
                    <a:pt x="468" y="1125"/>
                  </a:lnTo>
                  <a:lnTo>
                    <a:pt x="435" y="1129"/>
                  </a:lnTo>
                  <a:lnTo>
                    <a:pt x="402" y="1133"/>
                  </a:lnTo>
                  <a:lnTo>
                    <a:pt x="366" y="1134"/>
                  </a:lnTo>
                  <a:lnTo>
                    <a:pt x="330" y="1134"/>
                  </a:lnTo>
                  <a:lnTo>
                    <a:pt x="287" y="1134"/>
                  </a:lnTo>
                  <a:lnTo>
                    <a:pt x="246" y="1132"/>
                  </a:lnTo>
                  <a:lnTo>
                    <a:pt x="205" y="1126"/>
                  </a:lnTo>
                  <a:lnTo>
                    <a:pt x="165" y="1121"/>
                  </a:lnTo>
                  <a:lnTo>
                    <a:pt x="126" y="1112"/>
                  </a:lnTo>
                  <a:lnTo>
                    <a:pt x="87" y="1102"/>
                  </a:lnTo>
                  <a:lnTo>
                    <a:pt x="50" y="1090"/>
                  </a:lnTo>
                  <a:lnTo>
                    <a:pt x="14" y="1077"/>
                  </a:lnTo>
                  <a:lnTo>
                    <a:pt x="14" y="776"/>
                  </a:lnTo>
                  <a:lnTo>
                    <a:pt x="50" y="800"/>
                  </a:lnTo>
                  <a:lnTo>
                    <a:pt x="87" y="822"/>
                  </a:lnTo>
                  <a:lnTo>
                    <a:pt x="126" y="841"/>
                  </a:lnTo>
                  <a:lnTo>
                    <a:pt x="167" y="857"/>
                  </a:lnTo>
                  <a:lnTo>
                    <a:pt x="207" y="872"/>
                  </a:lnTo>
                  <a:lnTo>
                    <a:pt x="247" y="881"/>
                  </a:lnTo>
                  <a:lnTo>
                    <a:pt x="286" y="886"/>
                  </a:lnTo>
                  <a:lnTo>
                    <a:pt x="322" y="889"/>
                  </a:lnTo>
                  <a:lnTo>
                    <a:pt x="348" y="888"/>
                  </a:lnTo>
                  <a:lnTo>
                    <a:pt x="371" y="884"/>
                  </a:lnTo>
                  <a:lnTo>
                    <a:pt x="390" y="877"/>
                  </a:lnTo>
                  <a:lnTo>
                    <a:pt x="407" y="869"/>
                  </a:lnTo>
                  <a:lnTo>
                    <a:pt x="419" y="858"/>
                  </a:lnTo>
                  <a:lnTo>
                    <a:pt x="428" y="845"/>
                  </a:lnTo>
                  <a:lnTo>
                    <a:pt x="435" y="829"/>
                  </a:lnTo>
                  <a:lnTo>
                    <a:pt x="436" y="812"/>
                  </a:lnTo>
                  <a:lnTo>
                    <a:pt x="435" y="798"/>
                  </a:lnTo>
                  <a:lnTo>
                    <a:pt x="432" y="786"/>
                  </a:lnTo>
                  <a:lnTo>
                    <a:pt x="428" y="776"/>
                  </a:lnTo>
                  <a:lnTo>
                    <a:pt x="422" y="765"/>
                  </a:lnTo>
                  <a:lnTo>
                    <a:pt x="414" y="754"/>
                  </a:lnTo>
                  <a:lnTo>
                    <a:pt x="403" y="745"/>
                  </a:lnTo>
                  <a:lnTo>
                    <a:pt x="391" y="736"/>
                  </a:lnTo>
                  <a:lnTo>
                    <a:pt x="376" y="728"/>
                  </a:lnTo>
                  <a:lnTo>
                    <a:pt x="368" y="722"/>
                  </a:lnTo>
                  <a:lnTo>
                    <a:pt x="358" y="717"/>
                  </a:lnTo>
                  <a:lnTo>
                    <a:pt x="346" y="712"/>
                  </a:lnTo>
                  <a:lnTo>
                    <a:pt x="332" y="706"/>
                  </a:lnTo>
                  <a:lnTo>
                    <a:pt x="318" y="700"/>
                  </a:lnTo>
                  <a:lnTo>
                    <a:pt x="302" y="693"/>
                  </a:lnTo>
                  <a:lnTo>
                    <a:pt x="283" y="686"/>
                  </a:lnTo>
                  <a:lnTo>
                    <a:pt x="264" y="678"/>
                  </a:lnTo>
                  <a:lnTo>
                    <a:pt x="233" y="666"/>
                  </a:lnTo>
                  <a:lnTo>
                    <a:pt x="202" y="652"/>
                  </a:lnTo>
                  <a:lnTo>
                    <a:pt x="174" y="637"/>
                  </a:lnTo>
                  <a:lnTo>
                    <a:pt x="149" y="620"/>
                  </a:lnTo>
                  <a:lnTo>
                    <a:pt x="125" y="604"/>
                  </a:lnTo>
                  <a:lnTo>
                    <a:pt x="102" y="585"/>
                  </a:lnTo>
                  <a:lnTo>
                    <a:pt x="83" y="566"/>
                  </a:lnTo>
                  <a:lnTo>
                    <a:pt x="65" y="546"/>
                  </a:lnTo>
                  <a:lnTo>
                    <a:pt x="50" y="525"/>
                  </a:lnTo>
                  <a:lnTo>
                    <a:pt x="37" y="502"/>
                  </a:lnTo>
                  <a:lnTo>
                    <a:pt x="25" y="480"/>
                  </a:lnTo>
                  <a:lnTo>
                    <a:pt x="16" y="456"/>
                  </a:lnTo>
                  <a:lnTo>
                    <a:pt x="9" y="430"/>
                  </a:lnTo>
                  <a:lnTo>
                    <a:pt x="4" y="405"/>
                  </a:lnTo>
                  <a:lnTo>
                    <a:pt x="0" y="378"/>
                  </a:lnTo>
                  <a:lnTo>
                    <a:pt x="0" y="350"/>
                  </a:lnTo>
                  <a:lnTo>
                    <a:pt x="1" y="312"/>
                  </a:lnTo>
                  <a:lnTo>
                    <a:pt x="6" y="274"/>
                  </a:lnTo>
                  <a:lnTo>
                    <a:pt x="16" y="240"/>
                  </a:lnTo>
                  <a:lnTo>
                    <a:pt x="29" y="206"/>
                  </a:lnTo>
                  <a:lnTo>
                    <a:pt x="46" y="176"/>
                  </a:lnTo>
                  <a:lnTo>
                    <a:pt x="67" y="148"/>
                  </a:lnTo>
                  <a:lnTo>
                    <a:pt x="91" y="120"/>
                  </a:lnTo>
                  <a:lnTo>
                    <a:pt x="121" y="96"/>
                  </a:lnTo>
                  <a:lnTo>
                    <a:pt x="151" y="73"/>
                  </a:lnTo>
                  <a:lnTo>
                    <a:pt x="186" y="54"/>
                  </a:lnTo>
                  <a:lnTo>
                    <a:pt x="222" y="37"/>
                  </a:lnTo>
                  <a:lnTo>
                    <a:pt x="262" y="24"/>
                  </a:lnTo>
                  <a:lnTo>
                    <a:pt x="303" y="13"/>
                  </a:lnTo>
                  <a:lnTo>
                    <a:pt x="348" y="6"/>
                  </a:lnTo>
                  <a:lnTo>
                    <a:pt x="395" y="1"/>
                  </a:lnTo>
                  <a:lnTo>
                    <a:pt x="444" y="0"/>
                  </a:lnTo>
                  <a:lnTo>
                    <a:pt x="500" y="1"/>
                  </a:lnTo>
                  <a:lnTo>
                    <a:pt x="551" y="5"/>
                  </a:lnTo>
                  <a:lnTo>
                    <a:pt x="596" y="10"/>
                  </a:lnTo>
                  <a:lnTo>
                    <a:pt x="637" y="16"/>
                  </a:lnTo>
                  <a:lnTo>
                    <a:pt x="660" y="21"/>
                  </a:lnTo>
                  <a:lnTo>
                    <a:pt x="685" y="26"/>
                  </a:lnTo>
                  <a:lnTo>
                    <a:pt x="714" y="33"/>
                  </a:lnTo>
                  <a:lnTo>
                    <a:pt x="749" y="42"/>
                  </a:lnTo>
                  <a:lnTo>
                    <a:pt x="749" y="321"/>
                  </a:lnTo>
                  <a:lnTo>
                    <a:pt x="714" y="304"/>
                  </a:lnTo>
                  <a:lnTo>
                    <a:pt x="680" y="289"/>
                  </a:lnTo>
                  <a:lnTo>
                    <a:pt x="645" y="276"/>
                  </a:lnTo>
                  <a:lnTo>
                    <a:pt x="610" y="265"/>
                  </a:lnTo>
                  <a:lnTo>
                    <a:pt x="577" y="257"/>
                  </a:lnTo>
                  <a:lnTo>
                    <a:pt x="543" y="250"/>
                  </a:lnTo>
                  <a:lnTo>
                    <a:pt x="509" y="246"/>
                  </a:lnTo>
                  <a:lnTo>
                    <a:pt x="476" y="246"/>
                  </a:lnTo>
                  <a:lnTo>
                    <a:pt x="449" y="248"/>
                  </a:lnTo>
                  <a:lnTo>
                    <a:pt x="427" y="252"/>
                  </a:lnTo>
                  <a:lnTo>
                    <a:pt x="406" y="257"/>
                  </a:lnTo>
                  <a:lnTo>
                    <a:pt x="387" y="266"/>
                  </a:lnTo>
                  <a:lnTo>
                    <a:pt x="372" y="278"/>
                  </a:lnTo>
                  <a:lnTo>
                    <a:pt x="362" y="290"/>
                  </a:lnTo>
                  <a:lnTo>
                    <a:pt x="356" y="306"/>
                  </a:lnTo>
                  <a:lnTo>
                    <a:pt x="354" y="324"/>
                  </a:lnTo>
                  <a:lnTo>
                    <a:pt x="355" y="340"/>
                  </a:lnTo>
                  <a:lnTo>
                    <a:pt x="360" y="354"/>
                  </a:lnTo>
                  <a:lnTo>
                    <a:pt x="368" y="368"/>
                  </a:lnTo>
                  <a:lnTo>
                    <a:pt x="380" y="380"/>
                  </a:lnTo>
                  <a:lnTo>
                    <a:pt x="388" y="386"/>
                  </a:lnTo>
                  <a:lnTo>
                    <a:pt x="398" y="392"/>
                  </a:lnTo>
                  <a:lnTo>
                    <a:pt x="410" y="398"/>
                  </a:lnTo>
                  <a:lnTo>
                    <a:pt x="423" y="406"/>
                  </a:lnTo>
                  <a:lnTo>
                    <a:pt x="437" y="413"/>
                  </a:lnTo>
                  <a:lnTo>
                    <a:pt x="455" y="421"/>
                  </a:lnTo>
                  <a:lnTo>
                    <a:pt x="473" y="430"/>
                  </a:lnTo>
                  <a:lnTo>
                    <a:pt x="495" y="438"/>
                  </a:lnTo>
                  <a:lnTo>
                    <a:pt x="536" y="456"/>
                  </a:lnTo>
                  <a:lnTo>
                    <a:pt x="573" y="474"/>
                  </a:lnTo>
                  <a:lnTo>
                    <a:pt x="608" y="492"/>
                  </a:lnTo>
                  <a:lnTo>
                    <a:pt x="640" y="510"/>
                  </a:lnTo>
                  <a:lnTo>
                    <a:pt x="669" y="530"/>
                  </a:lnTo>
                  <a:lnTo>
                    <a:pt x="694" y="549"/>
                  </a:lnTo>
                  <a:lnTo>
                    <a:pt x="717" y="569"/>
                  </a:lnTo>
                  <a:lnTo>
                    <a:pt x="736" y="589"/>
                  </a:lnTo>
                  <a:lnTo>
                    <a:pt x="753" y="610"/>
                  </a:lnTo>
                  <a:lnTo>
                    <a:pt x="766" y="632"/>
                  </a:lnTo>
                  <a:lnTo>
                    <a:pt x="780" y="656"/>
                  </a:lnTo>
                  <a:lnTo>
                    <a:pt x="789" y="678"/>
                  </a:lnTo>
                  <a:lnTo>
                    <a:pt x="797" y="704"/>
                  </a:lnTo>
                  <a:lnTo>
                    <a:pt x="802" y="729"/>
                  </a:lnTo>
                  <a:lnTo>
                    <a:pt x="805" y="756"/>
                  </a:lnTo>
                  <a:lnTo>
                    <a:pt x="806" y="784"/>
                  </a:lnTo>
                  <a:lnTo>
                    <a:pt x="806"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ysClr val="windowText" lastClr="000000"/>
                </a:solidFill>
                <a:effectLst/>
                <a:uLnTx/>
                <a:uFillTx/>
              </a:endParaRPr>
            </a:p>
          </p:txBody>
        </p:sp>
        <p:sp>
          <p:nvSpPr>
            <p:cNvPr id="99" name="Freeform 8"/>
            <p:cNvSpPr>
              <a:spLocks noEditPoints="1"/>
            </p:cNvSpPr>
            <p:nvPr/>
          </p:nvSpPr>
          <p:spPr bwMode="auto">
            <a:xfrm>
              <a:off x="960444" y="3544540"/>
              <a:ext cx="232865" cy="239302"/>
            </a:xfrm>
            <a:custGeom>
              <a:avLst/>
              <a:gdLst>
                <a:gd name="T0" fmla="*/ 1094 w 1230"/>
                <a:gd name="T1" fmla="*/ 686 h 1264"/>
                <a:gd name="T2" fmla="*/ 1041 w 1230"/>
                <a:gd name="T3" fmla="*/ 848 h 1264"/>
                <a:gd name="T4" fmla="*/ 941 w 1230"/>
                <a:gd name="T5" fmla="*/ 984 h 1264"/>
                <a:gd name="T6" fmla="*/ 676 w 1230"/>
                <a:gd name="T7" fmla="*/ 1122 h 1264"/>
                <a:gd name="T8" fmla="*/ 582 w 1230"/>
                <a:gd name="T9" fmla="*/ 1134 h 1264"/>
                <a:gd name="T10" fmla="*/ 473 w 1230"/>
                <a:gd name="T11" fmla="*/ 1130 h 1264"/>
                <a:gd name="T12" fmla="*/ 366 w 1230"/>
                <a:gd name="T13" fmla="*/ 1108 h 1264"/>
                <a:gd name="T14" fmla="*/ 268 w 1230"/>
                <a:gd name="T15" fmla="*/ 1065 h 1264"/>
                <a:gd name="T16" fmla="*/ 180 w 1230"/>
                <a:gd name="T17" fmla="*/ 1005 h 1264"/>
                <a:gd name="T18" fmla="*/ 109 w 1230"/>
                <a:gd name="T19" fmla="*/ 928 h 1264"/>
                <a:gd name="T20" fmla="*/ 54 w 1230"/>
                <a:gd name="T21" fmla="*/ 836 h 1264"/>
                <a:gd name="T22" fmla="*/ 18 w 1230"/>
                <a:gd name="T23" fmla="*/ 733 h 1264"/>
                <a:gd name="T24" fmla="*/ 2 w 1230"/>
                <a:gd name="T25" fmla="*/ 621 h 1264"/>
                <a:gd name="T26" fmla="*/ 4 w 1230"/>
                <a:gd name="T27" fmla="*/ 500 h 1264"/>
                <a:gd name="T28" fmla="*/ 28 w 1230"/>
                <a:gd name="T29" fmla="*/ 385 h 1264"/>
                <a:gd name="T30" fmla="*/ 71 w 1230"/>
                <a:gd name="T31" fmla="*/ 280 h 1264"/>
                <a:gd name="T32" fmla="*/ 133 w 1230"/>
                <a:gd name="T33" fmla="*/ 189 h 1264"/>
                <a:gd name="T34" fmla="*/ 211 w 1230"/>
                <a:gd name="T35" fmla="*/ 113 h 1264"/>
                <a:gd name="T36" fmla="*/ 304 w 1230"/>
                <a:gd name="T37" fmla="*/ 56 h 1264"/>
                <a:gd name="T38" fmla="*/ 409 w 1230"/>
                <a:gd name="T39" fmla="*/ 18 h 1264"/>
                <a:gd name="T40" fmla="*/ 523 w 1230"/>
                <a:gd name="T41" fmla="*/ 1 h 1264"/>
                <a:gd name="T42" fmla="*/ 640 w 1230"/>
                <a:gd name="T43" fmla="*/ 5 h 1264"/>
                <a:gd name="T44" fmla="*/ 747 w 1230"/>
                <a:gd name="T45" fmla="*/ 28 h 1264"/>
                <a:gd name="T46" fmla="*/ 845 w 1230"/>
                <a:gd name="T47" fmla="*/ 70 h 1264"/>
                <a:gd name="T48" fmla="*/ 931 w 1230"/>
                <a:gd name="T49" fmla="*/ 132 h 1264"/>
                <a:gd name="T50" fmla="*/ 1000 w 1230"/>
                <a:gd name="T51" fmla="*/ 209 h 1264"/>
                <a:gd name="T52" fmla="*/ 1053 w 1230"/>
                <a:gd name="T53" fmla="*/ 302 h 1264"/>
                <a:gd name="T54" fmla="*/ 1088 w 1230"/>
                <a:gd name="T55" fmla="*/ 409 h 1264"/>
                <a:gd name="T56" fmla="*/ 1104 w 1230"/>
                <a:gd name="T57" fmla="*/ 524 h 1264"/>
                <a:gd name="T58" fmla="*/ 755 w 1230"/>
                <a:gd name="T59" fmla="*/ 573 h 1264"/>
                <a:gd name="T60" fmla="*/ 747 w 1230"/>
                <a:gd name="T61" fmla="*/ 480 h 1264"/>
                <a:gd name="T62" fmla="*/ 726 w 1230"/>
                <a:gd name="T63" fmla="*/ 402 h 1264"/>
                <a:gd name="T64" fmla="*/ 690 w 1230"/>
                <a:gd name="T65" fmla="*/ 341 h 1264"/>
                <a:gd name="T66" fmla="*/ 640 w 1230"/>
                <a:gd name="T67" fmla="*/ 301 h 1264"/>
                <a:gd name="T68" fmla="*/ 582 w 1230"/>
                <a:gd name="T69" fmla="*/ 284 h 1264"/>
                <a:gd name="T70" fmla="*/ 514 w 1230"/>
                <a:gd name="T71" fmla="*/ 286 h 1264"/>
                <a:gd name="T72" fmla="*/ 454 w 1230"/>
                <a:gd name="T73" fmla="*/ 312 h 1264"/>
                <a:gd name="T74" fmla="*/ 406 w 1230"/>
                <a:gd name="T75" fmla="*/ 357 h 1264"/>
                <a:gd name="T76" fmla="*/ 373 w 1230"/>
                <a:gd name="T77" fmla="*/ 422 h 1264"/>
                <a:gd name="T78" fmla="*/ 354 w 1230"/>
                <a:gd name="T79" fmla="*/ 504 h 1264"/>
                <a:gd name="T80" fmla="*/ 352 w 1230"/>
                <a:gd name="T81" fmla="*/ 601 h 1264"/>
                <a:gd name="T82" fmla="*/ 365 w 1230"/>
                <a:gd name="T83" fmla="*/ 688 h 1264"/>
                <a:gd name="T84" fmla="*/ 393 w 1230"/>
                <a:gd name="T85" fmla="*/ 758 h 1264"/>
                <a:gd name="T86" fmla="*/ 436 w 1230"/>
                <a:gd name="T87" fmla="*/ 810 h 1264"/>
                <a:gd name="T88" fmla="*/ 490 w 1230"/>
                <a:gd name="T89" fmla="*/ 842 h 1264"/>
                <a:gd name="T90" fmla="*/ 555 w 1230"/>
                <a:gd name="T91" fmla="*/ 853 h 1264"/>
                <a:gd name="T92" fmla="*/ 618 w 1230"/>
                <a:gd name="T93" fmla="*/ 842 h 1264"/>
                <a:gd name="T94" fmla="*/ 670 w 1230"/>
                <a:gd name="T95" fmla="*/ 810 h 1264"/>
                <a:gd name="T96" fmla="*/ 712 w 1230"/>
                <a:gd name="T97" fmla="*/ 757 h 1264"/>
                <a:gd name="T98" fmla="*/ 740 w 1230"/>
                <a:gd name="T99" fmla="*/ 688 h 1264"/>
                <a:gd name="T100" fmla="*/ 754 w 1230"/>
                <a:gd name="T101" fmla="*/ 60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0" h="1264">
                  <a:moveTo>
                    <a:pt x="1105" y="564"/>
                  </a:moveTo>
                  <a:lnTo>
                    <a:pt x="1102" y="626"/>
                  </a:lnTo>
                  <a:lnTo>
                    <a:pt x="1094" y="686"/>
                  </a:lnTo>
                  <a:lnTo>
                    <a:pt x="1082" y="742"/>
                  </a:lnTo>
                  <a:lnTo>
                    <a:pt x="1064" y="797"/>
                  </a:lnTo>
                  <a:lnTo>
                    <a:pt x="1041" y="848"/>
                  </a:lnTo>
                  <a:lnTo>
                    <a:pt x="1013" y="896"/>
                  </a:lnTo>
                  <a:lnTo>
                    <a:pt x="980" y="941"/>
                  </a:lnTo>
                  <a:lnTo>
                    <a:pt x="941" y="984"/>
                  </a:lnTo>
                  <a:lnTo>
                    <a:pt x="1230" y="1264"/>
                  </a:lnTo>
                  <a:lnTo>
                    <a:pt x="816" y="1264"/>
                  </a:lnTo>
                  <a:lnTo>
                    <a:pt x="676" y="1122"/>
                  </a:lnTo>
                  <a:lnTo>
                    <a:pt x="646" y="1128"/>
                  </a:lnTo>
                  <a:lnTo>
                    <a:pt x="614" y="1132"/>
                  </a:lnTo>
                  <a:lnTo>
                    <a:pt x="582" y="1134"/>
                  </a:lnTo>
                  <a:lnTo>
                    <a:pt x="549" y="1134"/>
                  </a:lnTo>
                  <a:lnTo>
                    <a:pt x="510" y="1134"/>
                  </a:lnTo>
                  <a:lnTo>
                    <a:pt x="473" y="1130"/>
                  </a:lnTo>
                  <a:lnTo>
                    <a:pt x="437" y="1125"/>
                  </a:lnTo>
                  <a:lnTo>
                    <a:pt x="401" y="1117"/>
                  </a:lnTo>
                  <a:lnTo>
                    <a:pt x="366" y="1108"/>
                  </a:lnTo>
                  <a:lnTo>
                    <a:pt x="333" y="1096"/>
                  </a:lnTo>
                  <a:lnTo>
                    <a:pt x="300" y="1081"/>
                  </a:lnTo>
                  <a:lnTo>
                    <a:pt x="268" y="1065"/>
                  </a:lnTo>
                  <a:lnTo>
                    <a:pt x="237" y="1046"/>
                  </a:lnTo>
                  <a:lnTo>
                    <a:pt x="208" y="1026"/>
                  </a:lnTo>
                  <a:lnTo>
                    <a:pt x="180" y="1005"/>
                  </a:lnTo>
                  <a:lnTo>
                    <a:pt x="155" y="981"/>
                  </a:lnTo>
                  <a:lnTo>
                    <a:pt x="131" y="956"/>
                  </a:lnTo>
                  <a:lnTo>
                    <a:pt x="109" y="928"/>
                  </a:lnTo>
                  <a:lnTo>
                    <a:pt x="89" y="900"/>
                  </a:lnTo>
                  <a:lnTo>
                    <a:pt x="71" y="868"/>
                  </a:lnTo>
                  <a:lnTo>
                    <a:pt x="54" y="836"/>
                  </a:lnTo>
                  <a:lnTo>
                    <a:pt x="40" y="802"/>
                  </a:lnTo>
                  <a:lnTo>
                    <a:pt x="28" y="769"/>
                  </a:lnTo>
                  <a:lnTo>
                    <a:pt x="18" y="733"/>
                  </a:lnTo>
                  <a:lnTo>
                    <a:pt x="10" y="697"/>
                  </a:lnTo>
                  <a:lnTo>
                    <a:pt x="4" y="660"/>
                  </a:lnTo>
                  <a:lnTo>
                    <a:pt x="2" y="621"/>
                  </a:lnTo>
                  <a:lnTo>
                    <a:pt x="0" y="582"/>
                  </a:lnTo>
                  <a:lnTo>
                    <a:pt x="2" y="541"/>
                  </a:lnTo>
                  <a:lnTo>
                    <a:pt x="4" y="500"/>
                  </a:lnTo>
                  <a:lnTo>
                    <a:pt x="10" y="461"/>
                  </a:lnTo>
                  <a:lnTo>
                    <a:pt x="18" y="422"/>
                  </a:lnTo>
                  <a:lnTo>
                    <a:pt x="28" y="385"/>
                  </a:lnTo>
                  <a:lnTo>
                    <a:pt x="40" y="349"/>
                  </a:lnTo>
                  <a:lnTo>
                    <a:pt x="55" y="314"/>
                  </a:lnTo>
                  <a:lnTo>
                    <a:pt x="71" y="280"/>
                  </a:lnTo>
                  <a:lnTo>
                    <a:pt x="89" y="248"/>
                  </a:lnTo>
                  <a:lnTo>
                    <a:pt x="111" y="217"/>
                  </a:lnTo>
                  <a:lnTo>
                    <a:pt x="133" y="189"/>
                  </a:lnTo>
                  <a:lnTo>
                    <a:pt x="157" y="161"/>
                  </a:lnTo>
                  <a:lnTo>
                    <a:pt x="183" y="137"/>
                  </a:lnTo>
                  <a:lnTo>
                    <a:pt x="211" y="113"/>
                  </a:lnTo>
                  <a:lnTo>
                    <a:pt x="240" y="93"/>
                  </a:lnTo>
                  <a:lnTo>
                    <a:pt x="271" y="73"/>
                  </a:lnTo>
                  <a:lnTo>
                    <a:pt x="304" y="56"/>
                  </a:lnTo>
                  <a:lnTo>
                    <a:pt x="337" y="41"/>
                  </a:lnTo>
                  <a:lnTo>
                    <a:pt x="373" y="29"/>
                  </a:lnTo>
                  <a:lnTo>
                    <a:pt x="409" y="18"/>
                  </a:lnTo>
                  <a:lnTo>
                    <a:pt x="446" y="10"/>
                  </a:lnTo>
                  <a:lnTo>
                    <a:pt x="483" y="5"/>
                  </a:lnTo>
                  <a:lnTo>
                    <a:pt x="523" y="1"/>
                  </a:lnTo>
                  <a:lnTo>
                    <a:pt x="563" y="0"/>
                  </a:lnTo>
                  <a:lnTo>
                    <a:pt x="602" y="1"/>
                  </a:lnTo>
                  <a:lnTo>
                    <a:pt x="640" y="5"/>
                  </a:lnTo>
                  <a:lnTo>
                    <a:pt x="676" y="10"/>
                  </a:lnTo>
                  <a:lnTo>
                    <a:pt x="712" y="18"/>
                  </a:lnTo>
                  <a:lnTo>
                    <a:pt x="747" y="28"/>
                  </a:lnTo>
                  <a:lnTo>
                    <a:pt x="782" y="40"/>
                  </a:lnTo>
                  <a:lnTo>
                    <a:pt x="814" y="54"/>
                  </a:lnTo>
                  <a:lnTo>
                    <a:pt x="845" y="70"/>
                  </a:lnTo>
                  <a:lnTo>
                    <a:pt x="876" y="89"/>
                  </a:lnTo>
                  <a:lnTo>
                    <a:pt x="904" y="109"/>
                  </a:lnTo>
                  <a:lnTo>
                    <a:pt x="931" y="132"/>
                  </a:lnTo>
                  <a:lnTo>
                    <a:pt x="956" y="156"/>
                  </a:lnTo>
                  <a:lnTo>
                    <a:pt x="979" y="181"/>
                  </a:lnTo>
                  <a:lnTo>
                    <a:pt x="1000" y="209"/>
                  </a:lnTo>
                  <a:lnTo>
                    <a:pt x="1020" y="238"/>
                  </a:lnTo>
                  <a:lnTo>
                    <a:pt x="1037" y="270"/>
                  </a:lnTo>
                  <a:lnTo>
                    <a:pt x="1053" y="302"/>
                  </a:lnTo>
                  <a:lnTo>
                    <a:pt x="1068" y="337"/>
                  </a:lnTo>
                  <a:lnTo>
                    <a:pt x="1078" y="372"/>
                  </a:lnTo>
                  <a:lnTo>
                    <a:pt x="1088" y="409"/>
                  </a:lnTo>
                  <a:lnTo>
                    <a:pt x="1096" y="445"/>
                  </a:lnTo>
                  <a:lnTo>
                    <a:pt x="1101" y="484"/>
                  </a:lnTo>
                  <a:lnTo>
                    <a:pt x="1104" y="524"/>
                  </a:lnTo>
                  <a:lnTo>
                    <a:pt x="1105" y="564"/>
                  </a:lnTo>
                  <a:lnTo>
                    <a:pt x="1105" y="564"/>
                  </a:lnTo>
                  <a:close/>
                  <a:moveTo>
                    <a:pt x="755" y="573"/>
                  </a:moveTo>
                  <a:lnTo>
                    <a:pt x="754" y="540"/>
                  </a:lnTo>
                  <a:lnTo>
                    <a:pt x="751" y="509"/>
                  </a:lnTo>
                  <a:lnTo>
                    <a:pt x="747" y="480"/>
                  </a:lnTo>
                  <a:lnTo>
                    <a:pt x="742" y="452"/>
                  </a:lnTo>
                  <a:lnTo>
                    <a:pt x="735" y="426"/>
                  </a:lnTo>
                  <a:lnTo>
                    <a:pt x="726" y="402"/>
                  </a:lnTo>
                  <a:lnTo>
                    <a:pt x="715" y="380"/>
                  </a:lnTo>
                  <a:lnTo>
                    <a:pt x="703" y="360"/>
                  </a:lnTo>
                  <a:lnTo>
                    <a:pt x="690" y="341"/>
                  </a:lnTo>
                  <a:lnTo>
                    <a:pt x="674" y="326"/>
                  </a:lnTo>
                  <a:lnTo>
                    <a:pt x="658" y="312"/>
                  </a:lnTo>
                  <a:lnTo>
                    <a:pt x="640" y="301"/>
                  </a:lnTo>
                  <a:lnTo>
                    <a:pt x="623" y="293"/>
                  </a:lnTo>
                  <a:lnTo>
                    <a:pt x="603" y="286"/>
                  </a:lnTo>
                  <a:lnTo>
                    <a:pt x="582" y="284"/>
                  </a:lnTo>
                  <a:lnTo>
                    <a:pt x="561" y="282"/>
                  </a:lnTo>
                  <a:lnTo>
                    <a:pt x="537" y="282"/>
                  </a:lnTo>
                  <a:lnTo>
                    <a:pt x="514" y="286"/>
                  </a:lnTo>
                  <a:lnTo>
                    <a:pt x="493" y="293"/>
                  </a:lnTo>
                  <a:lnTo>
                    <a:pt x="473" y="301"/>
                  </a:lnTo>
                  <a:lnTo>
                    <a:pt x="454" y="312"/>
                  </a:lnTo>
                  <a:lnTo>
                    <a:pt x="437" y="324"/>
                  </a:lnTo>
                  <a:lnTo>
                    <a:pt x="421" y="340"/>
                  </a:lnTo>
                  <a:lnTo>
                    <a:pt x="406" y="357"/>
                  </a:lnTo>
                  <a:lnTo>
                    <a:pt x="394" y="377"/>
                  </a:lnTo>
                  <a:lnTo>
                    <a:pt x="382" y="398"/>
                  </a:lnTo>
                  <a:lnTo>
                    <a:pt x="373" y="422"/>
                  </a:lnTo>
                  <a:lnTo>
                    <a:pt x="365" y="448"/>
                  </a:lnTo>
                  <a:lnTo>
                    <a:pt x="360" y="474"/>
                  </a:lnTo>
                  <a:lnTo>
                    <a:pt x="354" y="504"/>
                  </a:lnTo>
                  <a:lnTo>
                    <a:pt x="352" y="536"/>
                  </a:lnTo>
                  <a:lnTo>
                    <a:pt x="352" y="569"/>
                  </a:lnTo>
                  <a:lnTo>
                    <a:pt x="352" y="601"/>
                  </a:lnTo>
                  <a:lnTo>
                    <a:pt x="354" y="632"/>
                  </a:lnTo>
                  <a:lnTo>
                    <a:pt x="360" y="661"/>
                  </a:lnTo>
                  <a:lnTo>
                    <a:pt x="365" y="688"/>
                  </a:lnTo>
                  <a:lnTo>
                    <a:pt x="373" y="713"/>
                  </a:lnTo>
                  <a:lnTo>
                    <a:pt x="382" y="737"/>
                  </a:lnTo>
                  <a:lnTo>
                    <a:pt x="393" y="758"/>
                  </a:lnTo>
                  <a:lnTo>
                    <a:pt x="406" y="777"/>
                  </a:lnTo>
                  <a:lnTo>
                    <a:pt x="421" y="796"/>
                  </a:lnTo>
                  <a:lnTo>
                    <a:pt x="436" y="810"/>
                  </a:lnTo>
                  <a:lnTo>
                    <a:pt x="453" y="824"/>
                  </a:lnTo>
                  <a:lnTo>
                    <a:pt x="470" y="834"/>
                  </a:lnTo>
                  <a:lnTo>
                    <a:pt x="490" y="842"/>
                  </a:lnTo>
                  <a:lnTo>
                    <a:pt x="510" y="848"/>
                  </a:lnTo>
                  <a:lnTo>
                    <a:pt x="533" y="852"/>
                  </a:lnTo>
                  <a:lnTo>
                    <a:pt x="555" y="853"/>
                  </a:lnTo>
                  <a:lnTo>
                    <a:pt x="577" y="852"/>
                  </a:lnTo>
                  <a:lnTo>
                    <a:pt x="598" y="848"/>
                  </a:lnTo>
                  <a:lnTo>
                    <a:pt x="618" y="842"/>
                  </a:lnTo>
                  <a:lnTo>
                    <a:pt x="636" y="833"/>
                  </a:lnTo>
                  <a:lnTo>
                    <a:pt x="654" y="822"/>
                  </a:lnTo>
                  <a:lnTo>
                    <a:pt x="670" y="810"/>
                  </a:lnTo>
                  <a:lnTo>
                    <a:pt x="686" y="794"/>
                  </a:lnTo>
                  <a:lnTo>
                    <a:pt x="699" y="777"/>
                  </a:lnTo>
                  <a:lnTo>
                    <a:pt x="712" y="757"/>
                  </a:lnTo>
                  <a:lnTo>
                    <a:pt x="724" y="736"/>
                  </a:lnTo>
                  <a:lnTo>
                    <a:pt x="734" y="713"/>
                  </a:lnTo>
                  <a:lnTo>
                    <a:pt x="740" y="688"/>
                  </a:lnTo>
                  <a:lnTo>
                    <a:pt x="747" y="662"/>
                  </a:lnTo>
                  <a:lnTo>
                    <a:pt x="751" y="634"/>
                  </a:lnTo>
                  <a:lnTo>
                    <a:pt x="754" y="605"/>
                  </a:lnTo>
                  <a:lnTo>
                    <a:pt x="755" y="573"/>
                  </a:lnTo>
                  <a:lnTo>
                    <a:pt x="755" y="5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ysClr val="windowText" lastClr="000000"/>
                </a:solidFill>
                <a:effectLst/>
                <a:uLnTx/>
                <a:uFillTx/>
              </a:endParaRPr>
            </a:p>
          </p:txBody>
        </p:sp>
        <p:sp>
          <p:nvSpPr>
            <p:cNvPr id="100" name="Freeform 9"/>
            <p:cNvSpPr>
              <a:spLocks/>
            </p:cNvSpPr>
            <p:nvPr/>
          </p:nvSpPr>
          <p:spPr bwMode="auto">
            <a:xfrm>
              <a:off x="1198989" y="3548326"/>
              <a:ext cx="134039" cy="207496"/>
            </a:xfrm>
            <a:custGeom>
              <a:avLst/>
              <a:gdLst>
                <a:gd name="T0" fmla="*/ 0 w 708"/>
                <a:gd name="T1" fmla="*/ 1098 h 1098"/>
                <a:gd name="T2" fmla="*/ 0 w 708"/>
                <a:gd name="T3" fmla="*/ 0 h 1098"/>
                <a:gd name="T4" fmla="*/ 330 w 708"/>
                <a:gd name="T5" fmla="*/ 0 h 1098"/>
                <a:gd name="T6" fmla="*/ 330 w 708"/>
                <a:gd name="T7" fmla="*/ 839 h 1098"/>
                <a:gd name="T8" fmla="*/ 708 w 708"/>
                <a:gd name="T9" fmla="*/ 839 h 1098"/>
                <a:gd name="T10" fmla="*/ 708 w 708"/>
                <a:gd name="T11" fmla="*/ 1098 h 1098"/>
                <a:gd name="T12" fmla="*/ 0 w 708"/>
                <a:gd name="T13" fmla="*/ 1098 h 1098"/>
              </a:gdLst>
              <a:ahLst/>
              <a:cxnLst>
                <a:cxn ang="0">
                  <a:pos x="T0" y="T1"/>
                </a:cxn>
                <a:cxn ang="0">
                  <a:pos x="T2" y="T3"/>
                </a:cxn>
                <a:cxn ang="0">
                  <a:pos x="T4" y="T5"/>
                </a:cxn>
                <a:cxn ang="0">
                  <a:pos x="T6" y="T7"/>
                </a:cxn>
                <a:cxn ang="0">
                  <a:pos x="T8" y="T9"/>
                </a:cxn>
                <a:cxn ang="0">
                  <a:pos x="T10" y="T11"/>
                </a:cxn>
                <a:cxn ang="0">
                  <a:pos x="T12" y="T13"/>
                </a:cxn>
              </a:cxnLst>
              <a:rect l="0" t="0" r="r" b="b"/>
              <a:pathLst>
                <a:path w="708" h="1098">
                  <a:moveTo>
                    <a:pt x="0" y="1098"/>
                  </a:moveTo>
                  <a:lnTo>
                    <a:pt x="0" y="0"/>
                  </a:lnTo>
                  <a:lnTo>
                    <a:pt x="330" y="0"/>
                  </a:lnTo>
                  <a:lnTo>
                    <a:pt x="330" y="839"/>
                  </a:lnTo>
                  <a:lnTo>
                    <a:pt x="708" y="839"/>
                  </a:lnTo>
                  <a:lnTo>
                    <a:pt x="708" y="1098"/>
                  </a:lnTo>
                  <a:lnTo>
                    <a:pt x="0" y="10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ysClr val="windowText" lastClr="000000"/>
                </a:solidFill>
                <a:effectLst/>
                <a:uLnTx/>
                <a:uFillTx/>
              </a:endParaRPr>
            </a:p>
          </p:txBody>
        </p:sp>
      </p:grpSp>
      <p:cxnSp>
        <p:nvCxnSpPr>
          <p:cNvPr id="101" name="Straight Arrow Connector 100"/>
          <p:cNvCxnSpPr/>
          <p:nvPr/>
        </p:nvCxnSpPr>
        <p:spPr>
          <a:xfrm>
            <a:off x="6210016" y="3830103"/>
            <a:ext cx="2223206" cy="0"/>
          </a:xfrm>
          <a:prstGeom prst="straightConnector1">
            <a:avLst/>
          </a:prstGeom>
          <a:ln w="41275">
            <a:solidFill>
              <a:schemeClr val="bg1">
                <a:lumMod val="95000"/>
              </a:schemeClr>
            </a:solidFill>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614721" y="3041311"/>
            <a:ext cx="787227" cy="1446551"/>
          </a:xfrm>
          <a:prstGeom prst="rect">
            <a:avLst/>
          </a:prstGeom>
          <a:noFill/>
        </p:spPr>
        <p:txBody>
          <a:bodyPr wrap="square" rtlCol="0">
            <a:spAutoFit/>
          </a:bodyPr>
          <a:lstStyle>
            <a:defPPr>
              <a:defRPr lang="en-US"/>
            </a:defPPr>
            <a:lvl1pPr defTabSz="914363">
              <a:defRPr>
                <a:ln w="0"/>
                <a:solidFill>
                  <a:srgbClr val="FFFFFF"/>
                </a:solidFill>
                <a:latin typeface="Segoe UI Light"/>
              </a:defRPr>
            </a:lvl1pPr>
          </a:lstStyle>
          <a:p>
            <a:pPr marL="0" marR="0" lvl="0" indent="0" algn="ctr" defTabSz="777117" eaLnBrk="1" fontAlgn="auto" latinLnBrk="0" hangingPunct="1">
              <a:lnSpc>
                <a:spcPct val="100000"/>
              </a:lnSpc>
              <a:spcBef>
                <a:spcPts val="0"/>
              </a:spcBef>
              <a:spcAft>
                <a:spcPts val="0"/>
              </a:spcAft>
              <a:buClrTx/>
              <a:buSzTx/>
              <a:buFontTx/>
              <a:buNone/>
              <a:tabLst/>
              <a:defRPr/>
            </a:pPr>
            <a:r>
              <a:rPr lang="en-US" sz="8800" kern="0" dirty="0">
                <a:solidFill>
                  <a:schemeClr val="bg1">
                    <a:lumMod val="95000"/>
                  </a:schemeClr>
                </a:solidFill>
              </a:rPr>
              <a:t>+</a:t>
            </a:r>
          </a:p>
        </p:txBody>
      </p:sp>
      <p:sp>
        <p:nvSpPr>
          <p:cNvPr id="179" name="Rectangle 178"/>
          <p:cNvSpPr/>
          <p:nvPr/>
        </p:nvSpPr>
        <p:spPr>
          <a:xfrm>
            <a:off x="3714343" y="3396677"/>
            <a:ext cx="1585456" cy="868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2800" kern="0" dirty="0">
                <a:solidFill>
                  <a:schemeClr val="bg1"/>
                </a:solidFill>
                <a:latin typeface="+mj-lt"/>
              </a:rPr>
              <a:t>Input Data</a:t>
            </a:r>
          </a:p>
        </p:txBody>
      </p:sp>
      <p:sp>
        <p:nvSpPr>
          <p:cNvPr id="180" name="Rectangle 179"/>
          <p:cNvSpPr/>
          <p:nvPr/>
        </p:nvSpPr>
        <p:spPr>
          <a:xfrm>
            <a:off x="9357181" y="3396677"/>
            <a:ext cx="1585456" cy="868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2800" kern="0" dirty="0">
                <a:solidFill>
                  <a:schemeClr val="bg1"/>
                </a:solidFill>
                <a:latin typeface="+mj-lt"/>
              </a:rPr>
              <a:t>Output Data</a:t>
            </a:r>
          </a:p>
        </p:txBody>
      </p:sp>
      <p:sp>
        <p:nvSpPr>
          <p:cNvPr id="182" name="Rectangle 181"/>
          <p:cNvSpPr/>
          <p:nvPr/>
        </p:nvSpPr>
        <p:spPr>
          <a:xfrm>
            <a:off x="5533338" y="2887132"/>
            <a:ext cx="3576562" cy="976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41" eaLnBrk="1" fontAlgn="auto" latinLnBrk="0" hangingPunct="1">
              <a:lnSpc>
                <a:spcPct val="100000"/>
              </a:lnSpc>
              <a:spcBef>
                <a:spcPts val="0"/>
              </a:spcBef>
              <a:spcAft>
                <a:spcPts val="0"/>
              </a:spcAft>
              <a:buClrTx/>
              <a:buSzTx/>
              <a:buFontTx/>
              <a:buNone/>
              <a:tabLst/>
              <a:defRPr/>
            </a:pPr>
            <a:r>
              <a:rPr kumimoji="0" lang="nb-NO" sz="2800" b="0" i="0" u="none" strike="noStrike" kern="0" cap="none" spc="0" normalizeH="0" baseline="0" noProof="0" dirty="0">
                <a:ln>
                  <a:noFill/>
                </a:ln>
                <a:solidFill>
                  <a:srgbClr val="FE5E5E"/>
                </a:solidFill>
                <a:effectLst/>
                <a:uLnTx/>
                <a:uFillTx/>
                <a:latin typeface="Segoe UI Light" panose="020B0502040204020203" pitchFamily="34" charset="0"/>
                <a:cs typeface="Segoe UI Light" panose="020B0502040204020203" pitchFamily="34" charset="0"/>
              </a:rPr>
              <a:t>Magic</a:t>
            </a:r>
            <a:r>
              <a:rPr kumimoji="0" lang="nb-NO" sz="2800" b="0" i="0" u="none" strike="noStrike" kern="0" cap="none" spc="0" normalizeH="0" baseline="0" noProof="0" dirty="0">
                <a:ln>
                  <a:noFill/>
                </a:ln>
                <a:solidFill>
                  <a:schemeClr val="bg1">
                    <a:lumMod val="95000"/>
                  </a:schemeClr>
                </a:solidFill>
                <a:effectLst/>
                <a:uLnTx/>
                <a:uFillTx/>
                <a:latin typeface="Segoe UI Light" panose="020B0502040204020203" pitchFamily="34" charset="0"/>
                <a:cs typeface="Segoe UI Light" panose="020B0502040204020203" pitchFamily="34" charset="0"/>
              </a:rPr>
              <a:t> happens here</a:t>
            </a:r>
            <a:endParaRPr kumimoji="0" lang="en-US" sz="2800" b="0" i="0" u="none" strike="noStrike" kern="0" cap="none" spc="0" normalizeH="0" baseline="0" noProof="0" dirty="0">
              <a:ln>
                <a:noFill/>
              </a:ln>
              <a:solidFill>
                <a:schemeClr val="bg1">
                  <a:lumMod val="95000"/>
                </a:schemeClr>
              </a:solidFill>
              <a:effectLst/>
              <a:uLnTx/>
              <a:uFillTx/>
              <a:latin typeface="Segoe UI Light" panose="020B0502040204020203" pitchFamily="34" charset="0"/>
              <a:cs typeface="Segoe UI Light" panose="020B0502040204020203" pitchFamily="34" charset="0"/>
            </a:endParaRPr>
          </a:p>
        </p:txBody>
      </p:sp>
      <p:sp>
        <p:nvSpPr>
          <p:cNvPr id="2" name="Right Brace 1"/>
          <p:cNvSpPr/>
          <p:nvPr/>
        </p:nvSpPr>
        <p:spPr>
          <a:xfrm rot="16200000">
            <a:off x="6940619" y="1058332"/>
            <a:ext cx="762000" cy="2895600"/>
          </a:xfrm>
          <a:prstGeom prst="rightBrace">
            <a:avLst>
              <a:gd name="adj1" fmla="val 45000"/>
              <a:gd name="adj2" fmla="val 50000"/>
            </a:avLst>
          </a:prstGeom>
          <a:ln w="12700">
            <a:solidFill>
              <a:srgbClr val="FE5E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5533338" y="1003974"/>
            <a:ext cx="3576562" cy="976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32541" eaLnBrk="1" fontAlgn="auto" latinLnBrk="0" hangingPunct="1">
              <a:lnSpc>
                <a:spcPct val="100000"/>
              </a:lnSpc>
              <a:spcBef>
                <a:spcPts val="0"/>
              </a:spcBef>
              <a:spcAft>
                <a:spcPts val="0"/>
              </a:spcAft>
              <a:buClrTx/>
              <a:buSzTx/>
              <a:buFontTx/>
              <a:buNone/>
              <a:tabLst/>
              <a:defRPr/>
            </a:pPr>
            <a:r>
              <a:rPr kumimoji="0" lang="nb-NO" sz="2400" b="0" i="0" u="none" strike="noStrike" kern="0" cap="none" spc="0" normalizeH="0" baseline="0" noProof="0" dirty="0">
                <a:ln>
                  <a:noFill/>
                </a:ln>
                <a:solidFill>
                  <a:srgbClr val="FE5E5E"/>
                </a:solidFill>
                <a:effectLst/>
                <a:uLnTx/>
                <a:uFillTx/>
                <a:latin typeface="Segoe UI Light" panose="020B0502040204020203" pitchFamily="34" charset="0"/>
                <a:cs typeface="Segoe UI Light" panose="020B0502040204020203" pitchFamily="34" charset="0"/>
              </a:rPr>
              <a:t>We will</a:t>
            </a:r>
            <a:r>
              <a:rPr kumimoji="0" lang="nb-NO" sz="2400" b="0" i="0" u="none" strike="noStrike" kern="0" cap="none" spc="0" normalizeH="0" noProof="0" dirty="0">
                <a:ln>
                  <a:noFill/>
                </a:ln>
                <a:solidFill>
                  <a:srgbClr val="FE5E5E"/>
                </a:solidFill>
                <a:effectLst/>
                <a:uLnTx/>
                <a:uFillTx/>
                <a:latin typeface="Segoe UI Light" panose="020B0502040204020203" pitchFamily="34" charset="0"/>
                <a:cs typeface="Segoe UI Light" panose="020B0502040204020203" pitchFamily="34" charset="0"/>
              </a:rPr>
              <a:t> explain the magic</a:t>
            </a:r>
            <a:endParaRPr kumimoji="0" lang="en-US" sz="2400" b="0" i="0" u="none" strike="noStrike" kern="0" cap="none" spc="0" normalizeH="0" baseline="0" noProof="0" dirty="0">
              <a:ln>
                <a:noFill/>
              </a:ln>
              <a:solidFill>
                <a:srgbClr val="FE5E5E"/>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917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pPr marL="0" marR="0" lvl="0" indent="0" defTabSz="932541" eaLnBrk="1" fontAlgn="auto" latinLnBrk="0" hangingPunct="1">
              <a:lnSpc>
                <a:spcPct val="100000"/>
              </a:lnSpc>
              <a:spcBef>
                <a:spcPts val="0"/>
              </a:spcBef>
              <a:spcAft>
                <a:spcPts val="0"/>
              </a:spcAft>
              <a:buClrTx/>
              <a:buSzTx/>
              <a:buFontTx/>
              <a:buNone/>
              <a:tabLst/>
              <a:defRPr/>
            </a:pPr>
            <a:fld id="{4F0E783B-22F8-4A20-98E2-EEDC04B6F342}" type="slidenum">
              <a:rPr kumimoji="0" lang="en-US" sz="1530" b="0" i="0" u="none" strike="noStrike" kern="0" cap="none" spc="0" normalizeH="0" baseline="0" noProof="0">
                <a:ln>
                  <a:noFill/>
                </a:ln>
                <a:solidFill>
                  <a:schemeClr val="tx1">
                    <a:lumMod val="65000"/>
                    <a:lumOff val="35000"/>
                  </a:schemeClr>
                </a:solidFill>
                <a:effectLst/>
                <a:uLnTx/>
                <a:uFillTx/>
              </a:rPr>
              <a:pPr marL="0" marR="0" lvl="0" indent="0" defTabSz="932541" eaLnBrk="1" fontAlgn="auto" latinLnBrk="0" hangingPunct="1">
                <a:lnSpc>
                  <a:spcPct val="100000"/>
                </a:lnSpc>
                <a:spcBef>
                  <a:spcPts val="0"/>
                </a:spcBef>
                <a:spcAft>
                  <a:spcPts val="0"/>
                </a:spcAft>
                <a:buClrTx/>
                <a:buSzTx/>
                <a:buFontTx/>
                <a:buNone/>
                <a:tabLst/>
                <a:defRPr/>
              </a:pPr>
              <a:t>14</a:t>
            </a:fld>
            <a:endParaRPr kumimoji="0" lang="en-US" sz="1530" b="0" i="0" u="none" strike="noStrike" kern="0" cap="none" spc="0" normalizeH="0" baseline="0" noProof="0" dirty="0">
              <a:ln>
                <a:noFill/>
              </a:ln>
              <a:solidFill>
                <a:schemeClr val="tx1">
                  <a:lumMod val="65000"/>
                  <a:lumOff val="35000"/>
                </a:schemeClr>
              </a:solidFill>
              <a:effectLst/>
              <a:uLnTx/>
              <a:uFillTx/>
            </a:endParaRPr>
          </a:p>
        </p:txBody>
      </p:sp>
      <p:sp>
        <p:nvSpPr>
          <p:cNvPr id="62" name="Rectangle 61"/>
          <p:cNvSpPr/>
          <p:nvPr/>
        </p:nvSpPr>
        <p:spPr>
          <a:xfrm>
            <a:off x="0" y="0"/>
            <a:ext cx="12390437" cy="912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41" eaLnBrk="1" fontAlgn="auto" latinLnBrk="0" hangingPunct="1">
              <a:lnSpc>
                <a:spcPct val="100000"/>
              </a:lnSpc>
              <a:spcBef>
                <a:spcPts val="0"/>
              </a:spcBef>
              <a:spcAft>
                <a:spcPts val="0"/>
              </a:spcAft>
              <a:buClrTx/>
              <a:buSzTx/>
              <a:buFontTx/>
              <a:buNone/>
              <a:tabLst/>
              <a:defRPr/>
            </a:pPr>
            <a:r>
              <a:rPr kumimoji="0" lang="nb-NO" sz="3200"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Overall U-SQL Batch Job</a:t>
            </a:r>
            <a:r>
              <a:rPr kumimoji="0" lang="nb-NO" sz="3200" b="0" i="0" u="none" strike="noStrike" kern="0" cap="none" spc="0" normalizeH="0" noProof="0" dirty="0">
                <a:ln>
                  <a:noFill/>
                </a:ln>
                <a:solidFill>
                  <a:schemeClr val="tx1"/>
                </a:solidFill>
                <a:effectLst/>
                <a:uLnTx/>
                <a:uFillTx/>
                <a:latin typeface="Segoe UI Light" panose="020B0502040204020203" pitchFamily="34" charset="0"/>
                <a:cs typeface="Segoe UI Light" panose="020B0502040204020203" pitchFamily="34" charset="0"/>
              </a:rPr>
              <a:t> Execution </a:t>
            </a:r>
            <a:r>
              <a:rPr kumimoji="0" lang="nb-NO" sz="3200"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Lifetime</a:t>
            </a:r>
            <a:endParaRPr kumimoji="0" lang="en-US" sz="3200"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p:txBody>
      </p:sp>
      <p:grpSp>
        <p:nvGrpSpPr>
          <p:cNvPr id="6" name="Group 5"/>
          <p:cNvGrpSpPr/>
          <p:nvPr/>
        </p:nvGrpSpPr>
        <p:grpSpPr>
          <a:xfrm>
            <a:off x="5474517" y="1468100"/>
            <a:ext cx="770054" cy="1066458"/>
            <a:chOff x="6000659" y="7489711"/>
            <a:chExt cx="1447800" cy="2005079"/>
          </a:xfrm>
        </p:grpSpPr>
        <p:sp>
          <p:nvSpPr>
            <p:cNvPr id="68" name="Oval 67"/>
            <p:cNvSpPr/>
            <p:nvPr/>
          </p:nvSpPr>
          <p:spPr>
            <a:xfrm>
              <a:off x="6915059" y="7489711"/>
              <a:ext cx="228600" cy="228600"/>
            </a:xfrm>
            <a:prstGeom prst="ellipse">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69" name="Oval 68"/>
            <p:cNvSpPr/>
            <p:nvPr/>
          </p:nvSpPr>
          <p:spPr>
            <a:xfrm>
              <a:off x="6610259" y="7830954"/>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chemeClr val="tx1">
                    <a:lumMod val="65000"/>
                    <a:lumOff val="35000"/>
                  </a:schemeClr>
                </a:solidFill>
                <a:effectLst/>
                <a:uLnTx/>
                <a:uFillTx/>
              </a:endParaRPr>
            </a:p>
          </p:txBody>
        </p:sp>
        <p:cxnSp>
          <p:nvCxnSpPr>
            <p:cNvPr id="70" name="Straight Connector 69"/>
            <p:cNvCxnSpPr>
              <a:stCxn id="69" idx="7"/>
              <a:endCxn id="68" idx="3"/>
            </p:cNvCxnSpPr>
            <p:nvPr/>
          </p:nvCxnSpPr>
          <p:spPr>
            <a:xfrm flipV="1">
              <a:off x="6805381" y="7684833"/>
              <a:ext cx="143156" cy="179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7219859" y="7830952"/>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72" name="Straight Connector 71"/>
            <p:cNvCxnSpPr>
              <a:stCxn id="71" idx="1"/>
              <a:endCxn id="68" idx="5"/>
            </p:cNvCxnSpPr>
            <p:nvPr/>
          </p:nvCxnSpPr>
          <p:spPr>
            <a:xfrm flipH="1" flipV="1">
              <a:off x="7110181" y="7684833"/>
              <a:ext cx="143156"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6305459" y="8205675"/>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74" name="Oval 73"/>
            <p:cNvSpPr/>
            <p:nvPr/>
          </p:nvSpPr>
          <p:spPr>
            <a:xfrm>
              <a:off x="6000659" y="8546918"/>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75" name="Straight Connector 74"/>
            <p:cNvCxnSpPr>
              <a:stCxn id="74" idx="7"/>
              <a:endCxn id="73" idx="3"/>
            </p:cNvCxnSpPr>
            <p:nvPr/>
          </p:nvCxnSpPr>
          <p:spPr>
            <a:xfrm flipV="1">
              <a:off x="6195781" y="8400797"/>
              <a:ext cx="143156" cy="179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610259" y="8546916"/>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77" name="Straight Connector 76"/>
            <p:cNvCxnSpPr>
              <a:stCxn id="76" idx="1"/>
              <a:endCxn id="73" idx="5"/>
            </p:cNvCxnSpPr>
            <p:nvPr/>
          </p:nvCxnSpPr>
          <p:spPr>
            <a:xfrm flipH="1" flipV="1">
              <a:off x="6500581" y="8400797"/>
              <a:ext cx="143156"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7"/>
              <a:endCxn id="69" idx="3"/>
            </p:cNvCxnSpPr>
            <p:nvPr/>
          </p:nvCxnSpPr>
          <p:spPr>
            <a:xfrm flipV="1">
              <a:off x="6500581" y="8026076"/>
              <a:ext cx="143156" cy="2130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6607973" y="8924947"/>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81" name="Oval 80"/>
            <p:cNvSpPr/>
            <p:nvPr/>
          </p:nvSpPr>
          <p:spPr>
            <a:xfrm>
              <a:off x="6303173" y="9266190"/>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84" name="Straight Connector 83"/>
            <p:cNvCxnSpPr>
              <a:stCxn id="81" idx="7"/>
              <a:endCxn id="80" idx="3"/>
            </p:cNvCxnSpPr>
            <p:nvPr/>
          </p:nvCxnSpPr>
          <p:spPr>
            <a:xfrm flipV="1">
              <a:off x="6499540" y="9120069"/>
              <a:ext cx="142953" cy="179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912773" y="9266188"/>
              <a:ext cx="230886" cy="228600"/>
            </a:xfrm>
            <a:prstGeom prst="ellipse">
              <a:avLst/>
            </a:prstGeom>
            <a:solidFill>
              <a:srgbClr val="E6368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89" name="Straight Connector 88"/>
            <p:cNvCxnSpPr>
              <a:stCxn id="88" idx="1"/>
              <a:endCxn id="80" idx="5"/>
            </p:cNvCxnSpPr>
            <p:nvPr/>
          </p:nvCxnSpPr>
          <p:spPr>
            <a:xfrm flipH="1" flipV="1">
              <a:off x="6804340" y="9120069"/>
              <a:ext cx="142953"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0" idx="0"/>
              <a:endCxn id="76" idx="4"/>
            </p:cNvCxnSpPr>
            <p:nvPr/>
          </p:nvCxnSpPr>
          <p:spPr>
            <a:xfrm flipV="1">
              <a:off x="6723416" y="8775516"/>
              <a:ext cx="1143" cy="149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7218716" y="8239153"/>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92" name="Straight Connector 91"/>
            <p:cNvCxnSpPr>
              <a:stCxn id="91" idx="0"/>
              <a:endCxn id="71" idx="4"/>
            </p:cNvCxnSpPr>
            <p:nvPr/>
          </p:nvCxnSpPr>
          <p:spPr>
            <a:xfrm flipV="1">
              <a:off x="7333016" y="8059552"/>
              <a:ext cx="1143" cy="1796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7216430" y="8617184"/>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94" name="Straight Connector 93"/>
            <p:cNvCxnSpPr>
              <a:stCxn id="93" idx="0"/>
              <a:endCxn id="91" idx="4"/>
            </p:cNvCxnSpPr>
            <p:nvPr/>
          </p:nvCxnSpPr>
          <p:spPr>
            <a:xfrm flipV="1">
              <a:off x="7331873" y="8467753"/>
              <a:ext cx="1143" cy="149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366141" y="1695405"/>
            <a:ext cx="591801" cy="611848"/>
            <a:chOff x="655637" y="3077674"/>
            <a:chExt cx="815974" cy="843615"/>
          </a:xfrm>
          <a:solidFill>
            <a:schemeClr val="tx1">
              <a:lumMod val="75000"/>
              <a:lumOff val="25000"/>
            </a:schemeClr>
          </a:solidFill>
        </p:grpSpPr>
        <p:sp>
          <p:nvSpPr>
            <p:cNvPr id="96" name="Freeform 5"/>
            <p:cNvSpPr>
              <a:spLocks noEditPoints="1"/>
            </p:cNvSpPr>
            <p:nvPr/>
          </p:nvSpPr>
          <p:spPr bwMode="auto">
            <a:xfrm>
              <a:off x="655637" y="3077674"/>
              <a:ext cx="815974" cy="843615"/>
            </a:xfrm>
            <a:custGeom>
              <a:avLst/>
              <a:gdLst>
                <a:gd name="T0" fmla="*/ 567 w 4309"/>
                <a:gd name="T1" fmla="*/ 1 h 4456"/>
                <a:gd name="T2" fmla="*/ 478 w 4309"/>
                <a:gd name="T3" fmla="*/ 12 h 4456"/>
                <a:gd name="T4" fmla="*/ 393 w 4309"/>
                <a:gd name="T5" fmla="*/ 36 h 4456"/>
                <a:gd name="T6" fmla="*/ 265 w 4309"/>
                <a:gd name="T7" fmla="*/ 103 h 4456"/>
                <a:gd name="T8" fmla="*/ 137 w 4309"/>
                <a:gd name="T9" fmla="*/ 219 h 4456"/>
                <a:gd name="T10" fmla="*/ 48 w 4309"/>
                <a:gd name="T11" fmla="*/ 365 h 4456"/>
                <a:gd name="T12" fmla="*/ 20 w 4309"/>
                <a:gd name="T13" fmla="*/ 448 h 4456"/>
                <a:gd name="T14" fmla="*/ 4 w 4309"/>
                <a:gd name="T15" fmla="*/ 535 h 4456"/>
                <a:gd name="T16" fmla="*/ 0 w 4309"/>
                <a:gd name="T17" fmla="*/ 3863 h 4456"/>
                <a:gd name="T18" fmla="*/ 7 w 4309"/>
                <a:gd name="T19" fmla="*/ 3955 h 4456"/>
                <a:gd name="T20" fmla="*/ 28 w 4309"/>
                <a:gd name="T21" fmla="*/ 4041 h 4456"/>
                <a:gd name="T22" fmla="*/ 73 w 4309"/>
                <a:gd name="T23" fmla="*/ 4148 h 4456"/>
                <a:gd name="T24" fmla="*/ 177 w 4309"/>
                <a:gd name="T25" fmla="*/ 4284 h 4456"/>
                <a:gd name="T26" fmla="*/ 314 w 4309"/>
                <a:gd name="T27" fmla="*/ 4385 h 4456"/>
                <a:gd name="T28" fmla="*/ 448 w 4309"/>
                <a:gd name="T29" fmla="*/ 4439 h 4456"/>
                <a:gd name="T30" fmla="*/ 536 w 4309"/>
                <a:gd name="T31" fmla="*/ 4453 h 4456"/>
                <a:gd name="T32" fmla="*/ 3714 w 4309"/>
                <a:gd name="T33" fmla="*/ 4456 h 4456"/>
                <a:gd name="T34" fmla="*/ 3804 w 4309"/>
                <a:gd name="T35" fmla="*/ 4449 h 4456"/>
                <a:gd name="T36" fmla="*/ 3890 w 4309"/>
                <a:gd name="T37" fmla="*/ 4431 h 4456"/>
                <a:gd name="T38" fmla="*/ 4046 w 4309"/>
                <a:gd name="T39" fmla="*/ 4356 h 4456"/>
                <a:gd name="T40" fmla="*/ 4172 w 4309"/>
                <a:gd name="T41" fmla="*/ 4243 h 4456"/>
                <a:gd name="T42" fmla="*/ 4261 w 4309"/>
                <a:gd name="T43" fmla="*/ 4096 h 4456"/>
                <a:gd name="T44" fmla="*/ 4291 w 4309"/>
                <a:gd name="T45" fmla="*/ 4013 h 4456"/>
                <a:gd name="T46" fmla="*/ 4307 w 4309"/>
                <a:gd name="T47" fmla="*/ 3924 h 4456"/>
                <a:gd name="T48" fmla="*/ 4309 w 4309"/>
                <a:gd name="T49" fmla="*/ 888 h 4456"/>
                <a:gd name="T50" fmla="*/ 3714 w 4309"/>
                <a:gd name="T51" fmla="*/ 4101 h 4456"/>
                <a:gd name="T52" fmla="*/ 551 w 4309"/>
                <a:gd name="T53" fmla="*/ 4096 h 4456"/>
                <a:gd name="T54" fmla="*/ 487 w 4309"/>
                <a:gd name="T55" fmla="*/ 4073 h 4456"/>
                <a:gd name="T56" fmla="*/ 434 w 4309"/>
                <a:gd name="T57" fmla="*/ 4032 h 4456"/>
                <a:gd name="T58" fmla="*/ 394 w 4309"/>
                <a:gd name="T59" fmla="*/ 3977 h 4456"/>
                <a:gd name="T60" fmla="*/ 371 w 4309"/>
                <a:gd name="T61" fmla="*/ 3912 h 4456"/>
                <a:gd name="T62" fmla="*/ 366 w 4309"/>
                <a:gd name="T63" fmla="*/ 595 h 4456"/>
                <a:gd name="T64" fmla="*/ 377 w 4309"/>
                <a:gd name="T65" fmla="*/ 527 h 4456"/>
                <a:gd name="T66" fmla="*/ 406 w 4309"/>
                <a:gd name="T67" fmla="*/ 465 h 4456"/>
                <a:gd name="T68" fmla="*/ 450 w 4309"/>
                <a:gd name="T69" fmla="*/ 417 h 4456"/>
                <a:gd name="T70" fmla="*/ 507 w 4309"/>
                <a:gd name="T71" fmla="*/ 383 h 4456"/>
                <a:gd name="T72" fmla="*/ 574 w 4309"/>
                <a:gd name="T73" fmla="*/ 365 h 4456"/>
                <a:gd name="T74" fmla="*/ 3223 w 4309"/>
                <a:gd name="T75" fmla="*/ 1101 h 4456"/>
                <a:gd name="T76" fmla="*/ 3943 w 4309"/>
                <a:gd name="T77" fmla="*/ 3888 h 4456"/>
                <a:gd name="T78" fmla="*/ 3926 w 4309"/>
                <a:gd name="T79" fmla="*/ 3957 h 4456"/>
                <a:gd name="T80" fmla="*/ 3891 w 4309"/>
                <a:gd name="T81" fmla="*/ 4016 h 4456"/>
                <a:gd name="T82" fmla="*/ 3844 w 4309"/>
                <a:gd name="T83" fmla="*/ 4061 h 4456"/>
                <a:gd name="T84" fmla="*/ 3782 w 4309"/>
                <a:gd name="T85" fmla="*/ 4091 h 4456"/>
                <a:gd name="T86" fmla="*/ 3714 w 4309"/>
                <a:gd name="T87" fmla="*/ 4101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09" h="4456">
                  <a:moveTo>
                    <a:pt x="3412" y="0"/>
                  </a:moveTo>
                  <a:lnTo>
                    <a:pt x="596" y="0"/>
                  </a:lnTo>
                  <a:lnTo>
                    <a:pt x="567" y="1"/>
                  </a:lnTo>
                  <a:lnTo>
                    <a:pt x="536" y="3"/>
                  </a:lnTo>
                  <a:lnTo>
                    <a:pt x="507" y="7"/>
                  </a:lnTo>
                  <a:lnTo>
                    <a:pt x="478" y="12"/>
                  </a:lnTo>
                  <a:lnTo>
                    <a:pt x="448" y="19"/>
                  </a:lnTo>
                  <a:lnTo>
                    <a:pt x="421" y="27"/>
                  </a:lnTo>
                  <a:lnTo>
                    <a:pt x="393" y="36"/>
                  </a:lnTo>
                  <a:lnTo>
                    <a:pt x="366" y="48"/>
                  </a:lnTo>
                  <a:lnTo>
                    <a:pt x="314" y="72"/>
                  </a:lnTo>
                  <a:lnTo>
                    <a:pt x="265" y="103"/>
                  </a:lnTo>
                  <a:lnTo>
                    <a:pt x="220" y="137"/>
                  </a:lnTo>
                  <a:lnTo>
                    <a:pt x="177" y="176"/>
                  </a:lnTo>
                  <a:lnTo>
                    <a:pt x="137" y="219"/>
                  </a:lnTo>
                  <a:lnTo>
                    <a:pt x="104" y="264"/>
                  </a:lnTo>
                  <a:lnTo>
                    <a:pt x="73" y="313"/>
                  </a:lnTo>
                  <a:lnTo>
                    <a:pt x="48" y="365"/>
                  </a:lnTo>
                  <a:lnTo>
                    <a:pt x="37" y="392"/>
                  </a:lnTo>
                  <a:lnTo>
                    <a:pt x="28" y="420"/>
                  </a:lnTo>
                  <a:lnTo>
                    <a:pt x="20" y="448"/>
                  </a:lnTo>
                  <a:lnTo>
                    <a:pt x="12" y="476"/>
                  </a:lnTo>
                  <a:lnTo>
                    <a:pt x="7" y="505"/>
                  </a:lnTo>
                  <a:lnTo>
                    <a:pt x="4" y="535"/>
                  </a:lnTo>
                  <a:lnTo>
                    <a:pt x="1" y="565"/>
                  </a:lnTo>
                  <a:lnTo>
                    <a:pt x="0" y="595"/>
                  </a:lnTo>
                  <a:lnTo>
                    <a:pt x="0" y="3863"/>
                  </a:lnTo>
                  <a:lnTo>
                    <a:pt x="1" y="3893"/>
                  </a:lnTo>
                  <a:lnTo>
                    <a:pt x="4" y="3924"/>
                  </a:lnTo>
                  <a:lnTo>
                    <a:pt x="7" y="3955"/>
                  </a:lnTo>
                  <a:lnTo>
                    <a:pt x="12" y="3984"/>
                  </a:lnTo>
                  <a:lnTo>
                    <a:pt x="20" y="4013"/>
                  </a:lnTo>
                  <a:lnTo>
                    <a:pt x="28" y="4041"/>
                  </a:lnTo>
                  <a:lnTo>
                    <a:pt x="37" y="4069"/>
                  </a:lnTo>
                  <a:lnTo>
                    <a:pt x="48" y="4096"/>
                  </a:lnTo>
                  <a:lnTo>
                    <a:pt x="73" y="4148"/>
                  </a:lnTo>
                  <a:lnTo>
                    <a:pt x="104" y="4196"/>
                  </a:lnTo>
                  <a:lnTo>
                    <a:pt x="137" y="4243"/>
                  </a:lnTo>
                  <a:lnTo>
                    <a:pt x="177" y="4284"/>
                  </a:lnTo>
                  <a:lnTo>
                    <a:pt x="220" y="4323"/>
                  </a:lnTo>
                  <a:lnTo>
                    <a:pt x="265" y="4356"/>
                  </a:lnTo>
                  <a:lnTo>
                    <a:pt x="314" y="4385"/>
                  </a:lnTo>
                  <a:lnTo>
                    <a:pt x="366" y="4411"/>
                  </a:lnTo>
                  <a:lnTo>
                    <a:pt x="421" y="4431"/>
                  </a:lnTo>
                  <a:lnTo>
                    <a:pt x="448" y="4439"/>
                  </a:lnTo>
                  <a:lnTo>
                    <a:pt x="478" y="4444"/>
                  </a:lnTo>
                  <a:lnTo>
                    <a:pt x="507" y="4449"/>
                  </a:lnTo>
                  <a:lnTo>
                    <a:pt x="536" y="4453"/>
                  </a:lnTo>
                  <a:lnTo>
                    <a:pt x="567" y="4456"/>
                  </a:lnTo>
                  <a:lnTo>
                    <a:pt x="596" y="4456"/>
                  </a:lnTo>
                  <a:lnTo>
                    <a:pt x="3714" y="4456"/>
                  </a:lnTo>
                  <a:lnTo>
                    <a:pt x="3745" y="4456"/>
                  </a:lnTo>
                  <a:lnTo>
                    <a:pt x="3774" y="4453"/>
                  </a:lnTo>
                  <a:lnTo>
                    <a:pt x="3804" y="4449"/>
                  </a:lnTo>
                  <a:lnTo>
                    <a:pt x="3833" y="4444"/>
                  </a:lnTo>
                  <a:lnTo>
                    <a:pt x="3862" y="4439"/>
                  </a:lnTo>
                  <a:lnTo>
                    <a:pt x="3890" y="4431"/>
                  </a:lnTo>
                  <a:lnTo>
                    <a:pt x="3945" y="4411"/>
                  </a:lnTo>
                  <a:lnTo>
                    <a:pt x="3997" y="4385"/>
                  </a:lnTo>
                  <a:lnTo>
                    <a:pt x="4046" y="4356"/>
                  </a:lnTo>
                  <a:lnTo>
                    <a:pt x="4091" y="4323"/>
                  </a:lnTo>
                  <a:lnTo>
                    <a:pt x="4134" y="4284"/>
                  </a:lnTo>
                  <a:lnTo>
                    <a:pt x="4172" y="4243"/>
                  </a:lnTo>
                  <a:lnTo>
                    <a:pt x="4207" y="4196"/>
                  </a:lnTo>
                  <a:lnTo>
                    <a:pt x="4236" y="4148"/>
                  </a:lnTo>
                  <a:lnTo>
                    <a:pt x="4261" y="4096"/>
                  </a:lnTo>
                  <a:lnTo>
                    <a:pt x="4272" y="4069"/>
                  </a:lnTo>
                  <a:lnTo>
                    <a:pt x="4283" y="4041"/>
                  </a:lnTo>
                  <a:lnTo>
                    <a:pt x="4291" y="4013"/>
                  </a:lnTo>
                  <a:lnTo>
                    <a:pt x="4297" y="3984"/>
                  </a:lnTo>
                  <a:lnTo>
                    <a:pt x="4303" y="3955"/>
                  </a:lnTo>
                  <a:lnTo>
                    <a:pt x="4307" y="3924"/>
                  </a:lnTo>
                  <a:lnTo>
                    <a:pt x="4308" y="3893"/>
                  </a:lnTo>
                  <a:lnTo>
                    <a:pt x="4309" y="3863"/>
                  </a:lnTo>
                  <a:lnTo>
                    <a:pt x="4309" y="888"/>
                  </a:lnTo>
                  <a:lnTo>
                    <a:pt x="3412" y="0"/>
                  </a:lnTo>
                  <a:lnTo>
                    <a:pt x="3412" y="0"/>
                  </a:lnTo>
                  <a:close/>
                  <a:moveTo>
                    <a:pt x="3714" y="4101"/>
                  </a:moveTo>
                  <a:lnTo>
                    <a:pt x="596" y="4101"/>
                  </a:lnTo>
                  <a:lnTo>
                    <a:pt x="574" y="4100"/>
                  </a:lnTo>
                  <a:lnTo>
                    <a:pt x="551" y="4096"/>
                  </a:lnTo>
                  <a:lnTo>
                    <a:pt x="528" y="4091"/>
                  </a:lnTo>
                  <a:lnTo>
                    <a:pt x="507" y="4083"/>
                  </a:lnTo>
                  <a:lnTo>
                    <a:pt x="487" y="4073"/>
                  </a:lnTo>
                  <a:lnTo>
                    <a:pt x="468" y="4061"/>
                  </a:lnTo>
                  <a:lnTo>
                    <a:pt x="450" y="4048"/>
                  </a:lnTo>
                  <a:lnTo>
                    <a:pt x="434" y="4032"/>
                  </a:lnTo>
                  <a:lnTo>
                    <a:pt x="419" y="4016"/>
                  </a:lnTo>
                  <a:lnTo>
                    <a:pt x="406" y="3997"/>
                  </a:lnTo>
                  <a:lnTo>
                    <a:pt x="394" y="3977"/>
                  </a:lnTo>
                  <a:lnTo>
                    <a:pt x="385" y="3957"/>
                  </a:lnTo>
                  <a:lnTo>
                    <a:pt x="377" y="3935"/>
                  </a:lnTo>
                  <a:lnTo>
                    <a:pt x="371" y="3912"/>
                  </a:lnTo>
                  <a:lnTo>
                    <a:pt x="367" y="3888"/>
                  </a:lnTo>
                  <a:lnTo>
                    <a:pt x="366" y="3863"/>
                  </a:lnTo>
                  <a:lnTo>
                    <a:pt x="366" y="595"/>
                  </a:lnTo>
                  <a:lnTo>
                    <a:pt x="367" y="571"/>
                  </a:lnTo>
                  <a:lnTo>
                    <a:pt x="371" y="548"/>
                  </a:lnTo>
                  <a:lnTo>
                    <a:pt x="377" y="527"/>
                  </a:lnTo>
                  <a:lnTo>
                    <a:pt x="385" y="505"/>
                  </a:lnTo>
                  <a:lnTo>
                    <a:pt x="394" y="485"/>
                  </a:lnTo>
                  <a:lnTo>
                    <a:pt x="406" y="465"/>
                  </a:lnTo>
                  <a:lnTo>
                    <a:pt x="419" y="448"/>
                  </a:lnTo>
                  <a:lnTo>
                    <a:pt x="434" y="432"/>
                  </a:lnTo>
                  <a:lnTo>
                    <a:pt x="450" y="417"/>
                  </a:lnTo>
                  <a:lnTo>
                    <a:pt x="468" y="404"/>
                  </a:lnTo>
                  <a:lnTo>
                    <a:pt x="487" y="392"/>
                  </a:lnTo>
                  <a:lnTo>
                    <a:pt x="507" y="383"/>
                  </a:lnTo>
                  <a:lnTo>
                    <a:pt x="528" y="375"/>
                  </a:lnTo>
                  <a:lnTo>
                    <a:pt x="551" y="369"/>
                  </a:lnTo>
                  <a:lnTo>
                    <a:pt x="574" y="365"/>
                  </a:lnTo>
                  <a:lnTo>
                    <a:pt x="596" y="364"/>
                  </a:lnTo>
                  <a:lnTo>
                    <a:pt x="3223" y="364"/>
                  </a:lnTo>
                  <a:lnTo>
                    <a:pt x="3223" y="1101"/>
                  </a:lnTo>
                  <a:lnTo>
                    <a:pt x="3945" y="1101"/>
                  </a:lnTo>
                  <a:lnTo>
                    <a:pt x="3945" y="3863"/>
                  </a:lnTo>
                  <a:lnTo>
                    <a:pt x="3943" y="3888"/>
                  </a:lnTo>
                  <a:lnTo>
                    <a:pt x="3939" y="3912"/>
                  </a:lnTo>
                  <a:lnTo>
                    <a:pt x="3934" y="3935"/>
                  </a:lnTo>
                  <a:lnTo>
                    <a:pt x="3926" y="3957"/>
                  </a:lnTo>
                  <a:lnTo>
                    <a:pt x="3917" y="3977"/>
                  </a:lnTo>
                  <a:lnTo>
                    <a:pt x="3905" y="3997"/>
                  </a:lnTo>
                  <a:lnTo>
                    <a:pt x="3891" y="4016"/>
                  </a:lnTo>
                  <a:lnTo>
                    <a:pt x="3877" y="4032"/>
                  </a:lnTo>
                  <a:lnTo>
                    <a:pt x="3861" y="4048"/>
                  </a:lnTo>
                  <a:lnTo>
                    <a:pt x="3844" y="4061"/>
                  </a:lnTo>
                  <a:lnTo>
                    <a:pt x="3824" y="4073"/>
                  </a:lnTo>
                  <a:lnTo>
                    <a:pt x="3804" y="4083"/>
                  </a:lnTo>
                  <a:lnTo>
                    <a:pt x="3782" y="4091"/>
                  </a:lnTo>
                  <a:lnTo>
                    <a:pt x="3761" y="4096"/>
                  </a:lnTo>
                  <a:lnTo>
                    <a:pt x="3738" y="4100"/>
                  </a:lnTo>
                  <a:lnTo>
                    <a:pt x="3714" y="4101"/>
                  </a:lnTo>
                  <a:lnTo>
                    <a:pt x="3714" y="4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Freeform 6"/>
            <p:cNvSpPr>
              <a:spLocks/>
            </p:cNvSpPr>
            <p:nvPr/>
          </p:nvSpPr>
          <p:spPr bwMode="auto">
            <a:xfrm>
              <a:off x="945298" y="3215121"/>
              <a:ext cx="236273" cy="271865"/>
            </a:xfrm>
            <a:custGeom>
              <a:avLst/>
              <a:gdLst>
                <a:gd name="T0" fmla="*/ 1248 w 1248"/>
                <a:gd name="T1" fmla="*/ 808 h 1436"/>
                <a:gd name="T2" fmla="*/ 1242 w 1248"/>
                <a:gd name="T3" fmla="*/ 888 h 1436"/>
                <a:gd name="T4" fmla="*/ 1233 w 1248"/>
                <a:gd name="T5" fmla="*/ 962 h 1436"/>
                <a:gd name="T6" fmla="*/ 1218 w 1248"/>
                <a:gd name="T7" fmla="*/ 1030 h 1436"/>
                <a:gd name="T8" fmla="*/ 1200 w 1248"/>
                <a:gd name="T9" fmla="*/ 1093 h 1436"/>
                <a:gd name="T10" fmla="*/ 1174 w 1248"/>
                <a:gd name="T11" fmla="*/ 1150 h 1436"/>
                <a:gd name="T12" fmla="*/ 1145 w 1248"/>
                <a:gd name="T13" fmla="*/ 1204 h 1436"/>
                <a:gd name="T14" fmla="*/ 1112 w 1248"/>
                <a:gd name="T15" fmla="*/ 1250 h 1436"/>
                <a:gd name="T16" fmla="*/ 1052 w 1248"/>
                <a:gd name="T17" fmla="*/ 1310 h 1436"/>
                <a:gd name="T18" fmla="*/ 953 w 1248"/>
                <a:gd name="T19" fmla="*/ 1372 h 1436"/>
                <a:gd name="T20" fmla="*/ 834 w 1248"/>
                <a:gd name="T21" fmla="*/ 1413 h 1436"/>
                <a:gd name="T22" fmla="*/ 693 w 1248"/>
                <a:gd name="T23" fmla="*/ 1433 h 1436"/>
                <a:gd name="T24" fmla="*/ 542 w 1248"/>
                <a:gd name="T25" fmla="*/ 1433 h 1436"/>
                <a:gd name="T26" fmla="*/ 409 w 1248"/>
                <a:gd name="T27" fmla="*/ 1413 h 1436"/>
                <a:gd name="T28" fmla="*/ 295 w 1248"/>
                <a:gd name="T29" fmla="*/ 1372 h 1436"/>
                <a:gd name="T30" fmla="*/ 199 w 1248"/>
                <a:gd name="T31" fmla="*/ 1310 h 1436"/>
                <a:gd name="T32" fmla="*/ 120 w 1248"/>
                <a:gd name="T33" fmla="*/ 1228 h 1436"/>
                <a:gd name="T34" fmla="*/ 62 w 1248"/>
                <a:gd name="T35" fmla="*/ 1124 h 1436"/>
                <a:gd name="T36" fmla="*/ 23 w 1248"/>
                <a:gd name="T37" fmla="*/ 1000 h 1436"/>
                <a:gd name="T38" fmla="*/ 3 w 1248"/>
                <a:gd name="T39" fmla="*/ 854 h 1436"/>
                <a:gd name="T40" fmla="*/ 0 w 1248"/>
                <a:gd name="T41" fmla="*/ 0 h 1436"/>
                <a:gd name="T42" fmla="*/ 429 w 1248"/>
                <a:gd name="T43" fmla="*/ 790 h 1436"/>
                <a:gd name="T44" fmla="*/ 432 w 1248"/>
                <a:gd name="T45" fmla="*/ 854 h 1436"/>
                <a:gd name="T46" fmla="*/ 441 w 1248"/>
                <a:gd name="T47" fmla="*/ 910 h 1436"/>
                <a:gd name="T48" fmla="*/ 457 w 1248"/>
                <a:gd name="T49" fmla="*/ 958 h 1436"/>
                <a:gd name="T50" fmla="*/ 480 w 1248"/>
                <a:gd name="T51" fmla="*/ 1000 h 1436"/>
                <a:gd name="T52" fmla="*/ 508 w 1248"/>
                <a:gd name="T53" fmla="*/ 1032 h 1436"/>
                <a:gd name="T54" fmla="*/ 541 w 1248"/>
                <a:gd name="T55" fmla="*/ 1054 h 1436"/>
                <a:gd name="T56" fmla="*/ 581 w 1248"/>
                <a:gd name="T57" fmla="*/ 1068 h 1436"/>
                <a:gd name="T58" fmla="*/ 625 w 1248"/>
                <a:gd name="T59" fmla="*/ 1073 h 1436"/>
                <a:gd name="T60" fmla="*/ 670 w 1248"/>
                <a:gd name="T61" fmla="*/ 1068 h 1436"/>
                <a:gd name="T62" fmla="*/ 709 w 1248"/>
                <a:gd name="T63" fmla="*/ 1056 h 1436"/>
                <a:gd name="T64" fmla="*/ 742 w 1248"/>
                <a:gd name="T65" fmla="*/ 1034 h 1436"/>
                <a:gd name="T66" fmla="*/ 770 w 1248"/>
                <a:gd name="T67" fmla="*/ 1004 h 1436"/>
                <a:gd name="T68" fmla="*/ 791 w 1248"/>
                <a:gd name="T69" fmla="*/ 965 h 1436"/>
                <a:gd name="T70" fmla="*/ 807 w 1248"/>
                <a:gd name="T71" fmla="*/ 918 h 1436"/>
                <a:gd name="T72" fmla="*/ 816 w 1248"/>
                <a:gd name="T73" fmla="*/ 864 h 1436"/>
                <a:gd name="T74" fmla="*/ 819 w 1248"/>
                <a:gd name="T75" fmla="*/ 800 h 1436"/>
                <a:gd name="T76" fmla="*/ 1248 w 1248"/>
                <a:gd name="T77" fmla="*/ 0 h 1436"/>
                <a:gd name="T78" fmla="*/ 1248 w 1248"/>
                <a:gd name="T79" fmla="*/ 766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8" h="1436">
                  <a:moveTo>
                    <a:pt x="1248" y="766"/>
                  </a:moveTo>
                  <a:lnTo>
                    <a:pt x="1248" y="808"/>
                  </a:lnTo>
                  <a:lnTo>
                    <a:pt x="1246" y="849"/>
                  </a:lnTo>
                  <a:lnTo>
                    <a:pt x="1242" y="888"/>
                  </a:lnTo>
                  <a:lnTo>
                    <a:pt x="1238" y="925"/>
                  </a:lnTo>
                  <a:lnTo>
                    <a:pt x="1233" y="962"/>
                  </a:lnTo>
                  <a:lnTo>
                    <a:pt x="1226" y="997"/>
                  </a:lnTo>
                  <a:lnTo>
                    <a:pt x="1218" y="1030"/>
                  </a:lnTo>
                  <a:lnTo>
                    <a:pt x="1209" y="1062"/>
                  </a:lnTo>
                  <a:lnTo>
                    <a:pt x="1200" y="1093"/>
                  </a:lnTo>
                  <a:lnTo>
                    <a:pt x="1188" y="1122"/>
                  </a:lnTo>
                  <a:lnTo>
                    <a:pt x="1174" y="1150"/>
                  </a:lnTo>
                  <a:lnTo>
                    <a:pt x="1161" y="1178"/>
                  </a:lnTo>
                  <a:lnTo>
                    <a:pt x="1145" y="1204"/>
                  </a:lnTo>
                  <a:lnTo>
                    <a:pt x="1129" y="1228"/>
                  </a:lnTo>
                  <a:lnTo>
                    <a:pt x="1112" y="1250"/>
                  </a:lnTo>
                  <a:lnTo>
                    <a:pt x="1093" y="1272"/>
                  </a:lnTo>
                  <a:lnTo>
                    <a:pt x="1052" y="1310"/>
                  </a:lnTo>
                  <a:lnTo>
                    <a:pt x="1005" y="1344"/>
                  </a:lnTo>
                  <a:lnTo>
                    <a:pt x="953" y="1372"/>
                  </a:lnTo>
                  <a:lnTo>
                    <a:pt x="896" y="1394"/>
                  </a:lnTo>
                  <a:lnTo>
                    <a:pt x="834" y="1413"/>
                  </a:lnTo>
                  <a:lnTo>
                    <a:pt x="766" y="1426"/>
                  </a:lnTo>
                  <a:lnTo>
                    <a:pt x="693" y="1433"/>
                  </a:lnTo>
                  <a:lnTo>
                    <a:pt x="615" y="1436"/>
                  </a:lnTo>
                  <a:lnTo>
                    <a:pt x="542" y="1433"/>
                  </a:lnTo>
                  <a:lnTo>
                    <a:pt x="473" y="1426"/>
                  </a:lnTo>
                  <a:lnTo>
                    <a:pt x="409" y="1413"/>
                  </a:lnTo>
                  <a:lnTo>
                    <a:pt x="349" y="1394"/>
                  </a:lnTo>
                  <a:lnTo>
                    <a:pt x="295" y="1372"/>
                  </a:lnTo>
                  <a:lnTo>
                    <a:pt x="244" y="1344"/>
                  </a:lnTo>
                  <a:lnTo>
                    <a:pt x="199" y="1310"/>
                  </a:lnTo>
                  <a:lnTo>
                    <a:pt x="158" y="1272"/>
                  </a:lnTo>
                  <a:lnTo>
                    <a:pt x="120" y="1228"/>
                  </a:lnTo>
                  <a:lnTo>
                    <a:pt x="88" y="1178"/>
                  </a:lnTo>
                  <a:lnTo>
                    <a:pt x="62" y="1124"/>
                  </a:lnTo>
                  <a:lnTo>
                    <a:pt x="40" y="1065"/>
                  </a:lnTo>
                  <a:lnTo>
                    <a:pt x="23" y="1000"/>
                  </a:lnTo>
                  <a:lnTo>
                    <a:pt x="11" y="930"/>
                  </a:lnTo>
                  <a:lnTo>
                    <a:pt x="3" y="854"/>
                  </a:lnTo>
                  <a:lnTo>
                    <a:pt x="0" y="774"/>
                  </a:lnTo>
                  <a:lnTo>
                    <a:pt x="0" y="0"/>
                  </a:lnTo>
                  <a:lnTo>
                    <a:pt x="429" y="0"/>
                  </a:lnTo>
                  <a:lnTo>
                    <a:pt x="429" y="790"/>
                  </a:lnTo>
                  <a:lnTo>
                    <a:pt x="429" y="822"/>
                  </a:lnTo>
                  <a:lnTo>
                    <a:pt x="432" y="854"/>
                  </a:lnTo>
                  <a:lnTo>
                    <a:pt x="436" y="884"/>
                  </a:lnTo>
                  <a:lnTo>
                    <a:pt x="441" y="910"/>
                  </a:lnTo>
                  <a:lnTo>
                    <a:pt x="449" y="936"/>
                  </a:lnTo>
                  <a:lnTo>
                    <a:pt x="457" y="958"/>
                  </a:lnTo>
                  <a:lnTo>
                    <a:pt x="468" y="980"/>
                  </a:lnTo>
                  <a:lnTo>
                    <a:pt x="480" y="1000"/>
                  </a:lnTo>
                  <a:lnTo>
                    <a:pt x="493" y="1017"/>
                  </a:lnTo>
                  <a:lnTo>
                    <a:pt x="508" y="1032"/>
                  </a:lnTo>
                  <a:lnTo>
                    <a:pt x="524" y="1044"/>
                  </a:lnTo>
                  <a:lnTo>
                    <a:pt x="541" y="1054"/>
                  </a:lnTo>
                  <a:lnTo>
                    <a:pt x="559" y="1062"/>
                  </a:lnTo>
                  <a:lnTo>
                    <a:pt x="581" y="1068"/>
                  </a:lnTo>
                  <a:lnTo>
                    <a:pt x="602" y="1072"/>
                  </a:lnTo>
                  <a:lnTo>
                    <a:pt x="625" y="1073"/>
                  </a:lnTo>
                  <a:lnTo>
                    <a:pt x="647" y="1072"/>
                  </a:lnTo>
                  <a:lnTo>
                    <a:pt x="670" y="1068"/>
                  </a:lnTo>
                  <a:lnTo>
                    <a:pt x="690" y="1062"/>
                  </a:lnTo>
                  <a:lnTo>
                    <a:pt x="709" y="1056"/>
                  </a:lnTo>
                  <a:lnTo>
                    <a:pt x="726" y="1046"/>
                  </a:lnTo>
                  <a:lnTo>
                    <a:pt x="742" y="1034"/>
                  </a:lnTo>
                  <a:lnTo>
                    <a:pt x="756" y="1020"/>
                  </a:lnTo>
                  <a:lnTo>
                    <a:pt x="770" y="1004"/>
                  </a:lnTo>
                  <a:lnTo>
                    <a:pt x="782" y="985"/>
                  </a:lnTo>
                  <a:lnTo>
                    <a:pt x="791" y="965"/>
                  </a:lnTo>
                  <a:lnTo>
                    <a:pt x="800" y="942"/>
                  </a:lnTo>
                  <a:lnTo>
                    <a:pt x="807" y="918"/>
                  </a:lnTo>
                  <a:lnTo>
                    <a:pt x="812" y="892"/>
                  </a:lnTo>
                  <a:lnTo>
                    <a:pt x="816" y="864"/>
                  </a:lnTo>
                  <a:lnTo>
                    <a:pt x="819" y="833"/>
                  </a:lnTo>
                  <a:lnTo>
                    <a:pt x="819" y="800"/>
                  </a:lnTo>
                  <a:lnTo>
                    <a:pt x="819" y="0"/>
                  </a:lnTo>
                  <a:lnTo>
                    <a:pt x="1248" y="0"/>
                  </a:lnTo>
                  <a:lnTo>
                    <a:pt x="1248" y="766"/>
                  </a:lnTo>
                  <a:lnTo>
                    <a:pt x="1248"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Freeform 7"/>
            <p:cNvSpPr>
              <a:spLocks/>
            </p:cNvSpPr>
            <p:nvPr/>
          </p:nvSpPr>
          <p:spPr bwMode="auto">
            <a:xfrm>
              <a:off x="793842" y="3544540"/>
              <a:ext cx="152971" cy="215069"/>
            </a:xfrm>
            <a:custGeom>
              <a:avLst/>
              <a:gdLst>
                <a:gd name="T0" fmla="*/ 803 w 806"/>
                <a:gd name="T1" fmla="*/ 837 h 1134"/>
                <a:gd name="T2" fmla="*/ 784 w 806"/>
                <a:gd name="T3" fmla="*/ 909 h 1134"/>
                <a:gd name="T4" fmla="*/ 748 w 806"/>
                <a:gd name="T5" fmla="*/ 974 h 1134"/>
                <a:gd name="T6" fmla="*/ 697 w 806"/>
                <a:gd name="T7" fmla="*/ 1029 h 1134"/>
                <a:gd name="T8" fmla="*/ 633 w 806"/>
                <a:gd name="T9" fmla="*/ 1073 h 1134"/>
                <a:gd name="T10" fmla="*/ 557 w 806"/>
                <a:gd name="T11" fmla="*/ 1105 h 1134"/>
                <a:gd name="T12" fmla="*/ 468 w 806"/>
                <a:gd name="T13" fmla="*/ 1125 h 1134"/>
                <a:gd name="T14" fmla="*/ 366 w 806"/>
                <a:gd name="T15" fmla="*/ 1134 h 1134"/>
                <a:gd name="T16" fmla="*/ 246 w 806"/>
                <a:gd name="T17" fmla="*/ 1132 h 1134"/>
                <a:gd name="T18" fmla="*/ 126 w 806"/>
                <a:gd name="T19" fmla="*/ 1112 h 1134"/>
                <a:gd name="T20" fmla="*/ 14 w 806"/>
                <a:gd name="T21" fmla="*/ 1077 h 1134"/>
                <a:gd name="T22" fmla="*/ 87 w 806"/>
                <a:gd name="T23" fmla="*/ 822 h 1134"/>
                <a:gd name="T24" fmla="*/ 207 w 806"/>
                <a:gd name="T25" fmla="*/ 872 h 1134"/>
                <a:gd name="T26" fmla="*/ 322 w 806"/>
                <a:gd name="T27" fmla="*/ 889 h 1134"/>
                <a:gd name="T28" fmla="*/ 390 w 806"/>
                <a:gd name="T29" fmla="*/ 877 h 1134"/>
                <a:gd name="T30" fmla="*/ 428 w 806"/>
                <a:gd name="T31" fmla="*/ 845 h 1134"/>
                <a:gd name="T32" fmla="*/ 435 w 806"/>
                <a:gd name="T33" fmla="*/ 798 h 1134"/>
                <a:gd name="T34" fmla="*/ 422 w 806"/>
                <a:gd name="T35" fmla="*/ 765 h 1134"/>
                <a:gd name="T36" fmla="*/ 391 w 806"/>
                <a:gd name="T37" fmla="*/ 736 h 1134"/>
                <a:gd name="T38" fmla="*/ 358 w 806"/>
                <a:gd name="T39" fmla="*/ 717 h 1134"/>
                <a:gd name="T40" fmla="*/ 318 w 806"/>
                <a:gd name="T41" fmla="*/ 700 h 1134"/>
                <a:gd name="T42" fmla="*/ 264 w 806"/>
                <a:gd name="T43" fmla="*/ 678 h 1134"/>
                <a:gd name="T44" fmla="*/ 174 w 806"/>
                <a:gd name="T45" fmla="*/ 637 h 1134"/>
                <a:gd name="T46" fmla="*/ 102 w 806"/>
                <a:gd name="T47" fmla="*/ 585 h 1134"/>
                <a:gd name="T48" fmla="*/ 50 w 806"/>
                <a:gd name="T49" fmla="*/ 525 h 1134"/>
                <a:gd name="T50" fmla="*/ 16 w 806"/>
                <a:gd name="T51" fmla="*/ 456 h 1134"/>
                <a:gd name="T52" fmla="*/ 0 w 806"/>
                <a:gd name="T53" fmla="*/ 378 h 1134"/>
                <a:gd name="T54" fmla="*/ 6 w 806"/>
                <a:gd name="T55" fmla="*/ 274 h 1134"/>
                <a:gd name="T56" fmla="*/ 46 w 806"/>
                <a:gd name="T57" fmla="*/ 176 h 1134"/>
                <a:gd name="T58" fmla="*/ 121 w 806"/>
                <a:gd name="T59" fmla="*/ 96 h 1134"/>
                <a:gd name="T60" fmla="*/ 222 w 806"/>
                <a:gd name="T61" fmla="*/ 37 h 1134"/>
                <a:gd name="T62" fmla="*/ 348 w 806"/>
                <a:gd name="T63" fmla="*/ 6 h 1134"/>
                <a:gd name="T64" fmla="*/ 500 w 806"/>
                <a:gd name="T65" fmla="*/ 1 h 1134"/>
                <a:gd name="T66" fmla="*/ 637 w 806"/>
                <a:gd name="T67" fmla="*/ 16 h 1134"/>
                <a:gd name="T68" fmla="*/ 714 w 806"/>
                <a:gd name="T69" fmla="*/ 33 h 1134"/>
                <a:gd name="T70" fmla="*/ 714 w 806"/>
                <a:gd name="T71" fmla="*/ 304 h 1134"/>
                <a:gd name="T72" fmla="*/ 610 w 806"/>
                <a:gd name="T73" fmla="*/ 265 h 1134"/>
                <a:gd name="T74" fmla="*/ 509 w 806"/>
                <a:gd name="T75" fmla="*/ 246 h 1134"/>
                <a:gd name="T76" fmla="*/ 427 w 806"/>
                <a:gd name="T77" fmla="*/ 252 h 1134"/>
                <a:gd name="T78" fmla="*/ 372 w 806"/>
                <a:gd name="T79" fmla="*/ 278 h 1134"/>
                <a:gd name="T80" fmla="*/ 354 w 806"/>
                <a:gd name="T81" fmla="*/ 324 h 1134"/>
                <a:gd name="T82" fmla="*/ 368 w 806"/>
                <a:gd name="T83" fmla="*/ 368 h 1134"/>
                <a:gd name="T84" fmla="*/ 398 w 806"/>
                <a:gd name="T85" fmla="*/ 392 h 1134"/>
                <a:gd name="T86" fmla="*/ 437 w 806"/>
                <a:gd name="T87" fmla="*/ 413 h 1134"/>
                <a:gd name="T88" fmla="*/ 495 w 806"/>
                <a:gd name="T89" fmla="*/ 438 h 1134"/>
                <a:gd name="T90" fmla="*/ 608 w 806"/>
                <a:gd name="T91" fmla="*/ 492 h 1134"/>
                <a:gd name="T92" fmla="*/ 694 w 806"/>
                <a:gd name="T93" fmla="*/ 549 h 1134"/>
                <a:gd name="T94" fmla="*/ 753 w 806"/>
                <a:gd name="T95" fmla="*/ 610 h 1134"/>
                <a:gd name="T96" fmla="*/ 789 w 806"/>
                <a:gd name="T97" fmla="*/ 678 h 1134"/>
                <a:gd name="T98" fmla="*/ 805 w 806"/>
                <a:gd name="T99" fmla="*/ 75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1134">
                  <a:moveTo>
                    <a:pt x="806" y="784"/>
                  </a:moveTo>
                  <a:lnTo>
                    <a:pt x="806" y="810"/>
                  </a:lnTo>
                  <a:lnTo>
                    <a:pt x="803" y="837"/>
                  </a:lnTo>
                  <a:lnTo>
                    <a:pt x="798" y="862"/>
                  </a:lnTo>
                  <a:lnTo>
                    <a:pt x="791" y="886"/>
                  </a:lnTo>
                  <a:lnTo>
                    <a:pt x="784" y="909"/>
                  </a:lnTo>
                  <a:lnTo>
                    <a:pt x="774" y="932"/>
                  </a:lnTo>
                  <a:lnTo>
                    <a:pt x="762" y="953"/>
                  </a:lnTo>
                  <a:lnTo>
                    <a:pt x="748" y="974"/>
                  </a:lnTo>
                  <a:lnTo>
                    <a:pt x="733" y="994"/>
                  </a:lnTo>
                  <a:lnTo>
                    <a:pt x="716" y="1012"/>
                  </a:lnTo>
                  <a:lnTo>
                    <a:pt x="697" y="1029"/>
                  </a:lnTo>
                  <a:lnTo>
                    <a:pt x="677" y="1045"/>
                  </a:lnTo>
                  <a:lnTo>
                    <a:pt x="656" y="1060"/>
                  </a:lnTo>
                  <a:lnTo>
                    <a:pt x="633" y="1073"/>
                  </a:lnTo>
                  <a:lnTo>
                    <a:pt x="609" y="1085"/>
                  </a:lnTo>
                  <a:lnTo>
                    <a:pt x="584" y="1096"/>
                  </a:lnTo>
                  <a:lnTo>
                    <a:pt x="557" y="1105"/>
                  </a:lnTo>
                  <a:lnTo>
                    <a:pt x="528" y="1113"/>
                  </a:lnTo>
                  <a:lnTo>
                    <a:pt x="499" y="1120"/>
                  </a:lnTo>
                  <a:lnTo>
                    <a:pt x="468" y="1125"/>
                  </a:lnTo>
                  <a:lnTo>
                    <a:pt x="435" y="1129"/>
                  </a:lnTo>
                  <a:lnTo>
                    <a:pt x="402" y="1133"/>
                  </a:lnTo>
                  <a:lnTo>
                    <a:pt x="366" y="1134"/>
                  </a:lnTo>
                  <a:lnTo>
                    <a:pt x="330" y="1134"/>
                  </a:lnTo>
                  <a:lnTo>
                    <a:pt x="287" y="1134"/>
                  </a:lnTo>
                  <a:lnTo>
                    <a:pt x="246" y="1132"/>
                  </a:lnTo>
                  <a:lnTo>
                    <a:pt x="205" y="1126"/>
                  </a:lnTo>
                  <a:lnTo>
                    <a:pt x="165" y="1121"/>
                  </a:lnTo>
                  <a:lnTo>
                    <a:pt x="126" y="1112"/>
                  </a:lnTo>
                  <a:lnTo>
                    <a:pt x="87" y="1102"/>
                  </a:lnTo>
                  <a:lnTo>
                    <a:pt x="50" y="1090"/>
                  </a:lnTo>
                  <a:lnTo>
                    <a:pt x="14" y="1077"/>
                  </a:lnTo>
                  <a:lnTo>
                    <a:pt x="14" y="776"/>
                  </a:lnTo>
                  <a:lnTo>
                    <a:pt x="50" y="800"/>
                  </a:lnTo>
                  <a:lnTo>
                    <a:pt x="87" y="822"/>
                  </a:lnTo>
                  <a:lnTo>
                    <a:pt x="126" y="841"/>
                  </a:lnTo>
                  <a:lnTo>
                    <a:pt x="167" y="857"/>
                  </a:lnTo>
                  <a:lnTo>
                    <a:pt x="207" y="872"/>
                  </a:lnTo>
                  <a:lnTo>
                    <a:pt x="247" y="881"/>
                  </a:lnTo>
                  <a:lnTo>
                    <a:pt x="286" y="886"/>
                  </a:lnTo>
                  <a:lnTo>
                    <a:pt x="322" y="889"/>
                  </a:lnTo>
                  <a:lnTo>
                    <a:pt x="348" y="888"/>
                  </a:lnTo>
                  <a:lnTo>
                    <a:pt x="371" y="884"/>
                  </a:lnTo>
                  <a:lnTo>
                    <a:pt x="390" y="877"/>
                  </a:lnTo>
                  <a:lnTo>
                    <a:pt x="407" y="869"/>
                  </a:lnTo>
                  <a:lnTo>
                    <a:pt x="419" y="858"/>
                  </a:lnTo>
                  <a:lnTo>
                    <a:pt x="428" y="845"/>
                  </a:lnTo>
                  <a:lnTo>
                    <a:pt x="435" y="829"/>
                  </a:lnTo>
                  <a:lnTo>
                    <a:pt x="436" y="812"/>
                  </a:lnTo>
                  <a:lnTo>
                    <a:pt x="435" y="798"/>
                  </a:lnTo>
                  <a:lnTo>
                    <a:pt x="432" y="786"/>
                  </a:lnTo>
                  <a:lnTo>
                    <a:pt x="428" y="776"/>
                  </a:lnTo>
                  <a:lnTo>
                    <a:pt x="422" y="765"/>
                  </a:lnTo>
                  <a:lnTo>
                    <a:pt x="414" y="754"/>
                  </a:lnTo>
                  <a:lnTo>
                    <a:pt x="403" y="745"/>
                  </a:lnTo>
                  <a:lnTo>
                    <a:pt x="391" y="736"/>
                  </a:lnTo>
                  <a:lnTo>
                    <a:pt x="376" y="728"/>
                  </a:lnTo>
                  <a:lnTo>
                    <a:pt x="368" y="722"/>
                  </a:lnTo>
                  <a:lnTo>
                    <a:pt x="358" y="717"/>
                  </a:lnTo>
                  <a:lnTo>
                    <a:pt x="346" y="712"/>
                  </a:lnTo>
                  <a:lnTo>
                    <a:pt x="332" y="706"/>
                  </a:lnTo>
                  <a:lnTo>
                    <a:pt x="318" y="700"/>
                  </a:lnTo>
                  <a:lnTo>
                    <a:pt x="302" y="693"/>
                  </a:lnTo>
                  <a:lnTo>
                    <a:pt x="283" y="686"/>
                  </a:lnTo>
                  <a:lnTo>
                    <a:pt x="264" y="678"/>
                  </a:lnTo>
                  <a:lnTo>
                    <a:pt x="233" y="666"/>
                  </a:lnTo>
                  <a:lnTo>
                    <a:pt x="202" y="652"/>
                  </a:lnTo>
                  <a:lnTo>
                    <a:pt x="174" y="637"/>
                  </a:lnTo>
                  <a:lnTo>
                    <a:pt x="149" y="620"/>
                  </a:lnTo>
                  <a:lnTo>
                    <a:pt x="125" y="604"/>
                  </a:lnTo>
                  <a:lnTo>
                    <a:pt x="102" y="585"/>
                  </a:lnTo>
                  <a:lnTo>
                    <a:pt x="83" y="566"/>
                  </a:lnTo>
                  <a:lnTo>
                    <a:pt x="65" y="546"/>
                  </a:lnTo>
                  <a:lnTo>
                    <a:pt x="50" y="525"/>
                  </a:lnTo>
                  <a:lnTo>
                    <a:pt x="37" y="502"/>
                  </a:lnTo>
                  <a:lnTo>
                    <a:pt x="25" y="480"/>
                  </a:lnTo>
                  <a:lnTo>
                    <a:pt x="16" y="456"/>
                  </a:lnTo>
                  <a:lnTo>
                    <a:pt x="9" y="430"/>
                  </a:lnTo>
                  <a:lnTo>
                    <a:pt x="4" y="405"/>
                  </a:lnTo>
                  <a:lnTo>
                    <a:pt x="0" y="378"/>
                  </a:lnTo>
                  <a:lnTo>
                    <a:pt x="0" y="350"/>
                  </a:lnTo>
                  <a:lnTo>
                    <a:pt x="1" y="312"/>
                  </a:lnTo>
                  <a:lnTo>
                    <a:pt x="6" y="274"/>
                  </a:lnTo>
                  <a:lnTo>
                    <a:pt x="16" y="240"/>
                  </a:lnTo>
                  <a:lnTo>
                    <a:pt x="29" y="206"/>
                  </a:lnTo>
                  <a:lnTo>
                    <a:pt x="46" y="176"/>
                  </a:lnTo>
                  <a:lnTo>
                    <a:pt x="67" y="148"/>
                  </a:lnTo>
                  <a:lnTo>
                    <a:pt x="91" y="120"/>
                  </a:lnTo>
                  <a:lnTo>
                    <a:pt x="121" y="96"/>
                  </a:lnTo>
                  <a:lnTo>
                    <a:pt x="151" y="73"/>
                  </a:lnTo>
                  <a:lnTo>
                    <a:pt x="186" y="54"/>
                  </a:lnTo>
                  <a:lnTo>
                    <a:pt x="222" y="37"/>
                  </a:lnTo>
                  <a:lnTo>
                    <a:pt x="262" y="24"/>
                  </a:lnTo>
                  <a:lnTo>
                    <a:pt x="303" y="13"/>
                  </a:lnTo>
                  <a:lnTo>
                    <a:pt x="348" y="6"/>
                  </a:lnTo>
                  <a:lnTo>
                    <a:pt x="395" y="1"/>
                  </a:lnTo>
                  <a:lnTo>
                    <a:pt x="444" y="0"/>
                  </a:lnTo>
                  <a:lnTo>
                    <a:pt x="500" y="1"/>
                  </a:lnTo>
                  <a:lnTo>
                    <a:pt x="551" y="5"/>
                  </a:lnTo>
                  <a:lnTo>
                    <a:pt x="596" y="10"/>
                  </a:lnTo>
                  <a:lnTo>
                    <a:pt x="637" y="16"/>
                  </a:lnTo>
                  <a:lnTo>
                    <a:pt x="660" y="21"/>
                  </a:lnTo>
                  <a:lnTo>
                    <a:pt x="685" y="26"/>
                  </a:lnTo>
                  <a:lnTo>
                    <a:pt x="714" y="33"/>
                  </a:lnTo>
                  <a:lnTo>
                    <a:pt x="749" y="42"/>
                  </a:lnTo>
                  <a:lnTo>
                    <a:pt x="749" y="321"/>
                  </a:lnTo>
                  <a:lnTo>
                    <a:pt x="714" y="304"/>
                  </a:lnTo>
                  <a:lnTo>
                    <a:pt x="680" y="289"/>
                  </a:lnTo>
                  <a:lnTo>
                    <a:pt x="645" y="276"/>
                  </a:lnTo>
                  <a:lnTo>
                    <a:pt x="610" y="265"/>
                  </a:lnTo>
                  <a:lnTo>
                    <a:pt x="577" y="257"/>
                  </a:lnTo>
                  <a:lnTo>
                    <a:pt x="543" y="250"/>
                  </a:lnTo>
                  <a:lnTo>
                    <a:pt x="509" y="246"/>
                  </a:lnTo>
                  <a:lnTo>
                    <a:pt x="476" y="246"/>
                  </a:lnTo>
                  <a:lnTo>
                    <a:pt x="449" y="248"/>
                  </a:lnTo>
                  <a:lnTo>
                    <a:pt x="427" y="252"/>
                  </a:lnTo>
                  <a:lnTo>
                    <a:pt x="406" y="257"/>
                  </a:lnTo>
                  <a:lnTo>
                    <a:pt x="387" y="266"/>
                  </a:lnTo>
                  <a:lnTo>
                    <a:pt x="372" y="278"/>
                  </a:lnTo>
                  <a:lnTo>
                    <a:pt x="362" y="290"/>
                  </a:lnTo>
                  <a:lnTo>
                    <a:pt x="356" y="306"/>
                  </a:lnTo>
                  <a:lnTo>
                    <a:pt x="354" y="324"/>
                  </a:lnTo>
                  <a:lnTo>
                    <a:pt x="355" y="340"/>
                  </a:lnTo>
                  <a:lnTo>
                    <a:pt x="360" y="354"/>
                  </a:lnTo>
                  <a:lnTo>
                    <a:pt x="368" y="368"/>
                  </a:lnTo>
                  <a:lnTo>
                    <a:pt x="380" y="380"/>
                  </a:lnTo>
                  <a:lnTo>
                    <a:pt x="388" y="386"/>
                  </a:lnTo>
                  <a:lnTo>
                    <a:pt x="398" y="392"/>
                  </a:lnTo>
                  <a:lnTo>
                    <a:pt x="410" y="398"/>
                  </a:lnTo>
                  <a:lnTo>
                    <a:pt x="423" y="406"/>
                  </a:lnTo>
                  <a:lnTo>
                    <a:pt x="437" y="413"/>
                  </a:lnTo>
                  <a:lnTo>
                    <a:pt x="455" y="421"/>
                  </a:lnTo>
                  <a:lnTo>
                    <a:pt x="473" y="430"/>
                  </a:lnTo>
                  <a:lnTo>
                    <a:pt x="495" y="438"/>
                  </a:lnTo>
                  <a:lnTo>
                    <a:pt x="536" y="456"/>
                  </a:lnTo>
                  <a:lnTo>
                    <a:pt x="573" y="474"/>
                  </a:lnTo>
                  <a:lnTo>
                    <a:pt x="608" y="492"/>
                  </a:lnTo>
                  <a:lnTo>
                    <a:pt x="640" y="510"/>
                  </a:lnTo>
                  <a:lnTo>
                    <a:pt x="669" y="530"/>
                  </a:lnTo>
                  <a:lnTo>
                    <a:pt x="694" y="549"/>
                  </a:lnTo>
                  <a:lnTo>
                    <a:pt x="717" y="569"/>
                  </a:lnTo>
                  <a:lnTo>
                    <a:pt x="736" y="589"/>
                  </a:lnTo>
                  <a:lnTo>
                    <a:pt x="753" y="610"/>
                  </a:lnTo>
                  <a:lnTo>
                    <a:pt x="766" y="632"/>
                  </a:lnTo>
                  <a:lnTo>
                    <a:pt x="780" y="656"/>
                  </a:lnTo>
                  <a:lnTo>
                    <a:pt x="789" y="678"/>
                  </a:lnTo>
                  <a:lnTo>
                    <a:pt x="797" y="704"/>
                  </a:lnTo>
                  <a:lnTo>
                    <a:pt x="802" y="729"/>
                  </a:lnTo>
                  <a:lnTo>
                    <a:pt x="805" y="756"/>
                  </a:lnTo>
                  <a:lnTo>
                    <a:pt x="806" y="784"/>
                  </a:lnTo>
                  <a:lnTo>
                    <a:pt x="806"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 name="Freeform 8"/>
            <p:cNvSpPr>
              <a:spLocks noEditPoints="1"/>
            </p:cNvSpPr>
            <p:nvPr/>
          </p:nvSpPr>
          <p:spPr bwMode="auto">
            <a:xfrm>
              <a:off x="960444" y="3544540"/>
              <a:ext cx="232865" cy="239302"/>
            </a:xfrm>
            <a:custGeom>
              <a:avLst/>
              <a:gdLst>
                <a:gd name="T0" fmla="*/ 1094 w 1230"/>
                <a:gd name="T1" fmla="*/ 686 h 1264"/>
                <a:gd name="T2" fmla="*/ 1041 w 1230"/>
                <a:gd name="T3" fmla="*/ 848 h 1264"/>
                <a:gd name="T4" fmla="*/ 941 w 1230"/>
                <a:gd name="T5" fmla="*/ 984 h 1264"/>
                <a:gd name="T6" fmla="*/ 676 w 1230"/>
                <a:gd name="T7" fmla="*/ 1122 h 1264"/>
                <a:gd name="T8" fmla="*/ 582 w 1230"/>
                <a:gd name="T9" fmla="*/ 1134 h 1264"/>
                <a:gd name="T10" fmla="*/ 473 w 1230"/>
                <a:gd name="T11" fmla="*/ 1130 h 1264"/>
                <a:gd name="T12" fmla="*/ 366 w 1230"/>
                <a:gd name="T13" fmla="*/ 1108 h 1264"/>
                <a:gd name="T14" fmla="*/ 268 w 1230"/>
                <a:gd name="T15" fmla="*/ 1065 h 1264"/>
                <a:gd name="T16" fmla="*/ 180 w 1230"/>
                <a:gd name="T17" fmla="*/ 1005 h 1264"/>
                <a:gd name="T18" fmla="*/ 109 w 1230"/>
                <a:gd name="T19" fmla="*/ 928 h 1264"/>
                <a:gd name="T20" fmla="*/ 54 w 1230"/>
                <a:gd name="T21" fmla="*/ 836 h 1264"/>
                <a:gd name="T22" fmla="*/ 18 w 1230"/>
                <a:gd name="T23" fmla="*/ 733 h 1264"/>
                <a:gd name="T24" fmla="*/ 2 w 1230"/>
                <a:gd name="T25" fmla="*/ 621 h 1264"/>
                <a:gd name="T26" fmla="*/ 4 w 1230"/>
                <a:gd name="T27" fmla="*/ 500 h 1264"/>
                <a:gd name="T28" fmla="*/ 28 w 1230"/>
                <a:gd name="T29" fmla="*/ 385 h 1264"/>
                <a:gd name="T30" fmla="*/ 71 w 1230"/>
                <a:gd name="T31" fmla="*/ 280 h 1264"/>
                <a:gd name="T32" fmla="*/ 133 w 1230"/>
                <a:gd name="T33" fmla="*/ 189 h 1264"/>
                <a:gd name="T34" fmla="*/ 211 w 1230"/>
                <a:gd name="T35" fmla="*/ 113 h 1264"/>
                <a:gd name="T36" fmla="*/ 304 w 1230"/>
                <a:gd name="T37" fmla="*/ 56 h 1264"/>
                <a:gd name="T38" fmla="*/ 409 w 1230"/>
                <a:gd name="T39" fmla="*/ 18 h 1264"/>
                <a:gd name="T40" fmla="*/ 523 w 1230"/>
                <a:gd name="T41" fmla="*/ 1 h 1264"/>
                <a:gd name="T42" fmla="*/ 640 w 1230"/>
                <a:gd name="T43" fmla="*/ 5 h 1264"/>
                <a:gd name="T44" fmla="*/ 747 w 1230"/>
                <a:gd name="T45" fmla="*/ 28 h 1264"/>
                <a:gd name="T46" fmla="*/ 845 w 1230"/>
                <a:gd name="T47" fmla="*/ 70 h 1264"/>
                <a:gd name="T48" fmla="*/ 931 w 1230"/>
                <a:gd name="T49" fmla="*/ 132 h 1264"/>
                <a:gd name="T50" fmla="*/ 1000 w 1230"/>
                <a:gd name="T51" fmla="*/ 209 h 1264"/>
                <a:gd name="T52" fmla="*/ 1053 w 1230"/>
                <a:gd name="T53" fmla="*/ 302 h 1264"/>
                <a:gd name="T54" fmla="*/ 1088 w 1230"/>
                <a:gd name="T55" fmla="*/ 409 h 1264"/>
                <a:gd name="T56" fmla="*/ 1104 w 1230"/>
                <a:gd name="T57" fmla="*/ 524 h 1264"/>
                <a:gd name="T58" fmla="*/ 755 w 1230"/>
                <a:gd name="T59" fmla="*/ 573 h 1264"/>
                <a:gd name="T60" fmla="*/ 747 w 1230"/>
                <a:gd name="T61" fmla="*/ 480 h 1264"/>
                <a:gd name="T62" fmla="*/ 726 w 1230"/>
                <a:gd name="T63" fmla="*/ 402 h 1264"/>
                <a:gd name="T64" fmla="*/ 690 w 1230"/>
                <a:gd name="T65" fmla="*/ 341 h 1264"/>
                <a:gd name="T66" fmla="*/ 640 w 1230"/>
                <a:gd name="T67" fmla="*/ 301 h 1264"/>
                <a:gd name="T68" fmla="*/ 582 w 1230"/>
                <a:gd name="T69" fmla="*/ 284 h 1264"/>
                <a:gd name="T70" fmla="*/ 514 w 1230"/>
                <a:gd name="T71" fmla="*/ 286 h 1264"/>
                <a:gd name="T72" fmla="*/ 454 w 1230"/>
                <a:gd name="T73" fmla="*/ 312 h 1264"/>
                <a:gd name="T74" fmla="*/ 406 w 1230"/>
                <a:gd name="T75" fmla="*/ 357 h 1264"/>
                <a:gd name="T76" fmla="*/ 373 w 1230"/>
                <a:gd name="T77" fmla="*/ 422 h 1264"/>
                <a:gd name="T78" fmla="*/ 354 w 1230"/>
                <a:gd name="T79" fmla="*/ 504 h 1264"/>
                <a:gd name="T80" fmla="*/ 352 w 1230"/>
                <a:gd name="T81" fmla="*/ 601 h 1264"/>
                <a:gd name="T82" fmla="*/ 365 w 1230"/>
                <a:gd name="T83" fmla="*/ 688 h 1264"/>
                <a:gd name="T84" fmla="*/ 393 w 1230"/>
                <a:gd name="T85" fmla="*/ 758 h 1264"/>
                <a:gd name="T86" fmla="*/ 436 w 1230"/>
                <a:gd name="T87" fmla="*/ 810 h 1264"/>
                <a:gd name="T88" fmla="*/ 490 w 1230"/>
                <a:gd name="T89" fmla="*/ 842 h 1264"/>
                <a:gd name="T90" fmla="*/ 555 w 1230"/>
                <a:gd name="T91" fmla="*/ 853 h 1264"/>
                <a:gd name="T92" fmla="*/ 618 w 1230"/>
                <a:gd name="T93" fmla="*/ 842 h 1264"/>
                <a:gd name="T94" fmla="*/ 670 w 1230"/>
                <a:gd name="T95" fmla="*/ 810 h 1264"/>
                <a:gd name="T96" fmla="*/ 712 w 1230"/>
                <a:gd name="T97" fmla="*/ 757 h 1264"/>
                <a:gd name="T98" fmla="*/ 740 w 1230"/>
                <a:gd name="T99" fmla="*/ 688 h 1264"/>
                <a:gd name="T100" fmla="*/ 754 w 1230"/>
                <a:gd name="T101" fmla="*/ 60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0" h="1264">
                  <a:moveTo>
                    <a:pt x="1105" y="564"/>
                  </a:moveTo>
                  <a:lnTo>
                    <a:pt x="1102" y="626"/>
                  </a:lnTo>
                  <a:lnTo>
                    <a:pt x="1094" y="686"/>
                  </a:lnTo>
                  <a:lnTo>
                    <a:pt x="1082" y="742"/>
                  </a:lnTo>
                  <a:lnTo>
                    <a:pt x="1064" y="797"/>
                  </a:lnTo>
                  <a:lnTo>
                    <a:pt x="1041" y="848"/>
                  </a:lnTo>
                  <a:lnTo>
                    <a:pt x="1013" y="896"/>
                  </a:lnTo>
                  <a:lnTo>
                    <a:pt x="980" y="941"/>
                  </a:lnTo>
                  <a:lnTo>
                    <a:pt x="941" y="984"/>
                  </a:lnTo>
                  <a:lnTo>
                    <a:pt x="1230" y="1264"/>
                  </a:lnTo>
                  <a:lnTo>
                    <a:pt x="816" y="1264"/>
                  </a:lnTo>
                  <a:lnTo>
                    <a:pt x="676" y="1122"/>
                  </a:lnTo>
                  <a:lnTo>
                    <a:pt x="646" y="1128"/>
                  </a:lnTo>
                  <a:lnTo>
                    <a:pt x="614" y="1132"/>
                  </a:lnTo>
                  <a:lnTo>
                    <a:pt x="582" y="1134"/>
                  </a:lnTo>
                  <a:lnTo>
                    <a:pt x="549" y="1134"/>
                  </a:lnTo>
                  <a:lnTo>
                    <a:pt x="510" y="1134"/>
                  </a:lnTo>
                  <a:lnTo>
                    <a:pt x="473" y="1130"/>
                  </a:lnTo>
                  <a:lnTo>
                    <a:pt x="437" y="1125"/>
                  </a:lnTo>
                  <a:lnTo>
                    <a:pt x="401" y="1117"/>
                  </a:lnTo>
                  <a:lnTo>
                    <a:pt x="366" y="1108"/>
                  </a:lnTo>
                  <a:lnTo>
                    <a:pt x="333" y="1096"/>
                  </a:lnTo>
                  <a:lnTo>
                    <a:pt x="300" y="1081"/>
                  </a:lnTo>
                  <a:lnTo>
                    <a:pt x="268" y="1065"/>
                  </a:lnTo>
                  <a:lnTo>
                    <a:pt x="237" y="1046"/>
                  </a:lnTo>
                  <a:lnTo>
                    <a:pt x="208" y="1026"/>
                  </a:lnTo>
                  <a:lnTo>
                    <a:pt x="180" y="1005"/>
                  </a:lnTo>
                  <a:lnTo>
                    <a:pt x="155" y="981"/>
                  </a:lnTo>
                  <a:lnTo>
                    <a:pt x="131" y="956"/>
                  </a:lnTo>
                  <a:lnTo>
                    <a:pt x="109" y="928"/>
                  </a:lnTo>
                  <a:lnTo>
                    <a:pt x="89" y="900"/>
                  </a:lnTo>
                  <a:lnTo>
                    <a:pt x="71" y="868"/>
                  </a:lnTo>
                  <a:lnTo>
                    <a:pt x="54" y="836"/>
                  </a:lnTo>
                  <a:lnTo>
                    <a:pt x="40" y="802"/>
                  </a:lnTo>
                  <a:lnTo>
                    <a:pt x="28" y="769"/>
                  </a:lnTo>
                  <a:lnTo>
                    <a:pt x="18" y="733"/>
                  </a:lnTo>
                  <a:lnTo>
                    <a:pt x="10" y="697"/>
                  </a:lnTo>
                  <a:lnTo>
                    <a:pt x="4" y="660"/>
                  </a:lnTo>
                  <a:lnTo>
                    <a:pt x="2" y="621"/>
                  </a:lnTo>
                  <a:lnTo>
                    <a:pt x="0" y="582"/>
                  </a:lnTo>
                  <a:lnTo>
                    <a:pt x="2" y="541"/>
                  </a:lnTo>
                  <a:lnTo>
                    <a:pt x="4" y="500"/>
                  </a:lnTo>
                  <a:lnTo>
                    <a:pt x="10" y="461"/>
                  </a:lnTo>
                  <a:lnTo>
                    <a:pt x="18" y="422"/>
                  </a:lnTo>
                  <a:lnTo>
                    <a:pt x="28" y="385"/>
                  </a:lnTo>
                  <a:lnTo>
                    <a:pt x="40" y="349"/>
                  </a:lnTo>
                  <a:lnTo>
                    <a:pt x="55" y="314"/>
                  </a:lnTo>
                  <a:lnTo>
                    <a:pt x="71" y="280"/>
                  </a:lnTo>
                  <a:lnTo>
                    <a:pt x="89" y="248"/>
                  </a:lnTo>
                  <a:lnTo>
                    <a:pt x="111" y="217"/>
                  </a:lnTo>
                  <a:lnTo>
                    <a:pt x="133" y="189"/>
                  </a:lnTo>
                  <a:lnTo>
                    <a:pt x="157" y="161"/>
                  </a:lnTo>
                  <a:lnTo>
                    <a:pt x="183" y="137"/>
                  </a:lnTo>
                  <a:lnTo>
                    <a:pt x="211" y="113"/>
                  </a:lnTo>
                  <a:lnTo>
                    <a:pt x="240" y="93"/>
                  </a:lnTo>
                  <a:lnTo>
                    <a:pt x="271" y="73"/>
                  </a:lnTo>
                  <a:lnTo>
                    <a:pt x="304" y="56"/>
                  </a:lnTo>
                  <a:lnTo>
                    <a:pt x="337" y="41"/>
                  </a:lnTo>
                  <a:lnTo>
                    <a:pt x="373" y="29"/>
                  </a:lnTo>
                  <a:lnTo>
                    <a:pt x="409" y="18"/>
                  </a:lnTo>
                  <a:lnTo>
                    <a:pt x="446" y="10"/>
                  </a:lnTo>
                  <a:lnTo>
                    <a:pt x="483" y="5"/>
                  </a:lnTo>
                  <a:lnTo>
                    <a:pt x="523" y="1"/>
                  </a:lnTo>
                  <a:lnTo>
                    <a:pt x="563" y="0"/>
                  </a:lnTo>
                  <a:lnTo>
                    <a:pt x="602" y="1"/>
                  </a:lnTo>
                  <a:lnTo>
                    <a:pt x="640" y="5"/>
                  </a:lnTo>
                  <a:lnTo>
                    <a:pt x="676" y="10"/>
                  </a:lnTo>
                  <a:lnTo>
                    <a:pt x="712" y="18"/>
                  </a:lnTo>
                  <a:lnTo>
                    <a:pt x="747" y="28"/>
                  </a:lnTo>
                  <a:lnTo>
                    <a:pt x="782" y="40"/>
                  </a:lnTo>
                  <a:lnTo>
                    <a:pt x="814" y="54"/>
                  </a:lnTo>
                  <a:lnTo>
                    <a:pt x="845" y="70"/>
                  </a:lnTo>
                  <a:lnTo>
                    <a:pt x="876" y="89"/>
                  </a:lnTo>
                  <a:lnTo>
                    <a:pt x="904" y="109"/>
                  </a:lnTo>
                  <a:lnTo>
                    <a:pt x="931" y="132"/>
                  </a:lnTo>
                  <a:lnTo>
                    <a:pt x="956" y="156"/>
                  </a:lnTo>
                  <a:lnTo>
                    <a:pt x="979" y="181"/>
                  </a:lnTo>
                  <a:lnTo>
                    <a:pt x="1000" y="209"/>
                  </a:lnTo>
                  <a:lnTo>
                    <a:pt x="1020" y="238"/>
                  </a:lnTo>
                  <a:lnTo>
                    <a:pt x="1037" y="270"/>
                  </a:lnTo>
                  <a:lnTo>
                    <a:pt x="1053" y="302"/>
                  </a:lnTo>
                  <a:lnTo>
                    <a:pt x="1068" y="337"/>
                  </a:lnTo>
                  <a:lnTo>
                    <a:pt x="1078" y="372"/>
                  </a:lnTo>
                  <a:lnTo>
                    <a:pt x="1088" y="409"/>
                  </a:lnTo>
                  <a:lnTo>
                    <a:pt x="1096" y="445"/>
                  </a:lnTo>
                  <a:lnTo>
                    <a:pt x="1101" y="484"/>
                  </a:lnTo>
                  <a:lnTo>
                    <a:pt x="1104" y="524"/>
                  </a:lnTo>
                  <a:lnTo>
                    <a:pt x="1105" y="564"/>
                  </a:lnTo>
                  <a:lnTo>
                    <a:pt x="1105" y="564"/>
                  </a:lnTo>
                  <a:close/>
                  <a:moveTo>
                    <a:pt x="755" y="573"/>
                  </a:moveTo>
                  <a:lnTo>
                    <a:pt x="754" y="540"/>
                  </a:lnTo>
                  <a:lnTo>
                    <a:pt x="751" y="509"/>
                  </a:lnTo>
                  <a:lnTo>
                    <a:pt x="747" y="480"/>
                  </a:lnTo>
                  <a:lnTo>
                    <a:pt x="742" y="452"/>
                  </a:lnTo>
                  <a:lnTo>
                    <a:pt x="735" y="426"/>
                  </a:lnTo>
                  <a:lnTo>
                    <a:pt x="726" y="402"/>
                  </a:lnTo>
                  <a:lnTo>
                    <a:pt x="715" y="380"/>
                  </a:lnTo>
                  <a:lnTo>
                    <a:pt x="703" y="360"/>
                  </a:lnTo>
                  <a:lnTo>
                    <a:pt x="690" y="341"/>
                  </a:lnTo>
                  <a:lnTo>
                    <a:pt x="674" y="326"/>
                  </a:lnTo>
                  <a:lnTo>
                    <a:pt x="658" y="312"/>
                  </a:lnTo>
                  <a:lnTo>
                    <a:pt x="640" y="301"/>
                  </a:lnTo>
                  <a:lnTo>
                    <a:pt x="623" y="293"/>
                  </a:lnTo>
                  <a:lnTo>
                    <a:pt x="603" y="286"/>
                  </a:lnTo>
                  <a:lnTo>
                    <a:pt x="582" y="284"/>
                  </a:lnTo>
                  <a:lnTo>
                    <a:pt x="561" y="282"/>
                  </a:lnTo>
                  <a:lnTo>
                    <a:pt x="537" y="282"/>
                  </a:lnTo>
                  <a:lnTo>
                    <a:pt x="514" y="286"/>
                  </a:lnTo>
                  <a:lnTo>
                    <a:pt x="493" y="293"/>
                  </a:lnTo>
                  <a:lnTo>
                    <a:pt x="473" y="301"/>
                  </a:lnTo>
                  <a:lnTo>
                    <a:pt x="454" y="312"/>
                  </a:lnTo>
                  <a:lnTo>
                    <a:pt x="437" y="324"/>
                  </a:lnTo>
                  <a:lnTo>
                    <a:pt x="421" y="340"/>
                  </a:lnTo>
                  <a:lnTo>
                    <a:pt x="406" y="357"/>
                  </a:lnTo>
                  <a:lnTo>
                    <a:pt x="394" y="377"/>
                  </a:lnTo>
                  <a:lnTo>
                    <a:pt x="382" y="398"/>
                  </a:lnTo>
                  <a:lnTo>
                    <a:pt x="373" y="422"/>
                  </a:lnTo>
                  <a:lnTo>
                    <a:pt x="365" y="448"/>
                  </a:lnTo>
                  <a:lnTo>
                    <a:pt x="360" y="474"/>
                  </a:lnTo>
                  <a:lnTo>
                    <a:pt x="354" y="504"/>
                  </a:lnTo>
                  <a:lnTo>
                    <a:pt x="352" y="536"/>
                  </a:lnTo>
                  <a:lnTo>
                    <a:pt x="352" y="569"/>
                  </a:lnTo>
                  <a:lnTo>
                    <a:pt x="352" y="601"/>
                  </a:lnTo>
                  <a:lnTo>
                    <a:pt x="354" y="632"/>
                  </a:lnTo>
                  <a:lnTo>
                    <a:pt x="360" y="661"/>
                  </a:lnTo>
                  <a:lnTo>
                    <a:pt x="365" y="688"/>
                  </a:lnTo>
                  <a:lnTo>
                    <a:pt x="373" y="713"/>
                  </a:lnTo>
                  <a:lnTo>
                    <a:pt x="382" y="737"/>
                  </a:lnTo>
                  <a:lnTo>
                    <a:pt x="393" y="758"/>
                  </a:lnTo>
                  <a:lnTo>
                    <a:pt x="406" y="777"/>
                  </a:lnTo>
                  <a:lnTo>
                    <a:pt x="421" y="796"/>
                  </a:lnTo>
                  <a:lnTo>
                    <a:pt x="436" y="810"/>
                  </a:lnTo>
                  <a:lnTo>
                    <a:pt x="453" y="824"/>
                  </a:lnTo>
                  <a:lnTo>
                    <a:pt x="470" y="834"/>
                  </a:lnTo>
                  <a:lnTo>
                    <a:pt x="490" y="842"/>
                  </a:lnTo>
                  <a:lnTo>
                    <a:pt x="510" y="848"/>
                  </a:lnTo>
                  <a:lnTo>
                    <a:pt x="533" y="852"/>
                  </a:lnTo>
                  <a:lnTo>
                    <a:pt x="555" y="853"/>
                  </a:lnTo>
                  <a:lnTo>
                    <a:pt x="577" y="852"/>
                  </a:lnTo>
                  <a:lnTo>
                    <a:pt x="598" y="848"/>
                  </a:lnTo>
                  <a:lnTo>
                    <a:pt x="618" y="842"/>
                  </a:lnTo>
                  <a:lnTo>
                    <a:pt x="636" y="833"/>
                  </a:lnTo>
                  <a:lnTo>
                    <a:pt x="654" y="822"/>
                  </a:lnTo>
                  <a:lnTo>
                    <a:pt x="670" y="810"/>
                  </a:lnTo>
                  <a:lnTo>
                    <a:pt x="686" y="794"/>
                  </a:lnTo>
                  <a:lnTo>
                    <a:pt x="699" y="777"/>
                  </a:lnTo>
                  <a:lnTo>
                    <a:pt x="712" y="757"/>
                  </a:lnTo>
                  <a:lnTo>
                    <a:pt x="724" y="736"/>
                  </a:lnTo>
                  <a:lnTo>
                    <a:pt x="734" y="713"/>
                  </a:lnTo>
                  <a:lnTo>
                    <a:pt x="740" y="688"/>
                  </a:lnTo>
                  <a:lnTo>
                    <a:pt x="747" y="662"/>
                  </a:lnTo>
                  <a:lnTo>
                    <a:pt x="751" y="634"/>
                  </a:lnTo>
                  <a:lnTo>
                    <a:pt x="754" y="605"/>
                  </a:lnTo>
                  <a:lnTo>
                    <a:pt x="755" y="573"/>
                  </a:lnTo>
                  <a:lnTo>
                    <a:pt x="755" y="5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Freeform 9"/>
            <p:cNvSpPr>
              <a:spLocks/>
            </p:cNvSpPr>
            <p:nvPr/>
          </p:nvSpPr>
          <p:spPr bwMode="auto">
            <a:xfrm>
              <a:off x="1198989" y="3548326"/>
              <a:ext cx="134039" cy="207496"/>
            </a:xfrm>
            <a:custGeom>
              <a:avLst/>
              <a:gdLst>
                <a:gd name="T0" fmla="*/ 0 w 708"/>
                <a:gd name="T1" fmla="*/ 1098 h 1098"/>
                <a:gd name="T2" fmla="*/ 0 w 708"/>
                <a:gd name="T3" fmla="*/ 0 h 1098"/>
                <a:gd name="T4" fmla="*/ 330 w 708"/>
                <a:gd name="T5" fmla="*/ 0 h 1098"/>
                <a:gd name="T6" fmla="*/ 330 w 708"/>
                <a:gd name="T7" fmla="*/ 839 h 1098"/>
                <a:gd name="T8" fmla="*/ 708 w 708"/>
                <a:gd name="T9" fmla="*/ 839 h 1098"/>
                <a:gd name="T10" fmla="*/ 708 w 708"/>
                <a:gd name="T11" fmla="*/ 1098 h 1098"/>
                <a:gd name="T12" fmla="*/ 0 w 708"/>
                <a:gd name="T13" fmla="*/ 1098 h 1098"/>
              </a:gdLst>
              <a:ahLst/>
              <a:cxnLst>
                <a:cxn ang="0">
                  <a:pos x="T0" y="T1"/>
                </a:cxn>
                <a:cxn ang="0">
                  <a:pos x="T2" y="T3"/>
                </a:cxn>
                <a:cxn ang="0">
                  <a:pos x="T4" y="T5"/>
                </a:cxn>
                <a:cxn ang="0">
                  <a:pos x="T6" y="T7"/>
                </a:cxn>
                <a:cxn ang="0">
                  <a:pos x="T8" y="T9"/>
                </a:cxn>
                <a:cxn ang="0">
                  <a:pos x="T10" y="T11"/>
                </a:cxn>
                <a:cxn ang="0">
                  <a:pos x="T12" y="T13"/>
                </a:cxn>
              </a:cxnLst>
              <a:rect l="0" t="0" r="r" b="b"/>
              <a:pathLst>
                <a:path w="708" h="1098">
                  <a:moveTo>
                    <a:pt x="0" y="1098"/>
                  </a:moveTo>
                  <a:lnTo>
                    <a:pt x="0" y="0"/>
                  </a:lnTo>
                  <a:lnTo>
                    <a:pt x="330" y="0"/>
                  </a:lnTo>
                  <a:lnTo>
                    <a:pt x="330" y="839"/>
                  </a:lnTo>
                  <a:lnTo>
                    <a:pt x="708" y="839"/>
                  </a:lnTo>
                  <a:lnTo>
                    <a:pt x="708" y="1098"/>
                  </a:lnTo>
                  <a:lnTo>
                    <a:pt x="0" y="10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cxnSp>
        <p:nvCxnSpPr>
          <p:cNvPr id="121" name="Straight Arrow Connector 120"/>
          <p:cNvCxnSpPr/>
          <p:nvPr/>
        </p:nvCxnSpPr>
        <p:spPr>
          <a:xfrm>
            <a:off x="6773890" y="4239259"/>
            <a:ext cx="29262" cy="870012"/>
          </a:xfrm>
          <a:prstGeom prst="straightConnector1">
            <a:avLst/>
          </a:prstGeom>
          <a:ln w="38100">
            <a:solidFill>
              <a:srgbClr val="E74B3C"/>
            </a:solidFill>
            <a:prstDash val="sysDot"/>
            <a:headEnd type="triangle" w="lg" len="lg"/>
            <a:tailEnd type="triangle" w="lg" len="lg"/>
          </a:ln>
        </p:spPr>
        <p:style>
          <a:lnRef idx="3">
            <a:schemeClr val="accent6"/>
          </a:lnRef>
          <a:fillRef idx="0">
            <a:schemeClr val="accent6"/>
          </a:fillRef>
          <a:effectRef idx="2">
            <a:schemeClr val="accent6"/>
          </a:effectRef>
          <a:fontRef idx="minor">
            <a:schemeClr val="tx1"/>
          </a:fontRef>
        </p:style>
      </p:cxnSp>
      <p:sp>
        <p:nvSpPr>
          <p:cNvPr id="147" name="TextBox 146"/>
          <p:cNvSpPr txBox="1"/>
          <p:nvPr/>
        </p:nvSpPr>
        <p:spPr>
          <a:xfrm>
            <a:off x="5381238" y="1394165"/>
            <a:ext cx="457176" cy="276999"/>
          </a:xfrm>
          <a:prstGeom prst="rect">
            <a:avLst/>
          </a:prstGeom>
          <a:noFill/>
        </p:spPr>
        <p:txBody>
          <a:bodyPr wrap="none" rtlCol="0">
            <a:spAutoFit/>
          </a:bodyPr>
          <a:lstStyle/>
          <a:p>
            <a:pPr marL="0" marR="0" lvl="0" indent="0" algn="ctr" defTabSz="932541" eaLnBrk="1" fontAlgn="auto" latinLnBrk="0" hangingPunct="1">
              <a:lnSpc>
                <a:spcPct val="100000"/>
              </a:lnSpc>
              <a:spcBef>
                <a:spcPts val="0"/>
              </a:spcBef>
              <a:spcAft>
                <a:spcPts val="0"/>
              </a:spcAft>
              <a:buClrTx/>
              <a:buSzTx/>
              <a:buFontTx/>
              <a:buNone/>
              <a:tabLst/>
              <a:defRPr/>
            </a:pPr>
            <a:r>
              <a:rPr lang="en-US" sz="1200" kern="0" noProof="0" dirty="0">
                <a:ln w="0"/>
                <a:latin typeface="Segoe UI Light"/>
              </a:rPr>
              <a:t>Plan</a:t>
            </a:r>
            <a:endParaRPr kumimoji="0" lang="en-US" sz="1200" b="0" i="0" u="none" strike="noStrike" kern="0" cap="none" spc="0" normalizeH="0" baseline="0" noProof="0" dirty="0">
              <a:ln w="0"/>
              <a:effectLst/>
              <a:uLnTx/>
              <a:uFillTx/>
              <a:latin typeface="Segoe UI Light"/>
            </a:endParaRPr>
          </a:p>
        </p:txBody>
      </p:sp>
      <p:sp>
        <p:nvSpPr>
          <p:cNvPr id="95" name="Rectangle 94"/>
          <p:cNvSpPr/>
          <p:nvPr/>
        </p:nvSpPr>
        <p:spPr>
          <a:xfrm>
            <a:off x="6011392" y="6417052"/>
            <a:ext cx="1594726" cy="646331"/>
          </a:xfrm>
          <a:prstGeom prst="rect">
            <a:avLst/>
          </a:prstGeom>
          <a:noFill/>
          <a:ln>
            <a:noFill/>
          </a:ln>
        </p:spPr>
        <p:txBody>
          <a:bodyPr wrap="square" rtlCol="0">
            <a:spAutoFit/>
          </a:bodyPr>
          <a:lstStyle/>
          <a:p>
            <a:pPr algn="ctr" defTabSz="932541"/>
            <a:r>
              <a:rPr lang="en-US" sz="1200" kern="0" dirty="0">
                <a:ln w="0"/>
                <a:solidFill>
                  <a:schemeClr val="tx1"/>
                </a:solidFill>
                <a:latin typeface="Segoe UI Light"/>
              </a:rPr>
              <a:t>Vertexes running in YARN Containers</a:t>
            </a:r>
          </a:p>
        </p:txBody>
      </p:sp>
      <p:sp>
        <p:nvSpPr>
          <p:cNvPr id="160" name="TextBox 159"/>
          <p:cNvSpPr txBox="1"/>
          <p:nvPr/>
        </p:nvSpPr>
        <p:spPr>
          <a:xfrm>
            <a:off x="10241553" y="1302726"/>
            <a:ext cx="861133" cy="461665"/>
          </a:xfrm>
          <a:prstGeom prst="rect">
            <a:avLst/>
          </a:prstGeom>
          <a:noFill/>
        </p:spPr>
        <p:txBody>
          <a:bodyPr wrap="none" rtlCol="0">
            <a:spAutoFit/>
          </a:bodyPr>
          <a:lstStyle/>
          <a:p>
            <a:pPr marL="0" marR="0" lvl="0" indent="0" defTabSz="93254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effectLst/>
                <a:uLnTx/>
                <a:uFillTx/>
                <a:latin typeface="Segoe UI Light"/>
              </a:rPr>
              <a:t>Optimized</a:t>
            </a:r>
          </a:p>
          <a:p>
            <a:pPr marL="0" marR="0" lvl="0" indent="0" algn="ctr" defTabSz="932541" eaLnBrk="1" fontAlgn="auto" latinLnBrk="0" hangingPunct="1">
              <a:lnSpc>
                <a:spcPct val="100000"/>
              </a:lnSpc>
              <a:spcBef>
                <a:spcPts val="0"/>
              </a:spcBef>
              <a:spcAft>
                <a:spcPts val="0"/>
              </a:spcAft>
              <a:buClrTx/>
              <a:buSzTx/>
              <a:buFontTx/>
              <a:buNone/>
              <a:tabLst/>
              <a:defRPr/>
            </a:pPr>
            <a:r>
              <a:rPr lang="en-US" sz="1200" kern="0" noProof="0" dirty="0">
                <a:ln w="0"/>
                <a:latin typeface="Segoe UI Light"/>
              </a:rPr>
              <a:t>Plan</a:t>
            </a:r>
            <a:endParaRPr kumimoji="0" lang="en-US" sz="1200" b="0" i="0" u="none" strike="noStrike" kern="0" cap="none" spc="0" normalizeH="0" baseline="0" noProof="0" dirty="0">
              <a:ln w="0"/>
              <a:effectLst/>
              <a:uLnTx/>
              <a:uFillTx/>
              <a:latin typeface="Segoe UI Light"/>
            </a:endParaRPr>
          </a:p>
        </p:txBody>
      </p:sp>
      <p:sp>
        <p:nvSpPr>
          <p:cNvPr id="164" name="TextBox 163"/>
          <p:cNvSpPr txBox="1"/>
          <p:nvPr/>
        </p:nvSpPr>
        <p:spPr>
          <a:xfrm>
            <a:off x="10198252" y="6131740"/>
            <a:ext cx="1506325" cy="646331"/>
          </a:xfrm>
          <a:prstGeom prst="rect">
            <a:avLst/>
          </a:prstGeom>
          <a:noFill/>
          <a:ln>
            <a:noFill/>
          </a:ln>
        </p:spPr>
        <p:txBody>
          <a:bodyPr wrap="square" rtlCol="0">
            <a:spAutoFit/>
          </a:bodyPr>
          <a:lstStyle/>
          <a:p>
            <a:pPr marL="0" marR="0" lvl="0" indent="0" defTabSz="93254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effectLst/>
                <a:uLnTx/>
                <a:uFillTx/>
                <a:latin typeface="Segoe UI Light"/>
              </a:rPr>
              <a:t>Allocate AUs for vertexes and schedule vertexes</a:t>
            </a:r>
          </a:p>
        </p:txBody>
      </p:sp>
      <p:grpSp>
        <p:nvGrpSpPr>
          <p:cNvPr id="166" name="Group 165"/>
          <p:cNvGrpSpPr/>
          <p:nvPr/>
        </p:nvGrpSpPr>
        <p:grpSpPr>
          <a:xfrm>
            <a:off x="10711381" y="1468100"/>
            <a:ext cx="609153" cy="1066458"/>
            <a:chOff x="6303173" y="7489711"/>
            <a:chExt cx="1145286" cy="2005079"/>
          </a:xfrm>
        </p:grpSpPr>
        <p:sp>
          <p:nvSpPr>
            <p:cNvPr id="167" name="Oval 166"/>
            <p:cNvSpPr/>
            <p:nvPr/>
          </p:nvSpPr>
          <p:spPr>
            <a:xfrm>
              <a:off x="6915059" y="7489711"/>
              <a:ext cx="228600" cy="228600"/>
            </a:xfrm>
            <a:prstGeom prst="ellipse">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170" name="Oval 169"/>
            <p:cNvSpPr/>
            <p:nvPr/>
          </p:nvSpPr>
          <p:spPr>
            <a:xfrm>
              <a:off x="6610259" y="7830954"/>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chemeClr val="tx1">
                    <a:lumMod val="65000"/>
                    <a:lumOff val="35000"/>
                  </a:schemeClr>
                </a:solidFill>
                <a:effectLst/>
                <a:uLnTx/>
                <a:uFillTx/>
              </a:endParaRPr>
            </a:p>
          </p:txBody>
        </p:sp>
        <p:cxnSp>
          <p:nvCxnSpPr>
            <p:cNvPr id="171" name="Straight Connector 170"/>
            <p:cNvCxnSpPr>
              <a:stCxn id="170" idx="7"/>
              <a:endCxn id="167" idx="3"/>
            </p:cNvCxnSpPr>
            <p:nvPr/>
          </p:nvCxnSpPr>
          <p:spPr>
            <a:xfrm flipV="1">
              <a:off x="6805381" y="7684833"/>
              <a:ext cx="143156" cy="179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7219859" y="7830952"/>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173" name="Straight Connector 172"/>
            <p:cNvCxnSpPr>
              <a:stCxn id="172" idx="1"/>
              <a:endCxn id="167" idx="5"/>
            </p:cNvCxnSpPr>
            <p:nvPr/>
          </p:nvCxnSpPr>
          <p:spPr>
            <a:xfrm flipH="1" flipV="1">
              <a:off x="7110181" y="7684833"/>
              <a:ext cx="143156"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Oval 173"/>
            <p:cNvSpPr/>
            <p:nvPr/>
          </p:nvSpPr>
          <p:spPr>
            <a:xfrm>
              <a:off x="6305459" y="8205675"/>
              <a:ext cx="228600" cy="228600"/>
            </a:xfrm>
            <a:prstGeom prst="ellipse">
              <a:avLst/>
            </a:prstGeom>
            <a:solidFill>
              <a:srgbClr val="E6368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endParaRPr lang="en-US" sz="1530" kern="0">
                <a:solidFill>
                  <a:schemeClr val="tx1">
                    <a:lumMod val="65000"/>
                    <a:lumOff val="35000"/>
                  </a:schemeClr>
                </a:solidFill>
              </a:endParaRPr>
            </a:p>
          </p:txBody>
        </p:sp>
        <p:sp>
          <p:nvSpPr>
            <p:cNvPr id="175" name="Oval 174"/>
            <p:cNvSpPr/>
            <p:nvPr/>
          </p:nvSpPr>
          <p:spPr>
            <a:xfrm>
              <a:off x="6610259" y="8546916"/>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176" name="Straight Connector 175"/>
            <p:cNvCxnSpPr>
              <a:stCxn id="175" idx="1"/>
              <a:endCxn id="174" idx="5"/>
            </p:cNvCxnSpPr>
            <p:nvPr/>
          </p:nvCxnSpPr>
          <p:spPr>
            <a:xfrm flipH="1" flipV="1">
              <a:off x="6500581" y="8400797"/>
              <a:ext cx="143156"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74" idx="7"/>
              <a:endCxn id="170" idx="3"/>
            </p:cNvCxnSpPr>
            <p:nvPr/>
          </p:nvCxnSpPr>
          <p:spPr>
            <a:xfrm flipV="1">
              <a:off x="6500581" y="8026076"/>
              <a:ext cx="143156" cy="2130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6607973" y="8924947"/>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179" name="Oval 178"/>
            <p:cNvSpPr/>
            <p:nvPr/>
          </p:nvSpPr>
          <p:spPr>
            <a:xfrm>
              <a:off x="6303173" y="9266190"/>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180" name="Straight Connector 179"/>
            <p:cNvCxnSpPr>
              <a:stCxn id="179" idx="7"/>
              <a:endCxn id="178" idx="3"/>
            </p:cNvCxnSpPr>
            <p:nvPr/>
          </p:nvCxnSpPr>
          <p:spPr>
            <a:xfrm flipV="1">
              <a:off x="6499540" y="9120069"/>
              <a:ext cx="142953" cy="179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6912773" y="9266188"/>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endParaRPr lang="en-US" sz="1530" kern="0">
                <a:solidFill>
                  <a:schemeClr val="tx1">
                    <a:lumMod val="65000"/>
                    <a:lumOff val="35000"/>
                  </a:schemeClr>
                </a:solidFill>
              </a:endParaRPr>
            </a:p>
          </p:txBody>
        </p:sp>
        <p:cxnSp>
          <p:nvCxnSpPr>
            <p:cNvPr id="182" name="Straight Connector 181"/>
            <p:cNvCxnSpPr>
              <a:stCxn id="181" idx="1"/>
              <a:endCxn id="178" idx="5"/>
            </p:cNvCxnSpPr>
            <p:nvPr/>
          </p:nvCxnSpPr>
          <p:spPr>
            <a:xfrm flipH="1" flipV="1">
              <a:off x="6804340" y="9120069"/>
              <a:ext cx="142953"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78" idx="0"/>
              <a:endCxn id="175" idx="4"/>
            </p:cNvCxnSpPr>
            <p:nvPr/>
          </p:nvCxnSpPr>
          <p:spPr>
            <a:xfrm flipV="1">
              <a:off x="6723416" y="8775516"/>
              <a:ext cx="1143" cy="149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10122938" y="4269217"/>
            <a:ext cx="1656955" cy="461665"/>
          </a:xfrm>
          <a:prstGeom prst="rect">
            <a:avLst/>
          </a:prstGeom>
          <a:noFill/>
          <a:ln>
            <a:noFill/>
          </a:ln>
        </p:spPr>
        <p:txBody>
          <a:bodyPr wrap="square" rtlCol="0">
            <a:spAutoFit/>
          </a:bodyPr>
          <a:lstStyle/>
          <a:p>
            <a:pPr marL="0" marR="0" lvl="0" indent="0" algn="ctr" defTabSz="932541" eaLnBrk="1" fontAlgn="auto" latinLnBrk="0" hangingPunct="1">
              <a:lnSpc>
                <a:spcPct val="100000"/>
              </a:lnSpc>
              <a:spcBef>
                <a:spcPts val="0"/>
              </a:spcBef>
              <a:spcAft>
                <a:spcPts val="0"/>
              </a:spcAft>
              <a:buClrTx/>
              <a:buSzTx/>
              <a:buFontTx/>
              <a:buNone/>
              <a:tabLst/>
              <a:defRPr/>
            </a:pPr>
            <a:r>
              <a:rPr lang="en-US" sz="1200" kern="0" dirty="0">
                <a:ln w="0"/>
                <a:latin typeface="Segoe UI Light"/>
              </a:rPr>
              <a:t>Allocate AUs for Job Manager and start Job</a:t>
            </a:r>
            <a:endParaRPr kumimoji="0" lang="en-US" sz="1200" b="0" i="0" u="none" strike="noStrike" kern="0" cap="none" spc="0" normalizeH="0" baseline="0" noProof="0" dirty="0">
              <a:ln w="0"/>
              <a:effectLst/>
              <a:uLnTx/>
              <a:uFillTx/>
              <a:latin typeface="Segoe UI Light"/>
            </a:endParaRPr>
          </a:p>
        </p:txBody>
      </p:sp>
      <p:sp>
        <p:nvSpPr>
          <p:cNvPr id="86" name="Arrow: Right 85"/>
          <p:cNvSpPr/>
          <p:nvPr/>
        </p:nvSpPr>
        <p:spPr>
          <a:xfrm>
            <a:off x="1280531" y="1817023"/>
            <a:ext cx="9144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Arrow: Right 102"/>
          <p:cNvSpPr/>
          <p:nvPr/>
        </p:nvSpPr>
        <p:spPr>
          <a:xfrm>
            <a:off x="4465273" y="1817023"/>
            <a:ext cx="9144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Right 103"/>
          <p:cNvSpPr/>
          <p:nvPr/>
        </p:nvSpPr>
        <p:spPr>
          <a:xfrm>
            <a:off x="6478506" y="1817023"/>
            <a:ext cx="9144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Right 104"/>
          <p:cNvSpPr/>
          <p:nvPr/>
        </p:nvSpPr>
        <p:spPr>
          <a:xfrm>
            <a:off x="9313110" y="1817023"/>
            <a:ext cx="9144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Right 105"/>
          <p:cNvSpPr/>
          <p:nvPr/>
        </p:nvSpPr>
        <p:spPr>
          <a:xfrm rot="5400000">
            <a:off x="10722815" y="2853169"/>
            <a:ext cx="4572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0198253" y="3586455"/>
            <a:ext cx="1506324" cy="685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rPr>
              <a:t>Job Scheduler</a:t>
            </a:r>
          </a:p>
        </p:txBody>
      </p:sp>
      <p:sp>
        <p:nvSpPr>
          <p:cNvPr id="108" name="Rectangle 107"/>
          <p:cNvSpPr/>
          <p:nvPr/>
        </p:nvSpPr>
        <p:spPr>
          <a:xfrm>
            <a:off x="6035359" y="3509091"/>
            <a:ext cx="1506324" cy="6858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200" kern="0" dirty="0">
                <a:solidFill>
                  <a:schemeClr val="bg1"/>
                </a:solidFill>
                <a:latin typeface="+mj-lt"/>
              </a:rPr>
              <a:t>Local Storage</a:t>
            </a:r>
          </a:p>
          <a:p>
            <a:pPr algn="ctr" defTabSz="777149"/>
            <a:r>
              <a:rPr lang="en-US" sz="1200" kern="0" dirty="0">
                <a:solidFill>
                  <a:schemeClr val="bg1"/>
                </a:solidFill>
                <a:latin typeface="+mj-lt"/>
              </a:rPr>
              <a:t>on YARN Container</a:t>
            </a:r>
          </a:p>
        </p:txBody>
      </p:sp>
      <p:sp>
        <p:nvSpPr>
          <p:cNvPr id="109" name="Rectangle 108"/>
          <p:cNvSpPr/>
          <p:nvPr/>
        </p:nvSpPr>
        <p:spPr>
          <a:xfrm>
            <a:off x="2606396" y="5369167"/>
            <a:ext cx="1506324" cy="6858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200" kern="0" dirty="0">
                <a:solidFill>
                  <a:schemeClr val="bg1"/>
                </a:solidFill>
                <a:latin typeface="+mj-lt"/>
              </a:rPr>
              <a:t>Data Lake Store</a:t>
            </a:r>
          </a:p>
        </p:txBody>
      </p:sp>
      <p:sp>
        <p:nvSpPr>
          <p:cNvPr id="110" name="Rectangle 109"/>
          <p:cNvSpPr/>
          <p:nvPr/>
        </p:nvSpPr>
        <p:spPr>
          <a:xfrm>
            <a:off x="2448232" y="1649599"/>
            <a:ext cx="1822652" cy="69463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200" kern="0" dirty="0">
                <a:solidFill>
                  <a:schemeClr val="bg1"/>
                </a:solidFill>
                <a:latin typeface="+mj-lt"/>
              </a:rPr>
              <a:t>U-SQL Compiler</a:t>
            </a:r>
          </a:p>
          <a:p>
            <a:pPr algn="ctr" defTabSz="777149"/>
            <a:r>
              <a:rPr lang="en-US" sz="1200" kern="0" dirty="0">
                <a:solidFill>
                  <a:schemeClr val="bg1"/>
                </a:solidFill>
                <a:latin typeface="+mj-lt"/>
              </a:rPr>
              <a:t>&amp; U-SQL Catalog</a:t>
            </a:r>
          </a:p>
        </p:txBody>
      </p:sp>
      <p:sp>
        <p:nvSpPr>
          <p:cNvPr id="111" name="Rectangle 110"/>
          <p:cNvSpPr/>
          <p:nvPr/>
        </p:nvSpPr>
        <p:spPr>
          <a:xfrm>
            <a:off x="7617865" y="1658429"/>
            <a:ext cx="1506324" cy="685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200" kern="0" dirty="0">
                <a:solidFill>
                  <a:schemeClr val="bg1"/>
                </a:solidFill>
                <a:latin typeface="+mj-lt"/>
              </a:rPr>
              <a:t>Optimizer</a:t>
            </a:r>
          </a:p>
        </p:txBody>
      </p:sp>
      <p:sp>
        <p:nvSpPr>
          <p:cNvPr id="112" name="Rectangle 111"/>
          <p:cNvSpPr/>
          <p:nvPr/>
        </p:nvSpPr>
        <p:spPr>
          <a:xfrm>
            <a:off x="10198253" y="5369167"/>
            <a:ext cx="1506324" cy="685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1200" kern="0" dirty="0">
                <a:solidFill>
                  <a:schemeClr val="bg1"/>
                </a:solidFill>
                <a:latin typeface="+mj-lt"/>
              </a:rPr>
              <a:t>Job Manager</a:t>
            </a:r>
          </a:p>
          <a:p>
            <a:pPr algn="ctr" defTabSz="777149"/>
            <a:r>
              <a:rPr lang="en-US" sz="1200" kern="0" dirty="0">
                <a:solidFill>
                  <a:schemeClr val="bg1"/>
                </a:solidFill>
                <a:latin typeface="+mj-lt"/>
              </a:rPr>
              <a:t>(for a specific job)</a:t>
            </a:r>
          </a:p>
        </p:txBody>
      </p:sp>
      <p:sp>
        <p:nvSpPr>
          <p:cNvPr id="114" name="Arrow: Right 113"/>
          <p:cNvSpPr/>
          <p:nvPr/>
        </p:nvSpPr>
        <p:spPr>
          <a:xfrm rot="5400000">
            <a:off x="10722815" y="4773382"/>
            <a:ext cx="4572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110" idx="2"/>
            <a:endCxn id="109" idx="0"/>
          </p:cNvCxnSpPr>
          <p:nvPr/>
        </p:nvCxnSpPr>
        <p:spPr>
          <a:xfrm>
            <a:off x="3359558" y="2344229"/>
            <a:ext cx="0" cy="3024938"/>
          </a:xfrm>
          <a:prstGeom prst="straightConnector1">
            <a:avLst/>
          </a:prstGeom>
          <a:ln w="38100">
            <a:solidFill>
              <a:srgbClr val="E74B3C"/>
            </a:solidFill>
            <a:prstDash val="sysDot"/>
            <a:headEnd type="triangle" w="lg" len="lg"/>
            <a:tailEnd type="triangle" w="lg" len="lg"/>
          </a:ln>
        </p:spPr>
        <p:style>
          <a:lnRef idx="3">
            <a:schemeClr val="accent6"/>
          </a:lnRef>
          <a:fillRef idx="0">
            <a:schemeClr val="accent6"/>
          </a:fillRef>
          <a:effectRef idx="2">
            <a:schemeClr val="accent6"/>
          </a:effectRef>
          <a:fontRef idx="minor">
            <a:schemeClr val="tx1"/>
          </a:fontRef>
        </p:style>
      </p:cxnSp>
      <p:cxnSp>
        <p:nvCxnSpPr>
          <p:cNvPr id="85" name="Straight Arrow Connector 84"/>
          <p:cNvCxnSpPr/>
          <p:nvPr/>
        </p:nvCxnSpPr>
        <p:spPr>
          <a:xfrm flipH="1">
            <a:off x="4112721" y="5691798"/>
            <a:ext cx="1922638" cy="0"/>
          </a:xfrm>
          <a:prstGeom prst="straightConnector1">
            <a:avLst/>
          </a:prstGeom>
          <a:ln w="38100">
            <a:solidFill>
              <a:srgbClr val="E74B3C"/>
            </a:solidFill>
            <a:prstDash val="sysDot"/>
            <a:headEnd type="triangle" w="lg" len="lg"/>
            <a:tailEnd type="triangle" w="lg" len="lg"/>
          </a:ln>
        </p:spPr>
        <p:style>
          <a:lnRef idx="3">
            <a:schemeClr val="accent6"/>
          </a:lnRef>
          <a:fillRef idx="0">
            <a:schemeClr val="accent6"/>
          </a:fillRef>
          <a:effectRef idx="2">
            <a:schemeClr val="accent6"/>
          </a:effectRef>
          <a:fontRef idx="minor">
            <a:schemeClr val="tx1"/>
          </a:fontRef>
        </p:style>
      </p:cxnSp>
      <p:sp>
        <p:nvSpPr>
          <p:cNvPr id="3" name="Arrow: Left-Right 2"/>
          <p:cNvSpPr/>
          <p:nvPr/>
        </p:nvSpPr>
        <p:spPr>
          <a:xfrm>
            <a:off x="7580671" y="5483469"/>
            <a:ext cx="2617581" cy="457195"/>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6251740" y="5233188"/>
            <a:ext cx="1073562" cy="1053260"/>
            <a:chOff x="2505330" y="2492103"/>
            <a:chExt cx="1493840" cy="1465590"/>
          </a:xfrm>
        </p:grpSpPr>
        <p:sp>
          <p:nvSpPr>
            <p:cNvPr id="101" name="Rectangle 35"/>
            <p:cNvSpPr>
              <a:spLocks noChangeArrowheads="1"/>
            </p:cNvSpPr>
            <p:nvPr/>
          </p:nvSpPr>
          <p:spPr bwMode="auto">
            <a:xfrm>
              <a:off x="2505333"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02" name="Rectangle 36"/>
            <p:cNvSpPr>
              <a:spLocks noChangeArrowheads="1"/>
            </p:cNvSpPr>
            <p:nvPr/>
          </p:nvSpPr>
          <p:spPr bwMode="auto">
            <a:xfrm>
              <a:off x="2505333" y="249210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13" name="Rectangle 37"/>
            <p:cNvSpPr>
              <a:spLocks noChangeArrowheads="1"/>
            </p:cNvSpPr>
            <p:nvPr/>
          </p:nvSpPr>
          <p:spPr bwMode="auto">
            <a:xfrm>
              <a:off x="2927608"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15" name="Rectangle 38"/>
            <p:cNvSpPr>
              <a:spLocks noChangeArrowheads="1"/>
            </p:cNvSpPr>
            <p:nvPr/>
          </p:nvSpPr>
          <p:spPr bwMode="auto">
            <a:xfrm>
              <a:off x="2927608" y="249210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16" name="Rectangle 39"/>
            <p:cNvSpPr>
              <a:spLocks noChangeArrowheads="1"/>
            </p:cNvSpPr>
            <p:nvPr/>
          </p:nvSpPr>
          <p:spPr bwMode="auto">
            <a:xfrm>
              <a:off x="3349883"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17" name="Rectangle 40"/>
            <p:cNvSpPr>
              <a:spLocks noChangeArrowheads="1"/>
            </p:cNvSpPr>
            <p:nvPr/>
          </p:nvSpPr>
          <p:spPr bwMode="auto">
            <a:xfrm>
              <a:off x="3349883" y="249210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18" name="Rectangle 41"/>
            <p:cNvSpPr>
              <a:spLocks noChangeArrowheads="1"/>
            </p:cNvSpPr>
            <p:nvPr/>
          </p:nvSpPr>
          <p:spPr bwMode="auto">
            <a:xfrm>
              <a:off x="3770570"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19" name="Rectangle 42"/>
            <p:cNvSpPr>
              <a:spLocks noChangeArrowheads="1"/>
            </p:cNvSpPr>
            <p:nvPr/>
          </p:nvSpPr>
          <p:spPr bwMode="auto">
            <a:xfrm>
              <a:off x="3770570" y="249210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0" name="Rectangle 35"/>
            <p:cNvSpPr>
              <a:spLocks noChangeArrowheads="1"/>
            </p:cNvSpPr>
            <p:nvPr/>
          </p:nvSpPr>
          <p:spPr bwMode="auto">
            <a:xfrm>
              <a:off x="2505332"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2" name="Rectangle 36"/>
            <p:cNvSpPr>
              <a:spLocks noChangeArrowheads="1"/>
            </p:cNvSpPr>
            <p:nvPr/>
          </p:nvSpPr>
          <p:spPr bwMode="auto">
            <a:xfrm>
              <a:off x="2505332" y="290443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3" name="Rectangle 37"/>
            <p:cNvSpPr>
              <a:spLocks noChangeArrowheads="1"/>
            </p:cNvSpPr>
            <p:nvPr/>
          </p:nvSpPr>
          <p:spPr bwMode="auto">
            <a:xfrm>
              <a:off x="2927607"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4" name="Rectangle 38"/>
            <p:cNvSpPr>
              <a:spLocks noChangeArrowheads="1"/>
            </p:cNvSpPr>
            <p:nvPr/>
          </p:nvSpPr>
          <p:spPr bwMode="auto">
            <a:xfrm>
              <a:off x="2927607" y="290443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5" name="Rectangle 39"/>
            <p:cNvSpPr>
              <a:spLocks noChangeArrowheads="1"/>
            </p:cNvSpPr>
            <p:nvPr/>
          </p:nvSpPr>
          <p:spPr bwMode="auto">
            <a:xfrm>
              <a:off x="3349882"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6" name="Rectangle 40"/>
            <p:cNvSpPr>
              <a:spLocks noChangeArrowheads="1"/>
            </p:cNvSpPr>
            <p:nvPr/>
          </p:nvSpPr>
          <p:spPr bwMode="auto">
            <a:xfrm>
              <a:off x="3349882" y="290443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7" name="Rectangle 41"/>
            <p:cNvSpPr>
              <a:spLocks noChangeArrowheads="1"/>
            </p:cNvSpPr>
            <p:nvPr/>
          </p:nvSpPr>
          <p:spPr bwMode="auto">
            <a:xfrm>
              <a:off x="3770569"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8" name="Rectangle 42"/>
            <p:cNvSpPr>
              <a:spLocks noChangeArrowheads="1"/>
            </p:cNvSpPr>
            <p:nvPr/>
          </p:nvSpPr>
          <p:spPr bwMode="auto">
            <a:xfrm>
              <a:off x="3770569" y="2904433"/>
              <a:ext cx="228600" cy="22860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9" name="Rectangle 35"/>
            <p:cNvSpPr>
              <a:spLocks noChangeArrowheads="1"/>
            </p:cNvSpPr>
            <p:nvPr/>
          </p:nvSpPr>
          <p:spPr bwMode="auto">
            <a:xfrm>
              <a:off x="2505331"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0" name="Rectangle 36"/>
            <p:cNvSpPr>
              <a:spLocks noChangeArrowheads="1"/>
            </p:cNvSpPr>
            <p:nvPr/>
          </p:nvSpPr>
          <p:spPr bwMode="auto">
            <a:xfrm>
              <a:off x="2505331" y="3316763"/>
              <a:ext cx="228600" cy="22860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1" name="Rectangle 37"/>
            <p:cNvSpPr>
              <a:spLocks noChangeArrowheads="1"/>
            </p:cNvSpPr>
            <p:nvPr/>
          </p:nvSpPr>
          <p:spPr bwMode="auto">
            <a:xfrm>
              <a:off x="2927606"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2" name="Rectangle 38"/>
            <p:cNvSpPr>
              <a:spLocks noChangeArrowheads="1"/>
            </p:cNvSpPr>
            <p:nvPr/>
          </p:nvSpPr>
          <p:spPr bwMode="auto">
            <a:xfrm>
              <a:off x="2927606" y="3316763"/>
              <a:ext cx="228600" cy="22860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3" name="Rectangle 39"/>
            <p:cNvSpPr>
              <a:spLocks noChangeArrowheads="1"/>
            </p:cNvSpPr>
            <p:nvPr/>
          </p:nvSpPr>
          <p:spPr bwMode="auto">
            <a:xfrm>
              <a:off x="3349881"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4" name="Rectangle 40"/>
            <p:cNvSpPr>
              <a:spLocks noChangeArrowheads="1"/>
            </p:cNvSpPr>
            <p:nvPr/>
          </p:nvSpPr>
          <p:spPr bwMode="auto">
            <a:xfrm>
              <a:off x="3349881" y="331676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5" name="Rectangle 41"/>
            <p:cNvSpPr>
              <a:spLocks noChangeArrowheads="1"/>
            </p:cNvSpPr>
            <p:nvPr/>
          </p:nvSpPr>
          <p:spPr bwMode="auto">
            <a:xfrm>
              <a:off x="3770568"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6" name="Rectangle 42"/>
            <p:cNvSpPr>
              <a:spLocks noChangeArrowheads="1"/>
            </p:cNvSpPr>
            <p:nvPr/>
          </p:nvSpPr>
          <p:spPr bwMode="auto">
            <a:xfrm>
              <a:off x="3770568" y="331676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7" name="Rectangle 35"/>
            <p:cNvSpPr>
              <a:spLocks noChangeArrowheads="1"/>
            </p:cNvSpPr>
            <p:nvPr/>
          </p:nvSpPr>
          <p:spPr bwMode="auto">
            <a:xfrm>
              <a:off x="2505330"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8" name="Rectangle 36"/>
            <p:cNvSpPr>
              <a:spLocks noChangeArrowheads="1"/>
            </p:cNvSpPr>
            <p:nvPr/>
          </p:nvSpPr>
          <p:spPr bwMode="auto">
            <a:xfrm>
              <a:off x="2505330" y="372909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9" name="Rectangle 37"/>
            <p:cNvSpPr>
              <a:spLocks noChangeArrowheads="1"/>
            </p:cNvSpPr>
            <p:nvPr/>
          </p:nvSpPr>
          <p:spPr bwMode="auto">
            <a:xfrm>
              <a:off x="2927605"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0" name="Rectangle 38"/>
            <p:cNvSpPr>
              <a:spLocks noChangeArrowheads="1"/>
            </p:cNvSpPr>
            <p:nvPr/>
          </p:nvSpPr>
          <p:spPr bwMode="auto">
            <a:xfrm>
              <a:off x="2927605" y="372909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1" name="Rectangle 39"/>
            <p:cNvSpPr>
              <a:spLocks noChangeArrowheads="1"/>
            </p:cNvSpPr>
            <p:nvPr/>
          </p:nvSpPr>
          <p:spPr bwMode="auto">
            <a:xfrm>
              <a:off x="3349880"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2" name="Rectangle 40"/>
            <p:cNvSpPr>
              <a:spLocks noChangeArrowheads="1"/>
            </p:cNvSpPr>
            <p:nvPr/>
          </p:nvSpPr>
          <p:spPr bwMode="auto">
            <a:xfrm>
              <a:off x="3349880" y="372909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3" name="Rectangle 41"/>
            <p:cNvSpPr>
              <a:spLocks noChangeArrowheads="1"/>
            </p:cNvSpPr>
            <p:nvPr/>
          </p:nvSpPr>
          <p:spPr bwMode="auto">
            <a:xfrm>
              <a:off x="3770567"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4" name="Rectangle 42"/>
            <p:cNvSpPr>
              <a:spLocks noChangeArrowheads="1"/>
            </p:cNvSpPr>
            <p:nvPr/>
          </p:nvSpPr>
          <p:spPr bwMode="auto">
            <a:xfrm>
              <a:off x="3770567" y="372909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22864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Plans, Graphs, Vertexes, and Containers</a:t>
            </a:r>
          </a:p>
        </p:txBody>
      </p:sp>
      <p:sp>
        <p:nvSpPr>
          <p:cNvPr id="6" name="Right Arrow 5"/>
          <p:cNvSpPr/>
          <p:nvPr/>
        </p:nvSpPr>
        <p:spPr bwMode="auto">
          <a:xfrm>
            <a:off x="1303043" y="2699203"/>
            <a:ext cx="762000" cy="838081"/>
          </a:xfrm>
          <a:prstGeom prst="rightArrow">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06"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ndParaRPr>
          </a:p>
        </p:txBody>
      </p:sp>
      <p:pic>
        <p:nvPicPr>
          <p:cNvPr id="7" name="Picture 6"/>
          <p:cNvPicPr>
            <a:picLocks noChangeAspect="1"/>
          </p:cNvPicPr>
          <p:nvPr/>
        </p:nvPicPr>
        <p:blipFill>
          <a:blip r:embed="rId2"/>
          <a:stretch>
            <a:fillRect/>
          </a:stretch>
        </p:blipFill>
        <p:spPr>
          <a:xfrm>
            <a:off x="10476391" y="3106131"/>
            <a:ext cx="1862595" cy="3451424"/>
          </a:xfrm>
          <a:prstGeom prst="rect">
            <a:avLst/>
          </a:prstGeom>
        </p:spPr>
      </p:pic>
      <p:grpSp>
        <p:nvGrpSpPr>
          <p:cNvPr id="9" name="Group 8"/>
          <p:cNvGrpSpPr/>
          <p:nvPr/>
        </p:nvGrpSpPr>
        <p:grpSpPr>
          <a:xfrm>
            <a:off x="197408" y="2699203"/>
            <a:ext cx="815974" cy="843615"/>
            <a:chOff x="655637" y="3077674"/>
            <a:chExt cx="815974" cy="843615"/>
          </a:xfrm>
        </p:grpSpPr>
        <p:sp>
          <p:nvSpPr>
            <p:cNvPr id="10" name="Freeform 5"/>
            <p:cNvSpPr>
              <a:spLocks noEditPoints="1"/>
            </p:cNvSpPr>
            <p:nvPr/>
          </p:nvSpPr>
          <p:spPr bwMode="auto">
            <a:xfrm>
              <a:off x="655637" y="3077674"/>
              <a:ext cx="815974" cy="843615"/>
            </a:xfrm>
            <a:custGeom>
              <a:avLst/>
              <a:gdLst>
                <a:gd name="T0" fmla="*/ 567 w 4309"/>
                <a:gd name="T1" fmla="*/ 1 h 4456"/>
                <a:gd name="T2" fmla="*/ 478 w 4309"/>
                <a:gd name="T3" fmla="*/ 12 h 4456"/>
                <a:gd name="T4" fmla="*/ 393 w 4309"/>
                <a:gd name="T5" fmla="*/ 36 h 4456"/>
                <a:gd name="T6" fmla="*/ 265 w 4309"/>
                <a:gd name="T7" fmla="*/ 103 h 4456"/>
                <a:gd name="T8" fmla="*/ 137 w 4309"/>
                <a:gd name="T9" fmla="*/ 219 h 4456"/>
                <a:gd name="T10" fmla="*/ 48 w 4309"/>
                <a:gd name="T11" fmla="*/ 365 h 4456"/>
                <a:gd name="T12" fmla="*/ 20 w 4309"/>
                <a:gd name="T13" fmla="*/ 448 h 4456"/>
                <a:gd name="T14" fmla="*/ 4 w 4309"/>
                <a:gd name="T15" fmla="*/ 535 h 4456"/>
                <a:gd name="T16" fmla="*/ 0 w 4309"/>
                <a:gd name="T17" fmla="*/ 3863 h 4456"/>
                <a:gd name="T18" fmla="*/ 7 w 4309"/>
                <a:gd name="T19" fmla="*/ 3955 h 4456"/>
                <a:gd name="T20" fmla="*/ 28 w 4309"/>
                <a:gd name="T21" fmla="*/ 4041 h 4456"/>
                <a:gd name="T22" fmla="*/ 73 w 4309"/>
                <a:gd name="T23" fmla="*/ 4148 h 4456"/>
                <a:gd name="T24" fmla="*/ 177 w 4309"/>
                <a:gd name="T25" fmla="*/ 4284 h 4456"/>
                <a:gd name="T26" fmla="*/ 314 w 4309"/>
                <a:gd name="T27" fmla="*/ 4385 h 4456"/>
                <a:gd name="T28" fmla="*/ 448 w 4309"/>
                <a:gd name="T29" fmla="*/ 4439 h 4456"/>
                <a:gd name="T30" fmla="*/ 536 w 4309"/>
                <a:gd name="T31" fmla="*/ 4453 h 4456"/>
                <a:gd name="T32" fmla="*/ 3714 w 4309"/>
                <a:gd name="T33" fmla="*/ 4456 h 4456"/>
                <a:gd name="T34" fmla="*/ 3804 w 4309"/>
                <a:gd name="T35" fmla="*/ 4449 h 4456"/>
                <a:gd name="T36" fmla="*/ 3890 w 4309"/>
                <a:gd name="T37" fmla="*/ 4431 h 4456"/>
                <a:gd name="T38" fmla="*/ 4046 w 4309"/>
                <a:gd name="T39" fmla="*/ 4356 h 4456"/>
                <a:gd name="T40" fmla="*/ 4172 w 4309"/>
                <a:gd name="T41" fmla="*/ 4243 h 4456"/>
                <a:gd name="T42" fmla="*/ 4261 w 4309"/>
                <a:gd name="T43" fmla="*/ 4096 h 4456"/>
                <a:gd name="T44" fmla="*/ 4291 w 4309"/>
                <a:gd name="T45" fmla="*/ 4013 h 4456"/>
                <a:gd name="T46" fmla="*/ 4307 w 4309"/>
                <a:gd name="T47" fmla="*/ 3924 h 4456"/>
                <a:gd name="T48" fmla="*/ 4309 w 4309"/>
                <a:gd name="T49" fmla="*/ 888 h 4456"/>
                <a:gd name="T50" fmla="*/ 3714 w 4309"/>
                <a:gd name="T51" fmla="*/ 4101 h 4456"/>
                <a:gd name="T52" fmla="*/ 551 w 4309"/>
                <a:gd name="T53" fmla="*/ 4096 h 4456"/>
                <a:gd name="T54" fmla="*/ 487 w 4309"/>
                <a:gd name="T55" fmla="*/ 4073 h 4456"/>
                <a:gd name="T56" fmla="*/ 434 w 4309"/>
                <a:gd name="T57" fmla="*/ 4032 h 4456"/>
                <a:gd name="T58" fmla="*/ 394 w 4309"/>
                <a:gd name="T59" fmla="*/ 3977 h 4456"/>
                <a:gd name="T60" fmla="*/ 371 w 4309"/>
                <a:gd name="T61" fmla="*/ 3912 h 4456"/>
                <a:gd name="T62" fmla="*/ 366 w 4309"/>
                <a:gd name="T63" fmla="*/ 595 h 4456"/>
                <a:gd name="T64" fmla="*/ 377 w 4309"/>
                <a:gd name="T65" fmla="*/ 527 h 4456"/>
                <a:gd name="T66" fmla="*/ 406 w 4309"/>
                <a:gd name="T67" fmla="*/ 465 h 4456"/>
                <a:gd name="T68" fmla="*/ 450 w 4309"/>
                <a:gd name="T69" fmla="*/ 417 h 4456"/>
                <a:gd name="T70" fmla="*/ 507 w 4309"/>
                <a:gd name="T71" fmla="*/ 383 h 4456"/>
                <a:gd name="T72" fmla="*/ 574 w 4309"/>
                <a:gd name="T73" fmla="*/ 365 h 4456"/>
                <a:gd name="T74" fmla="*/ 3223 w 4309"/>
                <a:gd name="T75" fmla="*/ 1101 h 4456"/>
                <a:gd name="T76" fmla="*/ 3943 w 4309"/>
                <a:gd name="T77" fmla="*/ 3888 h 4456"/>
                <a:gd name="T78" fmla="*/ 3926 w 4309"/>
                <a:gd name="T79" fmla="*/ 3957 h 4456"/>
                <a:gd name="T80" fmla="*/ 3891 w 4309"/>
                <a:gd name="T81" fmla="*/ 4016 h 4456"/>
                <a:gd name="T82" fmla="*/ 3844 w 4309"/>
                <a:gd name="T83" fmla="*/ 4061 h 4456"/>
                <a:gd name="T84" fmla="*/ 3782 w 4309"/>
                <a:gd name="T85" fmla="*/ 4091 h 4456"/>
                <a:gd name="T86" fmla="*/ 3714 w 4309"/>
                <a:gd name="T87" fmla="*/ 4101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09" h="4456">
                  <a:moveTo>
                    <a:pt x="3412" y="0"/>
                  </a:moveTo>
                  <a:lnTo>
                    <a:pt x="596" y="0"/>
                  </a:lnTo>
                  <a:lnTo>
                    <a:pt x="567" y="1"/>
                  </a:lnTo>
                  <a:lnTo>
                    <a:pt x="536" y="3"/>
                  </a:lnTo>
                  <a:lnTo>
                    <a:pt x="507" y="7"/>
                  </a:lnTo>
                  <a:lnTo>
                    <a:pt x="478" y="12"/>
                  </a:lnTo>
                  <a:lnTo>
                    <a:pt x="448" y="19"/>
                  </a:lnTo>
                  <a:lnTo>
                    <a:pt x="421" y="27"/>
                  </a:lnTo>
                  <a:lnTo>
                    <a:pt x="393" y="36"/>
                  </a:lnTo>
                  <a:lnTo>
                    <a:pt x="366" y="48"/>
                  </a:lnTo>
                  <a:lnTo>
                    <a:pt x="314" y="72"/>
                  </a:lnTo>
                  <a:lnTo>
                    <a:pt x="265" y="103"/>
                  </a:lnTo>
                  <a:lnTo>
                    <a:pt x="220" y="137"/>
                  </a:lnTo>
                  <a:lnTo>
                    <a:pt x="177" y="176"/>
                  </a:lnTo>
                  <a:lnTo>
                    <a:pt x="137" y="219"/>
                  </a:lnTo>
                  <a:lnTo>
                    <a:pt x="104" y="264"/>
                  </a:lnTo>
                  <a:lnTo>
                    <a:pt x="73" y="313"/>
                  </a:lnTo>
                  <a:lnTo>
                    <a:pt x="48" y="365"/>
                  </a:lnTo>
                  <a:lnTo>
                    <a:pt x="37" y="392"/>
                  </a:lnTo>
                  <a:lnTo>
                    <a:pt x="28" y="420"/>
                  </a:lnTo>
                  <a:lnTo>
                    <a:pt x="20" y="448"/>
                  </a:lnTo>
                  <a:lnTo>
                    <a:pt x="12" y="476"/>
                  </a:lnTo>
                  <a:lnTo>
                    <a:pt x="7" y="505"/>
                  </a:lnTo>
                  <a:lnTo>
                    <a:pt x="4" y="535"/>
                  </a:lnTo>
                  <a:lnTo>
                    <a:pt x="1" y="565"/>
                  </a:lnTo>
                  <a:lnTo>
                    <a:pt x="0" y="595"/>
                  </a:lnTo>
                  <a:lnTo>
                    <a:pt x="0" y="3863"/>
                  </a:lnTo>
                  <a:lnTo>
                    <a:pt x="1" y="3893"/>
                  </a:lnTo>
                  <a:lnTo>
                    <a:pt x="4" y="3924"/>
                  </a:lnTo>
                  <a:lnTo>
                    <a:pt x="7" y="3955"/>
                  </a:lnTo>
                  <a:lnTo>
                    <a:pt x="12" y="3984"/>
                  </a:lnTo>
                  <a:lnTo>
                    <a:pt x="20" y="4013"/>
                  </a:lnTo>
                  <a:lnTo>
                    <a:pt x="28" y="4041"/>
                  </a:lnTo>
                  <a:lnTo>
                    <a:pt x="37" y="4069"/>
                  </a:lnTo>
                  <a:lnTo>
                    <a:pt x="48" y="4096"/>
                  </a:lnTo>
                  <a:lnTo>
                    <a:pt x="73" y="4148"/>
                  </a:lnTo>
                  <a:lnTo>
                    <a:pt x="104" y="4196"/>
                  </a:lnTo>
                  <a:lnTo>
                    <a:pt x="137" y="4243"/>
                  </a:lnTo>
                  <a:lnTo>
                    <a:pt x="177" y="4284"/>
                  </a:lnTo>
                  <a:lnTo>
                    <a:pt x="220" y="4323"/>
                  </a:lnTo>
                  <a:lnTo>
                    <a:pt x="265" y="4356"/>
                  </a:lnTo>
                  <a:lnTo>
                    <a:pt x="314" y="4385"/>
                  </a:lnTo>
                  <a:lnTo>
                    <a:pt x="366" y="4411"/>
                  </a:lnTo>
                  <a:lnTo>
                    <a:pt x="421" y="4431"/>
                  </a:lnTo>
                  <a:lnTo>
                    <a:pt x="448" y="4439"/>
                  </a:lnTo>
                  <a:lnTo>
                    <a:pt x="478" y="4444"/>
                  </a:lnTo>
                  <a:lnTo>
                    <a:pt x="507" y="4449"/>
                  </a:lnTo>
                  <a:lnTo>
                    <a:pt x="536" y="4453"/>
                  </a:lnTo>
                  <a:lnTo>
                    <a:pt x="567" y="4456"/>
                  </a:lnTo>
                  <a:lnTo>
                    <a:pt x="596" y="4456"/>
                  </a:lnTo>
                  <a:lnTo>
                    <a:pt x="3714" y="4456"/>
                  </a:lnTo>
                  <a:lnTo>
                    <a:pt x="3745" y="4456"/>
                  </a:lnTo>
                  <a:lnTo>
                    <a:pt x="3774" y="4453"/>
                  </a:lnTo>
                  <a:lnTo>
                    <a:pt x="3804" y="4449"/>
                  </a:lnTo>
                  <a:lnTo>
                    <a:pt x="3833" y="4444"/>
                  </a:lnTo>
                  <a:lnTo>
                    <a:pt x="3862" y="4439"/>
                  </a:lnTo>
                  <a:lnTo>
                    <a:pt x="3890" y="4431"/>
                  </a:lnTo>
                  <a:lnTo>
                    <a:pt x="3945" y="4411"/>
                  </a:lnTo>
                  <a:lnTo>
                    <a:pt x="3997" y="4385"/>
                  </a:lnTo>
                  <a:lnTo>
                    <a:pt x="4046" y="4356"/>
                  </a:lnTo>
                  <a:lnTo>
                    <a:pt x="4091" y="4323"/>
                  </a:lnTo>
                  <a:lnTo>
                    <a:pt x="4134" y="4284"/>
                  </a:lnTo>
                  <a:lnTo>
                    <a:pt x="4172" y="4243"/>
                  </a:lnTo>
                  <a:lnTo>
                    <a:pt x="4207" y="4196"/>
                  </a:lnTo>
                  <a:lnTo>
                    <a:pt x="4236" y="4148"/>
                  </a:lnTo>
                  <a:lnTo>
                    <a:pt x="4261" y="4096"/>
                  </a:lnTo>
                  <a:lnTo>
                    <a:pt x="4272" y="4069"/>
                  </a:lnTo>
                  <a:lnTo>
                    <a:pt x="4283" y="4041"/>
                  </a:lnTo>
                  <a:lnTo>
                    <a:pt x="4291" y="4013"/>
                  </a:lnTo>
                  <a:lnTo>
                    <a:pt x="4297" y="3984"/>
                  </a:lnTo>
                  <a:lnTo>
                    <a:pt x="4303" y="3955"/>
                  </a:lnTo>
                  <a:lnTo>
                    <a:pt x="4307" y="3924"/>
                  </a:lnTo>
                  <a:lnTo>
                    <a:pt x="4308" y="3893"/>
                  </a:lnTo>
                  <a:lnTo>
                    <a:pt x="4309" y="3863"/>
                  </a:lnTo>
                  <a:lnTo>
                    <a:pt x="4309" y="888"/>
                  </a:lnTo>
                  <a:lnTo>
                    <a:pt x="3412" y="0"/>
                  </a:lnTo>
                  <a:lnTo>
                    <a:pt x="3412" y="0"/>
                  </a:lnTo>
                  <a:close/>
                  <a:moveTo>
                    <a:pt x="3714" y="4101"/>
                  </a:moveTo>
                  <a:lnTo>
                    <a:pt x="596" y="4101"/>
                  </a:lnTo>
                  <a:lnTo>
                    <a:pt x="574" y="4100"/>
                  </a:lnTo>
                  <a:lnTo>
                    <a:pt x="551" y="4096"/>
                  </a:lnTo>
                  <a:lnTo>
                    <a:pt x="528" y="4091"/>
                  </a:lnTo>
                  <a:lnTo>
                    <a:pt x="507" y="4083"/>
                  </a:lnTo>
                  <a:lnTo>
                    <a:pt x="487" y="4073"/>
                  </a:lnTo>
                  <a:lnTo>
                    <a:pt x="468" y="4061"/>
                  </a:lnTo>
                  <a:lnTo>
                    <a:pt x="450" y="4048"/>
                  </a:lnTo>
                  <a:lnTo>
                    <a:pt x="434" y="4032"/>
                  </a:lnTo>
                  <a:lnTo>
                    <a:pt x="419" y="4016"/>
                  </a:lnTo>
                  <a:lnTo>
                    <a:pt x="406" y="3997"/>
                  </a:lnTo>
                  <a:lnTo>
                    <a:pt x="394" y="3977"/>
                  </a:lnTo>
                  <a:lnTo>
                    <a:pt x="385" y="3957"/>
                  </a:lnTo>
                  <a:lnTo>
                    <a:pt x="377" y="3935"/>
                  </a:lnTo>
                  <a:lnTo>
                    <a:pt x="371" y="3912"/>
                  </a:lnTo>
                  <a:lnTo>
                    <a:pt x="367" y="3888"/>
                  </a:lnTo>
                  <a:lnTo>
                    <a:pt x="366" y="3863"/>
                  </a:lnTo>
                  <a:lnTo>
                    <a:pt x="366" y="595"/>
                  </a:lnTo>
                  <a:lnTo>
                    <a:pt x="367" y="571"/>
                  </a:lnTo>
                  <a:lnTo>
                    <a:pt x="371" y="548"/>
                  </a:lnTo>
                  <a:lnTo>
                    <a:pt x="377" y="527"/>
                  </a:lnTo>
                  <a:lnTo>
                    <a:pt x="385" y="505"/>
                  </a:lnTo>
                  <a:lnTo>
                    <a:pt x="394" y="485"/>
                  </a:lnTo>
                  <a:lnTo>
                    <a:pt x="406" y="465"/>
                  </a:lnTo>
                  <a:lnTo>
                    <a:pt x="419" y="448"/>
                  </a:lnTo>
                  <a:lnTo>
                    <a:pt x="434" y="432"/>
                  </a:lnTo>
                  <a:lnTo>
                    <a:pt x="450" y="417"/>
                  </a:lnTo>
                  <a:lnTo>
                    <a:pt x="468" y="404"/>
                  </a:lnTo>
                  <a:lnTo>
                    <a:pt x="487" y="392"/>
                  </a:lnTo>
                  <a:lnTo>
                    <a:pt x="507" y="383"/>
                  </a:lnTo>
                  <a:lnTo>
                    <a:pt x="528" y="375"/>
                  </a:lnTo>
                  <a:lnTo>
                    <a:pt x="551" y="369"/>
                  </a:lnTo>
                  <a:lnTo>
                    <a:pt x="574" y="365"/>
                  </a:lnTo>
                  <a:lnTo>
                    <a:pt x="596" y="364"/>
                  </a:lnTo>
                  <a:lnTo>
                    <a:pt x="3223" y="364"/>
                  </a:lnTo>
                  <a:lnTo>
                    <a:pt x="3223" y="1101"/>
                  </a:lnTo>
                  <a:lnTo>
                    <a:pt x="3945" y="1101"/>
                  </a:lnTo>
                  <a:lnTo>
                    <a:pt x="3945" y="3863"/>
                  </a:lnTo>
                  <a:lnTo>
                    <a:pt x="3943" y="3888"/>
                  </a:lnTo>
                  <a:lnTo>
                    <a:pt x="3939" y="3912"/>
                  </a:lnTo>
                  <a:lnTo>
                    <a:pt x="3934" y="3935"/>
                  </a:lnTo>
                  <a:lnTo>
                    <a:pt x="3926" y="3957"/>
                  </a:lnTo>
                  <a:lnTo>
                    <a:pt x="3917" y="3977"/>
                  </a:lnTo>
                  <a:lnTo>
                    <a:pt x="3905" y="3997"/>
                  </a:lnTo>
                  <a:lnTo>
                    <a:pt x="3891" y="4016"/>
                  </a:lnTo>
                  <a:lnTo>
                    <a:pt x="3877" y="4032"/>
                  </a:lnTo>
                  <a:lnTo>
                    <a:pt x="3861" y="4048"/>
                  </a:lnTo>
                  <a:lnTo>
                    <a:pt x="3844" y="4061"/>
                  </a:lnTo>
                  <a:lnTo>
                    <a:pt x="3824" y="4073"/>
                  </a:lnTo>
                  <a:lnTo>
                    <a:pt x="3804" y="4083"/>
                  </a:lnTo>
                  <a:lnTo>
                    <a:pt x="3782" y="4091"/>
                  </a:lnTo>
                  <a:lnTo>
                    <a:pt x="3761" y="4096"/>
                  </a:lnTo>
                  <a:lnTo>
                    <a:pt x="3738" y="4100"/>
                  </a:lnTo>
                  <a:lnTo>
                    <a:pt x="3714" y="4101"/>
                  </a:lnTo>
                  <a:lnTo>
                    <a:pt x="3714" y="4101"/>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6"/>
            <p:cNvSpPr>
              <a:spLocks/>
            </p:cNvSpPr>
            <p:nvPr/>
          </p:nvSpPr>
          <p:spPr bwMode="auto">
            <a:xfrm>
              <a:off x="945298" y="3215121"/>
              <a:ext cx="236273" cy="271865"/>
            </a:xfrm>
            <a:custGeom>
              <a:avLst/>
              <a:gdLst>
                <a:gd name="T0" fmla="*/ 1248 w 1248"/>
                <a:gd name="T1" fmla="*/ 808 h 1436"/>
                <a:gd name="T2" fmla="*/ 1242 w 1248"/>
                <a:gd name="T3" fmla="*/ 888 h 1436"/>
                <a:gd name="T4" fmla="*/ 1233 w 1248"/>
                <a:gd name="T5" fmla="*/ 962 h 1436"/>
                <a:gd name="T6" fmla="*/ 1218 w 1248"/>
                <a:gd name="T7" fmla="*/ 1030 h 1436"/>
                <a:gd name="T8" fmla="*/ 1200 w 1248"/>
                <a:gd name="T9" fmla="*/ 1093 h 1436"/>
                <a:gd name="T10" fmla="*/ 1174 w 1248"/>
                <a:gd name="T11" fmla="*/ 1150 h 1436"/>
                <a:gd name="T12" fmla="*/ 1145 w 1248"/>
                <a:gd name="T13" fmla="*/ 1204 h 1436"/>
                <a:gd name="T14" fmla="*/ 1112 w 1248"/>
                <a:gd name="T15" fmla="*/ 1250 h 1436"/>
                <a:gd name="T16" fmla="*/ 1052 w 1248"/>
                <a:gd name="T17" fmla="*/ 1310 h 1436"/>
                <a:gd name="T18" fmla="*/ 953 w 1248"/>
                <a:gd name="T19" fmla="*/ 1372 h 1436"/>
                <a:gd name="T20" fmla="*/ 834 w 1248"/>
                <a:gd name="T21" fmla="*/ 1413 h 1436"/>
                <a:gd name="T22" fmla="*/ 693 w 1248"/>
                <a:gd name="T23" fmla="*/ 1433 h 1436"/>
                <a:gd name="T24" fmla="*/ 542 w 1248"/>
                <a:gd name="T25" fmla="*/ 1433 h 1436"/>
                <a:gd name="T26" fmla="*/ 409 w 1248"/>
                <a:gd name="T27" fmla="*/ 1413 h 1436"/>
                <a:gd name="T28" fmla="*/ 295 w 1248"/>
                <a:gd name="T29" fmla="*/ 1372 h 1436"/>
                <a:gd name="T30" fmla="*/ 199 w 1248"/>
                <a:gd name="T31" fmla="*/ 1310 h 1436"/>
                <a:gd name="T32" fmla="*/ 120 w 1248"/>
                <a:gd name="T33" fmla="*/ 1228 h 1436"/>
                <a:gd name="T34" fmla="*/ 62 w 1248"/>
                <a:gd name="T35" fmla="*/ 1124 h 1436"/>
                <a:gd name="T36" fmla="*/ 23 w 1248"/>
                <a:gd name="T37" fmla="*/ 1000 h 1436"/>
                <a:gd name="T38" fmla="*/ 3 w 1248"/>
                <a:gd name="T39" fmla="*/ 854 h 1436"/>
                <a:gd name="T40" fmla="*/ 0 w 1248"/>
                <a:gd name="T41" fmla="*/ 0 h 1436"/>
                <a:gd name="T42" fmla="*/ 429 w 1248"/>
                <a:gd name="T43" fmla="*/ 790 h 1436"/>
                <a:gd name="T44" fmla="*/ 432 w 1248"/>
                <a:gd name="T45" fmla="*/ 854 h 1436"/>
                <a:gd name="T46" fmla="*/ 441 w 1248"/>
                <a:gd name="T47" fmla="*/ 910 h 1436"/>
                <a:gd name="T48" fmla="*/ 457 w 1248"/>
                <a:gd name="T49" fmla="*/ 958 h 1436"/>
                <a:gd name="T50" fmla="*/ 480 w 1248"/>
                <a:gd name="T51" fmla="*/ 1000 h 1436"/>
                <a:gd name="T52" fmla="*/ 508 w 1248"/>
                <a:gd name="T53" fmla="*/ 1032 h 1436"/>
                <a:gd name="T54" fmla="*/ 541 w 1248"/>
                <a:gd name="T55" fmla="*/ 1054 h 1436"/>
                <a:gd name="T56" fmla="*/ 581 w 1248"/>
                <a:gd name="T57" fmla="*/ 1068 h 1436"/>
                <a:gd name="T58" fmla="*/ 625 w 1248"/>
                <a:gd name="T59" fmla="*/ 1073 h 1436"/>
                <a:gd name="T60" fmla="*/ 670 w 1248"/>
                <a:gd name="T61" fmla="*/ 1068 h 1436"/>
                <a:gd name="T62" fmla="*/ 709 w 1248"/>
                <a:gd name="T63" fmla="*/ 1056 h 1436"/>
                <a:gd name="T64" fmla="*/ 742 w 1248"/>
                <a:gd name="T65" fmla="*/ 1034 h 1436"/>
                <a:gd name="T66" fmla="*/ 770 w 1248"/>
                <a:gd name="T67" fmla="*/ 1004 h 1436"/>
                <a:gd name="T68" fmla="*/ 791 w 1248"/>
                <a:gd name="T69" fmla="*/ 965 h 1436"/>
                <a:gd name="T70" fmla="*/ 807 w 1248"/>
                <a:gd name="T71" fmla="*/ 918 h 1436"/>
                <a:gd name="T72" fmla="*/ 816 w 1248"/>
                <a:gd name="T73" fmla="*/ 864 h 1436"/>
                <a:gd name="T74" fmla="*/ 819 w 1248"/>
                <a:gd name="T75" fmla="*/ 800 h 1436"/>
                <a:gd name="T76" fmla="*/ 1248 w 1248"/>
                <a:gd name="T77" fmla="*/ 0 h 1436"/>
                <a:gd name="T78" fmla="*/ 1248 w 1248"/>
                <a:gd name="T79" fmla="*/ 766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8" h="1436">
                  <a:moveTo>
                    <a:pt x="1248" y="766"/>
                  </a:moveTo>
                  <a:lnTo>
                    <a:pt x="1248" y="808"/>
                  </a:lnTo>
                  <a:lnTo>
                    <a:pt x="1246" y="849"/>
                  </a:lnTo>
                  <a:lnTo>
                    <a:pt x="1242" y="888"/>
                  </a:lnTo>
                  <a:lnTo>
                    <a:pt x="1238" y="925"/>
                  </a:lnTo>
                  <a:lnTo>
                    <a:pt x="1233" y="962"/>
                  </a:lnTo>
                  <a:lnTo>
                    <a:pt x="1226" y="997"/>
                  </a:lnTo>
                  <a:lnTo>
                    <a:pt x="1218" y="1030"/>
                  </a:lnTo>
                  <a:lnTo>
                    <a:pt x="1209" y="1062"/>
                  </a:lnTo>
                  <a:lnTo>
                    <a:pt x="1200" y="1093"/>
                  </a:lnTo>
                  <a:lnTo>
                    <a:pt x="1188" y="1122"/>
                  </a:lnTo>
                  <a:lnTo>
                    <a:pt x="1174" y="1150"/>
                  </a:lnTo>
                  <a:lnTo>
                    <a:pt x="1161" y="1178"/>
                  </a:lnTo>
                  <a:lnTo>
                    <a:pt x="1145" y="1204"/>
                  </a:lnTo>
                  <a:lnTo>
                    <a:pt x="1129" y="1228"/>
                  </a:lnTo>
                  <a:lnTo>
                    <a:pt x="1112" y="1250"/>
                  </a:lnTo>
                  <a:lnTo>
                    <a:pt x="1093" y="1272"/>
                  </a:lnTo>
                  <a:lnTo>
                    <a:pt x="1052" y="1310"/>
                  </a:lnTo>
                  <a:lnTo>
                    <a:pt x="1005" y="1344"/>
                  </a:lnTo>
                  <a:lnTo>
                    <a:pt x="953" y="1372"/>
                  </a:lnTo>
                  <a:lnTo>
                    <a:pt x="896" y="1394"/>
                  </a:lnTo>
                  <a:lnTo>
                    <a:pt x="834" y="1413"/>
                  </a:lnTo>
                  <a:lnTo>
                    <a:pt x="766" y="1426"/>
                  </a:lnTo>
                  <a:lnTo>
                    <a:pt x="693" y="1433"/>
                  </a:lnTo>
                  <a:lnTo>
                    <a:pt x="615" y="1436"/>
                  </a:lnTo>
                  <a:lnTo>
                    <a:pt x="542" y="1433"/>
                  </a:lnTo>
                  <a:lnTo>
                    <a:pt x="473" y="1426"/>
                  </a:lnTo>
                  <a:lnTo>
                    <a:pt x="409" y="1413"/>
                  </a:lnTo>
                  <a:lnTo>
                    <a:pt x="349" y="1394"/>
                  </a:lnTo>
                  <a:lnTo>
                    <a:pt x="295" y="1372"/>
                  </a:lnTo>
                  <a:lnTo>
                    <a:pt x="244" y="1344"/>
                  </a:lnTo>
                  <a:lnTo>
                    <a:pt x="199" y="1310"/>
                  </a:lnTo>
                  <a:lnTo>
                    <a:pt x="158" y="1272"/>
                  </a:lnTo>
                  <a:lnTo>
                    <a:pt x="120" y="1228"/>
                  </a:lnTo>
                  <a:lnTo>
                    <a:pt x="88" y="1178"/>
                  </a:lnTo>
                  <a:lnTo>
                    <a:pt x="62" y="1124"/>
                  </a:lnTo>
                  <a:lnTo>
                    <a:pt x="40" y="1065"/>
                  </a:lnTo>
                  <a:lnTo>
                    <a:pt x="23" y="1000"/>
                  </a:lnTo>
                  <a:lnTo>
                    <a:pt x="11" y="930"/>
                  </a:lnTo>
                  <a:lnTo>
                    <a:pt x="3" y="854"/>
                  </a:lnTo>
                  <a:lnTo>
                    <a:pt x="0" y="774"/>
                  </a:lnTo>
                  <a:lnTo>
                    <a:pt x="0" y="0"/>
                  </a:lnTo>
                  <a:lnTo>
                    <a:pt x="429" y="0"/>
                  </a:lnTo>
                  <a:lnTo>
                    <a:pt x="429" y="790"/>
                  </a:lnTo>
                  <a:lnTo>
                    <a:pt x="429" y="822"/>
                  </a:lnTo>
                  <a:lnTo>
                    <a:pt x="432" y="854"/>
                  </a:lnTo>
                  <a:lnTo>
                    <a:pt x="436" y="884"/>
                  </a:lnTo>
                  <a:lnTo>
                    <a:pt x="441" y="910"/>
                  </a:lnTo>
                  <a:lnTo>
                    <a:pt x="449" y="936"/>
                  </a:lnTo>
                  <a:lnTo>
                    <a:pt x="457" y="958"/>
                  </a:lnTo>
                  <a:lnTo>
                    <a:pt x="468" y="980"/>
                  </a:lnTo>
                  <a:lnTo>
                    <a:pt x="480" y="1000"/>
                  </a:lnTo>
                  <a:lnTo>
                    <a:pt x="493" y="1017"/>
                  </a:lnTo>
                  <a:lnTo>
                    <a:pt x="508" y="1032"/>
                  </a:lnTo>
                  <a:lnTo>
                    <a:pt x="524" y="1044"/>
                  </a:lnTo>
                  <a:lnTo>
                    <a:pt x="541" y="1054"/>
                  </a:lnTo>
                  <a:lnTo>
                    <a:pt x="559" y="1062"/>
                  </a:lnTo>
                  <a:lnTo>
                    <a:pt x="581" y="1068"/>
                  </a:lnTo>
                  <a:lnTo>
                    <a:pt x="602" y="1072"/>
                  </a:lnTo>
                  <a:lnTo>
                    <a:pt x="625" y="1073"/>
                  </a:lnTo>
                  <a:lnTo>
                    <a:pt x="647" y="1072"/>
                  </a:lnTo>
                  <a:lnTo>
                    <a:pt x="670" y="1068"/>
                  </a:lnTo>
                  <a:lnTo>
                    <a:pt x="690" y="1062"/>
                  </a:lnTo>
                  <a:lnTo>
                    <a:pt x="709" y="1056"/>
                  </a:lnTo>
                  <a:lnTo>
                    <a:pt x="726" y="1046"/>
                  </a:lnTo>
                  <a:lnTo>
                    <a:pt x="742" y="1034"/>
                  </a:lnTo>
                  <a:lnTo>
                    <a:pt x="756" y="1020"/>
                  </a:lnTo>
                  <a:lnTo>
                    <a:pt x="770" y="1004"/>
                  </a:lnTo>
                  <a:lnTo>
                    <a:pt x="782" y="985"/>
                  </a:lnTo>
                  <a:lnTo>
                    <a:pt x="791" y="965"/>
                  </a:lnTo>
                  <a:lnTo>
                    <a:pt x="800" y="942"/>
                  </a:lnTo>
                  <a:lnTo>
                    <a:pt x="807" y="918"/>
                  </a:lnTo>
                  <a:lnTo>
                    <a:pt x="812" y="892"/>
                  </a:lnTo>
                  <a:lnTo>
                    <a:pt x="816" y="864"/>
                  </a:lnTo>
                  <a:lnTo>
                    <a:pt x="819" y="833"/>
                  </a:lnTo>
                  <a:lnTo>
                    <a:pt x="819" y="800"/>
                  </a:lnTo>
                  <a:lnTo>
                    <a:pt x="819" y="0"/>
                  </a:lnTo>
                  <a:lnTo>
                    <a:pt x="1248" y="0"/>
                  </a:lnTo>
                  <a:lnTo>
                    <a:pt x="1248" y="766"/>
                  </a:lnTo>
                  <a:lnTo>
                    <a:pt x="1248" y="766"/>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Freeform 7"/>
            <p:cNvSpPr>
              <a:spLocks/>
            </p:cNvSpPr>
            <p:nvPr/>
          </p:nvSpPr>
          <p:spPr bwMode="auto">
            <a:xfrm>
              <a:off x="793842" y="3544540"/>
              <a:ext cx="152971" cy="215069"/>
            </a:xfrm>
            <a:custGeom>
              <a:avLst/>
              <a:gdLst>
                <a:gd name="T0" fmla="*/ 803 w 806"/>
                <a:gd name="T1" fmla="*/ 837 h 1134"/>
                <a:gd name="T2" fmla="*/ 784 w 806"/>
                <a:gd name="T3" fmla="*/ 909 h 1134"/>
                <a:gd name="T4" fmla="*/ 748 w 806"/>
                <a:gd name="T5" fmla="*/ 974 h 1134"/>
                <a:gd name="T6" fmla="*/ 697 w 806"/>
                <a:gd name="T7" fmla="*/ 1029 h 1134"/>
                <a:gd name="T8" fmla="*/ 633 w 806"/>
                <a:gd name="T9" fmla="*/ 1073 h 1134"/>
                <a:gd name="T10" fmla="*/ 557 w 806"/>
                <a:gd name="T11" fmla="*/ 1105 h 1134"/>
                <a:gd name="T12" fmla="*/ 468 w 806"/>
                <a:gd name="T13" fmla="*/ 1125 h 1134"/>
                <a:gd name="T14" fmla="*/ 366 w 806"/>
                <a:gd name="T15" fmla="*/ 1134 h 1134"/>
                <a:gd name="T16" fmla="*/ 246 w 806"/>
                <a:gd name="T17" fmla="*/ 1132 h 1134"/>
                <a:gd name="T18" fmla="*/ 126 w 806"/>
                <a:gd name="T19" fmla="*/ 1112 h 1134"/>
                <a:gd name="T20" fmla="*/ 14 w 806"/>
                <a:gd name="T21" fmla="*/ 1077 h 1134"/>
                <a:gd name="T22" fmla="*/ 87 w 806"/>
                <a:gd name="T23" fmla="*/ 822 h 1134"/>
                <a:gd name="T24" fmla="*/ 207 w 806"/>
                <a:gd name="T25" fmla="*/ 872 h 1134"/>
                <a:gd name="T26" fmla="*/ 322 w 806"/>
                <a:gd name="T27" fmla="*/ 889 h 1134"/>
                <a:gd name="T28" fmla="*/ 390 w 806"/>
                <a:gd name="T29" fmla="*/ 877 h 1134"/>
                <a:gd name="T30" fmla="*/ 428 w 806"/>
                <a:gd name="T31" fmla="*/ 845 h 1134"/>
                <a:gd name="T32" fmla="*/ 435 w 806"/>
                <a:gd name="T33" fmla="*/ 798 h 1134"/>
                <a:gd name="T34" fmla="*/ 422 w 806"/>
                <a:gd name="T35" fmla="*/ 765 h 1134"/>
                <a:gd name="T36" fmla="*/ 391 w 806"/>
                <a:gd name="T37" fmla="*/ 736 h 1134"/>
                <a:gd name="T38" fmla="*/ 358 w 806"/>
                <a:gd name="T39" fmla="*/ 717 h 1134"/>
                <a:gd name="T40" fmla="*/ 318 w 806"/>
                <a:gd name="T41" fmla="*/ 700 h 1134"/>
                <a:gd name="T42" fmla="*/ 264 w 806"/>
                <a:gd name="T43" fmla="*/ 678 h 1134"/>
                <a:gd name="T44" fmla="*/ 174 w 806"/>
                <a:gd name="T45" fmla="*/ 637 h 1134"/>
                <a:gd name="T46" fmla="*/ 102 w 806"/>
                <a:gd name="T47" fmla="*/ 585 h 1134"/>
                <a:gd name="T48" fmla="*/ 50 w 806"/>
                <a:gd name="T49" fmla="*/ 525 h 1134"/>
                <a:gd name="T50" fmla="*/ 16 w 806"/>
                <a:gd name="T51" fmla="*/ 456 h 1134"/>
                <a:gd name="T52" fmla="*/ 0 w 806"/>
                <a:gd name="T53" fmla="*/ 378 h 1134"/>
                <a:gd name="T54" fmla="*/ 6 w 806"/>
                <a:gd name="T55" fmla="*/ 274 h 1134"/>
                <a:gd name="T56" fmla="*/ 46 w 806"/>
                <a:gd name="T57" fmla="*/ 176 h 1134"/>
                <a:gd name="T58" fmla="*/ 121 w 806"/>
                <a:gd name="T59" fmla="*/ 96 h 1134"/>
                <a:gd name="T60" fmla="*/ 222 w 806"/>
                <a:gd name="T61" fmla="*/ 37 h 1134"/>
                <a:gd name="T62" fmla="*/ 348 w 806"/>
                <a:gd name="T63" fmla="*/ 6 h 1134"/>
                <a:gd name="T64" fmla="*/ 500 w 806"/>
                <a:gd name="T65" fmla="*/ 1 h 1134"/>
                <a:gd name="T66" fmla="*/ 637 w 806"/>
                <a:gd name="T67" fmla="*/ 16 h 1134"/>
                <a:gd name="T68" fmla="*/ 714 w 806"/>
                <a:gd name="T69" fmla="*/ 33 h 1134"/>
                <a:gd name="T70" fmla="*/ 714 w 806"/>
                <a:gd name="T71" fmla="*/ 304 h 1134"/>
                <a:gd name="T72" fmla="*/ 610 w 806"/>
                <a:gd name="T73" fmla="*/ 265 h 1134"/>
                <a:gd name="T74" fmla="*/ 509 w 806"/>
                <a:gd name="T75" fmla="*/ 246 h 1134"/>
                <a:gd name="T76" fmla="*/ 427 w 806"/>
                <a:gd name="T77" fmla="*/ 252 h 1134"/>
                <a:gd name="T78" fmla="*/ 372 w 806"/>
                <a:gd name="T79" fmla="*/ 278 h 1134"/>
                <a:gd name="T80" fmla="*/ 354 w 806"/>
                <a:gd name="T81" fmla="*/ 324 h 1134"/>
                <a:gd name="T82" fmla="*/ 368 w 806"/>
                <a:gd name="T83" fmla="*/ 368 h 1134"/>
                <a:gd name="T84" fmla="*/ 398 w 806"/>
                <a:gd name="T85" fmla="*/ 392 h 1134"/>
                <a:gd name="T86" fmla="*/ 437 w 806"/>
                <a:gd name="T87" fmla="*/ 413 h 1134"/>
                <a:gd name="T88" fmla="*/ 495 w 806"/>
                <a:gd name="T89" fmla="*/ 438 h 1134"/>
                <a:gd name="T90" fmla="*/ 608 w 806"/>
                <a:gd name="T91" fmla="*/ 492 h 1134"/>
                <a:gd name="T92" fmla="*/ 694 w 806"/>
                <a:gd name="T93" fmla="*/ 549 h 1134"/>
                <a:gd name="T94" fmla="*/ 753 w 806"/>
                <a:gd name="T95" fmla="*/ 610 h 1134"/>
                <a:gd name="T96" fmla="*/ 789 w 806"/>
                <a:gd name="T97" fmla="*/ 678 h 1134"/>
                <a:gd name="T98" fmla="*/ 805 w 806"/>
                <a:gd name="T99" fmla="*/ 75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1134">
                  <a:moveTo>
                    <a:pt x="806" y="784"/>
                  </a:moveTo>
                  <a:lnTo>
                    <a:pt x="806" y="810"/>
                  </a:lnTo>
                  <a:lnTo>
                    <a:pt x="803" y="837"/>
                  </a:lnTo>
                  <a:lnTo>
                    <a:pt x="798" y="862"/>
                  </a:lnTo>
                  <a:lnTo>
                    <a:pt x="791" y="886"/>
                  </a:lnTo>
                  <a:lnTo>
                    <a:pt x="784" y="909"/>
                  </a:lnTo>
                  <a:lnTo>
                    <a:pt x="774" y="932"/>
                  </a:lnTo>
                  <a:lnTo>
                    <a:pt x="762" y="953"/>
                  </a:lnTo>
                  <a:lnTo>
                    <a:pt x="748" y="974"/>
                  </a:lnTo>
                  <a:lnTo>
                    <a:pt x="733" y="994"/>
                  </a:lnTo>
                  <a:lnTo>
                    <a:pt x="716" y="1012"/>
                  </a:lnTo>
                  <a:lnTo>
                    <a:pt x="697" y="1029"/>
                  </a:lnTo>
                  <a:lnTo>
                    <a:pt x="677" y="1045"/>
                  </a:lnTo>
                  <a:lnTo>
                    <a:pt x="656" y="1060"/>
                  </a:lnTo>
                  <a:lnTo>
                    <a:pt x="633" y="1073"/>
                  </a:lnTo>
                  <a:lnTo>
                    <a:pt x="609" y="1085"/>
                  </a:lnTo>
                  <a:lnTo>
                    <a:pt x="584" y="1096"/>
                  </a:lnTo>
                  <a:lnTo>
                    <a:pt x="557" y="1105"/>
                  </a:lnTo>
                  <a:lnTo>
                    <a:pt x="528" y="1113"/>
                  </a:lnTo>
                  <a:lnTo>
                    <a:pt x="499" y="1120"/>
                  </a:lnTo>
                  <a:lnTo>
                    <a:pt x="468" y="1125"/>
                  </a:lnTo>
                  <a:lnTo>
                    <a:pt x="435" y="1129"/>
                  </a:lnTo>
                  <a:lnTo>
                    <a:pt x="402" y="1133"/>
                  </a:lnTo>
                  <a:lnTo>
                    <a:pt x="366" y="1134"/>
                  </a:lnTo>
                  <a:lnTo>
                    <a:pt x="330" y="1134"/>
                  </a:lnTo>
                  <a:lnTo>
                    <a:pt x="287" y="1134"/>
                  </a:lnTo>
                  <a:lnTo>
                    <a:pt x="246" y="1132"/>
                  </a:lnTo>
                  <a:lnTo>
                    <a:pt x="205" y="1126"/>
                  </a:lnTo>
                  <a:lnTo>
                    <a:pt x="165" y="1121"/>
                  </a:lnTo>
                  <a:lnTo>
                    <a:pt x="126" y="1112"/>
                  </a:lnTo>
                  <a:lnTo>
                    <a:pt x="87" y="1102"/>
                  </a:lnTo>
                  <a:lnTo>
                    <a:pt x="50" y="1090"/>
                  </a:lnTo>
                  <a:lnTo>
                    <a:pt x="14" y="1077"/>
                  </a:lnTo>
                  <a:lnTo>
                    <a:pt x="14" y="776"/>
                  </a:lnTo>
                  <a:lnTo>
                    <a:pt x="50" y="800"/>
                  </a:lnTo>
                  <a:lnTo>
                    <a:pt x="87" y="822"/>
                  </a:lnTo>
                  <a:lnTo>
                    <a:pt x="126" y="841"/>
                  </a:lnTo>
                  <a:lnTo>
                    <a:pt x="167" y="857"/>
                  </a:lnTo>
                  <a:lnTo>
                    <a:pt x="207" y="872"/>
                  </a:lnTo>
                  <a:lnTo>
                    <a:pt x="247" y="881"/>
                  </a:lnTo>
                  <a:lnTo>
                    <a:pt x="286" y="886"/>
                  </a:lnTo>
                  <a:lnTo>
                    <a:pt x="322" y="889"/>
                  </a:lnTo>
                  <a:lnTo>
                    <a:pt x="348" y="888"/>
                  </a:lnTo>
                  <a:lnTo>
                    <a:pt x="371" y="884"/>
                  </a:lnTo>
                  <a:lnTo>
                    <a:pt x="390" y="877"/>
                  </a:lnTo>
                  <a:lnTo>
                    <a:pt x="407" y="869"/>
                  </a:lnTo>
                  <a:lnTo>
                    <a:pt x="419" y="858"/>
                  </a:lnTo>
                  <a:lnTo>
                    <a:pt x="428" y="845"/>
                  </a:lnTo>
                  <a:lnTo>
                    <a:pt x="435" y="829"/>
                  </a:lnTo>
                  <a:lnTo>
                    <a:pt x="436" y="812"/>
                  </a:lnTo>
                  <a:lnTo>
                    <a:pt x="435" y="798"/>
                  </a:lnTo>
                  <a:lnTo>
                    <a:pt x="432" y="786"/>
                  </a:lnTo>
                  <a:lnTo>
                    <a:pt x="428" y="776"/>
                  </a:lnTo>
                  <a:lnTo>
                    <a:pt x="422" y="765"/>
                  </a:lnTo>
                  <a:lnTo>
                    <a:pt x="414" y="754"/>
                  </a:lnTo>
                  <a:lnTo>
                    <a:pt x="403" y="745"/>
                  </a:lnTo>
                  <a:lnTo>
                    <a:pt x="391" y="736"/>
                  </a:lnTo>
                  <a:lnTo>
                    <a:pt x="376" y="728"/>
                  </a:lnTo>
                  <a:lnTo>
                    <a:pt x="368" y="722"/>
                  </a:lnTo>
                  <a:lnTo>
                    <a:pt x="358" y="717"/>
                  </a:lnTo>
                  <a:lnTo>
                    <a:pt x="346" y="712"/>
                  </a:lnTo>
                  <a:lnTo>
                    <a:pt x="332" y="706"/>
                  </a:lnTo>
                  <a:lnTo>
                    <a:pt x="318" y="700"/>
                  </a:lnTo>
                  <a:lnTo>
                    <a:pt x="302" y="693"/>
                  </a:lnTo>
                  <a:lnTo>
                    <a:pt x="283" y="686"/>
                  </a:lnTo>
                  <a:lnTo>
                    <a:pt x="264" y="678"/>
                  </a:lnTo>
                  <a:lnTo>
                    <a:pt x="233" y="666"/>
                  </a:lnTo>
                  <a:lnTo>
                    <a:pt x="202" y="652"/>
                  </a:lnTo>
                  <a:lnTo>
                    <a:pt x="174" y="637"/>
                  </a:lnTo>
                  <a:lnTo>
                    <a:pt x="149" y="620"/>
                  </a:lnTo>
                  <a:lnTo>
                    <a:pt x="125" y="604"/>
                  </a:lnTo>
                  <a:lnTo>
                    <a:pt x="102" y="585"/>
                  </a:lnTo>
                  <a:lnTo>
                    <a:pt x="83" y="566"/>
                  </a:lnTo>
                  <a:lnTo>
                    <a:pt x="65" y="546"/>
                  </a:lnTo>
                  <a:lnTo>
                    <a:pt x="50" y="525"/>
                  </a:lnTo>
                  <a:lnTo>
                    <a:pt x="37" y="502"/>
                  </a:lnTo>
                  <a:lnTo>
                    <a:pt x="25" y="480"/>
                  </a:lnTo>
                  <a:lnTo>
                    <a:pt x="16" y="456"/>
                  </a:lnTo>
                  <a:lnTo>
                    <a:pt x="9" y="430"/>
                  </a:lnTo>
                  <a:lnTo>
                    <a:pt x="4" y="405"/>
                  </a:lnTo>
                  <a:lnTo>
                    <a:pt x="0" y="378"/>
                  </a:lnTo>
                  <a:lnTo>
                    <a:pt x="0" y="350"/>
                  </a:lnTo>
                  <a:lnTo>
                    <a:pt x="1" y="312"/>
                  </a:lnTo>
                  <a:lnTo>
                    <a:pt x="6" y="274"/>
                  </a:lnTo>
                  <a:lnTo>
                    <a:pt x="16" y="240"/>
                  </a:lnTo>
                  <a:lnTo>
                    <a:pt x="29" y="206"/>
                  </a:lnTo>
                  <a:lnTo>
                    <a:pt x="46" y="176"/>
                  </a:lnTo>
                  <a:lnTo>
                    <a:pt x="67" y="148"/>
                  </a:lnTo>
                  <a:lnTo>
                    <a:pt x="91" y="120"/>
                  </a:lnTo>
                  <a:lnTo>
                    <a:pt x="121" y="96"/>
                  </a:lnTo>
                  <a:lnTo>
                    <a:pt x="151" y="73"/>
                  </a:lnTo>
                  <a:lnTo>
                    <a:pt x="186" y="54"/>
                  </a:lnTo>
                  <a:lnTo>
                    <a:pt x="222" y="37"/>
                  </a:lnTo>
                  <a:lnTo>
                    <a:pt x="262" y="24"/>
                  </a:lnTo>
                  <a:lnTo>
                    <a:pt x="303" y="13"/>
                  </a:lnTo>
                  <a:lnTo>
                    <a:pt x="348" y="6"/>
                  </a:lnTo>
                  <a:lnTo>
                    <a:pt x="395" y="1"/>
                  </a:lnTo>
                  <a:lnTo>
                    <a:pt x="444" y="0"/>
                  </a:lnTo>
                  <a:lnTo>
                    <a:pt x="500" y="1"/>
                  </a:lnTo>
                  <a:lnTo>
                    <a:pt x="551" y="5"/>
                  </a:lnTo>
                  <a:lnTo>
                    <a:pt x="596" y="10"/>
                  </a:lnTo>
                  <a:lnTo>
                    <a:pt x="637" y="16"/>
                  </a:lnTo>
                  <a:lnTo>
                    <a:pt x="660" y="21"/>
                  </a:lnTo>
                  <a:lnTo>
                    <a:pt x="685" y="26"/>
                  </a:lnTo>
                  <a:lnTo>
                    <a:pt x="714" y="33"/>
                  </a:lnTo>
                  <a:lnTo>
                    <a:pt x="749" y="42"/>
                  </a:lnTo>
                  <a:lnTo>
                    <a:pt x="749" y="321"/>
                  </a:lnTo>
                  <a:lnTo>
                    <a:pt x="714" y="304"/>
                  </a:lnTo>
                  <a:lnTo>
                    <a:pt x="680" y="289"/>
                  </a:lnTo>
                  <a:lnTo>
                    <a:pt x="645" y="276"/>
                  </a:lnTo>
                  <a:lnTo>
                    <a:pt x="610" y="265"/>
                  </a:lnTo>
                  <a:lnTo>
                    <a:pt x="577" y="257"/>
                  </a:lnTo>
                  <a:lnTo>
                    <a:pt x="543" y="250"/>
                  </a:lnTo>
                  <a:lnTo>
                    <a:pt x="509" y="246"/>
                  </a:lnTo>
                  <a:lnTo>
                    <a:pt x="476" y="246"/>
                  </a:lnTo>
                  <a:lnTo>
                    <a:pt x="449" y="248"/>
                  </a:lnTo>
                  <a:lnTo>
                    <a:pt x="427" y="252"/>
                  </a:lnTo>
                  <a:lnTo>
                    <a:pt x="406" y="257"/>
                  </a:lnTo>
                  <a:lnTo>
                    <a:pt x="387" y="266"/>
                  </a:lnTo>
                  <a:lnTo>
                    <a:pt x="372" y="278"/>
                  </a:lnTo>
                  <a:lnTo>
                    <a:pt x="362" y="290"/>
                  </a:lnTo>
                  <a:lnTo>
                    <a:pt x="356" y="306"/>
                  </a:lnTo>
                  <a:lnTo>
                    <a:pt x="354" y="324"/>
                  </a:lnTo>
                  <a:lnTo>
                    <a:pt x="355" y="340"/>
                  </a:lnTo>
                  <a:lnTo>
                    <a:pt x="360" y="354"/>
                  </a:lnTo>
                  <a:lnTo>
                    <a:pt x="368" y="368"/>
                  </a:lnTo>
                  <a:lnTo>
                    <a:pt x="380" y="380"/>
                  </a:lnTo>
                  <a:lnTo>
                    <a:pt x="388" y="386"/>
                  </a:lnTo>
                  <a:lnTo>
                    <a:pt x="398" y="392"/>
                  </a:lnTo>
                  <a:lnTo>
                    <a:pt x="410" y="398"/>
                  </a:lnTo>
                  <a:lnTo>
                    <a:pt x="423" y="406"/>
                  </a:lnTo>
                  <a:lnTo>
                    <a:pt x="437" y="413"/>
                  </a:lnTo>
                  <a:lnTo>
                    <a:pt x="455" y="421"/>
                  </a:lnTo>
                  <a:lnTo>
                    <a:pt x="473" y="430"/>
                  </a:lnTo>
                  <a:lnTo>
                    <a:pt x="495" y="438"/>
                  </a:lnTo>
                  <a:lnTo>
                    <a:pt x="536" y="456"/>
                  </a:lnTo>
                  <a:lnTo>
                    <a:pt x="573" y="474"/>
                  </a:lnTo>
                  <a:lnTo>
                    <a:pt x="608" y="492"/>
                  </a:lnTo>
                  <a:lnTo>
                    <a:pt x="640" y="510"/>
                  </a:lnTo>
                  <a:lnTo>
                    <a:pt x="669" y="530"/>
                  </a:lnTo>
                  <a:lnTo>
                    <a:pt x="694" y="549"/>
                  </a:lnTo>
                  <a:lnTo>
                    <a:pt x="717" y="569"/>
                  </a:lnTo>
                  <a:lnTo>
                    <a:pt x="736" y="589"/>
                  </a:lnTo>
                  <a:lnTo>
                    <a:pt x="753" y="610"/>
                  </a:lnTo>
                  <a:lnTo>
                    <a:pt x="766" y="632"/>
                  </a:lnTo>
                  <a:lnTo>
                    <a:pt x="780" y="656"/>
                  </a:lnTo>
                  <a:lnTo>
                    <a:pt x="789" y="678"/>
                  </a:lnTo>
                  <a:lnTo>
                    <a:pt x="797" y="704"/>
                  </a:lnTo>
                  <a:lnTo>
                    <a:pt x="802" y="729"/>
                  </a:lnTo>
                  <a:lnTo>
                    <a:pt x="805" y="756"/>
                  </a:lnTo>
                  <a:lnTo>
                    <a:pt x="806" y="784"/>
                  </a:lnTo>
                  <a:lnTo>
                    <a:pt x="806" y="78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Freeform 8"/>
            <p:cNvSpPr>
              <a:spLocks noEditPoints="1"/>
            </p:cNvSpPr>
            <p:nvPr/>
          </p:nvSpPr>
          <p:spPr bwMode="auto">
            <a:xfrm>
              <a:off x="960444" y="3544540"/>
              <a:ext cx="232865" cy="239302"/>
            </a:xfrm>
            <a:custGeom>
              <a:avLst/>
              <a:gdLst>
                <a:gd name="T0" fmla="*/ 1094 w 1230"/>
                <a:gd name="T1" fmla="*/ 686 h 1264"/>
                <a:gd name="T2" fmla="*/ 1041 w 1230"/>
                <a:gd name="T3" fmla="*/ 848 h 1264"/>
                <a:gd name="T4" fmla="*/ 941 w 1230"/>
                <a:gd name="T5" fmla="*/ 984 h 1264"/>
                <a:gd name="T6" fmla="*/ 676 w 1230"/>
                <a:gd name="T7" fmla="*/ 1122 h 1264"/>
                <a:gd name="T8" fmla="*/ 582 w 1230"/>
                <a:gd name="T9" fmla="*/ 1134 h 1264"/>
                <a:gd name="T10" fmla="*/ 473 w 1230"/>
                <a:gd name="T11" fmla="*/ 1130 h 1264"/>
                <a:gd name="T12" fmla="*/ 366 w 1230"/>
                <a:gd name="T13" fmla="*/ 1108 h 1264"/>
                <a:gd name="T14" fmla="*/ 268 w 1230"/>
                <a:gd name="T15" fmla="*/ 1065 h 1264"/>
                <a:gd name="T16" fmla="*/ 180 w 1230"/>
                <a:gd name="T17" fmla="*/ 1005 h 1264"/>
                <a:gd name="T18" fmla="*/ 109 w 1230"/>
                <a:gd name="T19" fmla="*/ 928 h 1264"/>
                <a:gd name="T20" fmla="*/ 54 w 1230"/>
                <a:gd name="T21" fmla="*/ 836 h 1264"/>
                <a:gd name="T22" fmla="*/ 18 w 1230"/>
                <a:gd name="T23" fmla="*/ 733 h 1264"/>
                <a:gd name="T24" fmla="*/ 2 w 1230"/>
                <a:gd name="T25" fmla="*/ 621 h 1264"/>
                <a:gd name="T26" fmla="*/ 4 w 1230"/>
                <a:gd name="T27" fmla="*/ 500 h 1264"/>
                <a:gd name="T28" fmla="*/ 28 w 1230"/>
                <a:gd name="T29" fmla="*/ 385 h 1264"/>
                <a:gd name="T30" fmla="*/ 71 w 1230"/>
                <a:gd name="T31" fmla="*/ 280 h 1264"/>
                <a:gd name="T32" fmla="*/ 133 w 1230"/>
                <a:gd name="T33" fmla="*/ 189 h 1264"/>
                <a:gd name="T34" fmla="*/ 211 w 1230"/>
                <a:gd name="T35" fmla="*/ 113 h 1264"/>
                <a:gd name="T36" fmla="*/ 304 w 1230"/>
                <a:gd name="T37" fmla="*/ 56 h 1264"/>
                <a:gd name="T38" fmla="*/ 409 w 1230"/>
                <a:gd name="T39" fmla="*/ 18 h 1264"/>
                <a:gd name="T40" fmla="*/ 523 w 1230"/>
                <a:gd name="T41" fmla="*/ 1 h 1264"/>
                <a:gd name="T42" fmla="*/ 640 w 1230"/>
                <a:gd name="T43" fmla="*/ 5 h 1264"/>
                <a:gd name="T44" fmla="*/ 747 w 1230"/>
                <a:gd name="T45" fmla="*/ 28 h 1264"/>
                <a:gd name="T46" fmla="*/ 845 w 1230"/>
                <a:gd name="T47" fmla="*/ 70 h 1264"/>
                <a:gd name="T48" fmla="*/ 931 w 1230"/>
                <a:gd name="T49" fmla="*/ 132 h 1264"/>
                <a:gd name="T50" fmla="*/ 1000 w 1230"/>
                <a:gd name="T51" fmla="*/ 209 h 1264"/>
                <a:gd name="T52" fmla="*/ 1053 w 1230"/>
                <a:gd name="T53" fmla="*/ 302 h 1264"/>
                <a:gd name="T54" fmla="*/ 1088 w 1230"/>
                <a:gd name="T55" fmla="*/ 409 h 1264"/>
                <a:gd name="T56" fmla="*/ 1104 w 1230"/>
                <a:gd name="T57" fmla="*/ 524 h 1264"/>
                <a:gd name="T58" fmla="*/ 755 w 1230"/>
                <a:gd name="T59" fmla="*/ 573 h 1264"/>
                <a:gd name="T60" fmla="*/ 747 w 1230"/>
                <a:gd name="T61" fmla="*/ 480 h 1264"/>
                <a:gd name="T62" fmla="*/ 726 w 1230"/>
                <a:gd name="T63" fmla="*/ 402 h 1264"/>
                <a:gd name="T64" fmla="*/ 690 w 1230"/>
                <a:gd name="T65" fmla="*/ 341 h 1264"/>
                <a:gd name="T66" fmla="*/ 640 w 1230"/>
                <a:gd name="T67" fmla="*/ 301 h 1264"/>
                <a:gd name="T68" fmla="*/ 582 w 1230"/>
                <a:gd name="T69" fmla="*/ 284 h 1264"/>
                <a:gd name="T70" fmla="*/ 514 w 1230"/>
                <a:gd name="T71" fmla="*/ 286 h 1264"/>
                <a:gd name="T72" fmla="*/ 454 w 1230"/>
                <a:gd name="T73" fmla="*/ 312 h 1264"/>
                <a:gd name="T74" fmla="*/ 406 w 1230"/>
                <a:gd name="T75" fmla="*/ 357 h 1264"/>
                <a:gd name="T76" fmla="*/ 373 w 1230"/>
                <a:gd name="T77" fmla="*/ 422 h 1264"/>
                <a:gd name="T78" fmla="*/ 354 w 1230"/>
                <a:gd name="T79" fmla="*/ 504 h 1264"/>
                <a:gd name="T80" fmla="*/ 352 w 1230"/>
                <a:gd name="T81" fmla="*/ 601 h 1264"/>
                <a:gd name="T82" fmla="*/ 365 w 1230"/>
                <a:gd name="T83" fmla="*/ 688 h 1264"/>
                <a:gd name="T84" fmla="*/ 393 w 1230"/>
                <a:gd name="T85" fmla="*/ 758 h 1264"/>
                <a:gd name="T86" fmla="*/ 436 w 1230"/>
                <a:gd name="T87" fmla="*/ 810 h 1264"/>
                <a:gd name="T88" fmla="*/ 490 w 1230"/>
                <a:gd name="T89" fmla="*/ 842 h 1264"/>
                <a:gd name="T90" fmla="*/ 555 w 1230"/>
                <a:gd name="T91" fmla="*/ 853 h 1264"/>
                <a:gd name="T92" fmla="*/ 618 w 1230"/>
                <a:gd name="T93" fmla="*/ 842 h 1264"/>
                <a:gd name="T94" fmla="*/ 670 w 1230"/>
                <a:gd name="T95" fmla="*/ 810 h 1264"/>
                <a:gd name="T96" fmla="*/ 712 w 1230"/>
                <a:gd name="T97" fmla="*/ 757 h 1264"/>
                <a:gd name="T98" fmla="*/ 740 w 1230"/>
                <a:gd name="T99" fmla="*/ 688 h 1264"/>
                <a:gd name="T100" fmla="*/ 754 w 1230"/>
                <a:gd name="T101" fmla="*/ 60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0" h="1264">
                  <a:moveTo>
                    <a:pt x="1105" y="564"/>
                  </a:moveTo>
                  <a:lnTo>
                    <a:pt x="1102" y="626"/>
                  </a:lnTo>
                  <a:lnTo>
                    <a:pt x="1094" y="686"/>
                  </a:lnTo>
                  <a:lnTo>
                    <a:pt x="1082" y="742"/>
                  </a:lnTo>
                  <a:lnTo>
                    <a:pt x="1064" y="797"/>
                  </a:lnTo>
                  <a:lnTo>
                    <a:pt x="1041" y="848"/>
                  </a:lnTo>
                  <a:lnTo>
                    <a:pt x="1013" y="896"/>
                  </a:lnTo>
                  <a:lnTo>
                    <a:pt x="980" y="941"/>
                  </a:lnTo>
                  <a:lnTo>
                    <a:pt x="941" y="984"/>
                  </a:lnTo>
                  <a:lnTo>
                    <a:pt x="1230" y="1264"/>
                  </a:lnTo>
                  <a:lnTo>
                    <a:pt x="816" y="1264"/>
                  </a:lnTo>
                  <a:lnTo>
                    <a:pt x="676" y="1122"/>
                  </a:lnTo>
                  <a:lnTo>
                    <a:pt x="646" y="1128"/>
                  </a:lnTo>
                  <a:lnTo>
                    <a:pt x="614" y="1132"/>
                  </a:lnTo>
                  <a:lnTo>
                    <a:pt x="582" y="1134"/>
                  </a:lnTo>
                  <a:lnTo>
                    <a:pt x="549" y="1134"/>
                  </a:lnTo>
                  <a:lnTo>
                    <a:pt x="510" y="1134"/>
                  </a:lnTo>
                  <a:lnTo>
                    <a:pt x="473" y="1130"/>
                  </a:lnTo>
                  <a:lnTo>
                    <a:pt x="437" y="1125"/>
                  </a:lnTo>
                  <a:lnTo>
                    <a:pt x="401" y="1117"/>
                  </a:lnTo>
                  <a:lnTo>
                    <a:pt x="366" y="1108"/>
                  </a:lnTo>
                  <a:lnTo>
                    <a:pt x="333" y="1096"/>
                  </a:lnTo>
                  <a:lnTo>
                    <a:pt x="300" y="1081"/>
                  </a:lnTo>
                  <a:lnTo>
                    <a:pt x="268" y="1065"/>
                  </a:lnTo>
                  <a:lnTo>
                    <a:pt x="237" y="1046"/>
                  </a:lnTo>
                  <a:lnTo>
                    <a:pt x="208" y="1026"/>
                  </a:lnTo>
                  <a:lnTo>
                    <a:pt x="180" y="1005"/>
                  </a:lnTo>
                  <a:lnTo>
                    <a:pt x="155" y="981"/>
                  </a:lnTo>
                  <a:lnTo>
                    <a:pt x="131" y="956"/>
                  </a:lnTo>
                  <a:lnTo>
                    <a:pt x="109" y="928"/>
                  </a:lnTo>
                  <a:lnTo>
                    <a:pt x="89" y="900"/>
                  </a:lnTo>
                  <a:lnTo>
                    <a:pt x="71" y="868"/>
                  </a:lnTo>
                  <a:lnTo>
                    <a:pt x="54" y="836"/>
                  </a:lnTo>
                  <a:lnTo>
                    <a:pt x="40" y="802"/>
                  </a:lnTo>
                  <a:lnTo>
                    <a:pt x="28" y="769"/>
                  </a:lnTo>
                  <a:lnTo>
                    <a:pt x="18" y="733"/>
                  </a:lnTo>
                  <a:lnTo>
                    <a:pt x="10" y="697"/>
                  </a:lnTo>
                  <a:lnTo>
                    <a:pt x="4" y="660"/>
                  </a:lnTo>
                  <a:lnTo>
                    <a:pt x="2" y="621"/>
                  </a:lnTo>
                  <a:lnTo>
                    <a:pt x="0" y="582"/>
                  </a:lnTo>
                  <a:lnTo>
                    <a:pt x="2" y="541"/>
                  </a:lnTo>
                  <a:lnTo>
                    <a:pt x="4" y="500"/>
                  </a:lnTo>
                  <a:lnTo>
                    <a:pt x="10" y="461"/>
                  </a:lnTo>
                  <a:lnTo>
                    <a:pt x="18" y="422"/>
                  </a:lnTo>
                  <a:lnTo>
                    <a:pt x="28" y="385"/>
                  </a:lnTo>
                  <a:lnTo>
                    <a:pt x="40" y="349"/>
                  </a:lnTo>
                  <a:lnTo>
                    <a:pt x="55" y="314"/>
                  </a:lnTo>
                  <a:lnTo>
                    <a:pt x="71" y="280"/>
                  </a:lnTo>
                  <a:lnTo>
                    <a:pt x="89" y="248"/>
                  </a:lnTo>
                  <a:lnTo>
                    <a:pt x="111" y="217"/>
                  </a:lnTo>
                  <a:lnTo>
                    <a:pt x="133" y="189"/>
                  </a:lnTo>
                  <a:lnTo>
                    <a:pt x="157" y="161"/>
                  </a:lnTo>
                  <a:lnTo>
                    <a:pt x="183" y="137"/>
                  </a:lnTo>
                  <a:lnTo>
                    <a:pt x="211" y="113"/>
                  </a:lnTo>
                  <a:lnTo>
                    <a:pt x="240" y="93"/>
                  </a:lnTo>
                  <a:lnTo>
                    <a:pt x="271" y="73"/>
                  </a:lnTo>
                  <a:lnTo>
                    <a:pt x="304" y="56"/>
                  </a:lnTo>
                  <a:lnTo>
                    <a:pt x="337" y="41"/>
                  </a:lnTo>
                  <a:lnTo>
                    <a:pt x="373" y="29"/>
                  </a:lnTo>
                  <a:lnTo>
                    <a:pt x="409" y="18"/>
                  </a:lnTo>
                  <a:lnTo>
                    <a:pt x="446" y="10"/>
                  </a:lnTo>
                  <a:lnTo>
                    <a:pt x="483" y="5"/>
                  </a:lnTo>
                  <a:lnTo>
                    <a:pt x="523" y="1"/>
                  </a:lnTo>
                  <a:lnTo>
                    <a:pt x="563" y="0"/>
                  </a:lnTo>
                  <a:lnTo>
                    <a:pt x="602" y="1"/>
                  </a:lnTo>
                  <a:lnTo>
                    <a:pt x="640" y="5"/>
                  </a:lnTo>
                  <a:lnTo>
                    <a:pt x="676" y="10"/>
                  </a:lnTo>
                  <a:lnTo>
                    <a:pt x="712" y="18"/>
                  </a:lnTo>
                  <a:lnTo>
                    <a:pt x="747" y="28"/>
                  </a:lnTo>
                  <a:lnTo>
                    <a:pt x="782" y="40"/>
                  </a:lnTo>
                  <a:lnTo>
                    <a:pt x="814" y="54"/>
                  </a:lnTo>
                  <a:lnTo>
                    <a:pt x="845" y="70"/>
                  </a:lnTo>
                  <a:lnTo>
                    <a:pt x="876" y="89"/>
                  </a:lnTo>
                  <a:lnTo>
                    <a:pt x="904" y="109"/>
                  </a:lnTo>
                  <a:lnTo>
                    <a:pt x="931" y="132"/>
                  </a:lnTo>
                  <a:lnTo>
                    <a:pt x="956" y="156"/>
                  </a:lnTo>
                  <a:lnTo>
                    <a:pt x="979" y="181"/>
                  </a:lnTo>
                  <a:lnTo>
                    <a:pt x="1000" y="209"/>
                  </a:lnTo>
                  <a:lnTo>
                    <a:pt x="1020" y="238"/>
                  </a:lnTo>
                  <a:lnTo>
                    <a:pt x="1037" y="270"/>
                  </a:lnTo>
                  <a:lnTo>
                    <a:pt x="1053" y="302"/>
                  </a:lnTo>
                  <a:lnTo>
                    <a:pt x="1068" y="337"/>
                  </a:lnTo>
                  <a:lnTo>
                    <a:pt x="1078" y="372"/>
                  </a:lnTo>
                  <a:lnTo>
                    <a:pt x="1088" y="409"/>
                  </a:lnTo>
                  <a:lnTo>
                    <a:pt x="1096" y="445"/>
                  </a:lnTo>
                  <a:lnTo>
                    <a:pt x="1101" y="484"/>
                  </a:lnTo>
                  <a:lnTo>
                    <a:pt x="1104" y="524"/>
                  </a:lnTo>
                  <a:lnTo>
                    <a:pt x="1105" y="564"/>
                  </a:lnTo>
                  <a:lnTo>
                    <a:pt x="1105" y="564"/>
                  </a:lnTo>
                  <a:close/>
                  <a:moveTo>
                    <a:pt x="755" y="573"/>
                  </a:moveTo>
                  <a:lnTo>
                    <a:pt x="754" y="540"/>
                  </a:lnTo>
                  <a:lnTo>
                    <a:pt x="751" y="509"/>
                  </a:lnTo>
                  <a:lnTo>
                    <a:pt x="747" y="480"/>
                  </a:lnTo>
                  <a:lnTo>
                    <a:pt x="742" y="452"/>
                  </a:lnTo>
                  <a:lnTo>
                    <a:pt x="735" y="426"/>
                  </a:lnTo>
                  <a:lnTo>
                    <a:pt x="726" y="402"/>
                  </a:lnTo>
                  <a:lnTo>
                    <a:pt x="715" y="380"/>
                  </a:lnTo>
                  <a:lnTo>
                    <a:pt x="703" y="360"/>
                  </a:lnTo>
                  <a:lnTo>
                    <a:pt x="690" y="341"/>
                  </a:lnTo>
                  <a:lnTo>
                    <a:pt x="674" y="326"/>
                  </a:lnTo>
                  <a:lnTo>
                    <a:pt x="658" y="312"/>
                  </a:lnTo>
                  <a:lnTo>
                    <a:pt x="640" y="301"/>
                  </a:lnTo>
                  <a:lnTo>
                    <a:pt x="623" y="293"/>
                  </a:lnTo>
                  <a:lnTo>
                    <a:pt x="603" y="286"/>
                  </a:lnTo>
                  <a:lnTo>
                    <a:pt x="582" y="284"/>
                  </a:lnTo>
                  <a:lnTo>
                    <a:pt x="561" y="282"/>
                  </a:lnTo>
                  <a:lnTo>
                    <a:pt x="537" y="282"/>
                  </a:lnTo>
                  <a:lnTo>
                    <a:pt x="514" y="286"/>
                  </a:lnTo>
                  <a:lnTo>
                    <a:pt x="493" y="293"/>
                  </a:lnTo>
                  <a:lnTo>
                    <a:pt x="473" y="301"/>
                  </a:lnTo>
                  <a:lnTo>
                    <a:pt x="454" y="312"/>
                  </a:lnTo>
                  <a:lnTo>
                    <a:pt x="437" y="324"/>
                  </a:lnTo>
                  <a:lnTo>
                    <a:pt x="421" y="340"/>
                  </a:lnTo>
                  <a:lnTo>
                    <a:pt x="406" y="357"/>
                  </a:lnTo>
                  <a:lnTo>
                    <a:pt x="394" y="377"/>
                  </a:lnTo>
                  <a:lnTo>
                    <a:pt x="382" y="398"/>
                  </a:lnTo>
                  <a:lnTo>
                    <a:pt x="373" y="422"/>
                  </a:lnTo>
                  <a:lnTo>
                    <a:pt x="365" y="448"/>
                  </a:lnTo>
                  <a:lnTo>
                    <a:pt x="360" y="474"/>
                  </a:lnTo>
                  <a:lnTo>
                    <a:pt x="354" y="504"/>
                  </a:lnTo>
                  <a:lnTo>
                    <a:pt x="352" y="536"/>
                  </a:lnTo>
                  <a:lnTo>
                    <a:pt x="352" y="569"/>
                  </a:lnTo>
                  <a:lnTo>
                    <a:pt x="352" y="601"/>
                  </a:lnTo>
                  <a:lnTo>
                    <a:pt x="354" y="632"/>
                  </a:lnTo>
                  <a:lnTo>
                    <a:pt x="360" y="661"/>
                  </a:lnTo>
                  <a:lnTo>
                    <a:pt x="365" y="688"/>
                  </a:lnTo>
                  <a:lnTo>
                    <a:pt x="373" y="713"/>
                  </a:lnTo>
                  <a:lnTo>
                    <a:pt x="382" y="737"/>
                  </a:lnTo>
                  <a:lnTo>
                    <a:pt x="393" y="758"/>
                  </a:lnTo>
                  <a:lnTo>
                    <a:pt x="406" y="777"/>
                  </a:lnTo>
                  <a:lnTo>
                    <a:pt x="421" y="796"/>
                  </a:lnTo>
                  <a:lnTo>
                    <a:pt x="436" y="810"/>
                  </a:lnTo>
                  <a:lnTo>
                    <a:pt x="453" y="824"/>
                  </a:lnTo>
                  <a:lnTo>
                    <a:pt x="470" y="834"/>
                  </a:lnTo>
                  <a:lnTo>
                    <a:pt x="490" y="842"/>
                  </a:lnTo>
                  <a:lnTo>
                    <a:pt x="510" y="848"/>
                  </a:lnTo>
                  <a:lnTo>
                    <a:pt x="533" y="852"/>
                  </a:lnTo>
                  <a:lnTo>
                    <a:pt x="555" y="853"/>
                  </a:lnTo>
                  <a:lnTo>
                    <a:pt x="577" y="852"/>
                  </a:lnTo>
                  <a:lnTo>
                    <a:pt x="598" y="848"/>
                  </a:lnTo>
                  <a:lnTo>
                    <a:pt x="618" y="842"/>
                  </a:lnTo>
                  <a:lnTo>
                    <a:pt x="636" y="833"/>
                  </a:lnTo>
                  <a:lnTo>
                    <a:pt x="654" y="822"/>
                  </a:lnTo>
                  <a:lnTo>
                    <a:pt x="670" y="810"/>
                  </a:lnTo>
                  <a:lnTo>
                    <a:pt x="686" y="794"/>
                  </a:lnTo>
                  <a:lnTo>
                    <a:pt x="699" y="777"/>
                  </a:lnTo>
                  <a:lnTo>
                    <a:pt x="712" y="757"/>
                  </a:lnTo>
                  <a:lnTo>
                    <a:pt x="724" y="736"/>
                  </a:lnTo>
                  <a:lnTo>
                    <a:pt x="734" y="713"/>
                  </a:lnTo>
                  <a:lnTo>
                    <a:pt x="740" y="688"/>
                  </a:lnTo>
                  <a:lnTo>
                    <a:pt x="747" y="662"/>
                  </a:lnTo>
                  <a:lnTo>
                    <a:pt x="751" y="634"/>
                  </a:lnTo>
                  <a:lnTo>
                    <a:pt x="754" y="605"/>
                  </a:lnTo>
                  <a:lnTo>
                    <a:pt x="755" y="573"/>
                  </a:lnTo>
                  <a:lnTo>
                    <a:pt x="755" y="573"/>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Freeform 9"/>
            <p:cNvSpPr>
              <a:spLocks/>
            </p:cNvSpPr>
            <p:nvPr/>
          </p:nvSpPr>
          <p:spPr bwMode="auto">
            <a:xfrm>
              <a:off x="1198989" y="3548326"/>
              <a:ext cx="134039" cy="207496"/>
            </a:xfrm>
            <a:custGeom>
              <a:avLst/>
              <a:gdLst>
                <a:gd name="T0" fmla="*/ 0 w 708"/>
                <a:gd name="T1" fmla="*/ 1098 h 1098"/>
                <a:gd name="T2" fmla="*/ 0 w 708"/>
                <a:gd name="T3" fmla="*/ 0 h 1098"/>
                <a:gd name="T4" fmla="*/ 330 w 708"/>
                <a:gd name="T5" fmla="*/ 0 h 1098"/>
                <a:gd name="T6" fmla="*/ 330 w 708"/>
                <a:gd name="T7" fmla="*/ 839 h 1098"/>
                <a:gd name="T8" fmla="*/ 708 w 708"/>
                <a:gd name="T9" fmla="*/ 839 h 1098"/>
                <a:gd name="T10" fmla="*/ 708 w 708"/>
                <a:gd name="T11" fmla="*/ 1098 h 1098"/>
                <a:gd name="T12" fmla="*/ 0 w 708"/>
                <a:gd name="T13" fmla="*/ 1098 h 1098"/>
              </a:gdLst>
              <a:ahLst/>
              <a:cxnLst>
                <a:cxn ang="0">
                  <a:pos x="T0" y="T1"/>
                </a:cxn>
                <a:cxn ang="0">
                  <a:pos x="T2" y="T3"/>
                </a:cxn>
                <a:cxn ang="0">
                  <a:pos x="T4" y="T5"/>
                </a:cxn>
                <a:cxn ang="0">
                  <a:pos x="T6" y="T7"/>
                </a:cxn>
                <a:cxn ang="0">
                  <a:pos x="T8" y="T9"/>
                </a:cxn>
                <a:cxn ang="0">
                  <a:pos x="T10" y="T11"/>
                </a:cxn>
                <a:cxn ang="0">
                  <a:pos x="T12" y="T13"/>
                </a:cxn>
              </a:cxnLst>
              <a:rect l="0" t="0" r="r" b="b"/>
              <a:pathLst>
                <a:path w="708" h="1098">
                  <a:moveTo>
                    <a:pt x="0" y="1098"/>
                  </a:moveTo>
                  <a:lnTo>
                    <a:pt x="0" y="0"/>
                  </a:lnTo>
                  <a:lnTo>
                    <a:pt x="330" y="0"/>
                  </a:lnTo>
                  <a:lnTo>
                    <a:pt x="330" y="839"/>
                  </a:lnTo>
                  <a:lnTo>
                    <a:pt x="708" y="839"/>
                  </a:lnTo>
                  <a:lnTo>
                    <a:pt x="708" y="1098"/>
                  </a:lnTo>
                  <a:lnTo>
                    <a:pt x="0" y="1098"/>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47" name="Rectangle 35"/>
          <p:cNvSpPr>
            <a:spLocks noChangeArrowheads="1"/>
          </p:cNvSpPr>
          <p:nvPr/>
        </p:nvSpPr>
        <p:spPr bwMode="auto">
          <a:xfrm>
            <a:off x="2505333"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48" name="Rectangle 36"/>
          <p:cNvSpPr>
            <a:spLocks noChangeArrowheads="1"/>
          </p:cNvSpPr>
          <p:nvPr/>
        </p:nvSpPr>
        <p:spPr bwMode="auto">
          <a:xfrm>
            <a:off x="2505333"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49" name="Rectangle 37"/>
          <p:cNvSpPr>
            <a:spLocks noChangeArrowheads="1"/>
          </p:cNvSpPr>
          <p:nvPr/>
        </p:nvSpPr>
        <p:spPr bwMode="auto">
          <a:xfrm>
            <a:off x="2927608"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50" name="Rectangle 38"/>
          <p:cNvSpPr>
            <a:spLocks noChangeArrowheads="1"/>
          </p:cNvSpPr>
          <p:nvPr/>
        </p:nvSpPr>
        <p:spPr bwMode="auto">
          <a:xfrm>
            <a:off x="2927608"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51" name="Rectangle 39"/>
          <p:cNvSpPr>
            <a:spLocks noChangeArrowheads="1"/>
          </p:cNvSpPr>
          <p:nvPr/>
        </p:nvSpPr>
        <p:spPr bwMode="auto">
          <a:xfrm>
            <a:off x="3349883"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52" name="Rectangle 40"/>
          <p:cNvSpPr>
            <a:spLocks noChangeArrowheads="1"/>
          </p:cNvSpPr>
          <p:nvPr/>
        </p:nvSpPr>
        <p:spPr bwMode="auto">
          <a:xfrm>
            <a:off x="3349883"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53" name="Rectangle 41"/>
          <p:cNvSpPr>
            <a:spLocks noChangeArrowheads="1"/>
          </p:cNvSpPr>
          <p:nvPr/>
        </p:nvSpPr>
        <p:spPr bwMode="auto">
          <a:xfrm>
            <a:off x="3770570"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54" name="Rectangle 42"/>
          <p:cNvSpPr>
            <a:spLocks noChangeArrowheads="1"/>
          </p:cNvSpPr>
          <p:nvPr/>
        </p:nvSpPr>
        <p:spPr bwMode="auto">
          <a:xfrm>
            <a:off x="3770570"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59" name="Rectangle 35"/>
          <p:cNvSpPr>
            <a:spLocks noChangeArrowheads="1"/>
          </p:cNvSpPr>
          <p:nvPr/>
        </p:nvSpPr>
        <p:spPr bwMode="auto">
          <a:xfrm>
            <a:off x="2505332"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0" name="Rectangle 36"/>
          <p:cNvSpPr>
            <a:spLocks noChangeArrowheads="1"/>
          </p:cNvSpPr>
          <p:nvPr/>
        </p:nvSpPr>
        <p:spPr bwMode="auto">
          <a:xfrm>
            <a:off x="2505332"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1" name="Rectangle 37"/>
          <p:cNvSpPr>
            <a:spLocks noChangeArrowheads="1"/>
          </p:cNvSpPr>
          <p:nvPr/>
        </p:nvSpPr>
        <p:spPr bwMode="auto">
          <a:xfrm>
            <a:off x="2927607"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2" name="Rectangle 38"/>
          <p:cNvSpPr>
            <a:spLocks noChangeArrowheads="1"/>
          </p:cNvSpPr>
          <p:nvPr/>
        </p:nvSpPr>
        <p:spPr bwMode="auto">
          <a:xfrm>
            <a:off x="2927607"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3" name="Rectangle 39"/>
          <p:cNvSpPr>
            <a:spLocks noChangeArrowheads="1"/>
          </p:cNvSpPr>
          <p:nvPr/>
        </p:nvSpPr>
        <p:spPr bwMode="auto">
          <a:xfrm>
            <a:off x="3349882"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4" name="Rectangle 40"/>
          <p:cNvSpPr>
            <a:spLocks noChangeArrowheads="1"/>
          </p:cNvSpPr>
          <p:nvPr/>
        </p:nvSpPr>
        <p:spPr bwMode="auto">
          <a:xfrm>
            <a:off x="3349882"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5" name="Rectangle 41"/>
          <p:cNvSpPr>
            <a:spLocks noChangeArrowheads="1"/>
          </p:cNvSpPr>
          <p:nvPr/>
        </p:nvSpPr>
        <p:spPr bwMode="auto">
          <a:xfrm>
            <a:off x="3770569"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6" name="Rectangle 42"/>
          <p:cNvSpPr>
            <a:spLocks noChangeArrowheads="1"/>
          </p:cNvSpPr>
          <p:nvPr/>
        </p:nvSpPr>
        <p:spPr bwMode="auto">
          <a:xfrm>
            <a:off x="3770569"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0" name="Rectangle 35"/>
          <p:cNvSpPr>
            <a:spLocks noChangeArrowheads="1"/>
          </p:cNvSpPr>
          <p:nvPr/>
        </p:nvSpPr>
        <p:spPr bwMode="auto">
          <a:xfrm>
            <a:off x="2505331"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1" name="Rectangle 36"/>
          <p:cNvSpPr>
            <a:spLocks noChangeArrowheads="1"/>
          </p:cNvSpPr>
          <p:nvPr/>
        </p:nvSpPr>
        <p:spPr bwMode="auto">
          <a:xfrm>
            <a:off x="2505331"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2" name="Rectangle 37"/>
          <p:cNvSpPr>
            <a:spLocks noChangeArrowheads="1"/>
          </p:cNvSpPr>
          <p:nvPr/>
        </p:nvSpPr>
        <p:spPr bwMode="auto">
          <a:xfrm>
            <a:off x="2927606"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3" name="Rectangle 38"/>
          <p:cNvSpPr>
            <a:spLocks noChangeArrowheads="1"/>
          </p:cNvSpPr>
          <p:nvPr/>
        </p:nvSpPr>
        <p:spPr bwMode="auto">
          <a:xfrm>
            <a:off x="2927606"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4" name="Rectangle 39"/>
          <p:cNvSpPr>
            <a:spLocks noChangeArrowheads="1"/>
          </p:cNvSpPr>
          <p:nvPr/>
        </p:nvSpPr>
        <p:spPr bwMode="auto">
          <a:xfrm>
            <a:off x="3349881"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5" name="Rectangle 40"/>
          <p:cNvSpPr>
            <a:spLocks noChangeArrowheads="1"/>
          </p:cNvSpPr>
          <p:nvPr/>
        </p:nvSpPr>
        <p:spPr bwMode="auto">
          <a:xfrm>
            <a:off x="3349881"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6" name="Rectangle 41"/>
          <p:cNvSpPr>
            <a:spLocks noChangeArrowheads="1"/>
          </p:cNvSpPr>
          <p:nvPr/>
        </p:nvSpPr>
        <p:spPr bwMode="auto">
          <a:xfrm>
            <a:off x="3770568"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7" name="Rectangle 42"/>
          <p:cNvSpPr>
            <a:spLocks noChangeArrowheads="1"/>
          </p:cNvSpPr>
          <p:nvPr/>
        </p:nvSpPr>
        <p:spPr bwMode="auto">
          <a:xfrm>
            <a:off x="3770568"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1" name="Rectangle 35"/>
          <p:cNvSpPr>
            <a:spLocks noChangeArrowheads="1"/>
          </p:cNvSpPr>
          <p:nvPr/>
        </p:nvSpPr>
        <p:spPr bwMode="auto">
          <a:xfrm>
            <a:off x="2505330"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2" name="Rectangle 36"/>
          <p:cNvSpPr>
            <a:spLocks noChangeArrowheads="1"/>
          </p:cNvSpPr>
          <p:nvPr/>
        </p:nvSpPr>
        <p:spPr bwMode="auto">
          <a:xfrm>
            <a:off x="2505330"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3" name="Rectangle 37"/>
          <p:cNvSpPr>
            <a:spLocks noChangeArrowheads="1"/>
          </p:cNvSpPr>
          <p:nvPr/>
        </p:nvSpPr>
        <p:spPr bwMode="auto">
          <a:xfrm>
            <a:off x="2927605"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4" name="Rectangle 38"/>
          <p:cNvSpPr>
            <a:spLocks noChangeArrowheads="1"/>
          </p:cNvSpPr>
          <p:nvPr/>
        </p:nvSpPr>
        <p:spPr bwMode="auto">
          <a:xfrm>
            <a:off x="2927605"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5" name="Rectangle 39"/>
          <p:cNvSpPr>
            <a:spLocks noChangeArrowheads="1"/>
          </p:cNvSpPr>
          <p:nvPr/>
        </p:nvSpPr>
        <p:spPr bwMode="auto">
          <a:xfrm>
            <a:off x="3349880"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6" name="Rectangle 40"/>
          <p:cNvSpPr>
            <a:spLocks noChangeArrowheads="1"/>
          </p:cNvSpPr>
          <p:nvPr/>
        </p:nvSpPr>
        <p:spPr bwMode="auto">
          <a:xfrm>
            <a:off x="3349880"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7" name="Rectangle 41"/>
          <p:cNvSpPr>
            <a:spLocks noChangeArrowheads="1"/>
          </p:cNvSpPr>
          <p:nvPr/>
        </p:nvSpPr>
        <p:spPr bwMode="auto">
          <a:xfrm>
            <a:off x="3770567"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8" name="Rectangle 42"/>
          <p:cNvSpPr>
            <a:spLocks noChangeArrowheads="1"/>
          </p:cNvSpPr>
          <p:nvPr/>
        </p:nvSpPr>
        <p:spPr bwMode="auto">
          <a:xfrm>
            <a:off x="3770567"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2" name="Right Arrow 91"/>
          <p:cNvSpPr/>
          <p:nvPr/>
        </p:nvSpPr>
        <p:spPr bwMode="auto">
          <a:xfrm>
            <a:off x="4618037" y="2720111"/>
            <a:ext cx="762000" cy="838081"/>
          </a:xfrm>
          <a:prstGeom prst="rightArrow">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06"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ndParaRPr>
          </a:p>
        </p:txBody>
      </p:sp>
      <p:sp>
        <p:nvSpPr>
          <p:cNvPr id="149" name="Right Arrow 148"/>
          <p:cNvSpPr/>
          <p:nvPr/>
        </p:nvSpPr>
        <p:spPr bwMode="auto">
          <a:xfrm>
            <a:off x="8811558" y="2705175"/>
            <a:ext cx="762000" cy="838081"/>
          </a:xfrm>
          <a:prstGeom prst="rightArrow">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06"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ndParaRPr>
          </a:p>
        </p:txBody>
      </p:sp>
      <p:sp>
        <p:nvSpPr>
          <p:cNvPr id="151" name="Rectangle 150"/>
          <p:cNvSpPr/>
          <p:nvPr/>
        </p:nvSpPr>
        <p:spPr>
          <a:xfrm>
            <a:off x="5416242" y="5172560"/>
            <a:ext cx="3511984" cy="1384995"/>
          </a:xfrm>
          <a:prstGeom prst="rect">
            <a:avLst/>
          </a:prstGeom>
        </p:spPr>
        <p:txBody>
          <a:bodyPr wrap="square">
            <a:no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rPr>
              <a:t>A </a:t>
            </a:r>
            <a:r>
              <a:rPr kumimoji="0" lang="en-US" sz="1400" b="0" i="0" u="none" strike="noStrike" kern="0" cap="none" spc="0" normalizeH="0" baseline="0" noProof="0" dirty="0" err="1">
                <a:ln>
                  <a:noFill/>
                </a:ln>
                <a:solidFill>
                  <a:prstClr val="black"/>
                </a:solidFill>
                <a:effectLst/>
                <a:uLnTx/>
                <a:uFillTx/>
                <a:latin typeface="Segoe UI Light"/>
              </a:rPr>
              <a:t>SuperVertex</a:t>
            </a:r>
            <a:r>
              <a:rPr kumimoji="0" lang="en-US" sz="1400" b="0" i="0" u="none" strike="noStrike" kern="0" cap="none" spc="0" normalizeH="0" baseline="0" noProof="0" dirty="0">
                <a:ln>
                  <a:noFill/>
                </a:ln>
                <a:solidFill>
                  <a:prstClr val="black"/>
                </a:solidFill>
                <a:effectLst/>
                <a:uLnTx/>
                <a:uFillTx/>
                <a:latin typeface="Segoe UI Light"/>
              </a:rPr>
              <a:t> (aka “Stage”) groups vertexes</a:t>
            </a:r>
            <a:r>
              <a:rPr kumimoji="0" lang="en-US" sz="1400" b="0" i="0" u="none" strike="noStrike" kern="0" cap="none" spc="0" normalizeH="0" noProof="0" dirty="0">
                <a:ln>
                  <a:noFill/>
                </a:ln>
                <a:solidFill>
                  <a:prstClr val="black"/>
                </a:solidFill>
                <a:effectLst/>
                <a:uLnTx/>
                <a:uFillTx/>
                <a:latin typeface="Segoe UI Light"/>
              </a:rPr>
              <a:t> that </a:t>
            </a:r>
            <a:r>
              <a:rPr lang="en-US" sz="1400" kern="0" dirty="0">
                <a:solidFill>
                  <a:prstClr val="black"/>
                </a:solidFill>
                <a:latin typeface="Segoe UI Light"/>
              </a:rPr>
              <a:t>perform </a:t>
            </a:r>
            <a:r>
              <a:rPr kumimoji="0" lang="en-US" sz="1400" b="0" i="0" u="none" strike="noStrike" kern="0" cap="none" spc="0" normalizeH="0" baseline="0" noProof="0" dirty="0">
                <a:ln>
                  <a:noFill/>
                </a:ln>
                <a:solidFill>
                  <a:prstClr val="black"/>
                </a:solidFill>
                <a:effectLst/>
                <a:uLnTx/>
                <a:uFillTx/>
                <a:latin typeface="Segoe UI Light"/>
              </a:rPr>
              <a:t>same transformation on the a different section of the same input data.</a:t>
            </a:r>
          </a:p>
          <a:p>
            <a:pPr marL="0" marR="0" lvl="0" indent="0" defTabSz="932577" eaLnBrk="1" fontAlgn="auto" latinLnBrk="0" hangingPunct="1">
              <a:lnSpc>
                <a:spcPct val="100000"/>
              </a:lnSpc>
              <a:spcBef>
                <a:spcPts val="0"/>
              </a:spcBef>
              <a:spcAft>
                <a:spcPts val="0"/>
              </a:spcAft>
              <a:buClrTx/>
              <a:buSzTx/>
              <a:buFontTx/>
              <a:buNone/>
              <a:tabLst/>
              <a:defRPr/>
            </a:pPr>
            <a:endParaRPr lang="en-US" sz="1400" kern="0" dirty="0">
              <a:solidFill>
                <a:prstClr val="black"/>
              </a:solidFill>
              <a:latin typeface="Segoe UI Light"/>
            </a:endParaRPr>
          </a:p>
          <a:p>
            <a:pPr defTabSz="932577">
              <a:defRPr/>
            </a:pPr>
            <a:r>
              <a:rPr lang="en-US" sz="1400" kern="0" dirty="0">
                <a:solidFill>
                  <a:prstClr val="black"/>
                </a:solidFill>
                <a:latin typeface="Segoe UI Light"/>
              </a:rPr>
              <a:t>The number of vertexes in a stage indicates the maximum theoretical parallelization for that stage.</a:t>
            </a:r>
          </a:p>
          <a:p>
            <a:pPr marL="0" marR="0" lvl="0" indent="0" defTabSz="9325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Segoe UI Light"/>
            </a:endParaRPr>
          </a:p>
        </p:txBody>
      </p:sp>
      <p:sp>
        <p:nvSpPr>
          <p:cNvPr id="152" name="Rectangle 151"/>
          <p:cNvSpPr/>
          <p:nvPr/>
        </p:nvSpPr>
        <p:spPr>
          <a:xfrm>
            <a:off x="5754253" y="3141163"/>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a:rPr>
              <a:t>8 vertices</a:t>
            </a:r>
          </a:p>
        </p:txBody>
      </p:sp>
      <p:sp>
        <p:nvSpPr>
          <p:cNvPr id="234" name="Rectangle 44"/>
          <p:cNvSpPr>
            <a:spLocks noChangeArrowheads="1"/>
          </p:cNvSpPr>
          <p:nvPr/>
        </p:nvSpPr>
        <p:spPr bwMode="auto">
          <a:xfrm>
            <a:off x="5748237" y="2775403"/>
            <a:ext cx="2743200" cy="365760"/>
          </a:xfrm>
          <a:prstGeom prst="rect">
            <a:avLst/>
          </a:prstGeom>
          <a:solidFill>
            <a:srgbClr val="7AC14E"/>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35" name="Rectangle 44"/>
          <p:cNvSpPr>
            <a:spLocks noChangeArrowheads="1"/>
          </p:cNvSpPr>
          <p:nvPr/>
        </p:nvSpPr>
        <p:spPr bwMode="auto">
          <a:xfrm>
            <a:off x="6538145" y="3344862"/>
            <a:ext cx="1163385" cy="365760"/>
          </a:xfrm>
          <a:prstGeom prst="rect">
            <a:avLst/>
          </a:prstGeom>
          <a:solidFill>
            <a:srgbClr val="7AC14E"/>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36" name="Rectangle 44"/>
          <p:cNvSpPr>
            <a:spLocks noChangeArrowheads="1"/>
          </p:cNvSpPr>
          <p:nvPr/>
        </p:nvSpPr>
        <p:spPr bwMode="auto">
          <a:xfrm>
            <a:off x="6821337" y="3932014"/>
            <a:ext cx="597000" cy="365760"/>
          </a:xfrm>
          <a:prstGeom prst="rect">
            <a:avLst/>
          </a:prstGeom>
          <a:solidFill>
            <a:srgbClr val="7AC14E"/>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54" name="Rectangle 36"/>
          <p:cNvSpPr>
            <a:spLocks noChangeArrowheads="1"/>
          </p:cNvSpPr>
          <p:nvPr/>
        </p:nvSpPr>
        <p:spPr bwMode="auto">
          <a:xfrm>
            <a:off x="688839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59" name="Rectangle 41"/>
          <p:cNvSpPr>
            <a:spLocks noChangeArrowheads="1"/>
          </p:cNvSpPr>
          <p:nvPr/>
        </p:nvSpPr>
        <p:spPr bwMode="auto">
          <a:xfrm>
            <a:off x="662175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60" name="Rectangle 42"/>
          <p:cNvSpPr>
            <a:spLocks noChangeArrowheads="1"/>
          </p:cNvSpPr>
          <p:nvPr/>
        </p:nvSpPr>
        <p:spPr bwMode="auto">
          <a:xfrm>
            <a:off x="635512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61" name="Rectangle 43"/>
          <p:cNvSpPr>
            <a:spLocks noChangeArrowheads="1"/>
          </p:cNvSpPr>
          <p:nvPr/>
        </p:nvSpPr>
        <p:spPr bwMode="auto">
          <a:xfrm>
            <a:off x="608848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62" name="Rectangle 44"/>
          <p:cNvSpPr>
            <a:spLocks noChangeArrowheads="1"/>
          </p:cNvSpPr>
          <p:nvPr/>
        </p:nvSpPr>
        <p:spPr bwMode="auto">
          <a:xfrm>
            <a:off x="582185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69" name="Rectangle 41"/>
          <p:cNvSpPr>
            <a:spLocks noChangeArrowheads="1"/>
          </p:cNvSpPr>
          <p:nvPr/>
        </p:nvSpPr>
        <p:spPr bwMode="auto">
          <a:xfrm>
            <a:off x="795493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70" name="Rectangle 42"/>
          <p:cNvSpPr>
            <a:spLocks noChangeArrowheads="1"/>
          </p:cNvSpPr>
          <p:nvPr/>
        </p:nvSpPr>
        <p:spPr bwMode="auto">
          <a:xfrm>
            <a:off x="768829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71" name="Rectangle 43"/>
          <p:cNvSpPr>
            <a:spLocks noChangeArrowheads="1"/>
          </p:cNvSpPr>
          <p:nvPr/>
        </p:nvSpPr>
        <p:spPr bwMode="auto">
          <a:xfrm>
            <a:off x="742166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72" name="Rectangle 44"/>
          <p:cNvSpPr>
            <a:spLocks noChangeArrowheads="1"/>
          </p:cNvSpPr>
          <p:nvPr/>
        </p:nvSpPr>
        <p:spPr bwMode="auto">
          <a:xfrm>
            <a:off x="715502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82" name="Rectangle 44"/>
          <p:cNvSpPr>
            <a:spLocks noChangeArrowheads="1"/>
          </p:cNvSpPr>
          <p:nvPr/>
        </p:nvSpPr>
        <p:spPr bwMode="auto">
          <a:xfrm>
            <a:off x="8221569"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nvGrpSpPr>
          <p:cNvPr id="5" name="Group 4"/>
          <p:cNvGrpSpPr/>
          <p:nvPr/>
        </p:nvGrpSpPr>
        <p:grpSpPr>
          <a:xfrm>
            <a:off x="6628445" y="3436302"/>
            <a:ext cx="982785" cy="182880"/>
            <a:chOff x="6232630" y="5402262"/>
            <a:chExt cx="982785" cy="182880"/>
          </a:xfrm>
        </p:grpSpPr>
        <p:sp>
          <p:nvSpPr>
            <p:cNvPr id="237"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38"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39" name="Rectangle 43"/>
            <p:cNvSpPr>
              <a:spLocks noChangeArrowheads="1"/>
            </p:cNvSpPr>
            <p:nvPr/>
          </p:nvSpPr>
          <p:spPr bwMode="auto">
            <a:xfrm>
              <a:off x="649926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40"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grpSp>
        <p:nvGrpSpPr>
          <p:cNvPr id="8" name="Group 7"/>
          <p:cNvGrpSpPr/>
          <p:nvPr/>
        </p:nvGrpSpPr>
        <p:grpSpPr>
          <a:xfrm>
            <a:off x="6895079" y="4023454"/>
            <a:ext cx="449516" cy="182880"/>
            <a:chOff x="8365710" y="5402262"/>
            <a:chExt cx="449516" cy="182880"/>
          </a:xfrm>
        </p:grpSpPr>
        <p:sp>
          <p:nvSpPr>
            <p:cNvPr id="241"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42"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cxnSp>
        <p:nvCxnSpPr>
          <p:cNvPr id="16" name="Straight Arrow Connector 15"/>
          <p:cNvCxnSpPr>
            <a:stCxn id="234" idx="2"/>
            <a:endCxn id="235" idx="0"/>
          </p:cNvCxnSpPr>
          <p:nvPr/>
        </p:nvCxnSpPr>
        <p:spPr>
          <a:xfrm>
            <a:off x="7119837" y="3141163"/>
            <a:ext cx="1" cy="203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stCxn id="235" idx="2"/>
            <a:endCxn id="236" idx="0"/>
          </p:cNvCxnSpPr>
          <p:nvPr/>
        </p:nvCxnSpPr>
        <p:spPr>
          <a:xfrm flipH="1">
            <a:off x="7119837" y="3710622"/>
            <a:ext cx="1" cy="2213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10016208" y="1443934"/>
            <a:ext cx="2225948" cy="738664"/>
          </a:xfrm>
          <a:prstGeom prst="rect">
            <a:avLst/>
          </a:prstGeom>
        </p:spPr>
        <p:txBody>
          <a:bodyPr wrap="square">
            <a:spAutoFit/>
          </a:bodyPr>
          <a:lstStyle/>
          <a:p>
            <a:pPr marL="0" marR="0" lvl="0" indent="0" algn="ctr"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rPr>
              <a:t>The inputs &amp; </a:t>
            </a:r>
            <a:r>
              <a:rPr kumimoji="0" lang="en-US" sz="1400" b="0" i="0" u="none" strike="noStrike" kern="0" cap="none" spc="0" normalizeH="0" baseline="0" noProof="0" dirty="0" err="1">
                <a:ln>
                  <a:noFill/>
                </a:ln>
                <a:solidFill>
                  <a:prstClr val="black"/>
                </a:solidFill>
                <a:effectLst/>
                <a:uLnTx/>
                <a:uFillTx/>
                <a:latin typeface="Segoe UI Light"/>
              </a:rPr>
              <a:t>supervertexes</a:t>
            </a:r>
            <a:r>
              <a:rPr kumimoji="0" lang="en-US" sz="1400" b="0" i="0" u="none" strike="noStrike" kern="0" cap="none" spc="0" normalizeH="0" noProof="0" dirty="0">
                <a:ln>
                  <a:noFill/>
                </a:ln>
                <a:solidFill>
                  <a:prstClr val="black"/>
                </a:solidFill>
                <a:effectLst/>
                <a:uLnTx/>
                <a:uFillTx/>
                <a:latin typeface="Segoe UI Light"/>
              </a:rPr>
              <a:t> are visualized as a “job graph”</a:t>
            </a:r>
            <a:endParaRPr kumimoji="0" lang="en-US" sz="1400" b="0" i="0" u="none" strike="noStrike" kern="0" cap="none" spc="0" normalizeH="0" baseline="0" noProof="0" dirty="0">
              <a:ln>
                <a:noFill/>
              </a:ln>
              <a:solidFill>
                <a:prstClr val="black"/>
              </a:solidFill>
              <a:effectLst/>
              <a:uLnTx/>
              <a:uFillTx/>
              <a:latin typeface="Segoe UI Light"/>
            </a:endParaRPr>
          </a:p>
        </p:txBody>
      </p:sp>
      <p:sp>
        <p:nvSpPr>
          <p:cNvPr id="246" name="Rectangle 245"/>
          <p:cNvSpPr/>
          <p:nvPr/>
        </p:nvSpPr>
        <p:spPr>
          <a:xfrm>
            <a:off x="7676612" y="3399415"/>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a:rPr>
              <a:t>6 vertices</a:t>
            </a:r>
          </a:p>
        </p:txBody>
      </p:sp>
      <p:sp>
        <p:nvSpPr>
          <p:cNvPr id="247" name="Rectangle 246"/>
          <p:cNvSpPr/>
          <p:nvPr/>
        </p:nvSpPr>
        <p:spPr>
          <a:xfrm>
            <a:off x="7480826" y="3976394"/>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Segoe UI Light"/>
              </a:rPr>
              <a:t>2</a:t>
            </a:r>
            <a:r>
              <a:rPr kumimoji="0" lang="en-US" sz="1200" b="0" i="0" u="none" strike="noStrike" kern="0" cap="none" spc="0" normalizeH="0" baseline="0" noProof="0" dirty="0">
                <a:ln>
                  <a:noFill/>
                </a:ln>
                <a:solidFill>
                  <a:prstClr val="black"/>
                </a:solidFill>
                <a:effectLst/>
                <a:uLnTx/>
                <a:uFillTx/>
                <a:latin typeface="Segoe UI Light"/>
              </a:rPr>
              <a:t> vertices</a:t>
            </a:r>
          </a:p>
        </p:txBody>
      </p:sp>
      <p:sp>
        <p:nvSpPr>
          <p:cNvPr id="20" name="Rectangle 19"/>
          <p:cNvSpPr/>
          <p:nvPr/>
        </p:nvSpPr>
        <p:spPr>
          <a:xfrm>
            <a:off x="6590890" y="2162393"/>
            <a:ext cx="1060140" cy="365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cxnSp>
        <p:nvCxnSpPr>
          <p:cNvPr id="248" name="Straight Arrow Connector 247"/>
          <p:cNvCxnSpPr>
            <a:stCxn id="20" idx="2"/>
            <a:endCxn id="234" idx="0"/>
          </p:cNvCxnSpPr>
          <p:nvPr/>
        </p:nvCxnSpPr>
        <p:spPr>
          <a:xfrm flipH="1">
            <a:off x="7119837" y="2528043"/>
            <a:ext cx="1123" cy="247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6594081" y="4552144"/>
            <a:ext cx="1060140" cy="365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cxnSp>
        <p:nvCxnSpPr>
          <p:cNvPr id="250" name="Straight Arrow Connector 249"/>
          <p:cNvCxnSpPr>
            <a:stCxn id="236" idx="2"/>
            <a:endCxn id="249" idx="0"/>
          </p:cNvCxnSpPr>
          <p:nvPr/>
        </p:nvCxnSpPr>
        <p:spPr>
          <a:xfrm>
            <a:off x="7119837" y="4297774"/>
            <a:ext cx="4314" cy="254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107762" y="1443934"/>
            <a:ext cx="4038068" cy="738664"/>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rPr>
              <a:t>U-SQL </a:t>
            </a:r>
            <a:r>
              <a:rPr kumimoji="0" lang="en-US" sz="1400" b="0" i="0" u="none" strike="noStrike" kern="0" cap="none" spc="0" normalizeH="0" baseline="0" noProof="0" dirty="0">
                <a:ln>
                  <a:noFill/>
                </a:ln>
                <a:effectLst/>
                <a:uLnTx/>
                <a:uFillTx/>
                <a:latin typeface="Segoe UI Light"/>
              </a:rPr>
              <a:t>Script</a:t>
            </a:r>
            <a:r>
              <a:rPr kumimoji="0" lang="en-US" sz="1400" b="0" i="0" u="none" strike="noStrike" kern="0" cap="none" spc="0" normalizeH="0" baseline="0" noProof="0" dirty="0">
                <a:ln>
                  <a:noFill/>
                </a:ln>
                <a:solidFill>
                  <a:prstClr val="black"/>
                </a:solidFill>
                <a:effectLst/>
                <a:uLnTx/>
                <a:uFillTx/>
                <a:latin typeface="Segoe UI Light"/>
              </a:rPr>
              <a:t> is logical plan to</a:t>
            </a:r>
            <a:r>
              <a:rPr kumimoji="0" lang="en-US" sz="1400" b="0" i="0" u="none" strike="noStrike" kern="0" cap="none" spc="0" normalizeH="0" noProof="0" dirty="0">
                <a:ln>
                  <a:noFill/>
                </a:ln>
                <a:solidFill>
                  <a:prstClr val="black"/>
                </a:solidFill>
                <a:effectLst/>
                <a:uLnTx/>
                <a:uFillTx/>
                <a:latin typeface="Segoe UI Light"/>
              </a:rPr>
              <a:t> transform input data to output data that is transformed into a set of physical work divided into vertexes.</a:t>
            </a:r>
            <a:endParaRPr kumimoji="0" lang="en-US" sz="1400" b="0" i="0" u="none" strike="noStrike" kern="0" cap="none" spc="0" normalizeH="0" baseline="0" noProof="0" dirty="0">
              <a:ln>
                <a:noFill/>
              </a:ln>
              <a:solidFill>
                <a:prstClr val="black"/>
              </a:solidFill>
              <a:effectLst/>
              <a:uLnTx/>
              <a:uFillTx/>
              <a:latin typeface="Segoe UI Light"/>
            </a:endParaRPr>
          </a:p>
        </p:txBody>
      </p:sp>
      <p:grpSp>
        <p:nvGrpSpPr>
          <p:cNvPr id="89" name="Group 88"/>
          <p:cNvGrpSpPr/>
          <p:nvPr/>
        </p:nvGrpSpPr>
        <p:grpSpPr>
          <a:xfrm>
            <a:off x="11012408" y="2235564"/>
            <a:ext cx="503495" cy="697297"/>
            <a:chOff x="6000659" y="7489711"/>
            <a:chExt cx="1447800" cy="2005079"/>
          </a:xfrm>
        </p:grpSpPr>
        <p:sp>
          <p:nvSpPr>
            <p:cNvPr id="90" name="Oval 89"/>
            <p:cNvSpPr/>
            <p:nvPr/>
          </p:nvSpPr>
          <p:spPr>
            <a:xfrm>
              <a:off x="6915059" y="7489711"/>
              <a:ext cx="228600" cy="228600"/>
            </a:xfrm>
            <a:prstGeom prst="ellipse">
              <a:avLst/>
            </a:prstGeom>
            <a:solidFill>
              <a:srgbClr val="00B0F0"/>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93" name="Oval 92"/>
            <p:cNvSpPr/>
            <p:nvPr/>
          </p:nvSpPr>
          <p:spPr>
            <a:xfrm>
              <a:off x="6610259" y="7830954"/>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dirty="0">
                <a:ln>
                  <a:noFill/>
                </a:ln>
                <a:solidFill>
                  <a:schemeClr val="tx1">
                    <a:lumMod val="65000"/>
                    <a:lumOff val="35000"/>
                  </a:schemeClr>
                </a:solidFill>
                <a:effectLst/>
                <a:uLnTx/>
                <a:uFillTx/>
              </a:endParaRPr>
            </a:p>
          </p:txBody>
        </p:sp>
        <p:cxnSp>
          <p:nvCxnSpPr>
            <p:cNvPr id="94" name="Straight Connector 93"/>
            <p:cNvCxnSpPr>
              <a:stCxn id="93" idx="7"/>
              <a:endCxn id="90" idx="3"/>
            </p:cNvCxnSpPr>
            <p:nvPr/>
          </p:nvCxnSpPr>
          <p:spPr>
            <a:xfrm flipV="1">
              <a:off x="6805381" y="7684833"/>
              <a:ext cx="143156" cy="17959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219859" y="7830952"/>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96" name="Straight Connector 95"/>
            <p:cNvCxnSpPr>
              <a:stCxn id="95" idx="1"/>
              <a:endCxn id="90" idx="5"/>
            </p:cNvCxnSpPr>
            <p:nvPr/>
          </p:nvCxnSpPr>
          <p:spPr>
            <a:xfrm flipH="1" flipV="1">
              <a:off x="7110181" y="7684833"/>
              <a:ext cx="143156" cy="17959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305459" y="8205675"/>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98" name="Oval 97"/>
            <p:cNvSpPr/>
            <p:nvPr/>
          </p:nvSpPr>
          <p:spPr>
            <a:xfrm>
              <a:off x="6000659" y="8546918"/>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99" name="Straight Connector 98"/>
            <p:cNvCxnSpPr>
              <a:stCxn id="98" idx="7"/>
              <a:endCxn id="97" idx="3"/>
            </p:cNvCxnSpPr>
            <p:nvPr/>
          </p:nvCxnSpPr>
          <p:spPr>
            <a:xfrm flipV="1">
              <a:off x="6195781" y="8400797"/>
              <a:ext cx="143156" cy="17959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6610259" y="8546916"/>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101" name="Straight Connector 100"/>
            <p:cNvCxnSpPr>
              <a:stCxn id="100" idx="1"/>
              <a:endCxn id="97" idx="5"/>
            </p:cNvCxnSpPr>
            <p:nvPr/>
          </p:nvCxnSpPr>
          <p:spPr>
            <a:xfrm flipH="1" flipV="1">
              <a:off x="6500581" y="8400797"/>
              <a:ext cx="143156" cy="17959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7" idx="7"/>
              <a:endCxn id="93" idx="3"/>
            </p:cNvCxnSpPr>
            <p:nvPr/>
          </p:nvCxnSpPr>
          <p:spPr>
            <a:xfrm flipV="1">
              <a:off x="6500581" y="8026076"/>
              <a:ext cx="143156" cy="21307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6607973" y="8924947"/>
              <a:ext cx="230886"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sp>
          <p:nvSpPr>
            <p:cNvPr id="104" name="Oval 103"/>
            <p:cNvSpPr/>
            <p:nvPr/>
          </p:nvSpPr>
          <p:spPr>
            <a:xfrm>
              <a:off x="6303173" y="9266190"/>
              <a:ext cx="230886"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105" name="Straight Connector 104"/>
            <p:cNvCxnSpPr>
              <a:stCxn id="104" idx="7"/>
              <a:endCxn id="103" idx="3"/>
            </p:cNvCxnSpPr>
            <p:nvPr/>
          </p:nvCxnSpPr>
          <p:spPr>
            <a:xfrm flipV="1">
              <a:off x="6499540" y="9120069"/>
              <a:ext cx="142953" cy="17959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912773" y="9266188"/>
              <a:ext cx="230886" cy="228600"/>
            </a:xfrm>
            <a:prstGeom prst="ellipse">
              <a:avLst/>
            </a:prstGeom>
            <a:solidFill>
              <a:srgbClr val="E6368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107" name="Straight Connector 106"/>
            <p:cNvCxnSpPr>
              <a:stCxn id="106" idx="1"/>
              <a:endCxn id="103" idx="5"/>
            </p:cNvCxnSpPr>
            <p:nvPr/>
          </p:nvCxnSpPr>
          <p:spPr>
            <a:xfrm flipH="1" flipV="1">
              <a:off x="6804340" y="9120069"/>
              <a:ext cx="142953" cy="17959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3" idx="0"/>
              <a:endCxn id="100" idx="4"/>
            </p:cNvCxnSpPr>
            <p:nvPr/>
          </p:nvCxnSpPr>
          <p:spPr>
            <a:xfrm flipV="1">
              <a:off x="6723416" y="8775516"/>
              <a:ext cx="1143" cy="149431"/>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7218716" y="8239153"/>
              <a:ext cx="228600"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110" name="Straight Connector 109"/>
            <p:cNvCxnSpPr>
              <a:stCxn id="109" idx="0"/>
              <a:endCxn id="95" idx="4"/>
            </p:cNvCxnSpPr>
            <p:nvPr/>
          </p:nvCxnSpPr>
          <p:spPr>
            <a:xfrm flipV="1">
              <a:off x="7333016" y="8059552"/>
              <a:ext cx="1143" cy="179601"/>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7216430" y="8617184"/>
              <a:ext cx="230886" cy="22860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lumMod val="65000"/>
                    <a:lumOff val="35000"/>
                  </a:schemeClr>
                </a:solidFill>
                <a:effectLst/>
                <a:uLnTx/>
                <a:uFillTx/>
              </a:endParaRPr>
            </a:p>
          </p:txBody>
        </p:sp>
        <p:cxnSp>
          <p:nvCxnSpPr>
            <p:cNvPr id="112" name="Straight Connector 111"/>
            <p:cNvCxnSpPr>
              <a:stCxn id="111" idx="0"/>
              <a:endCxn id="109" idx="4"/>
            </p:cNvCxnSpPr>
            <p:nvPr/>
          </p:nvCxnSpPr>
          <p:spPr>
            <a:xfrm flipV="1">
              <a:off x="7331873" y="8467753"/>
              <a:ext cx="1143" cy="149431"/>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976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Azure Data Lake </a:t>
            </a:r>
            <a:r>
              <a:rPr lang="en-US" b="1" dirty="0">
                <a:latin typeface="+mn-lt"/>
              </a:rPr>
              <a:t>Analytics Unit</a:t>
            </a:r>
            <a:r>
              <a:rPr lang="en-US" dirty="0"/>
              <a:t> (</a:t>
            </a:r>
            <a:r>
              <a:rPr lang="en-US" b="1" dirty="0">
                <a:latin typeface="+mn-lt"/>
              </a:rPr>
              <a:t>AU</a:t>
            </a:r>
            <a:r>
              <a:rPr lang="en-US" dirty="0"/>
              <a:t>)</a:t>
            </a:r>
          </a:p>
        </p:txBody>
      </p:sp>
      <p:sp>
        <p:nvSpPr>
          <p:cNvPr id="4" name="Rectangle 3"/>
          <p:cNvSpPr/>
          <p:nvPr/>
        </p:nvSpPr>
        <p:spPr>
          <a:xfrm>
            <a:off x="731896" y="1707979"/>
            <a:ext cx="11064119" cy="2062103"/>
          </a:xfrm>
          <a:prstGeom prst="rect">
            <a:avLst/>
          </a:prstGeom>
        </p:spPr>
        <p:txBody>
          <a:bodyPr wrap="square">
            <a:spAutoFit/>
          </a:bodyPr>
          <a:lstStyle/>
          <a:p>
            <a:pPr lvl="0" defTabSz="777149">
              <a:defRPr/>
            </a:pPr>
            <a:r>
              <a:rPr lang="en-US" sz="3200" u="sng" kern="0" dirty="0">
                <a:latin typeface="+mj-lt"/>
              </a:rPr>
              <a:t>1 AU ~= 1 YARN Container</a:t>
            </a:r>
          </a:p>
          <a:p>
            <a:pPr marL="342900" lvl="0" indent="-342900" defTabSz="777149">
              <a:buFont typeface="Arial" panose="020B0604020202020204" pitchFamily="34" charset="0"/>
              <a:buChar char="•"/>
              <a:defRPr/>
            </a:pPr>
            <a:r>
              <a:rPr lang="en-US" sz="3200" kern="0" dirty="0">
                <a:latin typeface="+mj-lt"/>
              </a:rPr>
              <a:t>A Windows OS VM</a:t>
            </a:r>
          </a:p>
          <a:p>
            <a:pPr marL="342900" lvl="0" indent="-342900" defTabSz="777149">
              <a:buFont typeface="Arial" panose="020B0604020202020204" pitchFamily="34" charset="0"/>
              <a:buChar char="•"/>
              <a:defRPr/>
            </a:pPr>
            <a:r>
              <a:rPr lang="en-US" sz="3200" kern="0" dirty="0">
                <a:latin typeface="+mj-lt"/>
              </a:rPr>
              <a:t>2 cores</a:t>
            </a:r>
          </a:p>
          <a:p>
            <a:pPr marL="342900" lvl="0" indent="-342900" defTabSz="777149">
              <a:buFont typeface="Arial" panose="020B0604020202020204" pitchFamily="34" charset="0"/>
              <a:buChar char="•"/>
              <a:defRPr/>
            </a:pPr>
            <a:r>
              <a:rPr lang="en-US" sz="3200" kern="0" dirty="0">
                <a:latin typeface="+mj-lt"/>
              </a:rPr>
              <a:t>6 GB of memory (shared with OS and ADLA and your code)</a:t>
            </a:r>
          </a:p>
        </p:txBody>
      </p:sp>
      <p:sp>
        <p:nvSpPr>
          <p:cNvPr id="5" name="Rectangle 4"/>
          <p:cNvSpPr/>
          <p:nvPr/>
        </p:nvSpPr>
        <p:spPr>
          <a:xfrm>
            <a:off x="0" y="5707062"/>
            <a:ext cx="12445461" cy="1287463"/>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Don’t get hung up on these numbers! </a:t>
            </a:r>
            <a:r>
              <a:rPr lang="en-US" sz="3600" dirty="0">
                <a:sym typeface="Wingdings" panose="05000000000000000000" pitchFamily="2" charset="2"/>
              </a:rPr>
              <a:t></a:t>
            </a:r>
            <a:endParaRPr lang="en-US" sz="3600" dirty="0"/>
          </a:p>
        </p:txBody>
      </p:sp>
    </p:spTree>
    <p:extLst>
      <p:ext uri="{BB962C8B-B14F-4D97-AF65-F5344CB8AC3E}">
        <p14:creationId xmlns:p14="http://schemas.microsoft.com/office/powerpoint/2010/main" val="2277502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Vertexes vs AUs vs Containers</a:t>
            </a:r>
          </a:p>
        </p:txBody>
      </p:sp>
      <p:sp>
        <p:nvSpPr>
          <p:cNvPr id="6" name="Content Placeholder 5"/>
          <p:cNvSpPr>
            <a:spLocks noGrp="1"/>
          </p:cNvSpPr>
          <p:nvPr>
            <p:ph idx="1"/>
          </p:nvPr>
        </p:nvSpPr>
        <p:spPr/>
        <p:txBody>
          <a:bodyPr>
            <a:normAutofit lnSpcReduction="10000"/>
          </a:bodyPr>
          <a:lstStyle/>
          <a:p>
            <a:pPr marL="0" indent="0">
              <a:buNone/>
            </a:pPr>
            <a:r>
              <a:rPr lang="en-US" b="1" dirty="0"/>
              <a:t>Vertexes </a:t>
            </a:r>
            <a:r>
              <a:rPr lang="en-US" dirty="0"/>
              <a:t>= Pieces of Work. This number is determined by the U-SQL system. You can </a:t>
            </a:r>
            <a:r>
              <a:rPr lang="en-US" u="sng" dirty="0"/>
              <a:t>influence</a:t>
            </a:r>
            <a:r>
              <a:rPr lang="en-US" dirty="0"/>
              <a:t> it. This has nothing to do with job cost ($)</a:t>
            </a:r>
          </a:p>
          <a:p>
            <a:pPr marL="0" indent="0">
              <a:buNone/>
            </a:pPr>
            <a:endParaRPr lang="en-US" dirty="0"/>
          </a:p>
          <a:p>
            <a:pPr marL="0" indent="0">
              <a:buNone/>
            </a:pPr>
            <a:r>
              <a:rPr lang="en-US" b="1" dirty="0"/>
              <a:t>AUs </a:t>
            </a:r>
            <a:r>
              <a:rPr lang="en-US" dirty="0"/>
              <a:t>= number of YARN containers assigned to the work. You control this number on a per job basis. This determines job cost ($).</a:t>
            </a:r>
          </a:p>
          <a:p>
            <a:pPr marL="0" indent="0">
              <a:buNone/>
            </a:pPr>
            <a:endParaRPr lang="en-US" dirty="0"/>
          </a:p>
          <a:p>
            <a:pPr marL="0" indent="0">
              <a:buNone/>
            </a:pPr>
            <a:r>
              <a:rPr lang="en-US" b="1" dirty="0"/>
              <a:t>YARN Containers</a:t>
            </a:r>
            <a:r>
              <a:rPr lang="en-US" dirty="0"/>
              <a:t> corresponds to # of AUs</a:t>
            </a:r>
          </a:p>
          <a:p>
            <a:pPr marL="0" indent="0">
              <a:buNone/>
            </a:pPr>
            <a:r>
              <a:rPr lang="en-US" dirty="0"/>
              <a:t>Currently 1 to 1 </a:t>
            </a:r>
          </a:p>
          <a:p>
            <a:pPr marL="0" indent="0">
              <a:buNone/>
            </a:pPr>
            <a:r>
              <a:rPr lang="en-US" dirty="0"/>
              <a:t>An additional container is used by the Job Manager for a Job. No charge for this extra container.</a:t>
            </a:r>
          </a:p>
          <a:p>
            <a:pPr marL="0" indent="0">
              <a:buNone/>
            </a:pPr>
            <a:endParaRPr lang="en-US" dirty="0"/>
          </a:p>
        </p:txBody>
      </p:sp>
    </p:spTree>
    <p:extLst>
      <p:ext uri="{BB962C8B-B14F-4D97-AF65-F5344CB8AC3E}">
        <p14:creationId xmlns:p14="http://schemas.microsoft.com/office/powerpoint/2010/main" val="740020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Demo: U-SQL in VS</a:t>
            </a:r>
            <a:br>
              <a:rPr lang="en-US" sz="6731" dirty="0">
                <a:solidFill>
                  <a:schemeClr val="bg1"/>
                </a:solidFill>
              </a:rPr>
            </a:br>
            <a:r>
              <a:rPr lang="en-US" sz="3200" dirty="0">
                <a:solidFill>
                  <a:schemeClr val="bg1"/>
                </a:solidFill>
              </a:rPr>
              <a:t>Visual Studio Integration</a:t>
            </a:r>
            <a:br>
              <a:rPr lang="en-US" sz="3200" dirty="0">
                <a:solidFill>
                  <a:schemeClr val="bg1"/>
                </a:solidFill>
              </a:rPr>
            </a:br>
            <a:r>
              <a:rPr lang="en-US" sz="3200" dirty="0">
                <a:solidFill>
                  <a:schemeClr val="bg1"/>
                </a:solidFill>
              </a:rPr>
              <a:t>U-SQL Script Authoring</a:t>
            </a:r>
            <a:br>
              <a:rPr lang="en-US" sz="3200" dirty="0">
                <a:solidFill>
                  <a:schemeClr val="bg1"/>
                </a:solidFill>
              </a:rPr>
            </a:br>
            <a:r>
              <a:rPr lang="en-US" sz="3200" dirty="0">
                <a:solidFill>
                  <a:schemeClr val="bg1"/>
                </a:solidFill>
              </a:rPr>
              <a:t>Code-Behind</a:t>
            </a:r>
            <a:endParaRPr lang="en-US" dirty="0">
              <a:solidFill>
                <a:schemeClr val="bg1"/>
              </a:solidFill>
            </a:endParaRPr>
          </a:p>
        </p:txBody>
      </p:sp>
    </p:spTree>
    <p:extLst>
      <p:ext uri="{BB962C8B-B14F-4D97-AF65-F5344CB8AC3E}">
        <p14:creationId xmlns:p14="http://schemas.microsoft.com/office/powerpoint/2010/main" val="86569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Group 3"/>
          <p:cNvGrpSpPr/>
          <p:nvPr/>
        </p:nvGrpSpPr>
        <p:grpSpPr>
          <a:xfrm>
            <a:off x="46037" y="1414947"/>
            <a:ext cx="2760417" cy="2463315"/>
            <a:chOff x="46037" y="1414947"/>
            <a:chExt cx="4724400" cy="4215915"/>
          </a:xfrm>
        </p:grpSpPr>
        <p:pic>
          <p:nvPicPr>
            <p:cNvPr id="3" name="Picture 2"/>
            <p:cNvPicPr>
              <a:picLocks noChangeAspect="1"/>
            </p:cNvPicPr>
            <p:nvPr/>
          </p:nvPicPr>
          <p:blipFill>
            <a:blip r:embed="rId2"/>
            <a:stretch>
              <a:fillRect/>
            </a:stretch>
          </p:blipFill>
          <p:spPr>
            <a:xfrm>
              <a:off x="46037" y="1414947"/>
              <a:ext cx="4724400" cy="4215915"/>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46415" y="2382855"/>
              <a:ext cx="4466829" cy="733407"/>
            </a:xfrm>
            <a:prstGeom prst="rect">
              <a:avLst/>
            </a:prstGeom>
            <a:noFill/>
            <a:ln w="57150">
              <a:solidFill>
                <a:srgbClr val="E74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98437" y="3622581"/>
              <a:ext cx="3134868" cy="365262"/>
            </a:xfrm>
            <a:prstGeom prst="rect">
              <a:avLst/>
            </a:prstGeom>
            <a:noFill/>
            <a:ln w="57150">
              <a:solidFill>
                <a:srgbClr val="E74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 name="Table 1"/>
          <p:cNvGraphicFramePr>
            <a:graphicFrameLocks noGrp="1"/>
          </p:cNvGraphicFramePr>
          <p:nvPr>
            <p:extLst>
              <p:ext uri="{D42A27DB-BD31-4B8C-83A1-F6EECF244321}">
                <p14:modId xmlns:p14="http://schemas.microsoft.com/office/powerpoint/2010/main" val="3781638476"/>
              </p:ext>
            </p:extLst>
          </p:nvPr>
        </p:nvGraphicFramePr>
        <p:xfrm>
          <a:off x="2923535" y="1058861"/>
          <a:ext cx="7900975" cy="4517205"/>
        </p:xfrm>
        <a:graphic>
          <a:graphicData uri="http://schemas.openxmlformats.org/drawingml/2006/table">
            <a:tbl>
              <a:tblPr firstRow="1" bandRow="1">
                <a:tableStyleId>{2D5ABB26-0587-4C30-8999-92F81FD0307C}</a:tableStyleId>
              </a:tblPr>
              <a:tblGrid>
                <a:gridCol w="925957">
                  <a:extLst>
                    <a:ext uri="{9D8B030D-6E8A-4147-A177-3AD203B41FA5}">
                      <a16:colId xmlns:a16="http://schemas.microsoft.com/office/drawing/2014/main" val="2768159701"/>
                    </a:ext>
                  </a:extLst>
                </a:gridCol>
                <a:gridCol w="1417955">
                  <a:extLst>
                    <a:ext uri="{9D8B030D-6E8A-4147-A177-3AD203B41FA5}">
                      <a16:colId xmlns:a16="http://schemas.microsoft.com/office/drawing/2014/main" val="1968886952"/>
                    </a:ext>
                  </a:extLst>
                </a:gridCol>
                <a:gridCol w="5557063">
                  <a:extLst>
                    <a:ext uri="{9D8B030D-6E8A-4147-A177-3AD203B41FA5}">
                      <a16:colId xmlns:a16="http://schemas.microsoft.com/office/drawing/2014/main" val="1105647334"/>
                    </a:ext>
                  </a:extLst>
                </a:gridCol>
              </a:tblGrid>
              <a:tr h="402969">
                <a:tc>
                  <a:txBody>
                    <a:bodyPr/>
                    <a:lstStyle/>
                    <a:p>
                      <a:pPr algn="ctr"/>
                      <a:r>
                        <a:rPr lang="en-US" sz="1400" dirty="0"/>
                        <a:t>UX</a:t>
                      </a:r>
                    </a:p>
                  </a:txBody>
                  <a:tcPr anchor="b">
                    <a:lnB w="12700" cap="flat" cmpd="sng" algn="ctr">
                      <a:solidFill>
                        <a:schemeClr val="tx1"/>
                      </a:solidFill>
                      <a:prstDash val="solid"/>
                      <a:round/>
                      <a:headEnd type="none" w="med" len="med"/>
                      <a:tailEnd type="none" w="med" len="med"/>
                    </a:lnB>
                  </a:tcPr>
                </a:tc>
                <a:tc gridSpan="2">
                  <a:txBody>
                    <a:bodyPr/>
                    <a:lstStyle/>
                    <a:p>
                      <a:r>
                        <a:rPr lang="en-US" sz="1400" dirty="0"/>
                        <a:t>Internal Job State</a:t>
                      </a:r>
                    </a:p>
                  </a:txBody>
                  <a:tcPr anchor="b">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46379809"/>
                  </a:ext>
                </a:extLst>
              </a:tr>
              <a:tr h="402969">
                <a:tc rowSpan="2">
                  <a:txBody>
                    <a:bodyPr/>
                    <a:lstStyle/>
                    <a:p>
                      <a:pPr algn="r"/>
                      <a:r>
                        <a:rPr lang="en-US" sz="1200" b="1" dirty="0">
                          <a:solidFill>
                            <a:schemeClr val="tx1"/>
                          </a:solidFill>
                        </a:rPr>
                        <a:t>Preparing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dirty="0" err="1">
                          <a:solidFill>
                            <a:sysClr val="windowText" lastClr="000000"/>
                          </a:solidFill>
                        </a:rPr>
                        <a:t>Preparing.New</a:t>
                      </a:r>
                      <a:endParaRPr lang="en-US" sz="1050" b="0" dirty="0">
                        <a:solidFill>
                          <a:sysClr val="windowText" lastClr="000000"/>
                        </a:solidFill>
                      </a:endParaRPr>
                    </a:p>
                  </a:txBody>
                  <a:tcPr anchor="ctr">
                    <a:lnT w="12700" cap="flat" cmpd="sng" algn="ctr">
                      <a:solidFill>
                        <a:schemeClr val="tx1"/>
                      </a:solidFill>
                      <a:prstDash val="solid"/>
                      <a:round/>
                      <a:headEnd type="none" w="med" len="med"/>
                      <a:tailEnd type="none" w="med" len="med"/>
                    </a:lnT>
                    <a:noFill/>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chemeClr val="tx1"/>
                          </a:solidFill>
                          <a:effectLst/>
                          <a:uLnTx/>
                          <a:uFillTx/>
                          <a:latin typeface="+mn-lt"/>
                        </a:rPr>
                        <a:t>A new job appears!</a:t>
                      </a:r>
                      <a:endParaRPr kumimoji="0" lang="en-US" sz="1100" b="0" i="0" u="none" strike="noStrike" kern="0" cap="none" spc="0" normalizeH="0" baseline="0" noProof="0" dirty="0">
                        <a:ln>
                          <a:noFill/>
                        </a:ln>
                        <a:solidFill>
                          <a:schemeClr val="tx1"/>
                        </a:solidFill>
                        <a:effectLst/>
                        <a:uLnTx/>
                        <a:uFillTx/>
                        <a:latin typeface="+mn-lt"/>
                      </a:endParaRP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75537038"/>
                  </a:ext>
                </a:extLst>
              </a:tr>
              <a:tr h="776487">
                <a:tc vMerge="1">
                  <a:txBody>
                    <a:bodyPr/>
                    <a:lstStyle/>
                    <a:p>
                      <a:endParaRPr lang="en-US" dirty="0"/>
                    </a:p>
                  </a:txBody>
                  <a:tcPr/>
                </a:tc>
                <a:tc>
                  <a:txBody>
                    <a:bodyPr/>
                    <a:lstStyle/>
                    <a:p>
                      <a:r>
                        <a:rPr lang="en-US" sz="1050" b="0" dirty="0" err="1">
                          <a:solidFill>
                            <a:sysClr val="windowText" lastClr="000000"/>
                          </a:solidFill>
                        </a:rPr>
                        <a:t>Preparing.Compiling</a:t>
                      </a:r>
                      <a:endParaRPr lang="en-US" sz="1050" b="0" dirty="0">
                        <a:solidFill>
                          <a:sysClr val="windowText" lastClr="000000"/>
                        </a:solidFill>
                      </a:endParaRPr>
                    </a:p>
                  </a:txBody>
                  <a:tcPr anchor="ctr">
                    <a:lnB w="12700" cap="flat" cmpd="sng" algn="ctr">
                      <a:solidFill>
                        <a:schemeClr val="tx1"/>
                      </a:solidFill>
                      <a:prstDash val="solid"/>
                      <a:round/>
                      <a:headEnd type="none" w="med" len="med"/>
                      <a:tailEnd type="none" w="med" len="med"/>
                    </a:lnB>
                    <a:noFill/>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chemeClr val="tx1"/>
                          </a:solidFill>
                          <a:effectLst/>
                          <a:uLnTx/>
                          <a:uFillTx/>
                          <a:latin typeface="+mn-lt"/>
                        </a:rPr>
                        <a:t>Compile the script to verify it is a valid U-SQL job</a:t>
                      </a:r>
                    </a:p>
                    <a:p>
                      <a:endParaRPr lang="en-US" sz="1100" dirty="0">
                        <a:solidFill>
                          <a:schemeClr val="tx1"/>
                        </a:solidFill>
                        <a:latin typeface="+mn-lt"/>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8781908"/>
                  </a:ext>
                </a:extLst>
              </a:tr>
              <a:tr h="402969">
                <a:tc rowSpan="3">
                  <a:txBody>
                    <a:bodyPr/>
                    <a:lstStyle/>
                    <a:p>
                      <a:pPr algn="r"/>
                      <a:r>
                        <a:rPr lang="en-US" sz="1200" b="1" kern="1200" dirty="0">
                          <a:solidFill>
                            <a:schemeClr val="tx1"/>
                          </a:solidFill>
                          <a:latin typeface="+mn-lt"/>
                          <a:ea typeface="+mn-ea"/>
                          <a:cs typeface="+mn-cs"/>
                        </a:rPr>
                        <a:t>Queued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kern="1200" dirty="0" err="1">
                          <a:solidFill>
                            <a:sysClr val="windowText" lastClr="000000"/>
                          </a:solidFill>
                          <a:latin typeface="+mn-lt"/>
                          <a:ea typeface="+mn-ea"/>
                          <a:cs typeface="+mn-cs"/>
                        </a:rPr>
                        <a:t>Queued.Queued</a:t>
                      </a:r>
                      <a:endParaRPr lang="en-US" sz="1050" b="0" kern="1200" dirty="0">
                        <a:solidFill>
                          <a:sysClr val="windowText" lastClr="000000"/>
                        </a:solidFill>
                        <a:latin typeface="+mn-lt"/>
                        <a:ea typeface="+mn-ea"/>
                        <a:cs typeface="+mn-cs"/>
                      </a:endParaRPr>
                    </a:p>
                  </a:txBody>
                  <a:tcPr anchor="ctr">
                    <a:lnT w="12700" cap="flat" cmpd="sng" algn="ctr">
                      <a:solidFill>
                        <a:schemeClr val="tx1"/>
                      </a:solidFill>
                      <a:prstDash val="solid"/>
                      <a:round/>
                      <a:headEnd type="none" w="med" len="med"/>
                      <a:tailEnd type="none" w="med" len="med"/>
                    </a:lnT>
                    <a:noFill/>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chemeClr val="tx1"/>
                          </a:solidFill>
                          <a:effectLst/>
                          <a:uLnTx/>
                          <a:uFillTx/>
                          <a:latin typeface="+mn-lt"/>
                        </a:rPr>
                        <a:t>jobs enter the queue</a:t>
                      </a: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15567706"/>
                  </a:ext>
                </a:extLst>
              </a:tr>
              <a:tr h="402969">
                <a:tc vMerge="1">
                  <a:txBody>
                    <a:bodyPr/>
                    <a:lstStyle/>
                    <a:p>
                      <a:endParaRPr lang="en-US" dirty="0"/>
                    </a:p>
                  </a:txBody>
                  <a:tcPr/>
                </a:tc>
                <a:tc>
                  <a:txBody>
                    <a:bodyPr/>
                    <a:lstStyle/>
                    <a:p>
                      <a:r>
                        <a:rPr lang="en-US" sz="1050" b="0" dirty="0" err="1">
                          <a:solidFill>
                            <a:sysClr val="windowText" lastClr="000000"/>
                          </a:solidFill>
                        </a:rPr>
                        <a:t>Queued.Scheduling</a:t>
                      </a:r>
                      <a:endParaRPr lang="en-US" sz="1050" b="0" dirty="0">
                        <a:solidFill>
                          <a:sysClr val="windowText" lastClr="000000"/>
                        </a:solidFill>
                      </a:endParaRPr>
                    </a:p>
                  </a:txBody>
                  <a:tcPr anchor="ctr">
                    <a:noFill/>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rPr>
                        <a:t>Are there enough containers to start the job?</a:t>
                      </a:r>
                    </a:p>
                  </a:txBody>
                  <a:tcPr anchor="ctr">
                    <a:noFill/>
                  </a:tcPr>
                </a:tc>
                <a:extLst>
                  <a:ext uri="{0D108BD9-81ED-4DB2-BD59-A6C34878D82A}">
                    <a16:rowId xmlns:a16="http://schemas.microsoft.com/office/drawing/2014/main" val="578826087"/>
                  </a:ext>
                </a:extLst>
              </a:tr>
              <a:tr h="546417">
                <a:tc vMerge="1">
                  <a:txBody>
                    <a:bodyPr/>
                    <a:lstStyle/>
                    <a:p>
                      <a:endParaRPr lang="en-US" dirty="0"/>
                    </a:p>
                  </a:txBody>
                  <a:tcPr/>
                </a:tc>
                <a:tc>
                  <a:txBody>
                    <a:bodyPr/>
                    <a:lstStyle/>
                    <a:p>
                      <a:r>
                        <a:rPr lang="en-US" sz="1050" b="0" dirty="0" err="1">
                          <a:solidFill>
                            <a:sysClr val="windowText" lastClr="000000"/>
                          </a:solidFill>
                        </a:rPr>
                        <a:t>Queued.Starting</a:t>
                      </a:r>
                      <a:endParaRPr lang="en-US" sz="1050" b="0" dirty="0">
                        <a:solidFill>
                          <a:sysClr val="windowText" lastClr="000000"/>
                        </a:solidFill>
                      </a:endParaRPr>
                    </a:p>
                  </a:txBody>
                  <a:tcPr anchor="ctr">
                    <a:lnB w="12700" cap="flat" cmpd="sng" algn="ctr">
                      <a:solidFill>
                        <a:schemeClr val="tx1"/>
                      </a:solidFill>
                      <a:prstDash val="solid"/>
                      <a:round/>
                      <a:headEnd type="none" w="med" len="med"/>
                      <a:tailEnd type="none" w="med" len="med"/>
                    </a:lnB>
                    <a:noFill/>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chemeClr val="tx1"/>
                          </a:solidFill>
                          <a:effectLst/>
                          <a:uLnTx/>
                          <a:uFillTx/>
                          <a:latin typeface="+mn-lt"/>
                        </a:rPr>
                        <a:t>If yes, then allocate those containers for the job</a:t>
                      </a:r>
                      <a:endParaRPr kumimoji="0" lang="en-US" sz="1100" b="0" i="0" u="none" strike="noStrike" kern="0" cap="none" spc="0" normalizeH="0" baseline="0" noProof="0" dirty="0">
                        <a:ln>
                          <a:noFill/>
                        </a:ln>
                        <a:solidFill>
                          <a:schemeClr val="tx1"/>
                        </a:solidFill>
                        <a:effectLst/>
                        <a:uLnTx/>
                        <a:uFillTx/>
                        <a:latin typeface="+mn-lt"/>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2564412"/>
                  </a:ext>
                </a:extLst>
              </a:tr>
              <a:tr h="402969">
                <a:tc>
                  <a:txBody>
                    <a:bodyPr/>
                    <a:lstStyle/>
                    <a:p>
                      <a:pPr algn="r"/>
                      <a:r>
                        <a:rPr lang="en-US" sz="1200" b="1" dirty="0">
                          <a:solidFill>
                            <a:schemeClr val="tx1"/>
                          </a:solidFill>
                        </a:rPr>
                        <a:t>Running</a:t>
                      </a:r>
                    </a:p>
                  </a:txBody>
                  <a:tcPr anchor="ctr">
                    <a:lnT w="12700" cap="flat" cmpd="sng" algn="ctr">
                      <a:solidFill>
                        <a:schemeClr val="tx1"/>
                      </a:solidFill>
                      <a:prstDash val="solid"/>
                      <a:round/>
                      <a:headEnd type="none" w="med" len="med"/>
                      <a:tailEnd type="none" w="med" len="med"/>
                    </a:lnT>
                    <a:noFill/>
                  </a:tcPr>
                </a:tc>
                <a:tc rowSpan="2">
                  <a:txBody>
                    <a:bodyPr/>
                    <a:lstStyle/>
                    <a:p>
                      <a:r>
                        <a:rPr lang="en-US" sz="1050" b="0" dirty="0">
                          <a:solidFill>
                            <a:sysClr val="windowText" lastClr="000000"/>
                          </a:solidFill>
                        </a:rPr>
                        <a:t>Running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chemeClr val="tx1"/>
                          </a:solidFill>
                          <a:effectLst/>
                          <a:uLnTx/>
                          <a:uFillTx/>
                          <a:latin typeface="+mn-lt"/>
                        </a:rPr>
                        <a:t>The U-SQL runtime (1) is now executing vertexes on containers or (2) all the vertexes are finished and the outputs are being finalized.</a:t>
                      </a:r>
                      <a:endParaRPr kumimoji="0" lang="en-US" sz="1100" b="0" i="0" u="none" strike="noStrike" kern="0" cap="none" spc="0" normalizeH="0" baseline="0" noProof="0" dirty="0">
                        <a:ln>
                          <a:noFill/>
                        </a:ln>
                        <a:solidFill>
                          <a:schemeClr val="tx1"/>
                        </a:solidFill>
                        <a:effectLst/>
                        <a:uLnTx/>
                        <a:uFillTx/>
                        <a:latin typeface="+mn-l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8518943"/>
                  </a:ext>
                </a:extLst>
              </a:tr>
              <a:tr h="402969">
                <a:tc>
                  <a:txBody>
                    <a:bodyPr/>
                    <a:lstStyle/>
                    <a:p>
                      <a:pPr algn="r"/>
                      <a:r>
                        <a:rPr lang="en-US" sz="1200" b="1" dirty="0">
                          <a:solidFill>
                            <a:schemeClr val="tx1"/>
                          </a:solidFill>
                        </a:rPr>
                        <a:t>Finalizing</a:t>
                      </a:r>
                    </a:p>
                  </a:txBody>
                  <a:tcPr anchor="ctr">
                    <a:lnB w="12700" cap="flat" cmpd="sng" algn="ctr">
                      <a:solidFill>
                        <a:schemeClr val="tx1"/>
                      </a:solidFill>
                      <a:prstDash val="solid"/>
                      <a:round/>
                      <a:headEnd type="none" w="med" len="med"/>
                      <a:tailEnd type="none" w="med" len="med"/>
                    </a:lnB>
                    <a:noFill/>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595317791"/>
                  </a:ext>
                </a:extLst>
              </a:tr>
              <a:tr h="776487">
                <a:tc>
                  <a:txBody>
                    <a:bodyPr/>
                    <a:lstStyle/>
                    <a:p>
                      <a:pPr algn="r"/>
                      <a:r>
                        <a:rPr lang="en-US" sz="1200" b="1" dirty="0">
                          <a:solidFill>
                            <a:schemeClr val="tx1"/>
                          </a:solidFill>
                        </a:rPr>
                        <a:t>Ended</a:t>
                      </a:r>
                    </a:p>
                  </a:txBody>
                  <a:tcPr anchor="ctr">
                    <a:lnT w="12700" cap="flat" cmpd="sng" algn="ctr">
                      <a:solidFill>
                        <a:schemeClr val="tx1"/>
                      </a:solidFill>
                      <a:prstDash val="solid"/>
                      <a:round/>
                      <a:headEnd type="none" w="med" len="med"/>
                      <a:tailEnd type="none" w="med" len="med"/>
                    </a:lnT>
                    <a:noFill/>
                  </a:tcPr>
                </a:tc>
                <a:tc>
                  <a:txBody>
                    <a:bodyPr/>
                    <a:lstStyle/>
                    <a:p>
                      <a:r>
                        <a:rPr lang="en-US" sz="1050" b="0" dirty="0">
                          <a:solidFill>
                            <a:sysClr val="windowText" lastClr="000000"/>
                          </a:solidFill>
                        </a:rPr>
                        <a:t>Ended</a:t>
                      </a:r>
                    </a:p>
                  </a:txBody>
                  <a:tcPr anchor="ctr">
                    <a:lnT w="12700" cap="flat" cmpd="sng" algn="ctr">
                      <a:solidFill>
                        <a:schemeClr val="tx1"/>
                      </a:solidFill>
                      <a:prstDash val="solid"/>
                      <a:round/>
                      <a:headEnd type="none" w="med" len="med"/>
                      <a:tailEnd type="none" w="med" len="med"/>
                    </a:lnT>
                    <a:noFill/>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kumimoji="0" lang="en-US" sz="1100" u="none" strike="noStrike" kern="0" cap="none" spc="0" normalizeH="0" baseline="0" noProof="0" dirty="0">
                          <a:ln>
                            <a:noFill/>
                          </a:ln>
                          <a:solidFill>
                            <a:schemeClr val="tx1"/>
                          </a:solidFill>
                          <a:effectLst/>
                          <a:uLnTx/>
                          <a:uFillTx/>
                          <a:latin typeface="+mn-lt"/>
                        </a:rPr>
                        <a:t>The job has concluded</a:t>
                      </a:r>
                    </a:p>
                    <a:p>
                      <a:pPr marL="0" marR="0" lvl="0" indent="0" algn="l" defTabSz="932578"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chemeClr val="tx1"/>
                        </a:solidFill>
                        <a:effectLst/>
                        <a:uLnTx/>
                        <a:uFillTx/>
                        <a:latin typeface="+mn-lt"/>
                      </a:endParaRPr>
                    </a:p>
                    <a:p>
                      <a:pPr marL="0" marR="0" lvl="0" indent="0" algn="l" defTabSz="932578"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rPr>
                        <a:t>Result = </a:t>
                      </a:r>
                      <a:r>
                        <a:rPr lang="en-US" sz="1100" b="0" dirty="0">
                          <a:solidFill>
                            <a:schemeClr val="tx1"/>
                          </a:solidFill>
                          <a:latin typeface="+mn-lt"/>
                        </a:rPr>
                        <a:t>Succeeded | Failed | Cancelled</a:t>
                      </a: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914788054"/>
                  </a:ext>
                </a:extLst>
              </a:tr>
            </a:tbl>
          </a:graphicData>
        </a:graphic>
      </p:graphicFrame>
      <p:sp>
        <p:nvSpPr>
          <p:cNvPr id="41" name="Title 40"/>
          <p:cNvSpPr>
            <a:spLocks noGrp="1"/>
          </p:cNvSpPr>
          <p:nvPr>
            <p:ph type="title"/>
          </p:nvPr>
        </p:nvSpPr>
        <p:spPr>
          <a:xfrm>
            <a:off x="194320" y="194293"/>
            <a:ext cx="4728517" cy="788370"/>
          </a:xfrm>
        </p:spPr>
        <p:txBody>
          <a:bodyPr/>
          <a:lstStyle/>
          <a:p>
            <a:pPr algn="ctr"/>
            <a:r>
              <a:rPr lang="en-US" dirty="0"/>
              <a:t>Job Lifecycle States</a:t>
            </a:r>
          </a:p>
        </p:txBody>
      </p:sp>
    </p:spTree>
    <p:extLst>
      <p:ext uri="{BB962C8B-B14F-4D97-AF65-F5344CB8AC3E}">
        <p14:creationId xmlns:p14="http://schemas.microsoft.com/office/powerpoint/2010/main" val="32914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a:solidFill>
                  <a:schemeClr val="bg1"/>
                </a:solidFill>
              </a:rPr>
              <a:t>Introducing Azure Data Lake Analytics</a:t>
            </a:r>
            <a:br>
              <a:rPr lang="en-US" sz="6000" dirty="0">
                <a:solidFill>
                  <a:schemeClr val="bg1"/>
                </a:solidFill>
              </a:rPr>
            </a:br>
            <a:r>
              <a:rPr lang="en-US" sz="4000" dirty="0">
                <a:solidFill>
                  <a:schemeClr val="bg1"/>
                </a:solidFill>
              </a:rPr>
              <a:t>Massively parallel, extensible, analytics made simple </a:t>
            </a:r>
            <a:endParaRPr lang="en-US" dirty="0">
              <a:solidFill>
                <a:schemeClr val="bg1"/>
              </a:solidFill>
            </a:endParaRPr>
          </a:p>
        </p:txBody>
      </p:sp>
      <p:sp>
        <p:nvSpPr>
          <p:cNvPr id="3" name="Content Placeholder 2"/>
          <p:cNvSpPr>
            <a:spLocks noGrp="1"/>
          </p:cNvSpPr>
          <p:nvPr>
            <p:ph idx="1"/>
          </p:nvPr>
        </p:nvSpPr>
        <p:spPr/>
        <p:txBody>
          <a:bodyPr>
            <a:normAutofit/>
          </a:bodyPr>
          <a:lstStyle/>
          <a:p>
            <a:pPr>
              <a:lnSpc>
                <a:spcPct val="150000"/>
              </a:lnSpc>
            </a:pPr>
            <a:r>
              <a:rPr lang="en-US" sz="2000" dirty="0">
                <a:solidFill>
                  <a:schemeClr val="bg1"/>
                </a:solidFill>
                <a:latin typeface="+mj-lt"/>
              </a:rPr>
              <a:t>Start in seconds, Scale instantly, Pay per job</a:t>
            </a:r>
          </a:p>
          <a:p>
            <a:pPr>
              <a:lnSpc>
                <a:spcPct val="150000"/>
              </a:lnSpc>
            </a:pPr>
            <a:r>
              <a:rPr lang="en-US" sz="2000" dirty="0">
                <a:solidFill>
                  <a:schemeClr val="bg1"/>
                </a:solidFill>
                <a:latin typeface="+mj-lt"/>
              </a:rPr>
              <a:t>Develop massively parallel programs with simplicity </a:t>
            </a:r>
          </a:p>
          <a:p>
            <a:pPr>
              <a:lnSpc>
                <a:spcPct val="150000"/>
              </a:lnSpc>
            </a:pPr>
            <a:r>
              <a:rPr lang="en-US" sz="2000" dirty="0">
                <a:solidFill>
                  <a:schemeClr val="bg1"/>
                </a:solidFill>
                <a:latin typeface="+mj-lt"/>
              </a:rPr>
              <a:t>Debug and Optimize your Big Data programs with ease </a:t>
            </a:r>
          </a:p>
          <a:p>
            <a:pPr>
              <a:lnSpc>
                <a:spcPct val="150000"/>
              </a:lnSpc>
            </a:pPr>
            <a:r>
              <a:rPr lang="en-US" sz="2000" dirty="0">
                <a:solidFill>
                  <a:schemeClr val="bg1"/>
                </a:solidFill>
                <a:latin typeface="+mj-lt"/>
              </a:rPr>
              <a:t>Virtualize your analytics (not covered in this presentation)</a:t>
            </a:r>
          </a:p>
          <a:p>
            <a:pPr>
              <a:lnSpc>
                <a:spcPct val="150000"/>
              </a:lnSpc>
            </a:pPr>
            <a:r>
              <a:rPr lang="en-US" sz="2000" dirty="0">
                <a:solidFill>
                  <a:schemeClr val="bg1"/>
                </a:solidFill>
                <a:latin typeface="+mj-lt"/>
              </a:rPr>
              <a:t>Enterprise-grade Support and Security (not covered in this presentation)</a:t>
            </a:r>
          </a:p>
        </p:txBody>
      </p:sp>
      <p:sp>
        <p:nvSpPr>
          <p:cNvPr id="4" name="Right Brace 3"/>
          <p:cNvSpPr/>
          <p:nvPr/>
        </p:nvSpPr>
        <p:spPr>
          <a:xfrm>
            <a:off x="6751637" y="2049462"/>
            <a:ext cx="457200" cy="1447800"/>
          </a:xfrm>
          <a:prstGeom prst="rightBrace">
            <a:avLst>
              <a:gd name="adj1" fmla="val 24355"/>
              <a:gd name="adj2" fmla="val 50561"/>
            </a:avLst>
          </a:prstGeom>
          <a:ln w="12700">
            <a:solidFill>
              <a:srgbClr val="FE5E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513637" y="2285121"/>
            <a:ext cx="3576562" cy="976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32541" eaLnBrk="1" fontAlgn="auto" latinLnBrk="0" hangingPunct="1">
              <a:lnSpc>
                <a:spcPct val="100000"/>
              </a:lnSpc>
              <a:spcBef>
                <a:spcPts val="0"/>
              </a:spcBef>
              <a:spcAft>
                <a:spcPts val="0"/>
              </a:spcAft>
              <a:buClrTx/>
              <a:buSzTx/>
              <a:buFontTx/>
              <a:buNone/>
              <a:tabLst/>
              <a:defRPr/>
            </a:pPr>
            <a:r>
              <a:rPr kumimoji="0" lang="nb-NO" sz="2400" b="0" i="0" u="none" strike="noStrike" kern="0" cap="none" spc="0" normalizeH="0" baseline="0" noProof="0" dirty="0">
                <a:ln>
                  <a:noFill/>
                </a:ln>
                <a:solidFill>
                  <a:srgbClr val="FE5E5E"/>
                </a:solidFill>
                <a:effectLst/>
                <a:uLnTx/>
                <a:uFillTx/>
                <a:latin typeface="Segoe UI Light" panose="020B0502040204020203" pitchFamily="34" charset="0"/>
                <a:cs typeface="Segoe UI Light" panose="020B0502040204020203" pitchFamily="34" charset="0"/>
              </a:rPr>
              <a:t>Will demonstrate and Explain what</a:t>
            </a:r>
            <a:r>
              <a:rPr kumimoji="0" lang="nb-NO" sz="2400" b="0" i="0" u="none" strike="noStrike" kern="0" cap="none" spc="0" normalizeH="0" noProof="0" dirty="0">
                <a:ln>
                  <a:noFill/>
                </a:ln>
                <a:solidFill>
                  <a:srgbClr val="FE5E5E"/>
                </a:solidFill>
                <a:effectLst/>
                <a:uLnTx/>
                <a:uFillTx/>
                <a:latin typeface="Segoe UI Light" panose="020B0502040204020203" pitchFamily="34" charset="0"/>
                <a:cs typeface="Segoe UI Light" panose="020B0502040204020203" pitchFamily="34" charset="0"/>
              </a:rPr>
              <a:t> powers this</a:t>
            </a:r>
            <a:endParaRPr kumimoji="0" lang="en-US" sz="2400" b="0" i="0" u="none" strike="noStrike" kern="0" cap="none" spc="0" normalizeH="0" baseline="0" noProof="0" dirty="0">
              <a:ln>
                <a:noFill/>
              </a:ln>
              <a:solidFill>
                <a:srgbClr val="FE5E5E"/>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1957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Compilation</a:t>
            </a:r>
            <a:endParaRPr lang="en-US" dirty="0">
              <a:solidFill>
                <a:schemeClr val="bg1"/>
              </a:solidFill>
            </a:endParaRPr>
          </a:p>
        </p:txBody>
      </p:sp>
    </p:spTree>
    <p:extLst>
      <p:ext uri="{BB962C8B-B14F-4D97-AF65-F5344CB8AC3E}">
        <p14:creationId xmlns:p14="http://schemas.microsoft.com/office/powerpoint/2010/main" val="500619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174" y="194292"/>
            <a:ext cx="12046127" cy="1513687"/>
          </a:xfrm>
        </p:spPr>
        <p:txBody>
          <a:bodyPr/>
          <a:lstStyle/>
          <a:p>
            <a:pPr algn="ctr"/>
            <a:r>
              <a:rPr lang="en-US" dirty="0"/>
              <a:t>U-SQL Compilation Process</a:t>
            </a:r>
          </a:p>
        </p:txBody>
      </p:sp>
      <p:sp>
        <p:nvSpPr>
          <p:cNvPr id="5" name="Right Arrow 4"/>
          <p:cNvSpPr/>
          <p:nvPr/>
        </p:nvSpPr>
        <p:spPr>
          <a:xfrm>
            <a:off x="2189021" y="3059614"/>
            <a:ext cx="2733816" cy="582877"/>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solidFill>
              <a:effectLst/>
              <a:uLnTx/>
              <a:uFillTx/>
              <a:latin typeface="+mj-lt"/>
            </a:endParaRPr>
          </a:p>
        </p:txBody>
      </p:sp>
      <p:sp>
        <p:nvSpPr>
          <p:cNvPr id="9" name="Rectangle 8"/>
          <p:cNvSpPr/>
          <p:nvPr/>
        </p:nvSpPr>
        <p:spPr>
          <a:xfrm>
            <a:off x="5246775" y="1820861"/>
            <a:ext cx="6217356" cy="3581401"/>
          </a:xfrm>
          <a:prstGeom prst="rect">
            <a:avLst/>
          </a:prstGeom>
          <a:solidFill>
            <a:srgbClr val="7030A0"/>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lang="en-US" sz="2800" kern="0" dirty="0">
                <a:solidFill>
                  <a:schemeClr val="bg1"/>
                </a:solidFill>
                <a:latin typeface="+mj-lt"/>
              </a:rPr>
              <a:t>Job Resources</a:t>
            </a:r>
            <a:endParaRPr kumimoji="0" lang="en-US" sz="2800" b="0" i="0" u="none" strike="noStrike" kern="0" cap="none" spc="0" normalizeH="0" baseline="0" noProof="0" dirty="0">
              <a:ln>
                <a:noFill/>
              </a:ln>
              <a:solidFill>
                <a:schemeClr val="bg1"/>
              </a:solidFill>
              <a:effectLst/>
              <a:uLnTx/>
              <a:uFillTx/>
              <a:latin typeface="+mj-lt"/>
            </a:endParaRPr>
          </a:p>
        </p:txBody>
      </p:sp>
      <p:sp>
        <p:nvSpPr>
          <p:cNvPr id="11" name="Rectangle 10"/>
          <p:cNvSpPr/>
          <p:nvPr/>
        </p:nvSpPr>
        <p:spPr>
          <a:xfrm>
            <a:off x="5491697" y="2451398"/>
            <a:ext cx="2475172" cy="462987"/>
          </a:xfrm>
          <a:prstGeom prst="rect">
            <a:avLst/>
          </a:prstGeom>
          <a:solidFill>
            <a:srgbClr val="C539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chemeClr val="bg1"/>
                </a:solidFill>
                <a:effectLst/>
                <a:uLnTx/>
                <a:uFillTx/>
                <a:latin typeface="+mj-lt"/>
              </a:rPr>
              <a:t>C#</a:t>
            </a:r>
          </a:p>
        </p:txBody>
      </p:sp>
      <p:sp>
        <p:nvSpPr>
          <p:cNvPr id="12" name="Rectangle 11"/>
          <p:cNvSpPr/>
          <p:nvPr/>
        </p:nvSpPr>
        <p:spPr>
          <a:xfrm>
            <a:off x="5491697" y="3102237"/>
            <a:ext cx="2475172" cy="462987"/>
          </a:xfrm>
          <a:prstGeom prst="rect">
            <a:avLst/>
          </a:prstGeom>
          <a:solidFill>
            <a:srgbClr val="C539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chemeClr val="bg1"/>
                </a:solidFill>
                <a:effectLst/>
                <a:uLnTx/>
                <a:uFillTx/>
                <a:latin typeface="+mj-lt"/>
              </a:rPr>
              <a:t>C++</a:t>
            </a:r>
          </a:p>
        </p:txBody>
      </p:sp>
      <p:sp>
        <p:nvSpPr>
          <p:cNvPr id="13" name="Rectangle 12"/>
          <p:cNvSpPr/>
          <p:nvPr/>
        </p:nvSpPr>
        <p:spPr>
          <a:xfrm>
            <a:off x="5491696" y="3765957"/>
            <a:ext cx="5583850" cy="462987"/>
          </a:xfrm>
          <a:prstGeom prst="rect">
            <a:avLst/>
          </a:prstGeom>
          <a:solidFill>
            <a:srgbClr val="C539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chemeClr val="bg1"/>
                </a:solidFill>
                <a:effectLst/>
                <a:uLnTx/>
                <a:uFillTx/>
                <a:latin typeface="+mj-lt"/>
              </a:rPr>
              <a:t>Algebra</a:t>
            </a:r>
          </a:p>
        </p:txBody>
      </p:sp>
      <p:sp>
        <p:nvSpPr>
          <p:cNvPr id="14" name="Rectangle 13"/>
          <p:cNvSpPr/>
          <p:nvPr/>
        </p:nvSpPr>
        <p:spPr>
          <a:xfrm>
            <a:off x="5491694" y="4449334"/>
            <a:ext cx="5583851" cy="717702"/>
          </a:xfrm>
          <a:prstGeom prst="rect">
            <a:avLst/>
          </a:prstGeom>
          <a:solidFill>
            <a:srgbClr val="C539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chemeClr val="bg1"/>
                </a:solidFill>
                <a:effectLst/>
                <a:uLnTx/>
                <a:uFillTx/>
                <a:latin typeface="+mj-lt"/>
              </a:rPr>
              <a:t>Other files</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chemeClr val="bg1"/>
                </a:solidFill>
                <a:effectLst/>
                <a:uLnTx/>
                <a:uFillTx/>
                <a:latin typeface="+mj-lt"/>
              </a:rPr>
              <a:t>(system files, deployed resources)</a:t>
            </a:r>
          </a:p>
        </p:txBody>
      </p:sp>
      <p:sp>
        <p:nvSpPr>
          <p:cNvPr id="15" name="Right Arrow 14"/>
          <p:cNvSpPr/>
          <p:nvPr/>
        </p:nvSpPr>
        <p:spPr>
          <a:xfrm>
            <a:off x="8172969" y="2581914"/>
            <a:ext cx="449613" cy="27635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bg1"/>
              </a:solidFill>
              <a:effectLst/>
              <a:uLnTx/>
              <a:uFillTx/>
              <a:latin typeface="+mj-lt"/>
            </a:endParaRPr>
          </a:p>
        </p:txBody>
      </p:sp>
      <p:sp>
        <p:nvSpPr>
          <p:cNvPr id="16" name="Right Arrow 15"/>
          <p:cNvSpPr/>
          <p:nvPr/>
        </p:nvSpPr>
        <p:spPr>
          <a:xfrm>
            <a:off x="8172969" y="3255496"/>
            <a:ext cx="449613" cy="27635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bg1"/>
              </a:solidFill>
              <a:effectLst/>
              <a:uLnTx/>
              <a:uFillTx/>
              <a:latin typeface="+mj-lt"/>
            </a:endParaRPr>
          </a:p>
        </p:txBody>
      </p:sp>
      <p:sp>
        <p:nvSpPr>
          <p:cNvPr id="17" name="Rectangle 16"/>
          <p:cNvSpPr/>
          <p:nvPr/>
        </p:nvSpPr>
        <p:spPr>
          <a:xfrm>
            <a:off x="8755846" y="2451398"/>
            <a:ext cx="2319700" cy="462987"/>
          </a:xfrm>
          <a:prstGeom prst="rect">
            <a:avLst/>
          </a:prstGeom>
          <a:solidFill>
            <a:srgbClr val="C539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chemeClr val="bg1"/>
                </a:solidFill>
                <a:effectLst/>
                <a:uLnTx/>
                <a:uFillTx/>
                <a:latin typeface="+mj-lt"/>
              </a:rPr>
              <a:t> managed </a:t>
            </a:r>
            <a:r>
              <a:rPr kumimoji="0" lang="en-US" sz="2040" b="0" i="0" u="none" strike="noStrike" kern="0" cap="none" spc="0" normalizeH="0" baseline="0" noProof="0" dirty="0" err="1">
                <a:ln>
                  <a:noFill/>
                </a:ln>
                <a:solidFill>
                  <a:schemeClr val="bg1"/>
                </a:solidFill>
                <a:effectLst/>
                <a:uLnTx/>
                <a:uFillTx/>
                <a:latin typeface="+mj-lt"/>
              </a:rPr>
              <a:t>dll</a:t>
            </a:r>
            <a:endParaRPr kumimoji="0" lang="en-US" sz="2040" b="0" i="0" u="none" strike="noStrike" kern="0" cap="none" spc="0" normalizeH="0" baseline="0" noProof="0" dirty="0">
              <a:ln>
                <a:noFill/>
              </a:ln>
              <a:solidFill>
                <a:schemeClr val="bg1"/>
              </a:solidFill>
              <a:effectLst/>
              <a:uLnTx/>
              <a:uFillTx/>
              <a:latin typeface="+mj-lt"/>
            </a:endParaRPr>
          </a:p>
        </p:txBody>
      </p:sp>
      <p:sp>
        <p:nvSpPr>
          <p:cNvPr id="18" name="Rectangle 17"/>
          <p:cNvSpPr/>
          <p:nvPr/>
        </p:nvSpPr>
        <p:spPr>
          <a:xfrm>
            <a:off x="8755846" y="3108677"/>
            <a:ext cx="2319700" cy="462987"/>
          </a:xfrm>
          <a:prstGeom prst="rect">
            <a:avLst/>
          </a:prstGeom>
          <a:solidFill>
            <a:srgbClr val="C539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40" b="0" i="0" u="none" strike="noStrike" kern="0" cap="none" spc="0" normalizeH="0" baseline="0" noProof="0" dirty="0">
                <a:ln>
                  <a:noFill/>
                </a:ln>
                <a:solidFill>
                  <a:schemeClr val="bg1"/>
                </a:solidFill>
                <a:effectLst/>
                <a:uLnTx/>
                <a:uFillTx/>
                <a:latin typeface="+mj-lt"/>
              </a:rPr>
              <a:t>Unmanaged </a:t>
            </a:r>
            <a:r>
              <a:rPr kumimoji="0" lang="en-US" sz="2040" b="0" i="0" u="none" strike="noStrike" kern="0" cap="none" spc="0" normalizeH="0" baseline="0" noProof="0" dirty="0" err="1">
                <a:ln>
                  <a:noFill/>
                </a:ln>
                <a:solidFill>
                  <a:schemeClr val="bg1"/>
                </a:solidFill>
                <a:effectLst/>
                <a:uLnTx/>
                <a:uFillTx/>
                <a:latin typeface="+mj-lt"/>
              </a:rPr>
              <a:t>dll</a:t>
            </a:r>
            <a:endParaRPr kumimoji="0" lang="en-US" sz="2040" b="0" i="0" u="none" strike="noStrike" kern="0" cap="none" spc="0" normalizeH="0" baseline="0" noProof="0" dirty="0">
              <a:ln>
                <a:noFill/>
              </a:ln>
              <a:solidFill>
                <a:schemeClr val="bg1"/>
              </a:solidFill>
              <a:effectLst/>
              <a:uLnTx/>
              <a:uFillTx/>
              <a:latin typeface="+mj-lt"/>
            </a:endParaRPr>
          </a:p>
        </p:txBody>
      </p:sp>
      <p:sp>
        <p:nvSpPr>
          <p:cNvPr id="21" name="Rectangle 20"/>
          <p:cNvSpPr/>
          <p:nvPr/>
        </p:nvSpPr>
        <p:spPr>
          <a:xfrm>
            <a:off x="2358567" y="3538944"/>
            <a:ext cx="2178551" cy="426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latin typeface="+mj-lt"/>
              </a:rPr>
              <a:t>Compiler &amp; Optimizer</a:t>
            </a:r>
          </a:p>
        </p:txBody>
      </p:sp>
      <p:grpSp>
        <p:nvGrpSpPr>
          <p:cNvPr id="28" name="Group 27"/>
          <p:cNvGrpSpPr/>
          <p:nvPr/>
        </p:nvGrpSpPr>
        <p:grpSpPr>
          <a:xfrm>
            <a:off x="655637" y="2670874"/>
            <a:ext cx="1209446" cy="1250416"/>
            <a:chOff x="655637" y="3077674"/>
            <a:chExt cx="815974" cy="843615"/>
          </a:xfrm>
          <a:solidFill>
            <a:schemeClr val="tx1">
              <a:lumMod val="75000"/>
              <a:lumOff val="25000"/>
            </a:schemeClr>
          </a:solidFill>
        </p:grpSpPr>
        <p:sp>
          <p:nvSpPr>
            <p:cNvPr id="8" name="Freeform 5"/>
            <p:cNvSpPr>
              <a:spLocks noEditPoints="1"/>
            </p:cNvSpPr>
            <p:nvPr/>
          </p:nvSpPr>
          <p:spPr bwMode="auto">
            <a:xfrm>
              <a:off x="655637" y="3077674"/>
              <a:ext cx="815974" cy="843615"/>
            </a:xfrm>
            <a:custGeom>
              <a:avLst/>
              <a:gdLst>
                <a:gd name="T0" fmla="*/ 567 w 4309"/>
                <a:gd name="T1" fmla="*/ 1 h 4456"/>
                <a:gd name="T2" fmla="*/ 478 w 4309"/>
                <a:gd name="T3" fmla="*/ 12 h 4456"/>
                <a:gd name="T4" fmla="*/ 393 w 4309"/>
                <a:gd name="T5" fmla="*/ 36 h 4456"/>
                <a:gd name="T6" fmla="*/ 265 w 4309"/>
                <a:gd name="T7" fmla="*/ 103 h 4456"/>
                <a:gd name="T8" fmla="*/ 137 w 4309"/>
                <a:gd name="T9" fmla="*/ 219 h 4456"/>
                <a:gd name="T10" fmla="*/ 48 w 4309"/>
                <a:gd name="T11" fmla="*/ 365 h 4456"/>
                <a:gd name="T12" fmla="*/ 20 w 4309"/>
                <a:gd name="T13" fmla="*/ 448 h 4456"/>
                <a:gd name="T14" fmla="*/ 4 w 4309"/>
                <a:gd name="T15" fmla="*/ 535 h 4456"/>
                <a:gd name="T16" fmla="*/ 0 w 4309"/>
                <a:gd name="T17" fmla="*/ 3863 h 4456"/>
                <a:gd name="T18" fmla="*/ 7 w 4309"/>
                <a:gd name="T19" fmla="*/ 3955 h 4456"/>
                <a:gd name="T20" fmla="*/ 28 w 4309"/>
                <a:gd name="T21" fmla="*/ 4041 h 4456"/>
                <a:gd name="T22" fmla="*/ 73 w 4309"/>
                <a:gd name="T23" fmla="*/ 4148 h 4456"/>
                <a:gd name="T24" fmla="*/ 177 w 4309"/>
                <a:gd name="T25" fmla="*/ 4284 h 4456"/>
                <a:gd name="T26" fmla="*/ 314 w 4309"/>
                <a:gd name="T27" fmla="*/ 4385 h 4456"/>
                <a:gd name="T28" fmla="*/ 448 w 4309"/>
                <a:gd name="T29" fmla="*/ 4439 h 4456"/>
                <a:gd name="T30" fmla="*/ 536 w 4309"/>
                <a:gd name="T31" fmla="*/ 4453 h 4456"/>
                <a:gd name="T32" fmla="*/ 3714 w 4309"/>
                <a:gd name="T33" fmla="*/ 4456 h 4456"/>
                <a:gd name="T34" fmla="*/ 3804 w 4309"/>
                <a:gd name="T35" fmla="*/ 4449 h 4456"/>
                <a:gd name="T36" fmla="*/ 3890 w 4309"/>
                <a:gd name="T37" fmla="*/ 4431 h 4456"/>
                <a:gd name="T38" fmla="*/ 4046 w 4309"/>
                <a:gd name="T39" fmla="*/ 4356 h 4456"/>
                <a:gd name="T40" fmla="*/ 4172 w 4309"/>
                <a:gd name="T41" fmla="*/ 4243 h 4456"/>
                <a:gd name="T42" fmla="*/ 4261 w 4309"/>
                <a:gd name="T43" fmla="*/ 4096 h 4456"/>
                <a:gd name="T44" fmla="*/ 4291 w 4309"/>
                <a:gd name="T45" fmla="*/ 4013 h 4456"/>
                <a:gd name="T46" fmla="*/ 4307 w 4309"/>
                <a:gd name="T47" fmla="*/ 3924 h 4456"/>
                <a:gd name="T48" fmla="*/ 4309 w 4309"/>
                <a:gd name="T49" fmla="*/ 888 h 4456"/>
                <a:gd name="T50" fmla="*/ 3714 w 4309"/>
                <a:gd name="T51" fmla="*/ 4101 h 4456"/>
                <a:gd name="T52" fmla="*/ 551 w 4309"/>
                <a:gd name="T53" fmla="*/ 4096 h 4456"/>
                <a:gd name="T54" fmla="*/ 487 w 4309"/>
                <a:gd name="T55" fmla="*/ 4073 h 4456"/>
                <a:gd name="T56" fmla="*/ 434 w 4309"/>
                <a:gd name="T57" fmla="*/ 4032 h 4456"/>
                <a:gd name="T58" fmla="*/ 394 w 4309"/>
                <a:gd name="T59" fmla="*/ 3977 h 4456"/>
                <a:gd name="T60" fmla="*/ 371 w 4309"/>
                <a:gd name="T61" fmla="*/ 3912 h 4456"/>
                <a:gd name="T62" fmla="*/ 366 w 4309"/>
                <a:gd name="T63" fmla="*/ 595 h 4456"/>
                <a:gd name="T64" fmla="*/ 377 w 4309"/>
                <a:gd name="T65" fmla="*/ 527 h 4456"/>
                <a:gd name="T66" fmla="*/ 406 w 4309"/>
                <a:gd name="T67" fmla="*/ 465 h 4456"/>
                <a:gd name="T68" fmla="*/ 450 w 4309"/>
                <a:gd name="T69" fmla="*/ 417 h 4456"/>
                <a:gd name="T70" fmla="*/ 507 w 4309"/>
                <a:gd name="T71" fmla="*/ 383 h 4456"/>
                <a:gd name="T72" fmla="*/ 574 w 4309"/>
                <a:gd name="T73" fmla="*/ 365 h 4456"/>
                <a:gd name="T74" fmla="*/ 3223 w 4309"/>
                <a:gd name="T75" fmla="*/ 1101 h 4456"/>
                <a:gd name="T76" fmla="*/ 3943 w 4309"/>
                <a:gd name="T77" fmla="*/ 3888 h 4456"/>
                <a:gd name="T78" fmla="*/ 3926 w 4309"/>
                <a:gd name="T79" fmla="*/ 3957 h 4456"/>
                <a:gd name="T80" fmla="*/ 3891 w 4309"/>
                <a:gd name="T81" fmla="*/ 4016 h 4456"/>
                <a:gd name="T82" fmla="*/ 3844 w 4309"/>
                <a:gd name="T83" fmla="*/ 4061 h 4456"/>
                <a:gd name="T84" fmla="*/ 3782 w 4309"/>
                <a:gd name="T85" fmla="*/ 4091 h 4456"/>
                <a:gd name="T86" fmla="*/ 3714 w 4309"/>
                <a:gd name="T87" fmla="*/ 4101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09" h="4456">
                  <a:moveTo>
                    <a:pt x="3412" y="0"/>
                  </a:moveTo>
                  <a:lnTo>
                    <a:pt x="596" y="0"/>
                  </a:lnTo>
                  <a:lnTo>
                    <a:pt x="567" y="1"/>
                  </a:lnTo>
                  <a:lnTo>
                    <a:pt x="536" y="3"/>
                  </a:lnTo>
                  <a:lnTo>
                    <a:pt x="507" y="7"/>
                  </a:lnTo>
                  <a:lnTo>
                    <a:pt x="478" y="12"/>
                  </a:lnTo>
                  <a:lnTo>
                    <a:pt x="448" y="19"/>
                  </a:lnTo>
                  <a:lnTo>
                    <a:pt x="421" y="27"/>
                  </a:lnTo>
                  <a:lnTo>
                    <a:pt x="393" y="36"/>
                  </a:lnTo>
                  <a:lnTo>
                    <a:pt x="366" y="48"/>
                  </a:lnTo>
                  <a:lnTo>
                    <a:pt x="314" y="72"/>
                  </a:lnTo>
                  <a:lnTo>
                    <a:pt x="265" y="103"/>
                  </a:lnTo>
                  <a:lnTo>
                    <a:pt x="220" y="137"/>
                  </a:lnTo>
                  <a:lnTo>
                    <a:pt x="177" y="176"/>
                  </a:lnTo>
                  <a:lnTo>
                    <a:pt x="137" y="219"/>
                  </a:lnTo>
                  <a:lnTo>
                    <a:pt x="104" y="264"/>
                  </a:lnTo>
                  <a:lnTo>
                    <a:pt x="73" y="313"/>
                  </a:lnTo>
                  <a:lnTo>
                    <a:pt x="48" y="365"/>
                  </a:lnTo>
                  <a:lnTo>
                    <a:pt x="37" y="392"/>
                  </a:lnTo>
                  <a:lnTo>
                    <a:pt x="28" y="420"/>
                  </a:lnTo>
                  <a:lnTo>
                    <a:pt x="20" y="448"/>
                  </a:lnTo>
                  <a:lnTo>
                    <a:pt x="12" y="476"/>
                  </a:lnTo>
                  <a:lnTo>
                    <a:pt x="7" y="505"/>
                  </a:lnTo>
                  <a:lnTo>
                    <a:pt x="4" y="535"/>
                  </a:lnTo>
                  <a:lnTo>
                    <a:pt x="1" y="565"/>
                  </a:lnTo>
                  <a:lnTo>
                    <a:pt x="0" y="595"/>
                  </a:lnTo>
                  <a:lnTo>
                    <a:pt x="0" y="3863"/>
                  </a:lnTo>
                  <a:lnTo>
                    <a:pt x="1" y="3893"/>
                  </a:lnTo>
                  <a:lnTo>
                    <a:pt x="4" y="3924"/>
                  </a:lnTo>
                  <a:lnTo>
                    <a:pt x="7" y="3955"/>
                  </a:lnTo>
                  <a:lnTo>
                    <a:pt x="12" y="3984"/>
                  </a:lnTo>
                  <a:lnTo>
                    <a:pt x="20" y="4013"/>
                  </a:lnTo>
                  <a:lnTo>
                    <a:pt x="28" y="4041"/>
                  </a:lnTo>
                  <a:lnTo>
                    <a:pt x="37" y="4069"/>
                  </a:lnTo>
                  <a:lnTo>
                    <a:pt x="48" y="4096"/>
                  </a:lnTo>
                  <a:lnTo>
                    <a:pt x="73" y="4148"/>
                  </a:lnTo>
                  <a:lnTo>
                    <a:pt x="104" y="4196"/>
                  </a:lnTo>
                  <a:lnTo>
                    <a:pt x="137" y="4243"/>
                  </a:lnTo>
                  <a:lnTo>
                    <a:pt x="177" y="4284"/>
                  </a:lnTo>
                  <a:lnTo>
                    <a:pt x="220" y="4323"/>
                  </a:lnTo>
                  <a:lnTo>
                    <a:pt x="265" y="4356"/>
                  </a:lnTo>
                  <a:lnTo>
                    <a:pt x="314" y="4385"/>
                  </a:lnTo>
                  <a:lnTo>
                    <a:pt x="366" y="4411"/>
                  </a:lnTo>
                  <a:lnTo>
                    <a:pt x="421" y="4431"/>
                  </a:lnTo>
                  <a:lnTo>
                    <a:pt x="448" y="4439"/>
                  </a:lnTo>
                  <a:lnTo>
                    <a:pt x="478" y="4444"/>
                  </a:lnTo>
                  <a:lnTo>
                    <a:pt x="507" y="4449"/>
                  </a:lnTo>
                  <a:lnTo>
                    <a:pt x="536" y="4453"/>
                  </a:lnTo>
                  <a:lnTo>
                    <a:pt x="567" y="4456"/>
                  </a:lnTo>
                  <a:lnTo>
                    <a:pt x="596" y="4456"/>
                  </a:lnTo>
                  <a:lnTo>
                    <a:pt x="3714" y="4456"/>
                  </a:lnTo>
                  <a:lnTo>
                    <a:pt x="3745" y="4456"/>
                  </a:lnTo>
                  <a:lnTo>
                    <a:pt x="3774" y="4453"/>
                  </a:lnTo>
                  <a:lnTo>
                    <a:pt x="3804" y="4449"/>
                  </a:lnTo>
                  <a:lnTo>
                    <a:pt x="3833" y="4444"/>
                  </a:lnTo>
                  <a:lnTo>
                    <a:pt x="3862" y="4439"/>
                  </a:lnTo>
                  <a:lnTo>
                    <a:pt x="3890" y="4431"/>
                  </a:lnTo>
                  <a:lnTo>
                    <a:pt x="3945" y="4411"/>
                  </a:lnTo>
                  <a:lnTo>
                    <a:pt x="3997" y="4385"/>
                  </a:lnTo>
                  <a:lnTo>
                    <a:pt x="4046" y="4356"/>
                  </a:lnTo>
                  <a:lnTo>
                    <a:pt x="4091" y="4323"/>
                  </a:lnTo>
                  <a:lnTo>
                    <a:pt x="4134" y="4284"/>
                  </a:lnTo>
                  <a:lnTo>
                    <a:pt x="4172" y="4243"/>
                  </a:lnTo>
                  <a:lnTo>
                    <a:pt x="4207" y="4196"/>
                  </a:lnTo>
                  <a:lnTo>
                    <a:pt x="4236" y="4148"/>
                  </a:lnTo>
                  <a:lnTo>
                    <a:pt x="4261" y="4096"/>
                  </a:lnTo>
                  <a:lnTo>
                    <a:pt x="4272" y="4069"/>
                  </a:lnTo>
                  <a:lnTo>
                    <a:pt x="4283" y="4041"/>
                  </a:lnTo>
                  <a:lnTo>
                    <a:pt x="4291" y="4013"/>
                  </a:lnTo>
                  <a:lnTo>
                    <a:pt x="4297" y="3984"/>
                  </a:lnTo>
                  <a:lnTo>
                    <a:pt x="4303" y="3955"/>
                  </a:lnTo>
                  <a:lnTo>
                    <a:pt x="4307" y="3924"/>
                  </a:lnTo>
                  <a:lnTo>
                    <a:pt x="4308" y="3893"/>
                  </a:lnTo>
                  <a:lnTo>
                    <a:pt x="4309" y="3863"/>
                  </a:lnTo>
                  <a:lnTo>
                    <a:pt x="4309" y="888"/>
                  </a:lnTo>
                  <a:lnTo>
                    <a:pt x="3412" y="0"/>
                  </a:lnTo>
                  <a:lnTo>
                    <a:pt x="3412" y="0"/>
                  </a:lnTo>
                  <a:close/>
                  <a:moveTo>
                    <a:pt x="3714" y="4101"/>
                  </a:moveTo>
                  <a:lnTo>
                    <a:pt x="596" y="4101"/>
                  </a:lnTo>
                  <a:lnTo>
                    <a:pt x="574" y="4100"/>
                  </a:lnTo>
                  <a:lnTo>
                    <a:pt x="551" y="4096"/>
                  </a:lnTo>
                  <a:lnTo>
                    <a:pt x="528" y="4091"/>
                  </a:lnTo>
                  <a:lnTo>
                    <a:pt x="507" y="4083"/>
                  </a:lnTo>
                  <a:lnTo>
                    <a:pt x="487" y="4073"/>
                  </a:lnTo>
                  <a:lnTo>
                    <a:pt x="468" y="4061"/>
                  </a:lnTo>
                  <a:lnTo>
                    <a:pt x="450" y="4048"/>
                  </a:lnTo>
                  <a:lnTo>
                    <a:pt x="434" y="4032"/>
                  </a:lnTo>
                  <a:lnTo>
                    <a:pt x="419" y="4016"/>
                  </a:lnTo>
                  <a:lnTo>
                    <a:pt x="406" y="3997"/>
                  </a:lnTo>
                  <a:lnTo>
                    <a:pt x="394" y="3977"/>
                  </a:lnTo>
                  <a:lnTo>
                    <a:pt x="385" y="3957"/>
                  </a:lnTo>
                  <a:lnTo>
                    <a:pt x="377" y="3935"/>
                  </a:lnTo>
                  <a:lnTo>
                    <a:pt x="371" y="3912"/>
                  </a:lnTo>
                  <a:lnTo>
                    <a:pt x="367" y="3888"/>
                  </a:lnTo>
                  <a:lnTo>
                    <a:pt x="366" y="3863"/>
                  </a:lnTo>
                  <a:lnTo>
                    <a:pt x="366" y="595"/>
                  </a:lnTo>
                  <a:lnTo>
                    <a:pt x="367" y="571"/>
                  </a:lnTo>
                  <a:lnTo>
                    <a:pt x="371" y="548"/>
                  </a:lnTo>
                  <a:lnTo>
                    <a:pt x="377" y="527"/>
                  </a:lnTo>
                  <a:lnTo>
                    <a:pt x="385" y="505"/>
                  </a:lnTo>
                  <a:lnTo>
                    <a:pt x="394" y="485"/>
                  </a:lnTo>
                  <a:lnTo>
                    <a:pt x="406" y="465"/>
                  </a:lnTo>
                  <a:lnTo>
                    <a:pt x="419" y="448"/>
                  </a:lnTo>
                  <a:lnTo>
                    <a:pt x="434" y="432"/>
                  </a:lnTo>
                  <a:lnTo>
                    <a:pt x="450" y="417"/>
                  </a:lnTo>
                  <a:lnTo>
                    <a:pt x="468" y="404"/>
                  </a:lnTo>
                  <a:lnTo>
                    <a:pt x="487" y="392"/>
                  </a:lnTo>
                  <a:lnTo>
                    <a:pt x="507" y="383"/>
                  </a:lnTo>
                  <a:lnTo>
                    <a:pt x="528" y="375"/>
                  </a:lnTo>
                  <a:lnTo>
                    <a:pt x="551" y="369"/>
                  </a:lnTo>
                  <a:lnTo>
                    <a:pt x="574" y="365"/>
                  </a:lnTo>
                  <a:lnTo>
                    <a:pt x="596" y="364"/>
                  </a:lnTo>
                  <a:lnTo>
                    <a:pt x="3223" y="364"/>
                  </a:lnTo>
                  <a:lnTo>
                    <a:pt x="3223" y="1101"/>
                  </a:lnTo>
                  <a:lnTo>
                    <a:pt x="3945" y="1101"/>
                  </a:lnTo>
                  <a:lnTo>
                    <a:pt x="3945" y="3863"/>
                  </a:lnTo>
                  <a:lnTo>
                    <a:pt x="3943" y="3888"/>
                  </a:lnTo>
                  <a:lnTo>
                    <a:pt x="3939" y="3912"/>
                  </a:lnTo>
                  <a:lnTo>
                    <a:pt x="3934" y="3935"/>
                  </a:lnTo>
                  <a:lnTo>
                    <a:pt x="3926" y="3957"/>
                  </a:lnTo>
                  <a:lnTo>
                    <a:pt x="3917" y="3977"/>
                  </a:lnTo>
                  <a:lnTo>
                    <a:pt x="3905" y="3997"/>
                  </a:lnTo>
                  <a:lnTo>
                    <a:pt x="3891" y="4016"/>
                  </a:lnTo>
                  <a:lnTo>
                    <a:pt x="3877" y="4032"/>
                  </a:lnTo>
                  <a:lnTo>
                    <a:pt x="3861" y="4048"/>
                  </a:lnTo>
                  <a:lnTo>
                    <a:pt x="3844" y="4061"/>
                  </a:lnTo>
                  <a:lnTo>
                    <a:pt x="3824" y="4073"/>
                  </a:lnTo>
                  <a:lnTo>
                    <a:pt x="3804" y="4083"/>
                  </a:lnTo>
                  <a:lnTo>
                    <a:pt x="3782" y="4091"/>
                  </a:lnTo>
                  <a:lnTo>
                    <a:pt x="3761" y="4096"/>
                  </a:lnTo>
                  <a:lnTo>
                    <a:pt x="3738" y="4100"/>
                  </a:lnTo>
                  <a:lnTo>
                    <a:pt x="3714" y="4101"/>
                  </a:lnTo>
                  <a:lnTo>
                    <a:pt x="3714" y="4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mj-lt"/>
              </a:endParaRPr>
            </a:p>
          </p:txBody>
        </p:sp>
        <p:sp>
          <p:nvSpPr>
            <p:cNvPr id="10" name="Freeform 6"/>
            <p:cNvSpPr>
              <a:spLocks/>
            </p:cNvSpPr>
            <p:nvPr/>
          </p:nvSpPr>
          <p:spPr bwMode="auto">
            <a:xfrm>
              <a:off x="945298" y="3215121"/>
              <a:ext cx="236273" cy="271865"/>
            </a:xfrm>
            <a:custGeom>
              <a:avLst/>
              <a:gdLst>
                <a:gd name="T0" fmla="*/ 1248 w 1248"/>
                <a:gd name="T1" fmla="*/ 808 h 1436"/>
                <a:gd name="T2" fmla="*/ 1242 w 1248"/>
                <a:gd name="T3" fmla="*/ 888 h 1436"/>
                <a:gd name="T4" fmla="*/ 1233 w 1248"/>
                <a:gd name="T5" fmla="*/ 962 h 1436"/>
                <a:gd name="T6" fmla="*/ 1218 w 1248"/>
                <a:gd name="T7" fmla="*/ 1030 h 1436"/>
                <a:gd name="T8" fmla="*/ 1200 w 1248"/>
                <a:gd name="T9" fmla="*/ 1093 h 1436"/>
                <a:gd name="T10" fmla="*/ 1174 w 1248"/>
                <a:gd name="T11" fmla="*/ 1150 h 1436"/>
                <a:gd name="T12" fmla="*/ 1145 w 1248"/>
                <a:gd name="T13" fmla="*/ 1204 h 1436"/>
                <a:gd name="T14" fmla="*/ 1112 w 1248"/>
                <a:gd name="T15" fmla="*/ 1250 h 1436"/>
                <a:gd name="T16" fmla="*/ 1052 w 1248"/>
                <a:gd name="T17" fmla="*/ 1310 h 1436"/>
                <a:gd name="T18" fmla="*/ 953 w 1248"/>
                <a:gd name="T19" fmla="*/ 1372 h 1436"/>
                <a:gd name="T20" fmla="*/ 834 w 1248"/>
                <a:gd name="T21" fmla="*/ 1413 h 1436"/>
                <a:gd name="T22" fmla="*/ 693 w 1248"/>
                <a:gd name="T23" fmla="*/ 1433 h 1436"/>
                <a:gd name="T24" fmla="*/ 542 w 1248"/>
                <a:gd name="T25" fmla="*/ 1433 h 1436"/>
                <a:gd name="T26" fmla="*/ 409 w 1248"/>
                <a:gd name="T27" fmla="*/ 1413 h 1436"/>
                <a:gd name="T28" fmla="*/ 295 w 1248"/>
                <a:gd name="T29" fmla="*/ 1372 h 1436"/>
                <a:gd name="T30" fmla="*/ 199 w 1248"/>
                <a:gd name="T31" fmla="*/ 1310 h 1436"/>
                <a:gd name="T32" fmla="*/ 120 w 1248"/>
                <a:gd name="T33" fmla="*/ 1228 h 1436"/>
                <a:gd name="T34" fmla="*/ 62 w 1248"/>
                <a:gd name="T35" fmla="*/ 1124 h 1436"/>
                <a:gd name="T36" fmla="*/ 23 w 1248"/>
                <a:gd name="T37" fmla="*/ 1000 h 1436"/>
                <a:gd name="T38" fmla="*/ 3 w 1248"/>
                <a:gd name="T39" fmla="*/ 854 h 1436"/>
                <a:gd name="T40" fmla="*/ 0 w 1248"/>
                <a:gd name="T41" fmla="*/ 0 h 1436"/>
                <a:gd name="T42" fmla="*/ 429 w 1248"/>
                <a:gd name="T43" fmla="*/ 790 h 1436"/>
                <a:gd name="T44" fmla="*/ 432 w 1248"/>
                <a:gd name="T45" fmla="*/ 854 h 1436"/>
                <a:gd name="T46" fmla="*/ 441 w 1248"/>
                <a:gd name="T47" fmla="*/ 910 h 1436"/>
                <a:gd name="T48" fmla="*/ 457 w 1248"/>
                <a:gd name="T49" fmla="*/ 958 h 1436"/>
                <a:gd name="T50" fmla="*/ 480 w 1248"/>
                <a:gd name="T51" fmla="*/ 1000 h 1436"/>
                <a:gd name="T52" fmla="*/ 508 w 1248"/>
                <a:gd name="T53" fmla="*/ 1032 h 1436"/>
                <a:gd name="T54" fmla="*/ 541 w 1248"/>
                <a:gd name="T55" fmla="*/ 1054 h 1436"/>
                <a:gd name="T56" fmla="*/ 581 w 1248"/>
                <a:gd name="T57" fmla="*/ 1068 h 1436"/>
                <a:gd name="T58" fmla="*/ 625 w 1248"/>
                <a:gd name="T59" fmla="*/ 1073 h 1436"/>
                <a:gd name="T60" fmla="*/ 670 w 1248"/>
                <a:gd name="T61" fmla="*/ 1068 h 1436"/>
                <a:gd name="T62" fmla="*/ 709 w 1248"/>
                <a:gd name="T63" fmla="*/ 1056 h 1436"/>
                <a:gd name="T64" fmla="*/ 742 w 1248"/>
                <a:gd name="T65" fmla="*/ 1034 h 1436"/>
                <a:gd name="T66" fmla="*/ 770 w 1248"/>
                <a:gd name="T67" fmla="*/ 1004 h 1436"/>
                <a:gd name="T68" fmla="*/ 791 w 1248"/>
                <a:gd name="T69" fmla="*/ 965 h 1436"/>
                <a:gd name="T70" fmla="*/ 807 w 1248"/>
                <a:gd name="T71" fmla="*/ 918 h 1436"/>
                <a:gd name="T72" fmla="*/ 816 w 1248"/>
                <a:gd name="T73" fmla="*/ 864 h 1436"/>
                <a:gd name="T74" fmla="*/ 819 w 1248"/>
                <a:gd name="T75" fmla="*/ 800 h 1436"/>
                <a:gd name="T76" fmla="*/ 1248 w 1248"/>
                <a:gd name="T77" fmla="*/ 0 h 1436"/>
                <a:gd name="T78" fmla="*/ 1248 w 1248"/>
                <a:gd name="T79" fmla="*/ 766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8" h="1436">
                  <a:moveTo>
                    <a:pt x="1248" y="766"/>
                  </a:moveTo>
                  <a:lnTo>
                    <a:pt x="1248" y="808"/>
                  </a:lnTo>
                  <a:lnTo>
                    <a:pt x="1246" y="849"/>
                  </a:lnTo>
                  <a:lnTo>
                    <a:pt x="1242" y="888"/>
                  </a:lnTo>
                  <a:lnTo>
                    <a:pt x="1238" y="925"/>
                  </a:lnTo>
                  <a:lnTo>
                    <a:pt x="1233" y="962"/>
                  </a:lnTo>
                  <a:lnTo>
                    <a:pt x="1226" y="997"/>
                  </a:lnTo>
                  <a:lnTo>
                    <a:pt x="1218" y="1030"/>
                  </a:lnTo>
                  <a:lnTo>
                    <a:pt x="1209" y="1062"/>
                  </a:lnTo>
                  <a:lnTo>
                    <a:pt x="1200" y="1093"/>
                  </a:lnTo>
                  <a:lnTo>
                    <a:pt x="1188" y="1122"/>
                  </a:lnTo>
                  <a:lnTo>
                    <a:pt x="1174" y="1150"/>
                  </a:lnTo>
                  <a:lnTo>
                    <a:pt x="1161" y="1178"/>
                  </a:lnTo>
                  <a:lnTo>
                    <a:pt x="1145" y="1204"/>
                  </a:lnTo>
                  <a:lnTo>
                    <a:pt x="1129" y="1228"/>
                  </a:lnTo>
                  <a:lnTo>
                    <a:pt x="1112" y="1250"/>
                  </a:lnTo>
                  <a:lnTo>
                    <a:pt x="1093" y="1272"/>
                  </a:lnTo>
                  <a:lnTo>
                    <a:pt x="1052" y="1310"/>
                  </a:lnTo>
                  <a:lnTo>
                    <a:pt x="1005" y="1344"/>
                  </a:lnTo>
                  <a:lnTo>
                    <a:pt x="953" y="1372"/>
                  </a:lnTo>
                  <a:lnTo>
                    <a:pt x="896" y="1394"/>
                  </a:lnTo>
                  <a:lnTo>
                    <a:pt x="834" y="1413"/>
                  </a:lnTo>
                  <a:lnTo>
                    <a:pt x="766" y="1426"/>
                  </a:lnTo>
                  <a:lnTo>
                    <a:pt x="693" y="1433"/>
                  </a:lnTo>
                  <a:lnTo>
                    <a:pt x="615" y="1436"/>
                  </a:lnTo>
                  <a:lnTo>
                    <a:pt x="542" y="1433"/>
                  </a:lnTo>
                  <a:lnTo>
                    <a:pt x="473" y="1426"/>
                  </a:lnTo>
                  <a:lnTo>
                    <a:pt x="409" y="1413"/>
                  </a:lnTo>
                  <a:lnTo>
                    <a:pt x="349" y="1394"/>
                  </a:lnTo>
                  <a:lnTo>
                    <a:pt x="295" y="1372"/>
                  </a:lnTo>
                  <a:lnTo>
                    <a:pt x="244" y="1344"/>
                  </a:lnTo>
                  <a:lnTo>
                    <a:pt x="199" y="1310"/>
                  </a:lnTo>
                  <a:lnTo>
                    <a:pt x="158" y="1272"/>
                  </a:lnTo>
                  <a:lnTo>
                    <a:pt x="120" y="1228"/>
                  </a:lnTo>
                  <a:lnTo>
                    <a:pt x="88" y="1178"/>
                  </a:lnTo>
                  <a:lnTo>
                    <a:pt x="62" y="1124"/>
                  </a:lnTo>
                  <a:lnTo>
                    <a:pt x="40" y="1065"/>
                  </a:lnTo>
                  <a:lnTo>
                    <a:pt x="23" y="1000"/>
                  </a:lnTo>
                  <a:lnTo>
                    <a:pt x="11" y="930"/>
                  </a:lnTo>
                  <a:lnTo>
                    <a:pt x="3" y="854"/>
                  </a:lnTo>
                  <a:lnTo>
                    <a:pt x="0" y="774"/>
                  </a:lnTo>
                  <a:lnTo>
                    <a:pt x="0" y="0"/>
                  </a:lnTo>
                  <a:lnTo>
                    <a:pt x="429" y="0"/>
                  </a:lnTo>
                  <a:lnTo>
                    <a:pt x="429" y="790"/>
                  </a:lnTo>
                  <a:lnTo>
                    <a:pt x="429" y="822"/>
                  </a:lnTo>
                  <a:lnTo>
                    <a:pt x="432" y="854"/>
                  </a:lnTo>
                  <a:lnTo>
                    <a:pt x="436" y="884"/>
                  </a:lnTo>
                  <a:lnTo>
                    <a:pt x="441" y="910"/>
                  </a:lnTo>
                  <a:lnTo>
                    <a:pt x="449" y="936"/>
                  </a:lnTo>
                  <a:lnTo>
                    <a:pt x="457" y="958"/>
                  </a:lnTo>
                  <a:lnTo>
                    <a:pt x="468" y="980"/>
                  </a:lnTo>
                  <a:lnTo>
                    <a:pt x="480" y="1000"/>
                  </a:lnTo>
                  <a:lnTo>
                    <a:pt x="493" y="1017"/>
                  </a:lnTo>
                  <a:lnTo>
                    <a:pt x="508" y="1032"/>
                  </a:lnTo>
                  <a:lnTo>
                    <a:pt x="524" y="1044"/>
                  </a:lnTo>
                  <a:lnTo>
                    <a:pt x="541" y="1054"/>
                  </a:lnTo>
                  <a:lnTo>
                    <a:pt x="559" y="1062"/>
                  </a:lnTo>
                  <a:lnTo>
                    <a:pt x="581" y="1068"/>
                  </a:lnTo>
                  <a:lnTo>
                    <a:pt x="602" y="1072"/>
                  </a:lnTo>
                  <a:lnTo>
                    <a:pt x="625" y="1073"/>
                  </a:lnTo>
                  <a:lnTo>
                    <a:pt x="647" y="1072"/>
                  </a:lnTo>
                  <a:lnTo>
                    <a:pt x="670" y="1068"/>
                  </a:lnTo>
                  <a:lnTo>
                    <a:pt x="690" y="1062"/>
                  </a:lnTo>
                  <a:lnTo>
                    <a:pt x="709" y="1056"/>
                  </a:lnTo>
                  <a:lnTo>
                    <a:pt x="726" y="1046"/>
                  </a:lnTo>
                  <a:lnTo>
                    <a:pt x="742" y="1034"/>
                  </a:lnTo>
                  <a:lnTo>
                    <a:pt x="756" y="1020"/>
                  </a:lnTo>
                  <a:lnTo>
                    <a:pt x="770" y="1004"/>
                  </a:lnTo>
                  <a:lnTo>
                    <a:pt x="782" y="985"/>
                  </a:lnTo>
                  <a:lnTo>
                    <a:pt x="791" y="965"/>
                  </a:lnTo>
                  <a:lnTo>
                    <a:pt x="800" y="942"/>
                  </a:lnTo>
                  <a:lnTo>
                    <a:pt x="807" y="918"/>
                  </a:lnTo>
                  <a:lnTo>
                    <a:pt x="812" y="892"/>
                  </a:lnTo>
                  <a:lnTo>
                    <a:pt x="816" y="864"/>
                  </a:lnTo>
                  <a:lnTo>
                    <a:pt x="819" y="833"/>
                  </a:lnTo>
                  <a:lnTo>
                    <a:pt x="819" y="800"/>
                  </a:lnTo>
                  <a:lnTo>
                    <a:pt x="819" y="0"/>
                  </a:lnTo>
                  <a:lnTo>
                    <a:pt x="1248" y="0"/>
                  </a:lnTo>
                  <a:lnTo>
                    <a:pt x="1248" y="766"/>
                  </a:lnTo>
                  <a:lnTo>
                    <a:pt x="1248"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mj-lt"/>
              </a:endParaRPr>
            </a:p>
          </p:txBody>
        </p:sp>
        <p:sp>
          <p:nvSpPr>
            <p:cNvPr id="22" name="Freeform 7"/>
            <p:cNvSpPr>
              <a:spLocks/>
            </p:cNvSpPr>
            <p:nvPr/>
          </p:nvSpPr>
          <p:spPr bwMode="auto">
            <a:xfrm>
              <a:off x="793842" y="3544540"/>
              <a:ext cx="152971" cy="215069"/>
            </a:xfrm>
            <a:custGeom>
              <a:avLst/>
              <a:gdLst>
                <a:gd name="T0" fmla="*/ 803 w 806"/>
                <a:gd name="T1" fmla="*/ 837 h 1134"/>
                <a:gd name="T2" fmla="*/ 784 w 806"/>
                <a:gd name="T3" fmla="*/ 909 h 1134"/>
                <a:gd name="T4" fmla="*/ 748 w 806"/>
                <a:gd name="T5" fmla="*/ 974 h 1134"/>
                <a:gd name="T6" fmla="*/ 697 w 806"/>
                <a:gd name="T7" fmla="*/ 1029 h 1134"/>
                <a:gd name="T8" fmla="*/ 633 w 806"/>
                <a:gd name="T9" fmla="*/ 1073 h 1134"/>
                <a:gd name="T10" fmla="*/ 557 w 806"/>
                <a:gd name="T11" fmla="*/ 1105 h 1134"/>
                <a:gd name="T12" fmla="*/ 468 w 806"/>
                <a:gd name="T13" fmla="*/ 1125 h 1134"/>
                <a:gd name="T14" fmla="*/ 366 w 806"/>
                <a:gd name="T15" fmla="*/ 1134 h 1134"/>
                <a:gd name="T16" fmla="*/ 246 w 806"/>
                <a:gd name="T17" fmla="*/ 1132 h 1134"/>
                <a:gd name="T18" fmla="*/ 126 w 806"/>
                <a:gd name="T19" fmla="*/ 1112 h 1134"/>
                <a:gd name="T20" fmla="*/ 14 w 806"/>
                <a:gd name="T21" fmla="*/ 1077 h 1134"/>
                <a:gd name="T22" fmla="*/ 87 w 806"/>
                <a:gd name="T23" fmla="*/ 822 h 1134"/>
                <a:gd name="T24" fmla="*/ 207 w 806"/>
                <a:gd name="T25" fmla="*/ 872 h 1134"/>
                <a:gd name="T26" fmla="*/ 322 w 806"/>
                <a:gd name="T27" fmla="*/ 889 h 1134"/>
                <a:gd name="T28" fmla="*/ 390 w 806"/>
                <a:gd name="T29" fmla="*/ 877 h 1134"/>
                <a:gd name="T30" fmla="*/ 428 w 806"/>
                <a:gd name="T31" fmla="*/ 845 h 1134"/>
                <a:gd name="T32" fmla="*/ 435 w 806"/>
                <a:gd name="T33" fmla="*/ 798 h 1134"/>
                <a:gd name="T34" fmla="*/ 422 w 806"/>
                <a:gd name="T35" fmla="*/ 765 h 1134"/>
                <a:gd name="T36" fmla="*/ 391 w 806"/>
                <a:gd name="T37" fmla="*/ 736 h 1134"/>
                <a:gd name="T38" fmla="*/ 358 w 806"/>
                <a:gd name="T39" fmla="*/ 717 h 1134"/>
                <a:gd name="T40" fmla="*/ 318 w 806"/>
                <a:gd name="T41" fmla="*/ 700 h 1134"/>
                <a:gd name="T42" fmla="*/ 264 w 806"/>
                <a:gd name="T43" fmla="*/ 678 h 1134"/>
                <a:gd name="T44" fmla="*/ 174 w 806"/>
                <a:gd name="T45" fmla="*/ 637 h 1134"/>
                <a:gd name="T46" fmla="*/ 102 w 806"/>
                <a:gd name="T47" fmla="*/ 585 h 1134"/>
                <a:gd name="T48" fmla="*/ 50 w 806"/>
                <a:gd name="T49" fmla="*/ 525 h 1134"/>
                <a:gd name="T50" fmla="*/ 16 w 806"/>
                <a:gd name="T51" fmla="*/ 456 h 1134"/>
                <a:gd name="T52" fmla="*/ 0 w 806"/>
                <a:gd name="T53" fmla="*/ 378 h 1134"/>
                <a:gd name="T54" fmla="*/ 6 w 806"/>
                <a:gd name="T55" fmla="*/ 274 h 1134"/>
                <a:gd name="T56" fmla="*/ 46 w 806"/>
                <a:gd name="T57" fmla="*/ 176 h 1134"/>
                <a:gd name="T58" fmla="*/ 121 w 806"/>
                <a:gd name="T59" fmla="*/ 96 h 1134"/>
                <a:gd name="T60" fmla="*/ 222 w 806"/>
                <a:gd name="T61" fmla="*/ 37 h 1134"/>
                <a:gd name="T62" fmla="*/ 348 w 806"/>
                <a:gd name="T63" fmla="*/ 6 h 1134"/>
                <a:gd name="T64" fmla="*/ 500 w 806"/>
                <a:gd name="T65" fmla="*/ 1 h 1134"/>
                <a:gd name="T66" fmla="*/ 637 w 806"/>
                <a:gd name="T67" fmla="*/ 16 h 1134"/>
                <a:gd name="T68" fmla="*/ 714 w 806"/>
                <a:gd name="T69" fmla="*/ 33 h 1134"/>
                <a:gd name="T70" fmla="*/ 714 w 806"/>
                <a:gd name="T71" fmla="*/ 304 h 1134"/>
                <a:gd name="T72" fmla="*/ 610 w 806"/>
                <a:gd name="T73" fmla="*/ 265 h 1134"/>
                <a:gd name="T74" fmla="*/ 509 w 806"/>
                <a:gd name="T75" fmla="*/ 246 h 1134"/>
                <a:gd name="T76" fmla="*/ 427 w 806"/>
                <a:gd name="T77" fmla="*/ 252 h 1134"/>
                <a:gd name="T78" fmla="*/ 372 w 806"/>
                <a:gd name="T79" fmla="*/ 278 h 1134"/>
                <a:gd name="T80" fmla="*/ 354 w 806"/>
                <a:gd name="T81" fmla="*/ 324 h 1134"/>
                <a:gd name="T82" fmla="*/ 368 w 806"/>
                <a:gd name="T83" fmla="*/ 368 h 1134"/>
                <a:gd name="T84" fmla="*/ 398 w 806"/>
                <a:gd name="T85" fmla="*/ 392 h 1134"/>
                <a:gd name="T86" fmla="*/ 437 w 806"/>
                <a:gd name="T87" fmla="*/ 413 h 1134"/>
                <a:gd name="T88" fmla="*/ 495 w 806"/>
                <a:gd name="T89" fmla="*/ 438 h 1134"/>
                <a:gd name="T90" fmla="*/ 608 w 806"/>
                <a:gd name="T91" fmla="*/ 492 h 1134"/>
                <a:gd name="T92" fmla="*/ 694 w 806"/>
                <a:gd name="T93" fmla="*/ 549 h 1134"/>
                <a:gd name="T94" fmla="*/ 753 w 806"/>
                <a:gd name="T95" fmla="*/ 610 h 1134"/>
                <a:gd name="T96" fmla="*/ 789 w 806"/>
                <a:gd name="T97" fmla="*/ 678 h 1134"/>
                <a:gd name="T98" fmla="*/ 805 w 806"/>
                <a:gd name="T99" fmla="*/ 75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1134">
                  <a:moveTo>
                    <a:pt x="806" y="784"/>
                  </a:moveTo>
                  <a:lnTo>
                    <a:pt x="806" y="810"/>
                  </a:lnTo>
                  <a:lnTo>
                    <a:pt x="803" y="837"/>
                  </a:lnTo>
                  <a:lnTo>
                    <a:pt x="798" y="862"/>
                  </a:lnTo>
                  <a:lnTo>
                    <a:pt x="791" y="886"/>
                  </a:lnTo>
                  <a:lnTo>
                    <a:pt x="784" y="909"/>
                  </a:lnTo>
                  <a:lnTo>
                    <a:pt x="774" y="932"/>
                  </a:lnTo>
                  <a:lnTo>
                    <a:pt x="762" y="953"/>
                  </a:lnTo>
                  <a:lnTo>
                    <a:pt x="748" y="974"/>
                  </a:lnTo>
                  <a:lnTo>
                    <a:pt x="733" y="994"/>
                  </a:lnTo>
                  <a:lnTo>
                    <a:pt x="716" y="1012"/>
                  </a:lnTo>
                  <a:lnTo>
                    <a:pt x="697" y="1029"/>
                  </a:lnTo>
                  <a:lnTo>
                    <a:pt x="677" y="1045"/>
                  </a:lnTo>
                  <a:lnTo>
                    <a:pt x="656" y="1060"/>
                  </a:lnTo>
                  <a:lnTo>
                    <a:pt x="633" y="1073"/>
                  </a:lnTo>
                  <a:lnTo>
                    <a:pt x="609" y="1085"/>
                  </a:lnTo>
                  <a:lnTo>
                    <a:pt x="584" y="1096"/>
                  </a:lnTo>
                  <a:lnTo>
                    <a:pt x="557" y="1105"/>
                  </a:lnTo>
                  <a:lnTo>
                    <a:pt x="528" y="1113"/>
                  </a:lnTo>
                  <a:lnTo>
                    <a:pt x="499" y="1120"/>
                  </a:lnTo>
                  <a:lnTo>
                    <a:pt x="468" y="1125"/>
                  </a:lnTo>
                  <a:lnTo>
                    <a:pt x="435" y="1129"/>
                  </a:lnTo>
                  <a:lnTo>
                    <a:pt x="402" y="1133"/>
                  </a:lnTo>
                  <a:lnTo>
                    <a:pt x="366" y="1134"/>
                  </a:lnTo>
                  <a:lnTo>
                    <a:pt x="330" y="1134"/>
                  </a:lnTo>
                  <a:lnTo>
                    <a:pt x="287" y="1134"/>
                  </a:lnTo>
                  <a:lnTo>
                    <a:pt x="246" y="1132"/>
                  </a:lnTo>
                  <a:lnTo>
                    <a:pt x="205" y="1126"/>
                  </a:lnTo>
                  <a:lnTo>
                    <a:pt x="165" y="1121"/>
                  </a:lnTo>
                  <a:lnTo>
                    <a:pt x="126" y="1112"/>
                  </a:lnTo>
                  <a:lnTo>
                    <a:pt x="87" y="1102"/>
                  </a:lnTo>
                  <a:lnTo>
                    <a:pt x="50" y="1090"/>
                  </a:lnTo>
                  <a:lnTo>
                    <a:pt x="14" y="1077"/>
                  </a:lnTo>
                  <a:lnTo>
                    <a:pt x="14" y="776"/>
                  </a:lnTo>
                  <a:lnTo>
                    <a:pt x="50" y="800"/>
                  </a:lnTo>
                  <a:lnTo>
                    <a:pt x="87" y="822"/>
                  </a:lnTo>
                  <a:lnTo>
                    <a:pt x="126" y="841"/>
                  </a:lnTo>
                  <a:lnTo>
                    <a:pt x="167" y="857"/>
                  </a:lnTo>
                  <a:lnTo>
                    <a:pt x="207" y="872"/>
                  </a:lnTo>
                  <a:lnTo>
                    <a:pt x="247" y="881"/>
                  </a:lnTo>
                  <a:lnTo>
                    <a:pt x="286" y="886"/>
                  </a:lnTo>
                  <a:lnTo>
                    <a:pt x="322" y="889"/>
                  </a:lnTo>
                  <a:lnTo>
                    <a:pt x="348" y="888"/>
                  </a:lnTo>
                  <a:lnTo>
                    <a:pt x="371" y="884"/>
                  </a:lnTo>
                  <a:lnTo>
                    <a:pt x="390" y="877"/>
                  </a:lnTo>
                  <a:lnTo>
                    <a:pt x="407" y="869"/>
                  </a:lnTo>
                  <a:lnTo>
                    <a:pt x="419" y="858"/>
                  </a:lnTo>
                  <a:lnTo>
                    <a:pt x="428" y="845"/>
                  </a:lnTo>
                  <a:lnTo>
                    <a:pt x="435" y="829"/>
                  </a:lnTo>
                  <a:lnTo>
                    <a:pt x="436" y="812"/>
                  </a:lnTo>
                  <a:lnTo>
                    <a:pt x="435" y="798"/>
                  </a:lnTo>
                  <a:lnTo>
                    <a:pt x="432" y="786"/>
                  </a:lnTo>
                  <a:lnTo>
                    <a:pt x="428" y="776"/>
                  </a:lnTo>
                  <a:lnTo>
                    <a:pt x="422" y="765"/>
                  </a:lnTo>
                  <a:lnTo>
                    <a:pt x="414" y="754"/>
                  </a:lnTo>
                  <a:lnTo>
                    <a:pt x="403" y="745"/>
                  </a:lnTo>
                  <a:lnTo>
                    <a:pt x="391" y="736"/>
                  </a:lnTo>
                  <a:lnTo>
                    <a:pt x="376" y="728"/>
                  </a:lnTo>
                  <a:lnTo>
                    <a:pt x="368" y="722"/>
                  </a:lnTo>
                  <a:lnTo>
                    <a:pt x="358" y="717"/>
                  </a:lnTo>
                  <a:lnTo>
                    <a:pt x="346" y="712"/>
                  </a:lnTo>
                  <a:lnTo>
                    <a:pt x="332" y="706"/>
                  </a:lnTo>
                  <a:lnTo>
                    <a:pt x="318" y="700"/>
                  </a:lnTo>
                  <a:lnTo>
                    <a:pt x="302" y="693"/>
                  </a:lnTo>
                  <a:lnTo>
                    <a:pt x="283" y="686"/>
                  </a:lnTo>
                  <a:lnTo>
                    <a:pt x="264" y="678"/>
                  </a:lnTo>
                  <a:lnTo>
                    <a:pt x="233" y="666"/>
                  </a:lnTo>
                  <a:lnTo>
                    <a:pt x="202" y="652"/>
                  </a:lnTo>
                  <a:lnTo>
                    <a:pt x="174" y="637"/>
                  </a:lnTo>
                  <a:lnTo>
                    <a:pt x="149" y="620"/>
                  </a:lnTo>
                  <a:lnTo>
                    <a:pt x="125" y="604"/>
                  </a:lnTo>
                  <a:lnTo>
                    <a:pt x="102" y="585"/>
                  </a:lnTo>
                  <a:lnTo>
                    <a:pt x="83" y="566"/>
                  </a:lnTo>
                  <a:lnTo>
                    <a:pt x="65" y="546"/>
                  </a:lnTo>
                  <a:lnTo>
                    <a:pt x="50" y="525"/>
                  </a:lnTo>
                  <a:lnTo>
                    <a:pt x="37" y="502"/>
                  </a:lnTo>
                  <a:lnTo>
                    <a:pt x="25" y="480"/>
                  </a:lnTo>
                  <a:lnTo>
                    <a:pt x="16" y="456"/>
                  </a:lnTo>
                  <a:lnTo>
                    <a:pt x="9" y="430"/>
                  </a:lnTo>
                  <a:lnTo>
                    <a:pt x="4" y="405"/>
                  </a:lnTo>
                  <a:lnTo>
                    <a:pt x="0" y="378"/>
                  </a:lnTo>
                  <a:lnTo>
                    <a:pt x="0" y="350"/>
                  </a:lnTo>
                  <a:lnTo>
                    <a:pt x="1" y="312"/>
                  </a:lnTo>
                  <a:lnTo>
                    <a:pt x="6" y="274"/>
                  </a:lnTo>
                  <a:lnTo>
                    <a:pt x="16" y="240"/>
                  </a:lnTo>
                  <a:lnTo>
                    <a:pt x="29" y="206"/>
                  </a:lnTo>
                  <a:lnTo>
                    <a:pt x="46" y="176"/>
                  </a:lnTo>
                  <a:lnTo>
                    <a:pt x="67" y="148"/>
                  </a:lnTo>
                  <a:lnTo>
                    <a:pt x="91" y="120"/>
                  </a:lnTo>
                  <a:lnTo>
                    <a:pt x="121" y="96"/>
                  </a:lnTo>
                  <a:lnTo>
                    <a:pt x="151" y="73"/>
                  </a:lnTo>
                  <a:lnTo>
                    <a:pt x="186" y="54"/>
                  </a:lnTo>
                  <a:lnTo>
                    <a:pt x="222" y="37"/>
                  </a:lnTo>
                  <a:lnTo>
                    <a:pt x="262" y="24"/>
                  </a:lnTo>
                  <a:lnTo>
                    <a:pt x="303" y="13"/>
                  </a:lnTo>
                  <a:lnTo>
                    <a:pt x="348" y="6"/>
                  </a:lnTo>
                  <a:lnTo>
                    <a:pt x="395" y="1"/>
                  </a:lnTo>
                  <a:lnTo>
                    <a:pt x="444" y="0"/>
                  </a:lnTo>
                  <a:lnTo>
                    <a:pt x="500" y="1"/>
                  </a:lnTo>
                  <a:lnTo>
                    <a:pt x="551" y="5"/>
                  </a:lnTo>
                  <a:lnTo>
                    <a:pt x="596" y="10"/>
                  </a:lnTo>
                  <a:lnTo>
                    <a:pt x="637" y="16"/>
                  </a:lnTo>
                  <a:lnTo>
                    <a:pt x="660" y="21"/>
                  </a:lnTo>
                  <a:lnTo>
                    <a:pt x="685" y="26"/>
                  </a:lnTo>
                  <a:lnTo>
                    <a:pt x="714" y="33"/>
                  </a:lnTo>
                  <a:lnTo>
                    <a:pt x="749" y="42"/>
                  </a:lnTo>
                  <a:lnTo>
                    <a:pt x="749" y="321"/>
                  </a:lnTo>
                  <a:lnTo>
                    <a:pt x="714" y="304"/>
                  </a:lnTo>
                  <a:lnTo>
                    <a:pt x="680" y="289"/>
                  </a:lnTo>
                  <a:lnTo>
                    <a:pt x="645" y="276"/>
                  </a:lnTo>
                  <a:lnTo>
                    <a:pt x="610" y="265"/>
                  </a:lnTo>
                  <a:lnTo>
                    <a:pt x="577" y="257"/>
                  </a:lnTo>
                  <a:lnTo>
                    <a:pt x="543" y="250"/>
                  </a:lnTo>
                  <a:lnTo>
                    <a:pt x="509" y="246"/>
                  </a:lnTo>
                  <a:lnTo>
                    <a:pt x="476" y="246"/>
                  </a:lnTo>
                  <a:lnTo>
                    <a:pt x="449" y="248"/>
                  </a:lnTo>
                  <a:lnTo>
                    <a:pt x="427" y="252"/>
                  </a:lnTo>
                  <a:lnTo>
                    <a:pt x="406" y="257"/>
                  </a:lnTo>
                  <a:lnTo>
                    <a:pt x="387" y="266"/>
                  </a:lnTo>
                  <a:lnTo>
                    <a:pt x="372" y="278"/>
                  </a:lnTo>
                  <a:lnTo>
                    <a:pt x="362" y="290"/>
                  </a:lnTo>
                  <a:lnTo>
                    <a:pt x="356" y="306"/>
                  </a:lnTo>
                  <a:lnTo>
                    <a:pt x="354" y="324"/>
                  </a:lnTo>
                  <a:lnTo>
                    <a:pt x="355" y="340"/>
                  </a:lnTo>
                  <a:lnTo>
                    <a:pt x="360" y="354"/>
                  </a:lnTo>
                  <a:lnTo>
                    <a:pt x="368" y="368"/>
                  </a:lnTo>
                  <a:lnTo>
                    <a:pt x="380" y="380"/>
                  </a:lnTo>
                  <a:lnTo>
                    <a:pt x="388" y="386"/>
                  </a:lnTo>
                  <a:lnTo>
                    <a:pt x="398" y="392"/>
                  </a:lnTo>
                  <a:lnTo>
                    <a:pt x="410" y="398"/>
                  </a:lnTo>
                  <a:lnTo>
                    <a:pt x="423" y="406"/>
                  </a:lnTo>
                  <a:lnTo>
                    <a:pt x="437" y="413"/>
                  </a:lnTo>
                  <a:lnTo>
                    <a:pt x="455" y="421"/>
                  </a:lnTo>
                  <a:lnTo>
                    <a:pt x="473" y="430"/>
                  </a:lnTo>
                  <a:lnTo>
                    <a:pt x="495" y="438"/>
                  </a:lnTo>
                  <a:lnTo>
                    <a:pt x="536" y="456"/>
                  </a:lnTo>
                  <a:lnTo>
                    <a:pt x="573" y="474"/>
                  </a:lnTo>
                  <a:lnTo>
                    <a:pt x="608" y="492"/>
                  </a:lnTo>
                  <a:lnTo>
                    <a:pt x="640" y="510"/>
                  </a:lnTo>
                  <a:lnTo>
                    <a:pt x="669" y="530"/>
                  </a:lnTo>
                  <a:lnTo>
                    <a:pt x="694" y="549"/>
                  </a:lnTo>
                  <a:lnTo>
                    <a:pt x="717" y="569"/>
                  </a:lnTo>
                  <a:lnTo>
                    <a:pt x="736" y="589"/>
                  </a:lnTo>
                  <a:lnTo>
                    <a:pt x="753" y="610"/>
                  </a:lnTo>
                  <a:lnTo>
                    <a:pt x="766" y="632"/>
                  </a:lnTo>
                  <a:lnTo>
                    <a:pt x="780" y="656"/>
                  </a:lnTo>
                  <a:lnTo>
                    <a:pt x="789" y="678"/>
                  </a:lnTo>
                  <a:lnTo>
                    <a:pt x="797" y="704"/>
                  </a:lnTo>
                  <a:lnTo>
                    <a:pt x="802" y="729"/>
                  </a:lnTo>
                  <a:lnTo>
                    <a:pt x="805" y="756"/>
                  </a:lnTo>
                  <a:lnTo>
                    <a:pt x="806" y="784"/>
                  </a:lnTo>
                  <a:lnTo>
                    <a:pt x="806"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mj-lt"/>
              </a:endParaRPr>
            </a:p>
          </p:txBody>
        </p:sp>
        <p:sp>
          <p:nvSpPr>
            <p:cNvPr id="23" name="Freeform 8"/>
            <p:cNvSpPr>
              <a:spLocks noEditPoints="1"/>
            </p:cNvSpPr>
            <p:nvPr/>
          </p:nvSpPr>
          <p:spPr bwMode="auto">
            <a:xfrm>
              <a:off x="960444" y="3544540"/>
              <a:ext cx="232865" cy="239302"/>
            </a:xfrm>
            <a:custGeom>
              <a:avLst/>
              <a:gdLst>
                <a:gd name="T0" fmla="*/ 1094 w 1230"/>
                <a:gd name="T1" fmla="*/ 686 h 1264"/>
                <a:gd name="T2" fmla="*/ 1041 w 1230"/>
                <a:gd name="T3" fmla="*/ 848 h 1264"/>
                <a:gd name="T4" fmla="*/ 941 w 1230"/>
                <a:gd name="T5" fmla="*/ 984 h 1264"/>
                <a:gd name="T6" fmla="*/ 676 w 1230"/>
                <a:gd name="T7" fmla="*/ 1122 h 1264"/>
                <a:gd name="T8" fmla="*/ 582 w 1230"/>
                <a:gd name="T9" fmla="*/ 1134 h 1264"/>
                <a:gd name="T10" fmla="*/ 473 w 1230"/>
                <a:gd name="T11" fmla="*/ 1130 h 1264"/>
                <a:gd name="T12" fmla="*/ 366 w 1230"/>
                <a:gd name="T13" fmla="*/ 1108 h 1264"/>
                <a:gd name="T14" fmla="*/ 268 w 1230"/>
                <a:gd name="T15" fmla="*/ 1065 h 1264"/>
                <a:gd name="T16" fmla="*/ 180 w 1230"/>
                <a:gd name="T17" fmla="*/ 1005 h 1264"/>
                <a:gd name="T18" fmla="*/ 109 w 1230"/>
                <a:gd name="T19" fmla="*/ 928 h 1264"/>
                <a:gd name="T20" fmla="*/ 54 w 1230"/>
                <a:gd name="T21" fmla="*/ 836 h 1264"/>
                <a:gd name="T22" fmla="*/ 18 w 1230"/>
                <a:gd name="T23" fmla="*/ 733 h 1264"/>
                <a:gd name="T24" fmla="*/ 2 w 1230"/>
                <a:gd name="T25" fmla="*/ 621 h 1264"/>
                <a:gd name="T26" fmla="*/ 4 w 1230"/>
                <a:gd name="T27" fmla="*/ 500 h 1264"/>
                <a:gd name="T28" fmla="*/ 28 w 1230"/>
                <a:gd name="T29" fmla="*/ 385 h 1264"/>
                <a:gd name="T30" fmla="*/ 71 w 1230"/>
                <a:gd name="T31" fmla="*/ 280 h 1264"/>
                <a:gd name="T32" fmla="*/ 133 w 1230"/>
                <a:gd name="T33" fmla="*/ 189 h 1264"/>
                <a:gd name="T34" fmla="*/ 211 w 1230"/>
                <a:gd name="T35" fmla="*/ 113 h 1264"/>
                <a:gd name="T36" fmla="*/ 304 w 1230"/>
                <a:gd name="T37" fmla="*/ 56 h 1264"/>
                <a:gd name="T38" fmla="*/ 409 w 1230"/>
                <a:gd name="T39" fmla="*/ 18 h 1264"/>
                <a:gd name="T40" fmla="*/ 523 w 1230"/>
                <a:gd name="T41" fmla="*/ 1 h 1264"/>
                <a:gd name="T42" fmla="*/ 640 w 1230"/>
                <a:gd name="T43" fmla="*/ 5 h 1264"/>
                <a:gd name="T44" fmla="*/ 747 w 1230"/>
                <a:gd name="T45" fmla="*/ 28 h 1264"/>
                <a:gd name="T46" fmla="*/ 845 w 1230"/>
                <a:gd name="T47" fmla="*/ 70 h 1264"/>
                <a:gd name="T48" fmla="*/ 931 w 1230"/>
                <a:gd name="T49" fmla="*/ 132 h 1264"/>
                <a:gd name="T50" fmla="*/ 1000 w 1230"/>
                <a:gd name="T51" fmla="*/ 209 h 1264"/>
                <a:gd name="T52" fmla="*/ 1053 w 1230"/>
                <a:gd name="T53" fmla="*/ 302 h 1264"/>
                <a:gd name="T54" fmla="*/ 1088 w 1230"/>
                <a:gd name="T55" fmla="*/ 409 h 1264"/>
                <a:gd name="T56" fmla="*/ 1104 w 1230"/>
                <a:gd name="T57" fmla="*/ 524 h 1264"/>
                <a:gd name="T58" fmla="*/ 755 w 1230"/>
                <a:gd name="T59" fmla="*/ 573 h 1264"/>
                <a:gd name="T60" fmla="*/ 747 w 1230"/>
                <a:gd name="T61" fmla="*/ 480 h 1264"/>
                <a:gd name="T62" fmla="*/ 726 w 1230"/>
                <a:gd name="T63" fmla="*/ 402 h 1264"/>
                <a:gd name="T64" fmla="*/ 690 w 1230"/>
                <a:gd name="T65" fmla="*/ 341 h 1264"/>
                <a:gd name="T66" fmla="*/ 640 w 1230"/>
                <a:gd name="T67" fmla="*/ 301 h 1264"/>
                <a:gd name="T68" fmla="*/ 582 w 1230"/>
                <a:gd name="T69" fmla="*/ 284 h 1264"/>
                <a:gd name="T70" fmla="*/ 514 w 1230"/>
                <a:gd name="T71" fmla="*/ 286 h 1264"/>
                <a:gd name="T72" fmla="*/ 454 w 1230"/>
                <a:gd name="T73" fmla="*/ 312 h 1264"/>
                <a:gd name="T74" fmla="*/ 406 w 1230"/>
                <a:gd name="T75" fmla="*/ 357 h 1264"/>
                <a:gd name="T76" fmla="*/ 373 w 1230"/>
                <a:gd name="T77" fmla="*/ 422 h 1264"/>
                <a:gd name="T78" fmla="*/ 354 w 1230"/>
                <a:gd name="T79" fmla="*/ 504 h 1264"/>
                <a:gd name="T80" fmla="*/ 352 w 1230"/>
                <a:gd name="T81" fmla="*/ 601 h 1264"/>
                <a:gd name="T82" fmla="*/ 365 w 1230"/>
                <a:gd name="T83" fmla="*/ 688 h 1264"/>
                <a:gd name="T84" fmla="*/ 393 w 1230"/>
                <a:gd name="T85" fmla="*/ 758 h 1264"/>
                <a:gd name="T86" fmla="*/ 436 w 1230"/>
                <a:gd name="T87" fmla="*/ 810 h 1264"/>
                <a:gd name="T88" fmla="*/ 490 w 1230"/>
                <a:gd name="T89" fmla="*/ 842 h 1264"/>
                <a:gd name="T90" fmla="*/ 555 w 1230"/>
                <a:gd name="T91" fmla="*/ 853 h 1264"/>
                <a:gd name="T92" fmla="*/ 618 w 1230"/>
                <a:gd name="T93" fmla="*/ 842 h 1264"/>
                <a:gd name="T94" fmla="*/ 670 w 1230"/>
                <a:gd name="T95" fmla="*/ 810 h 1264"/>
                <a:gd name="T96" fmla="*/ 712 w 1230"/>
                <a:gd name="T97" fmla="*/ 757 h 1264"/>
                <a:gd name="T98" fmla="*/ 740 w 1230"/>
                <a:gd name="T99" fmla="*/ 688 h 1264"/>
                <a:gd name="T100" fmla="*/ 754 w 1230"/>
                <a:gd name="T101" fmla="*/ 60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0" h="1264">
                  <a:moveTo>
                    <a:pt x="1105" y="564"/>
                  </a:moveTo>
                  <a:lnTo>
                    <a:pt x="1102" y="626"/>
                  </a:lnTo>
                  <a:lnTo>
                    <a:pt x="1094" y="686"/>
                  </a:lnTo>
                  <a:lnTo>
                    <a:pt x="1082" y="742"/>
                  </a:lnTo>
                  <a:lnTo>
                    <a:pt x="1064" y="797"/>
                  </a:lnTo>
                  <a:lnTo>
                    <a:pt x="1041" y="848"/>
                  </a:lnTo>
                  <a:lnTo>
                    <a:pt x="1013" y="896"/>
                  </a:lnTo>
                  <a:lnTo>
                    <a:pt x="980" y="941"/>
                  </a:lnTo>
                  <a:lnTo>
                    <a:pt x="941" y="984"/>
                  </a:lnTo>
                  <a:lnTo>
                    <a:pt x="1230" y="1264"/>
                  </a:lnTo>
                  <a:lnTo>
                    <a:pt x="816" y="1264"/>
                  </a:lnTo>
                  <a:lnTo>
                    <a:pt x="676" y="1122"/>
                  </a:lnTo>
                  <a:lnTo>
                    <a:pt x="646" y="1128"/>
                  </a:lnTo>
                  <a:lnTo>
                    <a:pt x="614" y="1132"/>
                  </a:lnTo>
                  <a:lnTo>
                    <a:pt x="582" y="1134"/>
                  </a:lnTo>
                  <a:lnTo>
                    <a:pt x="549" y="1134"/>
                  </a:lnTo>
                  <a:lnTo>
                    <a:pt x="510" y="1134"/>
                  </a:lnTo>
                  <a:lnTo>
                    <a:pt x="473" y="1130"/>
                  </a:lnTo>
                  <a:lnTo>
                    <a:pt x="437" y="1125"/>
                  </a:lnTo>
                  <a:lnTo>
                    <a:pt x="401" y="1117"/>
                  </a:lnTo>
                  <a:lnTo>
                    <a:pt x="366" y="1108"/>
                  </a:lnTo>
                  <a:lnTo>
                    <a:pt x="333" y="1096"/>
                  </a:lnTo>
                  <a:lnTo>
                    <a:pt x="300" y="1081"/>
                  </a:lnTo>
                  <a:lnTo>
                    <a:pt x="268" y="1065"/>
                  </a:lnTo>
                  <a:lnTo>
                    <a:pt x="237" y="1046"/>
                  </a:lnTo>
                  <a:lnTo>
                    <a:pt x="208" y="1026"/>
                  </a:lnTo>
                  <a:lnTo>
                    <a:pt x="180" y="1005"/>
                  </a:lnTo>
                  <a:lnTo>
                    <a:pt x="155" y="981"/>
                  </a:lnTo>
                  <a:lnTo>
                    <a:pt x="131" y="956"/>
                  </a:lnTo>
                  <a:lnTo>
                    <a:pt x="109" y="928"/>
                  </a:lnTo>
                  <a:lnTo>
                    <a:pt x="89" y="900"/>
                  </a:lnTo>
                  <a:lnTo>
                    <a:pt x="71" y="868"/>
                  </a:lnTo>
                  <a:lnTo>
                    <a:pt x="54" y="836"/>
                  </a:lnTo>
                  <a:lnTo>
                    <a:pt x="40" y="802"/>
                  </a:lnTo>
                  <a:lnTo>
                    <a:pt x="28" y="769"/>
                  </a:lnTo>
                  <a:lnTo>
                    <a:pt x="18" y="733"/>
                  </a:lnTo>
                  <a:lnTo>
                    <a:pt x="10" y="697"/>
                  </a:lnTo>
                  <a:lnTo>
                    <a:pt x="4" y="660"/>
                  </a:lnTo>
                  <a:lnTo>
                    <a:pt x="2" y="621"/>
                  </a:lnTo>
                  <a:lnTo>
                    <a:pt x="0" y="582"/>
                  </a:lnTo>
                  <a:lnTo>
                    <a:pt x="2" y="541"/>
                  </a:lnTo>
                  <a:lnTo>
                    <a:pt x="4" y="500"/>
                  </a:lnTo>
                  <a:lnTo>
                    <a:pt x="10" y="461"/>
                  </a:lnTo>
                  <a:lnTo>
                    <a:pt x="18" y="422"/>
                  </a:lnTo>
                  <a:lnTo>
                    <a:pt x="28" y="385"/>
                  </a:lnTo>
                  <a:lnTo>
                    <a:pt x="40" y="349"/>
                  </a:lnTo>
                  <a:lnTo>
                    <a:pt x="55" y="314"/>
                  </a:lnTo>
                  <a:lnTo>
                    <a:pt x="71" y="280"/>
                  </a:lnTo>
                  <a:lnTo>
                    <a:pt x="89" y="248"/>
                  </a:lnTo>
                  <a:lnTo>
                    <a:pt x="111" y="217"/>
                  </a:lnTo>
                  <a:lnTo>
                    <a:pt x="133" y="189"/>
                  </a:lnTo>
                  <a:lnTo>
                    <a:pt x="157" y="161"/>
                  </a:lnTo>
                  <a:lnTo>
                    <a:pt x="183" y="137"/>
                  </a:lnTo>
                  <a:lnTo>
                    <a:pt x="211" y="113"/>
                  </a:lnTo>
                  <a:lnTo>
                    <a:pt x="240" y="93"/>
                  </a:lnTo>
                  <a:lnTo>
                    <a:pt x="271" y="73"/>
                  </a:lnTo>
                  <a:lnTo>
                    <a:pt x="304" y="56"/>
                  </a:lnTo>
                  <a:lnTo>
                    <a:pt x="337" y="41"/>
                  </a:lnTo>
                  <a:lnTo>
                    <a:pt x="373" y="29"/>
                  </a:lnTo>
                  <a:lnTo>
                    <a:pt x="409" y="18"/>
                  </a:lnTo>
                  <a:lnTo>
                    <a:pt x="446" y="10"/>
                  </a:lnTo>
                  <a:lnTo>
                    <a:pt x="483" y="5"/>
                  </a:lnTo>
                  <a:lnTo>
                    <a:pt x="523" y="1"/>
                  </a:lnTo>
                  <a:lnTo>
                    <a:pt x="563" y="0"/>
                  </a:lnTo>
                  <a:lnTo>
                    <a:pt x="602" y="1"/>
                  </a:lnTo>
                  <a:lnTo>
                    <a:pt x="640" y="5"/>
                  </a:lnTo>
                  <a:lnTo>
                    <a:pt x="676" y="10"/>
                  </a:lnTo>
                  <a:lnTo>
                    <a:pt x="712" y="18"/>
                  </a:lnTo>
                  <a:lnTo>
                    <a:pt x="747" y="28"/>
                  </a:lnTo>
                  <a:lnTo>
                    <a:pt x="782" y="40"/>
                  </a:lnTo>
                  <a:lnTo>
                    <a:pt x="814" y="54"/>
                  </a:lnTo>
                  <a:lnTo>
                    <a:pt x="845" y="70"/>
                  </a:lnTo>
                  <a:lnTo>
                    <a:pt x="876" y="89"/>
                  </a:lnTo>
                  <a:lnTo>
                    <a:pt x="904" y="109"/>
                  </a:lnTo>
                  <a:lnTo>
                    <a:pt x="931" y="132"/>
                  </a:lnTo>
                  <a:lnTo>
                    <a:pt x="956" y="156"/>
                  </a:lnTo>
                  <a:lnTo>
                    <a:pt x="979" y="181"/>
                  </a:lnTo>
                  <a:lnTo>
                    <a:pt x="1000" y="209"/>
                  </a:lnTo>
                  <a:lnTo>
                    <a:pt x="1020" y="238"/>
                  </a:lnTo>
                  <a:lnTo>
                    <a:pt x="1037" y="270"/>
                  </a:lnTo>
                  <a:lnTo>
                    <a:pt x="1053" y="302"/>
                  </a:lnTo>
                  <a:lnTo>
                    <a:pt x="1068" y="337"/>
                  </a:lnTo>
                  <a:lnTo>
                    <a:pt x="1078" y="372"/>
                  </a:lnTo>
                  <a:lnTo>
                    <a:pt x="1088" y="409"/>
                  </a:lnTo>
                  <a:lnTo>
                    <a:pt x="1096" y="445"/>
                  </a:lnTo>
                  <a:lnTo>
                    <a:pt x="1101" y="484"/>
                  </a:lnTo>
                  <a:lnTo>
                    <a:pt x="1104" y="524"/>
                  </a:lnTo>
                  <a:lnTo>
                    <a:pt x="1105" y="564"/>
                  </a:lnTo>
                  <a:lnTo>
                    <a:pt x="1105" y="564"/>
                  </a:lnTo>
                  <a:close/>
                  <a:moveTo>
                    <a:pt x="755" y="573"/>
                  </a:moveTo>
                  <a:lnTo>
                    <a:pt x="754" y="540"/>
                  </a:lnTo>
                  <a:lnTo>
                    <a:pt x="751" y="509"/>
                  </a:lnTo>
                  <a:lnTo>
                    <a:pt x="747" y="480"/>
                  </a:lnTo>
                  <a:lnTo>
                    <a:pt x="742" y="452"/>
                  </a:lnTo>
                  <a:lnTo>
                    <a:pt x="735" y="426"/>
                  </a:lnTo>
                  <a:lnTo>
                    <a:pt x="726" y="402"/>
                  </a:lnTo>
                  <a:lnTo>
                    <a:pt x="715" y="380"/>
                  </a:lnTo>
                  <a:lnTo>
                    <a:pt x="703" y="360"/>
                  </a:lnTo>
                  <a:lnTo>
                    <a:pt x="690" y="341"/>
                  </a:lnTo>
                  <a:lnTo>
                    <a:pt x="674" y="326"/>
                  </a:lnTo>
                  <a:lnTo>
                    <a:pt x="658" y="312"/>
                  </a:lnTo>
                  <a:lnTo>
                    <a:pt x="640" y="301"/>
                  </a:lnTo>
                  <a:lnTo>
                    <a:pt x="623" y="293"/>
                  </a:lnTo>
                  <a:lnTo>
                    <a:pt x="603" y="286"/>
                  </a:lnTo>
                  <a:lnTo>
                    <a:pt x="582" y="284"/>
                  </a:lnTo>
                  <a:lnTo>
                    <a:pt x="561" y="282"/>
                  </a:lnTo>
                  <a:lnTo>
                    <a:pt x="537" y="282"/>
                  </a:lnTo>
                  <a:lnTo>
                    <a:pt x="514" y="286"/>
                  </a:lnTo>
                  <a:lnTo>
                    <a:pt x="493" y="293"/>
                  </a:lnTo>
                  <a:lnTo>
                    <a:pt x="473" y="301"/>
                  </a:lnTo>
                  <a:lnTo>
                    <a:pt x="454" y="312"/>
                  </a:lnTo>
                  <a:lnTo>
                    <a:pt x="437" y="324"/>
                  </a:lnTo>
                  <a:lnTo>
                    <a:pt x="421" y="340"/>
                  </a:lnTo>
                  <a:lnTo>
                    <a:pt x="406" y="357"/>
                  </a:lnTo>
                  <a:lnTo>
                    <a:pt x="394" y="377"/>
                  </a:lnTo>
                  <a:lnTo>
                    <a:pt x="382" y="398"/>
                  </a:lnTo>
                  <a:lnTo>
                    <a:pt x="373" y="422"/>
                  </a:lnTo>
                  <a:lnTo>
                    <a:pt x="365" y="448"/>
                  </a:lnTo>
                  <a:lnTo>
                    <a:pt x="360" y="474"/>
                  </a:lnTo>
                  <a:lnTo>
                    <a:pt x="354" y="504"/>
                  </a:lnTo>
                  <a:lnTo>
                    <a:pt x="352" y="536"/>
                  </a:lnTo>
                  <a:lnTo>
                    <a:pt x="352" y="569"/>
                  </a:lnTo>
                  <a:lnTo>
                    <a:pt x="352" y="601"/>
                  </a:lnTo>
                  <a:lnTo>
                    <a:pt x="354" y="632"/>
                  </a:lnTo>
                  <a:lnTo>
                    <a:pt x="360" y="661"/>
                  </a:lnTo>
                  <a:lnTo>
                    <a:pt x="365" y="688"/>
                  </a:lnTo>
                  <a:lnTo>
                    <a:pt x="373" y="713"/>
                  </a:lnTo>
                  <a:lnTo>
                    <a:pt x="382" y="737"/>
                  </a:lnTo>
                  <a:lnTo>
                    <a:pt x="393" y="758"/>
                  </a:lnTo>
                  <a:lnTo>
                    <a:pt x="406" y="777"/>
                  </a:lnTo>
                  <a:lnTo>
                    <a:pt x="421" y="796"/>
                  </a:lnTo>
                  <a:lnTo>
                    <a:pt x="436" y="810"/>
                  </a:lnTo>
                  <a:lnTo>
                    <a:pt x="453" y="824"/>
                  </a:lnTo>
                  <a:lnTo>
                    <a:pt x="470" y="834"/>
                  </a:lnTo>
                  <a:lnTo>
                    <a:pt x="490" y="842"/>
                  </a:lnTo>
                  <a:lnTo>
                    <a:pt x="510" y="848"/>
                  </a:lnTo>
                  <a:lnTo>
                    <a:pt x="533" y="852"/>
                  </a:lnTo>
                  <a:lnTo>
                    <a:pt x="555" y="853"/>
                  </a:lnTo>
                  <a:lnTo>
                    <a:pt x="577" y="852"/>
                  </a:lnTo>
                  <a:lnTo>
                    <a:pt x="598" y="848"/>
                  </a:lnTo>
                  <a:lnTo>
                    <a:pt x="618" y="842"/>
                  </a:lnTo>
                  <a:lnTo>
                    <a:pt x="636" y="833"/>
                  </a:lnTo>
                  <a:lnTo>
                    <a:pt x="654" y="822"/>
                  </a:lnTo>
                  <a:lnTo>
                    <a:pt x="670" y="810"/>
                  </a:lnTo>
                  <a:lnTo>
                    <a:pt x="686" y="794"/>
                  </a:lnTo>
                  <a:lnTo>
                    <a:pt x="699" y="777"/>
                  </a:lnTo>
                  <a:lnTo>
                    <a:pt x="712" y="757"/>
                  </a:lnTo>
                  <a:lnTo>
                    <a:pt x="724" y="736"/>
                  </a:lnTo>
                  <a:lnTo>
                    <a:pt x="734" y="713"/>
                  </a:lnTo>
                  <a:lnTo>
                    <a:pt x="740" y="688"/>
                  </a:lnTo>
                  <a:lnTo>
                    <a:pt x="747" y="662"/>
                  </a:lnTo>
                  <a:lnTo>
                    <a:pt x="751" y="634"/>
                  </a:lnTo>
                  <a:lnTo>
                    <a:pt x="754" y="605"/>
                  </a:lnTo>
                  <a:lnTo>
                    <a:pt x="755" y="573"/>
                  </a:lnTo>
                  <a:lnTo>
                    <a:pt x="755" y="5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mj-lt"/>
              </a:endParaRPr>
            </a:p>
          </p:txBody>
        </p:sp>
        <p:sp>
          <p:nvSpPr>
            <p:cNvPr id="24" name="Freeform 9"/>
            <p:cNvSpPr>
              <a:spLocks/>
            </p:cNvSpPr>
            <p:nvPr/>
          </p:nvSpPr>
          <p:spPr bwMode="auto">
            <a:xfrm>
              <a:off x="1198989" y="3548326"/>
              <a:ext cx="134039" cy="207496"/>
            </a:xfrm>
            <a:custGeom>
              <a:avLst/>
              <a:gdLst>
                <a:gd name="T0" fmla="*/ 0 w 708"/>
                <a:gd name="T1" fmla="*/ 1098 h 1098"/>
                <a:gd name="T2" fmla="*/ 0 w 708"/>
                <a:gd name="T3" fmla="*/ 0 h 1098"/>
                <a:gd name="T4" fmla="*/ 330 w 708"/>
                <a:gd name="T5" fmla="*/ 0 h 1098"/>
                <a:gd name="T6" fmla="*/ 330 w 708"/>
                <a:gd name="T7" fmla="*/ 839 h 1098"/>
                <a:gd name="T8" fmla="*/ 708 w 708"/>
                <a:gd name="T9" fmla="*/ 839 h 1098"/>
                <a:gd name="T10" fmla="*/ 708 w 708"/>
                <a:gd name="T11" fmla="*/ 1098 h 1098"/>
                <a:gd name="T12" fmla="*/ 0 w 708"/>
                <a:gd name="T13" fmla="*/ 1098 h 1098"/>
              </a:gdLst>
              <a:ahLst/>
              <a:cxnLst>
                <a:cxn ang="0">
                  <a:pos x="T0" y="T1"/>
                </a:cxn>
                <a:cxn ang="0">
                  <a:pos x="T2" y="T3"/>
                </a:cxn>
                <a:cxn ang="0">
                  <a:pos x="T4" y="T5"/>
                </a:cxn>
                <a:cxn ang="0">
                  <a:pos x="T6" y="T7"/>
                </a:cxn>
                <a:cxn ang="0">
                  <a:pos x="T8" y="T9"/>
                </a:cxn>
                <a:cxn ang="0">
                  <a:pos x="T10" y="T11"/>
                </a:cxn>
                <a:cxn ang="0">
                  <a:pos x="T12" y="T13"/>
                </a:cxn>
              </a:cxnLst>
              <a:rect l="0" t="0" r="r" b="b"/>
              <a:pathLst>
                <a:path w="708" h="1098">
                  <a:moveTo>
                    <a:pt x="0" y="1098"/>
                  </a:moveTo>
                  <a:lnTo>
                    <a:pt x="0" y="0"/>
                  </a:lnTo>
                  <a:lnTo>
                    <a:pt x="330" y="0"/>
                  </a:lnTo>
                  <a:lnTo>
                    <a:pt x="330" y="839"/>
                  </a:lnTo>
                  <a:lnTo>
                    <a:pt x="708" y="839"/>
                  </a:lnTo>
                  <a:lnTo>
                    <a:pt x="708" y="1098"/>
                  </a:lnTo>
                  <a:lnTo>
                    <a:pt x="0" y="10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mj-lt"/>
              </a:endParaRPr>
            </a:p>
          </p:txBody>
        </p:sp>
      </p:grpSp>
      <p:sp>
        <p:nvSpPr>
          <p:cNvPr id="30" name="Right Arrow 29"/>
          <p:cNvSpPr/>
          <p:nvPr/>
        </p:nvSpPr>
        <p:spPr>
          <a:xfrm rot="5400000">
            <a:off x="7809119" y="5893772"/>
            <a:ext cx="1177308" cy="582877"/>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solidFill>
              <a:effectLst/>
              <a:uLnTx/>
              <a:uFillTx/>
              <a:latin typeface="+mj-lt"/>
            </a:endParaRPr>
          </a:p>
        </p:txBody>
      </p:sp>
      <p:sp>
        <p:nvSpPr>
          <p:cNvPr id="31" name="Rectangle 30"/>
          <p:cNvSpPr/>
          <p:nvPr/>
        </p:nvSpPr>
        <p:spPr>
          <a:xfrm>
            <a:off x="8826420" y="5890716"/>
            <a:ext cx="2178551" cy="426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latin typeface="+mj-lt"/>
              </a:rPr>
              <a:t>Deployed to Vertices</a:t>
            </a:r>
          </a:p>
        </p:txBody>
      </p:sp>
    </p:spTree>
    <p:extLst>
      <p:ext uri="{BB962C8B-B14F-4D97-AF65-F5344CB8AC3E}">
        <p14:creationId xmlns:p14="http://schemas.microsoft.com/office/powerpoint/2010/main" val="4083970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U-SQL &amp; C#: Unmanaged to Managed Transitions (Part 1)</a:t>
            </a:r>
          </a:p>
        </p:txBody>
      </p:sp>
      <p:sp>
        <p:nvSpPr>
          <p:cNvPr id="3" name="Rectangle 2"/>
          <p:cNvSpPr/>
          <p:nvPr/>
        </p:nvSpPr>
        <p:spPr>
          <a:xfrm>
            <a:off x="385" y="2275873"/>
            <a:ext cx="5577779" cy="1477328"/>
          </a:xfrm>
          <a:prstGeom prst="rect">
            <a:avLst/>
          </a:prstGeom>
        </p:spPr>
        <p:txBody>
          <a:bodyPr wrap="square">
            <a:spAutoFit/>
          </a:bodyPr>
          <a:lstStyle/>
          <a:p>
            <a:r>
              <a:rPr lang="en-US" dirty="0">
                <a:solidFill>
                  <a:srgbClr val="000000"/>
                </a:solidFill>
                <a:latin typeface="Consolas" panose="020B0609020204030204" pitchFamily="49" charset="0"/>
                <a:ea typeface="Calibri" panose="020F0502020204030204" pitchFamily="34" charset="0"/>
              </a:rPr>
              <a:t>@a = </a:t>
            </a:r>
          </a:p>
          <a:p>
            <a:r>
              <a:rPr lang="en-US" dirty="0">
                <a:solidFill>
                  <a:srgbClr val="000000"/>
                </a:solidFill>
                <a:latin typeface="Consolas" panose="020B0609020204030204" pitchFamily="49" charset="0"/>
                <a:ea typeface="Calibri" panose="020F0502020204030204" pitchFamily="34" charset="0"/>
              </a:rPr>
              <a:t>    SELECT </a:t>
            </a:r>
          </a:p>
          <a:p>
            <a:r>
              <a:rPr lang="en-US" dirty="0">
                <a:solidFill>
                  <a:srgbClr val="000000"/>
                </a:solidFill>
                <a:latin typeface="Consolas" panose="020B0609020204030204" pitchFamily="49" charset="0"/>
                <a:ea typeface="Calibri" panose="020F0502020204030204" pitchFamily="34" charset="0"/>
              </a:rPr>
              <a:t>        Customer, </a:t>
            </a:r>
          </a:p>
          <a:p>
            <a:r>
              <a:rPr lang="en-US" dirty="0">
                <a:solidFill>
                  <a:srgbClr val="000000"/>
                </a:solidFill>
                <a:latin typeface="Consolas" panose="020B0609020204030204" pitchFamily="49" charset="0"/>
                <a:ea typeface="Calibri" panose="020F0502020204030204" pitchFamily="34" charset="0"/>
              </a:rPr>
              <a:t>        </a:t>
            </a:r>
            <a:r>
              <a:rPr lang="en-US" b="1" dirty="0" err="1">
                <a:solidFill>
                  <a:srgbClr val="E74B3C"/>
                </a:solidFill>
                <a:latin typeface="Consolas" panose="020B0609020204030204" pitchFamily="49" charset="0"/>
                <a:ea typeface="Calibri" panose="020F0502020204030204" pitchFamily="34" charset="0"/>
              </a:rPr>
              <a:t>InvoiceAmt</a:t>
            </a:r>
            <a:r>
              <a:rPr lang="en-US" b="1" dirty="0">
                <a:solidFill>
                  <a:srgbClr val="E74B3C"/>
                </a:solidFill>
                <a:latin typeface="Consolas" panose="020B0609020204030204" pitchFamily="49" charset="0"/>
                <a:ea typeface="Calibri" panose="020F0502020204030204" pitchFamily="34" charset="0"/>
              </a:rPr>
              <a:t>/1000.0 AS </a:t>
            </a:r>
            <a:r>
              <a:rPr lang="en-US" b="1" dirty="0" err="1">
                <a:solidFill>
                  <a:srgbClr val="E74B3C"/>
                </a:solidFill>
                <a:latin typeface="Consolas" panose="020B0609020204030204" pitchFamily="49" charset="0"/>
                <a:ea typeface="Calibri" panose="020F0502020204030204" pitchFamily="34" charset="0"/>
              </a:rPr>
              <a:t>InvoiceAmtK</a:t>
            </a:r>
            <a:endParaRPr lang="en-US" b="1" dirty="0">
              <a:solidFill>
                <a:srgbClr val="E74B3C"/>
              </a:solidFill>
              <a:latin typeface="Consolas" panose="020B0609020204030204" pitchFamily="49" charset="0"/>
              <a:ea typeface="Calibri" panose="020F0502020204030204" pitchFamily="34" charset="0"/>
            </a:endParaRPr>
          </a:p>
          <a:p>
            <a:r>
              <a:rPr lang="en-US" dirty="0">
                <a:solidFill>
                  <a:srgbClr val="000000"/>
                </a:solidFill>
                <a:latin typeface="Consolas" panose="020B0609020204030204" pitchFamily="49" charset="0"/>
                <a:ea typeface="Calibri" panose="020F0502020204030204" pitchFamily="34" charset="0"/>
              </a:rPr>
              <a:t>    FROM @input;</a:t>
            </a:r>
            <a:endParaRPr lang="en-US" dirty="0">
              <a:latin typeface="Consolas" panose="020B0609020204030204" pitchFamily="49" charset="0"/>
              <a:ea typeface="Calibri" panose="020F0502020204030204" pitchFamily="34" charset="0"/>
            </a:endParaRPr>
          </a:p>
        </p:txBody>
      </p:sp>
      <p:sp>
        <p:nvSpPr>
          <p:cNvPr id="5" name="Rectangle 4"/>
          <p:cNvSpPr/>
          <p:nvPr/>
        </p:nvSpPr>
        <p:spPr>
          <a:xfrm>
            <a:off x="6187824" y="2294251"/>
            <a:ext cx="6248400" cy="1477328"/>
          </a:xfrm>
          <a:prstGeom prst="rect">
            <a:avLst/>
          </a:prstGeom>
        </p:spPr>
        <p:txBody>
          <a:bodyPr wrap="square">
            <a:spAutoFit/>
          </a:bodyPr>
          <a:lstStyle/>
          <a:p>
            <a:r>
              <a:rPr lang="en-US" dirty="0">
                <a:solidFill>
                  <a:srgbClr val="000000"/>
                </a:solidFill>
                <a:latin typeface="Consolas" panose="020B0609020204030204" pitchFamily="49" charset="0"/>
                <a:ea typeface="Calibri" panose="020F0502020204030204" pitchFamily="34" charset="0"/>
              </a:rPr>
              <a:t>@a = </a:t>
            </a:r>
          </a:p>
          <a:p>
            <a:r>
              <a:rPr lang="en-US" dirty="0">
                <a:solidFill>
                  <a:srgbClr val="000000"/>
                </a:solidFill>
                <a:latin typeface="Consolas" panose="020B0609020204030204" pitchFamily="49" charset="0"/>
                <a:ea typeface="Calibri" panose="020F0502020204030204" pitchFamily="34" charset="0"/>
              </a:rPr>
              <a:t>    SELECT</a:t>
            </a:r>
          </a:p>
          <a:p>
            <a:r>
              <a:rPr lang="en-US" dirty="0">
                <a:solidFill>
                  <a:srgbClr val="000000"/>
                </a:solidFill>
                <a:latin typeface="Consolas" panose="020B0609020204030204" pitchFamily="49" charset="0"/>
                <a:ea typeface="Calibri" panose="020F0502020204030204" pitchFamily="34" charset="0"/>
              </a:rPr>
              <a:t>        Customer,</a:t>
            </a:r>
          </a:p>
          <a:p>
            <a:r>
              <a:rPr lang="en-US" dirty="0">
                <a:solidFill>
                  <a:srgbClr val="000000"/>
                </a:solidFill>
                <a:latin typeface="Consolas" panose="020B0609020204030204" pitchFamily="49" charset="0"/>
                <a:ea typeface="Calibri" panose="020F0502020204030204" pitchFamily="34" charset="0"/>
              </a:rPr>
              <a:t>        </a:t>
            </a:r>
            <a:r>
              <a:rPr lang="en-US" b="1" dirty="0" err="1">
                <a:solidFill>
                  <a:srgbClr val="E74B3C"/>
                </a:solidFill>
                <a:latin typeface="Consolas" panose="020B0609020204030204" pitchFamily="49" charset="0"/>
                <a:ea typeface="Calibri" panose="020F0502020204030204" pitchFamily="34" charset="0"/>
              </a:rPr>
              <a:t>ToThousands</a:t>
            </a:r>
            <a:r>
              <a:rPr lang="en-US" b="1" dirty="0">
                <a:solidFill>
                  <a:srgbClr val="E74B3C"/>
                </a:solidFill>
                <a:latin typeface="Consolas" panose="020B0609020204030204" pitchFamily="49" charset="0"/>
                <a:ea typeface="Calibri" panose="020F0502020204030204" pitchFamily="34" charset="0"/>
              </a:rPr>
              <a:t>(</a:t>
            </a:r>
            <a:r>
              <a:rPr lang="en-US" b="1" dirty="0" err="1">
                <a:solidFill>
                  <a:srgbClr val="E74B3C"/>
                </a:solidFill>
                <a:latin typeface="Consolas" panose="020B0609020204030204" pitchFamily="49" charset="0"/>
                <a:ea typeface="Calibri" panose="020F0502020204030204" pitchFamily="34" charset="0"/>
              </a:rPr>
              <a:t>InvoiceAmt</a:t>
            </a:r>
            <a:r>
              <a:rPr lang="en-US" b="1" dirty="0">
                <a:solidFill>
                  <a:srgbClr val="E74B3C"/>
                </a:solidFill>
                <a:latin typeface="Consolas" panose="020B0609020204030204" pitchFamily="49" charset="0"/>
                <a:ea typeface="Calibri" panose="020F0502020204030204" pitchFamily="34" charset="0"/>
              </a:rPr>
              <a:t>) AS </a:t>
            </a:r>
            <a:r>
              <a:rPr lang="en-US" b="1" dirty="0" err="1">
                <a:solidFill>
                  <a:srgbClr val="E74B3C"/>
                </a:solidFill>
                <a:latin typeface="Consolas" panose="020B0609020204030204" pitchFamily="49" charset="0"/>
                <a:ea typeface="Calibri" panose="020F0502020204030204" pitchFamily="34" charset="0"/>
              </a:rPr>
              <a:t>InvoiceAmtK</a:t>
            </a:r>
            <a:endParaRPr lang="en-US" b="1" dirty="0">
              <a:solidFill>
                <a:srgbClr val="E74B3C"/>
              </a:solidFill>
              <a:latin typeface="Consolas" panose="020B0609020204030204" pitchFamily="49" charset="0"/>
              <a:ea typeface="Calibri" panose="020F0502020204030204" pitchFamily="34" charset="0"/>
            </a:endParaRPr>
          </a:p>
          <a:p>
            <a:r>
              <a:rPr lang="en-US" dirty="0">
                <a:solidFill>
                  <a:srgbClr val="000000"/>
                </a:solidFill>
                <a:latin typeface="Consolas" panose="020B0609020204030204" pitchFamily="49" charset="0"/>
                <a:ea typeface="Calibri" panose="020F0502020204030204" pitchFamily="34" charset="0"/>
              </a:rPr>
              <a:t>    FROM @input;</a:t>
            </a:r>
            <a:endParaRPr lang="en-US" dirty="0">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68505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U-SQL &amp; C#: Unmanaged to Managed Transitions (part 2)</a:t>
            </a:r>
          </a:p>
        </p:txBody>
      </p:sp>
      <p:sp>
        <p:nvSpPr>
          <p:cNvPr id="4" name="Rectangle 3"/>
          <p:cNvSpPr/>
          <p:nvPr/>
        </p:nvSpPr>
        <p:spPr>
          <a:xfrm>
            <a:off x="640458" y="2582872"/>
            <a:ext cx="4912066" cy="1754326"/>
          </a:xfrm>
          <a:prstGeom prst="rect">
            <a:avLst/>
          </a:prstGeom>
        </p:spPr>
        <p:txBody>
          <a:bodyPr wrap="square">
            <a:spAutoFit/>
          </a:bodyPr>
          <a:lstStyle/>
          <a:p>
            <a:r>
              <a:rPr lang="en-US" dirty="0">
                <a:solidFill>
                  <a:srgbClr val="000000"/>
                </a:solidFill>
                <a:latin typeface="Consolas" panose="020B0609020204030204" pitchFamily="49" charset="0"/>
                <a:ea typeface="Calibri" panose="020F0502020204030204" pitchFamily="34" charset="0"/>
              </a:rPr>
              <a:t>@a = </a:t>
            </a:r>
          </a:p>
          <a:p>
            <a:r>
              <a:rPr lang="en-US" dirty="0">
                <a:solidFill>
                  <a:srgbClr val="000000"/>
                </a:solidFill>
                <a:latin typeface="Consolas" panose="020B0609020204030204" pitchFamily="49" charset="0"/>
                <a:ea typeface="Calibri" panose="020F0502020204030204" pitchFamily="34" charset="0"/>
              </a:rPr>
              <a:t>    SELECT </a:t>
            </a:r>
          </a:p>
          <a:p>
            <a:r>
              <a:rPr lang="en-US" dirty="0">
                <a:solidFill>
                  <a:srgbClr val="000000"/>
                </a:solidFill>
                <a:latin typeface="Consolas" panose="020B0609020204030204" pitchFamily="49" charset="0"/>
                <a:ea typeface="Calibri" panose="020F0502020204030204" pitchFamily="34" charset="0"/>
              </a:rPr>
              <a:t>        Customer, </a:t>
            </a:r>
          </a:p>
          <a:p>
            <a:r>
              <a:rPr lang="en-US" dirty="0">
                <a:solidFill>
                  <a:srgbClr val="000000"/>
                </a:solidFill>
                <a:latin typeface="Consolas" panose="020B0609020204030204" pitchFamily="49" charset="0"/>
                <a:ea typeface="Calibri" panose="020F0502020204030204" pitchFamily="34" charset="0"/>
              </a:rPr>
              <a:t>        </a:t>
            </a:r>
            <a:r>
              <a:rPr lang="en-US" dirty="0" err="1">
                <a:solidFill>
                  <a:srgbClr val="000000"/>
                </a:solidFill>
                <a:latin typeface="Consolas" panose="020B0609020204030204" pitchFamily="49" charset="0"/>
                <a:ea typeface="Calibri" panose="020F0502020204030204" pitchFamily="34" charset="0"/>
              </a:rPr>
              <a:t>InvoiceAmt</a:t>
            </a:r>
            <a:endParaRPr lang="en-US" dirty="0">
              <a:solidFill>
                <a:srgbClr val="000000"/>
              </a:solidFill>
              <a:latin typeface="Consolas" panose="020B0609020204030204" pitchFamily="49" charset="0"/>
              <a:ea typeface="Calibri" panose="020F0502020204030204" pitchFamily="34" charset="0"/>
            </a:endParaRPr>
          </a:p>
          <a:p>
            <a:r>
              <a:rPr lang="en-US" dirty="0">
                <a:solidFill>
                  <a:srgbClr val="000000"/>
                </a:solidFill>
                <a:latin typeface="Consolas" panose="020B0609020204030204" pitchFamily="49" charset="0"/>
                <a:ea typeface="Calibri" panose="020F0502020204030204" pitchFamily="34" charset="0"/>
              </a:rPr>
              <a:t>    FROM @input</a:t>
            </a:r>
          </a:p>
          <a:p>
            <a:r>
              <a:rPr lang="en-US" dirty="0">
                <a:solidFill>
                  <a:srgbClr val="000000"/>
                </a:solidFill>
                <a:latin typeface="Consolas" panose="020B0609020204030204" pitchFamily="49" charset="0"/>
                <a:ea typeface="Calibri" panose="020F0502020204030204" pitchFamily="34" charset="0"/>
              </a:rPr>
              <a:t>    </a:t>
            </a:r>
            <a:r>
              <a:rPr lang="en-US" b="1" dirty="0">
                <a:solidFill>
                  <a:srgbClr val="E74B3C"/>
                </a:solidFill>
                <a:latin typeface="Consolas" panose="020B0609020204030204" pitchFamily="49" charset="0"/>
                <a:ea typeface="Calibri" panose="020F0502020204030204" pitchFamily="34" charset="0"/>
              </a:rPr>
              <a:t>WHERE Customer == “Contoso”</a:t>
            </a:r>
            <a:r>
              <a:rPr lang="en-US" dirty="0">
                <a:solidFill>
                  <a:srgbClr val="000000"/>
                </a:solidFill>
                <a:latin typeface="Consolas" panose="020B0609020204030204" pitchFamily="49" charset="0"/>
                <a:ea typeface="Calibri" panose="020F0502020204030204" pitchFamily="34" charset="0"/>
              </a:rPr>
              <a:t>;</a:t>
            </a:r>
            <a:endParaRPr lang="en-US" dirty="0">
              <a:latin typeface="Consolas" panose="020B0609020204030204" pitchFamily="49" charset="0"/>
              <a:ea typeface="Calibri" panose="020F0502020204030204" pitchFamily="34" charset="0"/>
            </a:endParaRPr>
          </a:p>
        </p:txBody>
      </p:sp>
      <p:sp>
        <p:nvSpPr>
          <p:cNvPr id="6" name="Rectangle 5"/>
          <p:cNvSpPr/>
          <p:nvPr/>
        </p:nvSpPr>
        <p:spPr>
          <a:xfrm>
            <a:off x="6766871" y="2582872"/>
            <a:ext cx="4912066" cy="1754326"/>
          </a:xfrm>
          <a:prstGeom prst="rect">
            <a:avLst/>
          </a:prstGeom>
        </p:spPr>
        <p:txBody>
          <a:bodyPr wrap="square">
            <a:spAutoFit/>
          </a:bodyPr>
          <a:lstStyle/>
          <a:p>
            <a:r>
              <a:rPr lang="en-US" dirty="0">
                <a:solidFill>
                  <a:srgbClr val="000000"/>
                </a:solidFill>
                <a:latin typeface="Consolas" panose="020B0609020204030204" pitchFamily="49" charset="0"/>
                <a:ea typeface="Calibri" panose="020F0502020204030204" pitchFamily="34" charset="0"/>
              </a:rPr>
              <a:t>@a = </a:t>
            </a:r>
          </a:p>
          <a:p>
            <a:r>
              <a:rPr lang="en-US" dirty="0">
                <a:solidFill>
                  <a:srgbClr val="000000"/>
                </a:solidFill>
                <a:latin typeface="Consolas" panose="020B0609020204030204" pitchFamily="49" charset="0"/>
                <a:ea typeface="Calibri" panose="020F0502020204030204" pitchFamily="34" charset="0"/>
              </a:rPr>
              <a:t>    SELECT </a:t>
            </a:r>
          </a:p>
          <a:p>
            <a:r>
              <a:rPr lang="en-US" dirty="0">
                <a:solidFill>
                  <a:srgbClr val="000000"/>
                </a:solidFill>
                <a:latin typeface="Consolas" panose="020B0609020204030204" pitchFamily="49" charset="0"/>
                <a:ea typeface="Calibri" panose="020F0502020204030204" pitchFamily="34" charset="0"/>
              </a:rPr>
              <a:t>        Customer, </a:t>
            </a:r>
          </a:p>
          <a:p>
            <a:r>
              <a:rPr lang="en-US" dirty="0">
                <a:solidFill>
                  <a:srgbClr val="000000"/>
                </a:solidFill>
                <a:latin typeface="Consolas" panose="020B0609020204030204" pitchFamily="49" charset="0"/>
                <a:ea typeface="Calibri" panose="020F0502020204030204" pitchFamily="34" charset="0"/>
              </a:rPr>
              <a:t>        </a:t>
            </a:r>
            <a:r>
              <a:rPr lang="en-US" dirty="0" err="1">
                <a:solidFill>
                  <a:srgbClr val="000000"/>
                </a:solidFill>
                <a:latin typeface="Consolas" panose="020B0609020204030204" pitchFamily="49" charset="0"/>
                <a:ea typeface="Calibri" panose="020F0502020204030204" pitchFamily="34" charset="0"/>
              </a:rPr>
              <a:t>InvoiceAmt</a:t>
            </a:r>
            <a:endParaRPr lang="en-US" dirty="0">
              <a:solidFill>
                <a:srgbClr val="000000"/>
              </a:solidFill>
              <a:latin typeface="Consolas" panose="020B0609020204030204" pitchFamily="49" charset="0"/>
              <a:ea typeface="Calibri" panose="020F0502020204030204" pitchFamily="34" charset="0"/>
            </a:endParaRPr>
          </a:p>
          <a:p>
            <a:r>
              <a:rPr lang="en-US" dirty="0">
                <a:solidFill>
                  <a:srgbClr val="000000"/>
                </a:solidFill>
                <a:latin typeface="Consolas" panose="020B0609020204030204" pitchFamily="49" charset="0"/>
                <a:ea typeface="Calibri" panose="020F0502020204030204" pitchFamily="34" charset="0"/>
              </a:rPr>
              <a:t>    FROM @input</a:t>
            </a:r>
          </a:p>
          <a:p>
            <a:r>
              <a:rPr lang="en-US" dirty="0">
                <a:solidFill>
                  <a:srgbClr val="000000"/>
                </a:solidFill>
                <a:latin typeface="Consolas" panose="020B0609020204030204" pitchFamily="49" charset="0"/>
                <a:ea typeface="Calibri" panose="020F0502020204030204" pitchFamily="34" charset="0"/>
              </a:rPr>
              <a:t>    </a:t>
            </a:r>
            <a:r>
              <a:rPr lang="en-US" b="1" dirty="0">
                <a:solidFill>
                  <a:srgbClr val="E74B3C"/>
                </a:solidFill>
                <a:latin typeface="Consolas" panose="020B0609020204030204" pitchFamily="49" charset="0"/>
                <a:ea typeface="Calibri" panose="020F0502020204030204" pitchFamily="34" charset="0"/>
              </a:rPr>
              <a:t>WHERE </a:t>
            </a:r>
            <a:r>
              <a:rPr lang="en-US" b="1" dirty="0" err="1">
                <a:solidFill>
                  <a:srgbClr val="E74B3C"/>
                </a:solidFill>
                <a:latin typeface="Consolas" panose="020B0609020204030204" pitchFamily="49" charset="0"/>
                <a:ea typeface="Calibri" panose="020F0502020204030204" pitchFamily="34" charset="0"/>
              </a:rPr>
              <a:t>Customer.Equals</a:t>
            </a:r>
            <a:r>
              <a:rPr lang="en-US" b="1" dirty="0">
                <a:solidFill>
                  <a:srgbClr val="E74B3C"/>
                </a:solidFill>
                <a:latin typeface="Consolas" panose="020B0609020204030204" pitchFamily="49" charset="0"/>
                <a:ea typeface="Calibri" panose="020F0502020204030204" pitchFamily="34" charset="0"/>
              </a:rPr>
              <a:t>(“Contoso”)</a:t>
            </a:r>
            <a:r>
              <a:rPr lang="en-US" dirty="0">
                <a:solidFill>
                  <a:srgbClr val="000000"/>
                </a:solidFill>
                <a:latin typeface="Consolas" panose="020B0609020204030204" pitchFamily="49" charset="0"/>
                <a:ea typeface="Calibri" panose="020F0502020204030204" pitchFamily="34" charset="0"/>
              </a:rPr>
              <a:t>;</a:t>
            </a:r>
            <a:endParaRPr lang="en-US" dirty="0">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270241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Constant-foldable expressions (part 1)</a:t>
            </a:r>
          </a:p>
        </p:txBody>
      </p:sp>
      <p:sp>
        <p:nvSpPr>
          <p:cNvPr id="3" name="Rectangle 2"/>
          <p:cNvSpPr/>
          <p:nvPr/>
        </p:nvSpPr>
        <p:spPr>
          <a:xfrm>
            <a:off x="122237" y="1828902"/>
            <a:ext cx="6248400" cy="5078313"/>
          </a:xfrm>
          <a:prstGeom prst="rect">
            <a:avLst/>
          </a:prstGeom>
        </p:spPr>
        <p:txBody>
          <a:bodyPr wrap="square">
            <a:spAutoFit/>
          </a:bodyPr>
          <a:lstStyle/>
          <a:p>
            <a:r>
              <a:rPr lang="en-US" dirty="0">
                <a:solidFill>
                  <a:srgbClr val="000000"/>
                </a:solidFill>
                <a:latin typeface="Consolas" panose="020B0609020204030204" pitchFamily="49" charset="0"/>
                <a:ea typeface="Calibri" panose="020F0502020204030204" pitchFamily="34" charset="0"/>
              </a:rPr>
              <a:t>@input =</a:t>
            </a:r>
          </a:p>
          <a:p>
            <a:r>
              <a:rPr lang="en-US" dirty="0">
                <a:solidFill>
                  <a:srgbClr val="000000"/>
                </a:solidFill>
                <a:latin typeface="Consolas" panose="020B0609020204030204" pitchFamily="49" charset="0"/>
                <a:ea typeface="Calibri" panose="020F0502020204030204" pitchFamily="34" charset="0"/>
              </a:rPr>
              <a:t>    EXTRACT </a:t>
            </a:r>
            <a:r>
              <a:rPr lang="en-US" dirty="0" err="1">
                <a:solidFill>
                  <a:srgbClr val="000000"/>
                </a:solidFill>
                <a:latin typeface="Consolas" panose="020B0609020204030204" pitchFamily="49" charset="0"/>
                <a:ea typeface="Calibri" panose="020F0502020204030204" pitchFamily="34" charset="0"/>
              </a:rPr>
              <a:t>CustomerID</a:t>
            </a:r>
            <a:r>
              <a:rPr lang="en-US" dirty="0">
                <a:solidFill>
                  <a:srgbClr val="000000"/>
                </a:solidFill>
                <a:latin typeface="Consolas" panose="020B0609020204030204" pitchFamily="49" charset="0"/>
                <a:ea typeface="Calibri" panose="020F0502020204030204" pitchFamily="34" charset="0"/>
              </a:rPr>
              <a:t>	  </a:t>
            </a:r>
            <a:r>
              <a:rPr lang="en-US" dirty="0" err="1">
                <a:solidFill>
                  <a:srgbClr val="000000"/>
                </a:solidFill>
                <a:latin typeface="Consolas" panose="020B0609020204030204" pitchFamily="49" charset="0"/>
                <a:ea typeface="Calibri" panose="020F0502020204030204" pitchFamily="34" charset="0"/>
              </a:rPr>
              <a:t>int</a:t>
            </a:r>
            <a:r>
              <a:rPr lang="en-US" dirty="0">
                <a:solidFill>
                  <a:srgbClr val="000000"/>
                </a:solidFill>
                <a:latin typeface="Consolas" panose="020B0609020204030204" pitchFamily="49" charset="0"/>
                <a:ea typeface="Calibri" panose="020F0502020204030204" pitchFamily="34" charset="0"/>
              </a:rPr>
              <a:t>,</a:t>
            </a:r>
          </a:p>
          <a:p>
            <a:r>
              <a:rPr lang="en-US" dirty="0">
                <a:solidFill>
                  <a:srgbClr val="000000"/>
                </a:solidFill>
                <a:latin typeface="Consolas" panose="020B0609020204030204" pitchFamily="49" charset="0"/>
                <a:ea typeface="Calibri" panose="020F0502020204030204" pitchFamily="34" charset="0"/>
              </a:rPr>
              <a:t>            </a:t>
            </a:r>
            <a:r>
              <a:rPr lang="en-US" dirty="0" err="1">
                <a:solidFill>
                  <a:srgbClr val="000000"/>
                </a:solidFill>
                <a:latin typeface="Consolas" panose="020B0609020204030204" pitchFamily="49" charset="0"/>
                <a:ea typeface="Calibri" panose="020F0502020204030204" pitchFamily="34" charset="0"/>
              </a:rPr>
              <a:t>CustomerName</a:t>
            </a:r>
            <a:r>
              <a:rPr lang="en-US" dirty="0">
                <a:solidFill>
                  <a:srgbClr val="000000"/>
                </a:solidFill>
                <a:latin typeface="Consolas" panose="020B0609020204030204" pitchFamily="49" charset="0"/>
                <a:ea typeface="Calibri" panose="020F0502020204030204" pitchFamily="34" charset="0"/>
              </a:rPr>
              <a:t> string,</a:t>
            </a:r>
          </a:p>
          <a:p>
            <a:r>
              <a:rPr lang="en-US" dirty="0">
                <a:solidFill>
                  <a:srgbClr val="000000"/>
                </a:solidFill>
                <a:latin typeface="Consolas" panose="020B0609020204030204" pitchFamily="49" charset="0"/>
                <a:ea typeface="Calibri" panose="020F0502020204030204" pitchFamily="34" charset="0"/>
              </a:rPr>
              <a:t>    FROM “/</a:t>
            </a:r>
            <a:r>
              <a:rPr lang="en-US" dirty="0" err="1">
                <a:solidFill>
                  <a:srgbClr val="000000"/>
                </a:solidFill>
                <a:latin typeface="Consolas" panose="020B0609020204030204" pitchFamily="49" charset="0"/>
                <a:ea typeface="Calibri" panose="020F0502020204030204" pitchFamily="34" charset="0"/>
              </a:rPr>
              <a:t>input.tsv</a:t>
            </a:r>
            <a:r>
              <a:rPr lang="en-US" dirty="0">
                <a:solidFill>
                  <a:srgbClr val="000000"/>
                </a:solidFill>
                <a:latin typeface="Consolas" panose="020B0609020204030204" pitchFamily="49" charset="0"/>
                <a:ea typeface="Calibri" panose="020F0502020204030204" pitchFamily="34" charset="0"/>
              </a:rPr>
              <a:t>"</a:t>
            </a:r>
          </a:p>
          <a:p>
            <a:r>
              <a:rPr lang="en-US" dirty="0">
                <a:solidFill>
                  <a:srgbClr val="000000"/>
                </a:solidFill>
                <a:latin typeface="Consolas" panose="020B0609020204030204" pitchFamily="49" charset="0"/>
                <a:ea typeface="Calibri" panose="020F0502020204030204" pitchFamily="34" charset="0"/>
              </a:rPr>
              <a:t>    USING </a:t>
            </a:r>
            <a:r>
              <a:rPr lang="en-US" dirty="0" err="1">
                <a:solidFill>
                  <a:srgbClr val="000000"/>
                </a:solidFill>
                <a:latin typeface="Consolas" panose="020B0609020204030204" pitchFamily="49" charset="0"/>
                <a:ea typeface="Calibri" panose="020F0502020204030204" pitchFamily="34" charset="0"/>
              </a:rPr>
              <a:t>Extractors.Tsv</a:t>
            </a:r>
            <a:r>
              <a:rPr lang="en-US" dirty="0">
                <a:solidFill>
                  <a:srgbClr val="000000"/>
                </a:solidFill>
                <a:latin typeface="Consolas" panose="020B0609020204030204" pitchFamily="49" charset="0"/>
                <a:ea typeface="Calibri" panose="020F0502020204030204" pitchFamily="34" charset="0"/>
              </a:rPr>
              <a:t>();</a:t>
            </a:r>
          </a:p>
          <a:p>
            <a:endParaRPr lang="en-US" dirty="0">
              <a:solidFill>
                <a:srgbClr val="000000"/>
              </a:solidFill>
              <a:latin typeface="Consolas" panose="020B0609020204030204" pitchFamily="49" charset="0"/>
              <a:ea typeface="Calibri" panose="020F0502020204030204" pitchFamily="34" charset="0"/>
            </a:endParaRPr>
          </a:p>
          <a:p>
            <a:r>
              <a:rPr lang="en-US" dirty="0">
                <a:solidFill>
                  <a:srgbClr val="000000"/>
                </a:solidFill>
                <a:latin typeface="Consolas" panose="020B0609020204030204" pitchFamily="49" charset="0"/>
                <a:ea typeface="Calibri" panose="020F0502020204030204" pitchFamily="34" charset="0"/>
              </a:rPr>
              <a:t>@result =</a:t>
            </a:r>
          </a:p>
          <a:p>
            <a:r>
              <a:rPr lang="en-US" dirty="0">
                <a:solidFill>
                  <a:srgbClr val="000000"/>
                </a:solidFill>
                <a:latin typeface="Consolas" panose="020B0609020204030204" pitchFamily="49" charset="0"/>
                <a:ea typeface="Calibri" panose="020F0502020204030204" pitchFamily="34" charset="0"/>
              </a:rPr>
              <a:t>    SELECT </a:t>
            </a:r>
          </a:p>
          <a:p>
            <a:r>
              <a:rPr lang="en-US" dirty="0">
                <a:solidFill>
                  <a:srgbClr val="000000"/>
                </a:solidFill>
                <a:latin typeface="Consolas" panose="020B0609020204030204" pitchFamily="49" charset="0"/>
                <a:ea typeface="Calibri" panose="020F0502020204030204" pitchFamily="34" charset="0"/>
              </a:rPr>
              <a:t>        </a:t>
            </a:r>
            <a:r>
              <a:rPr lang="en-US" b="1" dirty="0" err="1">
                <a:solidFill>
                  <a:srgbClr val="F44610"/>
                </a:solidFill>
                <a:latin typeface="Consolas" panose="020B0609020204030204" pitchFamily="49" charset="0"/>
                <a:ea typeface="Calibri" panose="020F0502020204030204" pitchFamily="34" charset="0"/>
              </a:rPr>
              <a:t>CustomerID</a:t>
            </a:r>
            <a:r>
              <a:rPr lang="en-US" b="1" dirty="0">
                <a:solidFill>
                  <a:srgbClr val="F44610"/>
                </a:solidFill>
                <a:latin typeface="Consolas" panose="020B0609020204030204" pitchFamily="49" charset="0"/>
                <a:ea typeface="Calibri" panose="020F0502020204030204" pitchFamily="34" charset="0"/>
              </a:rPr>
              <a:t>,</a:t>
            </a:r>
          </a:p>
          <a:p>
            <a:r>
              <a:rPr lang="en-US" b="1" dirty="0">
                <a:solidFill>
                  <a:srgbClr val="F44610"/>
                </a:solidFill>
                <a:latin typeface="Consolas" panose="020B0609020204030204" pitchFamily="49" charset="0"/>
                <a:ea typeface="Calibri" panose="020F0502020204030204" pitchFamily="34" charset="0"/>
              </a:rPr>
              <a:t>        </a:t>
            </a:r>
            <a:r>
              <a:rPr lang="en-US" b="1" dirty="0" err="1">
                <a:solidFill>
                  <a:srgbClr val="F44610"/>
                </a:solidFill>
                <a:latin typeface="Consolas" panose="020B0609020204030204" pitchFamily="49" charset="0"/>
                <a:ea typeface="Calibri" panose="020F0502020204030204" pitchFamily="34" charset="0"/>
              </a:rPr>
              <a:t>CustomerName.Trim</a:t>
            </a:r>
            <a:r>
              <a:rPr lang="en-US" b="1" dirty="0">
                <a:solidFill>
                  <a:srgbClr val="F44610"/>
                </a:solidFill>
                <a:latin typeface="Consolas" panose="020B0609020204030204" pitchFamily="49" charset="0"/>
                <a:ea typeface="Calibri" panose="020F0502020204030204" pitchFamily="34" charset="0"/>
              </a:rPr>
              <a:t>() AS </a:t>
            </a:r>
            <a:r>
              <a:rPr lang="en-US" b="1" dirty="0" err="1">
                <a:solidFill>
                  <a:srgbClr val="F44610"/>
                </a:solidFill>
                <a:latin typeface="Consolas" panose="020B0609020204030204" pitchFamily="49" charset="0"/>
                <a:ea typeface="Calibri" panose="020F0502020204030204" pitchFamily="34" charset="0"/>
              </a:rPr>
              <a:t>CustomerName</a:t>
            </a:r>
            <a:r>
              <a:rPr lang="en-US" b="1" dirty="0">
                <a:solidFill>
                  <a:srgbClr val="F44610"/>
                </a:solidFill>
                <a:latin typeface="Consolas" panose="020B0609020204030204" pitchFamily="49" charset="0"/>
                <a:ea typeface="Calibri" panose="020F0502020204030204" pitchFamily="34" charset="0"/>
              </a:rPr>
              <a:t>,</a:t>
            </a:r>
          </a:p>
          <a:p>
            <a:r>
              <a:rPr lang="en-US" b="1" dirty="0">
                <a:solidFill>
                  <a:srgbClr val="F44610"/>
                </a:solidFill>
                <a:latin typeface="Consolas" panose="020B0609020204030204" pitchFamily="49" charset="0"/>
                <a:ea typeface="Calibri" panose="020F0502020204030204" pitchFamily="34" charset="0"/>
              </a:rPr>
              <a:t>        (1000*50/3) AS Value,</a:t>
            </a:r>
          </a:p>
          <a:p>
            <a:r>
              <a:rPr lang="en-US" b="1" dirty="0">
                <a:solidFill>
                  <a:srgbClr val="F44610"/>
                </a:solidFill>
                <a:latin typeface="Consolas" panose="020B0609020204030204" pitchFamily="49" charset="0"/>
                <a:ea typeface="Calibri" panose="020F0502020204030204" pitchFamily="34" charset="0"/>
              </a:rPr>
              <a:t>        </a:t>
            </a:r>
            <a:r>
              <a:rPr lang="en-US" b="1" dirty="0" err="1">
                <a:solidFill>
                  <a:srgbClr val="F44610"/>
                </a:solidFill>
                <a:latin typeface="Consolas" panose="020B0609020204030204" pitchFamily="49" charset="0"/>
                <a:ea typeface="Calibri" panose="020F0502020204030204" pitchFamily="34" charset="0"/>
              </a:rPr>
              <a:t>System.DateTime.Now</a:t>
            </a:r>
            <a:r>
              <a:rPr lang="en-US" b="1" dirty="0">
                <a:solidFill>
                  <a:srgbClr val="F44610"/>
                </a:solidFill>
                <a:latin typeface="Consolas" panose="020B0609020204030204" pitchFamily="49" charset="0"/>
                <a:ea typeface="Calibri" panose="020F0502020204030204" pitchFamily="34" charset="0"/>
              </a:rPr>
              <a:t> AS </a:t>
            </a:r>
            <a:r>
              <a:rPr lang="en-US" b="1" dirty="0" err="1">
                <a:solidFill>
                  <a:srgbClr val="F44610"/>
                </a:solidFill>
                <a:latin typeface="Consolas" panose="020B0609020204030204" pitchFamily="49" charset="0"/>
                <a:ea typeface="Calibri" panose="020F0502020204030204" pitchFamily="34" charset="0"/>
              </a:rPr>
              <a:t>TheDate</a:t>
            </a:r>
            <a:endParaRPr lang="en-US" b="1" dirty="0">
              <a:solidFill>
                <a:srgbClr val="F44610"/>
              </a:solidFill>
              <a:latin typeface="Consolas" panose="020B0609020204030204" pitchFamily="49" charset="0"/>
              <a:ea typeface="Calibri" panose="020F0502020204030204" pitchFamily="34" charset="0"/>
            </a:endParaRPr>
          </a:p>
          <a:p>
            <a:r>
              <a:rPr lang="en-US" b="1" dirty="0">
                <a:solidFill>
                  <a:srgbClr val="F44610"/>
                </a:solidFill>
                <a:latin typeface="Consolas" panose="020B0609020204030204" pitchFamily="49" charset="0"/>
                <a:ea typeface="Calibri" panose="020F0502020204030204" pitchFamily="34" charset="0"/>
              </a:rPr>
              <a:t>        </a:t>
            </a:r>
            <a:r>
              <a:rPr lang="en-US" b="1" dirty="0" err="1">
                <a:solidFill>
                  <a:srgbClr val="F44610"/>
                </a:solidFill>
                <a:latin typeface="Consolas" panose="020B0609020204030204" pitchFamily="49" charset="0"/>
                <a:ea typeface="Calibri" panose="020F0502020204030204" pitchFamily="34" charset="0"/>
              </a:rPr>
              <a:t>Guid.NewGuid</a:t>
            </a:r>
            <a:r>
              <a:rPr lang="en-US" b="1" dirty="0">
                <a:solidFill>
                  <a:srgbClr val="F44610"/>
                </a:solidFill>
                <a:latin typeface="Consolas" panose="020B0609020204030204" pitchFamily="49" charset="0"/>
                <a:ea typeface="Calibri" panose="020F0502020204030204" pitchFamily="34" charset="0"/>
              </a:rPr>
              <a:t>() AS </a:t>
            </a:r>
            <a:r>
              <a:rPr lang="en-US" b="1" dirty="0" err="1">
                <a:solidFill>
                  <a:srgbClr val="F44610"/>
                </a:solidFill>
                <a:latin typeface="Consolas" panose="020B0609020204030204" pitchFamily="49" charset="0"/>
                <a:ea typeface="Calibri" panose="020F0502020204030204" pitchFamily="34" charset="0"/>
              </a:rPr>
              <a:t>CustomerID</a:t>
            </a:r>
            <a:endParaRPr lang="en-US" b="1" dirty="0">
              <a:solidFill>
                <a:srgbClr val="F44610"/>
              </a:solidFill>
              <a:latin typeface="Consolas" panose="020B0609020204030204" pitchFamily="49" charset="0"/>
              <a:ea typeface="Calibri" panose="020F0502020204030204" pitchFamily="34" charset="0"/>
            </a:endParaRPr>
          </a:p>
          <a:p>
            <a:r>
              <a:rPr lang="en-US" dirty="0">
                <a:solidFill>
                  <a:srgbClr val="000000"/>
                </a:solidFill>
                <a:latin typeface="Consolas" panose="020B0609020204030204" pitchFamily="49" charset="0"/>
                <a:ea typeface="Calibri" panose="020F0502020204030204" pitchFamily="34" charset="0"/>
              </a:rPr>
              <a:t>    FROM @input;</a:t>
            </a:r>
          </a:p>
          <a:p>
            <a:endParaRPr lang="en-US" dirty="0">
              <a:solidFill>
                <a:srgbClr val="000000"/>
              </a:solidFill>
              <a:latin typeface="Consolas" panose="020B0609020204030204" pitchFamily="49" charset="0"/>
              <a:ea typeface="Calibri" panose="020F0502020204030204" pitchFamily="34" charset="0"/>
            </a:endParaRPr>
          </a:p>
          <a:p>
            <a:r>
              <a:rPr lang="en-US" dirty="0">
                <a:solidFill>
                  <a:srgbClr val="000000"/>
                </a:solidFill>
                <a:latin typeface="Consolas" panose="020B0609020204030204" pitchFamily="49" charset="0"/>
                <a:ea typeface="Calibri" panose="020F0502020204030204" pitchFamily="34" charset="0"/>
              </a:rPr>
              <a:t>OUTPUT @result   </a:t>
            </a:r>
          </a:p>
          <a:p>
            <a:r>
              <a:rPr lang="en-US" dirty="0">
                <a:solidFill>
                  <a:srgbClr val="000000"/>
                </a:solidFill>
                <a:latin typeface="Consolas" panose="020B0609020204030204" pitchFamily="49" charset="0"/>
                <a:ea typeface="Calibri" panose="020F0502020204030204" pitchFamily="34" charset="0"/>
              </a:rPr>
              <a:t>    TO "/</a:t>
            </a:r>
            <a:r>
              <a:rPr lang="en-US" dirty="0" err="1">
                <a:solidFill>
                  <a:srgbClr val="000000"/>
                </a:solidFill>
                <a:latin typeface="Consolas" panose="020B0609020204030204" pitchFamily="49" charset="0"/>
                <a:ea typeface="Calibri" panose="020F0502020204030204" pitchFamily="34" charset="0"/>
              </a:rPr>
              <a:t>output.tsv</a:t>
            </a:r>
            <a:r>
              <a:rPr lang="en-US" dirty="0">
                <a:solidFill>
                  <a:srgbClr val="000000"/>
                </a:solidFill>
                <a:latin typeface="Consolas" panose="020B0609020204030204" pitchFamily="49" charset="0"/>
                <a:ea typeface="Calibri" panose="020F0502020204030204" pitchFamily="34" charset="0"/>
              </a:rPr>
              <a:t>"</a:t>
            </a:r>
          </a:p>
          <a:p>
            <a:r>
              <a:rPr lang="en-US" dirty="0">
                <a:solidFill>
                  <a:srgbClr val="000000"/>
                </a:solidFill>
                <a:latin typeface="Consolas" panose="020B0609020204030204" pitchFamily="49" charset="0"/>
                <a:ea typeface="Calibri" panose="020F0502020204030204" pitchFamily="34" charset="0"/>
              </a:rPr>
              <a:t>      USING </a:t>
            </a:r>
            <a:r>
              <a:rPr lang="en-US" dirty="0" err="1">
                <a:solidFill>
                  <a:srgbClr val="000000"/>
                </a:solidFill>
                <a:latin typeface="Consolas" panose="020B0609020204030204" pitchFamily="49" charset="0"/>
                <a:ea typeface="Calibri" panose="020F0502020204030204" pitchFamily="34" charset="0"/>
              </a:rPr>
              <a:t>Outputters.Tsv</a:t>
            </a:r>
            <a:r>
              <a:rPr lang="en-US" dirty="0">
                <a:solidFill>
                  <a:srgbClr val="000000"/>
                </a:solidFill>
                <a:latin typeface="Consolas" panose="020B0609020204030204" pitchFamily="49" charset="0"/>
                <a:ea typeface="Calibri" panose="020F0502020204030204" pitchFamily="34" charset="0"/>
              </a:rPr>
              <a:t>();</a:t>
            </a:r>
            <a:endParaRPr lang="en-US" dirty="0">
              <a:latin typeface="Consolas" panose="020B0609020204030204" pitchFamily="49" charset="0"/>
              <a:ea typeface="Calibri" panose="020F0502020204030204" pitchFamily="34" charset="0"/>
            </a:endParaRPr>
          </a:p>
        </p:txBody>
      </p:sp>
      <p:sp>
        <p:nvSpPr>
          <p:cNvPr id="4" name="Rectangle 3"/>
          <p:cNvSpPr/>
          <p:nvPr/>
        </p:nvSpPr>
        <p:spPr>
          <a:xfrm>
            <a:off x="6309677" y="1707979"/>
            <a:ext cx="6126798" cy="49896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000000"/>
                </a:solidFill>
                <a:latin typeface="Consolas" panose="020B0609020204030204" pitchFamily="49" charset="0"/>
                <a:ea typeface="Calibri" panose="020F0502020204030204" pitchFamily="34" charset="0"/>
              </a:rPr>
              <a:t>[1] </a:t>
            </a:r>
            <a:r>
              <a:rPr lang="en-US" sz="3200" dirty="0" err="1">
                <a:solidFill>
                  <a:srgbClr val="000000"/>
                </a:solidFill>
                <a:latin typeface="Consolas" panose="020B0609020204030204" pitchFamily="49" charset="0"/>
                <a:ea typeface="Calibri" panose="020F0502020204030204" pitchFamily="34" charset="0"/>
              </a:rPr>
              <a:t>CustomerID</a:t>
            </a:r>
            <a:endParaRPr lang="en-US" sz="3200" dirty="0"/>
          </a:p>
          <a:p>
            <a:endParaRPr lang="en-US" sz="3200" dirty="0">
              <a:solidFill>
                <a:srgbClr val="000000"/>
              </a:solidFill>
              <a:latin typeface="Consolas" panose="020B0609020204030204" pitchFamily="49" charset="0"/>
              <a:ea typeface="Calibri" panose="020F0502020204030204" pitchFamily="34" charset="0"/>
            </a:endParaRPr>
          </a:p>
          <a:p>
            <a:r>
              <a:rPr lang="en-US" sz="3200" dirty="0">
                <a:solidFill>
                  <a:srgbClr val="000000"/>
                </a:solidFill>
                <a:latin typeface="Consolas" panose="020B0609020204030204" pitchFamily="49" charset="0"/>
                <a:ea typeface="Calibri" panose="020F0502020204030204" pitchFamily="34" charset="0"/>
              </a:rPr>
              <a:t>[2] </a:t>
            </a:r>
            <a:r>
              <a:rPr lang="en-US" sz="3200" dirty="0" err="1">
                <a:solidFill>
                  <a:srgbClr val="000000"/>
                </a:solidFill>
                <a:latin typeface="Consolas" panose="020B0609020204030204" pitchFamily="49" charset="0"/>
                <a:ea typeface="Calibri" panose="020F0502020204030204" pitchFamily="34" charset="0"/>
              </a:rPr>
              <a:t>CustomerName.Trim</a:t>
            </a:r>
            <a:r>
              <a:rPr lang="en-US" sz="3200" dirty="0">
                <a:solidFill>
                  <a:srgbClr val="000000"/>
                </a:solidFill>
                <a:latin typeface="Consolas" panose="020B0609020204030204" pitchFamily="49" charset="0"/>
                <a:ea typeface="Calibri" panose="020F0502020204030204" pitchFamily="34" charset="0"/>
              </a:rPr>
              <a:t>()</a:t>
            </a:r>
          </a:p>
          <a:p>
            <a:endParaRPr lang="en-US" sz="3200" dirty="0">
              <a:solidFill>
                <a:srgbClr val="000000"/>
              </a:solidFill>
              <a:latin typeface="Consolas" panose="020B0609020204030204" pitchFamily="49" charset="0"/>
            </a:endParaRPr>
          </a:p>
          <a:p>
            <a:r>
              <a:rPr lang="en-US" sz="3200" dirty="0">
                <a:solidFill>
                  <a:srgbClr val="000000"/>
                </a:solidFill>
                <a:latin typeface="Consolas" panose="020B0609020204030204" pitchFamily="49" charset="0"/>
                <a:ea typeface="Calibri" panose="020F0502020204030204" pitchFamily="34" charset="0"/>
              </a:rPr>
              <a:t>[3] (1000*50/3) AS Value</a:t>
            </a:r>
          </a:p>
          <a:p>
            <a:endParaRPr lang="en-US" sz="3200" dirty="0">
              <a:solidFill>
                <a:srgbClr val="000000"/>
              </a:solidFill>
              <a:latin typeface="Consolas" panose="020B0609020204030204" pitchFamily="49" charset="0"/>
              <a:ea typeface="Calibri" panose="020F0502020204030204" pitchFamily="34" charset="0"/>
            </a:endParaRPr>
          </a:p>
          <a:p>
            <a:r>
              <a:rPr lang="en-US" sz="3200" dirty="0">
                <a:solidFill>
                  <a:srgbClr val="000000"/>
                </a:solidFill>
                <a:latin typeface="Consolas" panose="020B0609020204030204" pitchFamily="49" charset="0"/>
                <a:ea typeface="Calibri" panose="020F0502020204030204" pitchFamily="34" charset="0"/>
              </a:rPr>
              <a:t>[4] </a:t>
            </a:r>
            <a:r>
              <a:rPr lang="en-US" sz="3200" dirty="0" err="1">
                <a:solidFill>
                  <a:srgbClr val="000000"/>
                </a:solidFill>
                <a:latin typeface="Consolas" panose="020B0609020204030204" pitchFamily="49" charset="0"/>
                <a:ea typeface="Calibri" panose="020F0502020204030204" pitchFamily="34" charset="0"/>
              </a:rPr>
              <a:t>System.DateTime.Now</a:t>
            </a:r>
            <a:endParaRPr lang="en-US" sz="3200" dirty="0">
              <a:solidFill>
                <a:srgbClr val="000000"/>
              </a:solidFill>
              <a:latin typeface="Consolas" panose="020B0609020204030204" pitchFamily="49" charset="0"/>
              <a:ea typeface="Calibri" panose="020F0502020204030204" pitchFamily="34" charset="0"/>
            </a:endParaRPr>
          </a:p>
          <a:p>
            <a:endParaRPr lang="en-US" sz="3200" dirty="0">
              <a:solidFill>
                <a:srgbClr val="000000"/>
              </a:solidFill>
              <a:latin typeface="Consolas" panose="020B0609020204030204" pitchFamily="49" charset="0"/>
              <a:ea typeface="Calibri" panose="020F0502020204030204" pitchFamily="34" charset="0"/>
            </a:endParaRPr>
          </a:p>
          <a:p>
            <a:r>
              <a:rPr lang="en-US" sz="3200" dirty="0">
                <a:solidFill>
                  <a:srgbClr val="000000"/>
                </a:solidFill>
                <a:latin typeface="Consolas" panose="020B0609020204030204" pitchFamily="49" charset="0"/>
                <a:ea typeface="Calibri" panose="020F0502020204030204" pitchFamily="34" charset="0"/>
              </a:rPr>
              <a:t>[5] </a:t>
            </a:r>
            <a:r>
              <a:rPr lang="en-US" sz="3200" dirty="0" err="1">
                <a:solidFill>
                  <a:srgbClr val="000000"/>
                </a:solidFill>
                <a:latin typeface="Consolas" panose="020B0609020204030204" pitchFamily="49" charset="0"/>
                <a:ea typeface="Calibri" panose="020F0502020204030204" pitchFamily="34" charset="0"/>
              </a:rPr>
              <a:t>Guid.NewGuid</a:t>
            </a:r>
            <a:r>
              <a:rPr lang="en-US" sz="3200" dirty="0">
                <a:solidFill>
                  <a:srgbClr val="000000"/>
                </a:solidFill>
                <a:latin typeface="Consolas" panose="020B0609020204030204" pitchFamily="49" charset="0"/>
                <a:ea typeface="Calibri" panose="020F0502020204030204" pitchFamily="34" charset="0"/>
              </a:rPr>
              <a:t>()</a:t>
            </a:r>
          </a:p>
          <a:p>
            <a:endParaRPr lang="en-US" sz="3200" dirty="0">
              <a:solidFill>
                <a:srgbClr val="000000"/>
              </a:solidFill>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335716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Constant-foldable expressions (part 2)</a:t>
            </a:r>
          </a:p>
        </p:txBody>
      </p:sp>
      <p:sp>
        <p:nvSpPr>
          <p:cNvPr id="3" name="Rectangle 2"/>
          <p:cNvSpPr/>
          <p:nvPr/>
        </p:nvSpPr>
        <p:spPr>
          <a:xfrm>
            <a:off x="122237" y="1828902"/>
            <a:ext cx="5629979" cy="923330"/>
          </a:xfrm>
          <a:prstGeom prst="rect">
            <a:avLst/>
          </a:prstGeom>
        </p:spPr>
        <p:txBody>
          <a:bodyPr wrap="square">
            <a:spAutoFit/>
          </a:bodyPr>
          <a:lstStyle/>
          <a:p>
            <a:r>
              <a:rPr lang="en-US" dirty="0"/>
              <a:t>How do you assign a unique ID to each ROW?</a:t>
            </a:r>
          </a:p>
          <a:p>
            <a:endParaRPr lang="en-US" dirty="0"/>
          </a:p>
          <a:p>
            <a:r>
              <a:rPr lang="en-US" dirty="0"/>
              <a:t>If creating new </a:t>
            </a:r>
            <a:r>
              <a:rPr lang="en-US" dirty="0" err="1"/>
              <a:t>Guid</a:t>
            </a:r>
            <a:r>
              <a:rPr lang="en-US" dirty="0"/>
              <a:t>() doesn’t work, what do I do?</a:t>
            </a:r>
          </a:p>
        </p:txBody>
      </p:sp>
      <p:sp>
        <p:nvSpPr>
          <p:cNvPr id="4" name="Rectangle 3"/>
          <p:cNvSpPr/>
          <p:nvPr/>
        </p:nvSpPr>
        <p:spPr>
          <a:xfrm>
            <a:off x="6379459" y="1745584"/>
            <a:ext cx="6057015" cy="461665"/>
          </a:xfrm>
          <a:prstGeom prst="rect">
            <a:avLst/>
          </a:prstGeom>
        </p:spPr>
        <p:txBody>
          <a:bodyPr wrap="square">
            <a:spAutoFit/>
          </a:bodyPr>
          <a:lstStyle/>
          <a:p>
            <a:r>
              <a:rPr lang="en-US" sz="2400" dirty="0">
                <a:solidFill>
                  <a:srgbClr val="000000"/>
                </a:solidFill>
                <a:ea typeface="Calibri" panose="020F0502020204030204" pitchFamily="34" charset="0"/>
              </a:rPr>
              <a:t>Use Window Functions</a:t>
            </a:r>
          </a:p>
        </p:txBody>
      </p:sp>
      <p:cxnSp>
        <p:nvCxnSpPr>
          <p:cNvPr id="8" name="Straight Connector 7"/>
          <p:cNvCxnSpPr/>
          <p:nvPr/>
        </p:nvCxnSpPr>
        <p:spPr>
          <a:xfrm flipV="1">
            <a:off x="6065837" y="1744662"/>
            <a:ext cx="0" cy="4462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57431" y="2582872"/>
            <a:ext cx="5901070" cy="1477328"/>
          </a:xfrm>
          <a:prstGeom prst="rect">
            <a:avLst/>
          </a:prstGeom>
        </p:spPr>
        <p:txBody>
          <a:bodyPr wrap="square">
            <a:spAutoFit/>
          </a:bodyPr>
          <a:lstStyle/>
          <a:p>
            <a:r>
              <a:rPr lang="en-US" dirty="0">
                <a:latin typeface="Consolas" panose="020B0609020204030204" pitchFamily="49" charset="0"/>
              </a:rPr>
              <a:t>@result =</a:t>
            </a:r>
          </a:p>
          <a:p>
            <a:r>
              <a:rPr lang="en-US" dirty="0">
                <a:latin typeface="Consolas" panose="020B0609020204030204" pitchFamily="49" charset="0"/>
              </a:rPr>
              <a:t>    SELECT </a:t>
            </a:r>
          </a:p>
          <a:p>
            <a:r>
              <a:rPr lang="en-US" dirty="0">
                <a:latin typeface="Consolas" panose="020B0609020204030204" pitchFamily="49" charset="0"/>
              </a:rPr>
              <a:t>        *,</a:t>
            </a:r>
          </a:p>
          <a:p>
            <a:r>
              <a:rPr lang="en-US" dirty="0">
                <a:latin typeface="Consolas" panose="020B0609020204030204" pitchFamily="49" charset="0"/>
              </a:rPr>
              <a:t>        ROW_NUMBER() OVER () AS UID</a:t>
            </a:r>
          </a:p>
          <a:p>
            <a:r>
              <a:rPr lang="en-US" dirty="0">
                <a:latin typeface="Consolas" panose="020B0609020204030204" pitchFamily="49" charset="0"/>
              </a:rPr>
              <a:t>    FROM @input;</a:t>
            </a:r>
          </a:p>
        </p:txBody>
      </p:sp>
    </p:spTree>
    <p:extLst>
      <p:ext uri="{BB962C8B-B14F-4D97-AF65-F5344CB8AC3E}">
        <p14:creationId xmlns:p14="http://schemas.microsoft.com/office/powerpoint/2010/main" val="1144642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Batch Job Queue</a:t>
            </a:r>
            <a:endParaRPr lang="en-US" dirty="0">
              <a:solidFill>
                <a:schemeClr val="bg1"/>
              </a:solidFill>
            </a:endParaRPr>
          </a:p>
        </p:txBody>
      </p:sp>
    </p:spTree>
    <p:extLst>
      <p:ext uri="{BB962C8B-B14F-4D97-AF65-F5344CB8AC3E}">
        <p14:creationId xmlns:p14="http://schemas.microsoft.com/office/powerpoint/2010/main" val="1476160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does a Job stay in the queue?</a:t>
            </a:r>
          </a:p>
        </p:txBody>
      </p:sp>
      <p:sp>
        <p:nvSpPr>
          <p:cNvPr id="3" name="Content Placeholder 2"/>
          <p:cNvSpPr>
            <a:spLocks noGrp="1"/>
          </p:cNvSpPr>
          <p:nvPr>
            <p:ph idx="1"/>
          </p:nvPr>
        </p:nvSpPr>
        <p:spPr>
          <a:xfrm>
            <a:off x="655637" y="2659062"/>
            <a:ext cx="4979723" cy="2697932"/>
          </a:xfrm>
        </p:spPr>
        <p:txBody>
          <a:bodyPr>
            <a:noAutofit/>
          </a:bodyPr>
          <a:lstStyle/>
          <a:p>
            <a:pPr marL="0" indent="0">
              <a:buNone/>
            </a:pPr>
            <a:r>
              <a:rPr lang="en-US" sz="2000" dirty="0">
                <a:latin typeface="Segoe UI Semibold" panose="020B0702040204020203" pitchFamily="34" charset="0"/>
                <a:cs typeface="Segoe UI Semibold" panose="020B0702040204020203" pitchFamily="34" charset="0"/>
              </a:rPr>
              <a:t>Account Local Cause</a:t>
            </a:r>
          </a:p>
          <a:p>
            <a:pPr marL="0" indent="0">
              <a:buNone/>
            </a:pPr>
            <a:endParaRPr lang="en-US" sz="2000" dirty="0">
              <a:latin typeface="+mj-lt"/>
            </a:endParaRPr>
          </a:p>
          <a:p>
            <a:pPr marL="0" indent="0">
              <a:buNone/>
            </a:pPr>
            <a:r>
              <a:rPr lang="en-US" sz="2000" dirty="0">
                <a:latin typeface="+mj-lt"/>
              </a:rPr>
              <a:t>Possible Conditions:</a:t>
            </a:r>
          </a:p>
          <a:p>
            <a:r>
              <a:rPr lang="en-US" sz="2000" dirty="0">
                <a:latin typeface="+mj-lt"/>
              </a:rPr>
              <a:t>Not enough containers available to your account because other jobs are using up all the containers</a:t>
            </a:r>
          </a:p>
          <a:p>
            <a:r>
              <a:rPr lang="en-US" sz="2000" dirty="0">
                <a:latin typeface="+mj-lt"/>
              </a:rPr>
              <a:t>Enough containers, but Max Job Concurrency forcing job to the queue</a:t>
            </a:r>
          </a:p>
          <a:p>
            <a:pPr marL="0" indent="0">
              <a:buNone/>
            </a:pPr>
            <a:endParaRPr lang="en-US" sz="2000" dirty="0">
              <a:latin typeface="+mj-lt"/>
            </a:endParaRPr>
          </a:p>
        </p:txBody>
      </p:sp>
      <p:cxnSp>
        <p:nvCxnSpPr>
          <p:cNvPr id="5" name="Straight Connector 4"/>
          <p:cNvCxnSpPr/>
          <p:nvPr/>
        </p:nvCxnSpPr>
        <p:spPr>
          <a:xfrm>
            <a:off x="5829652" y="2430462"/>
            <a:ext cx="0" cy="31848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6218237" y="2659062"/>
            <a:ext cx="5440187" cy="2697932"/>
          </a:xfrm>
          <a:prstGeom prst="rect">
            <a:avLst/>
          </a:prstGeom>
        </p:spPr>
        <p:txBody>
          <a:bodyPr vert="horz" lIns="77717" tIns="38858" rIns="77717" bIns="38858" rtlCol="0">
            <a:no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lumMod val="65000"/>
                    <a:lumOff val="35000"/>
                  </a:schemeClr>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lumMod val="65000"/>
                    <a:lumOff val="35000"/>
                  </a:schemeClr>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lumMod val="65000"/>
                    <a:lumOff val="35000"/>
                  </a:schemeClr>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lumMod val="65000"/>
                    <a:lumOff val="35000"/>
                  </a:schemeClr>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Segoe UI Semibold" panose="020B0702040204020203" pitchFamily="34" charset="0"/>
                <a:ea typeface="+mn-ea"/>
                <a:cs typeface="Segoe UI Semibold" panose="020B0702040204020203" pitchFamily="34" charset="0"/>
              </a:rPr>
              <a:t>Global Cause (very rare)</a:t>
            </a:r>
          </a:p>
          <a:p>
            <a:pPr marL="0" marR="0" lvl="0" indent="0" algn="l" defTabSz="932578" rtl="0" eaLnBrk="1" fontAlgn="auto" latinLnBrk="0" hangingPunct="1">
              <a:lnSpc>
                <a:spcPct val="90000"/>
              </a:lnSpc>
              <a:spcBef>
                <a:spcPts val="102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Segoe UI Light"/>
              <a:ea typeface="+mn-ea"/>
            </a:endParaRPr>
          </a:p>
          <a:p>
            <a:pPr marL="0" marR="0" lvl="0" indent="0" algn="l" defTabSz="932578" rtl="0" eaLnBrk="1" fontAlgn="auto" latinLnBrk="0" hangingPunct="1">
              <a:lnSpc>
                <a:spcPct val="90000"/>
              </a:lnSpc>
              <a:spcBef>
                <a:spcPts val="102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Segoe UI Light"/>
                <a:ea typeface="+mn-ea"/>
              </a:rPr>
              <a:t>Possible Conditions:</a:t>
            </a:r>
          </a:p>
          <a:p>
            <a:pPr marL="274320" marR="0" lvl="0" indent="-274320" algn="l" defTabSz="932578" rtl="0" eaLnBrk="1" fontAlgn="auto" latinLnBrk="0" hangingPunct="1">
              <a:lnSpc>
                <a:spcPct val="90000"/>
              </a:lnSpc>
              <a:spcBef>
                <a:spcPts val="102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Segoe UI Light"/>
                <a:ea typeface="+mn-ea"/>
              </a:rPr>
              <a:t>System-wide shortage of Containers</a:t>
            </a:r>
          </a:p>
          <a:p>
            <a:pPr marL="274320" marR="0" lvl="0" indent="-274320" algn="l" defTabSz="932578" rtl="0" eaLnBrk="1" fontAlgn="auto" latinLnBrk="0" hangingPunct="1">
              <a:lnSpc>
                <a:spcPct val="90000"/>
              </a:lnSpc>
              <a:spcBef>
                <a:spcPts val="102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Segoe UI Light"/>
                <a:ea typeface="+mn-ea"/>
              </a:rPr>
              <a:t>System-wide shortage of Bandwidth</a:t>
            </a:r>
          </a:p>
        </p:txBody>
      </p:sp>
      <p:sp>
        <p:nvSpPr>
          <p:cNvPr id="7" name="Content Placeholder 2"/>
          <p:cNvSpPr txBox="1">
            <a:spLocks/>
          </p:cNvSpPr>
          <p:nvPr/>
        </p:nvSpPr>
        <p:spPr>
          <a:xfrm>
            <a:off x="1493837" y="1707979"/>
            <a:ext cx="9448800" cy="798683"/>
          </a:xfrm>
          <a:prstGeom prst="rect">
            <a:avLst/>
          </a:prstGeom>
        </p:spPr>
        <p:txBody>
          <a:bodyPr vert="horz" lIns="91440" tIns="45720" rIns="91440" bIns="45720" rtlCol="0">
            <a:normAutofit/>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Segoe UI Semibold" panose="020B0702040204020203" pitchFamily="34" charset="0"/>
                <a:cs typeface="Segoe UI Semibold" panose="020B0702040204020203" pitchFamily="34" charset="0"/>
              </a:rPr>
              <a:t>All jobs enter the job queue. But sometimes they will stay there.</a:t>
            </a:r>
            <a:endParaRPr lang="en-US" sz="2400" dirty="0">
              <a:latin typeface="+mj-lt"/>
            </a:endParaRPr>
          </a:p>
        </p:txBody>
      </p:sp>
    </p:spTree>
    <p:extLst>
      <p:ext uri="{BB962C8B-B14F-4D97-AF65-F5344CB8AC3E}">
        <p14:creationId xmlns:p14="http://schemas.microsoft.com/office/powerpoint/2010/main" val="3710334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a:t>The Job Queue</a:t>
            </a:r>
          </a:p>
        </p:txBody>
      </p:sp>
      <p:sp>
        <p:nvSpPr>
          <p:cNvPr id="3" name="Rectangle 2"/>
          <p:cNvSpPr/>
          <p:nvPr/>
        </p:nvSpPr>
        <p:spPr>
          <a:xfrm>
            <a:off x="122237" y="2637902"/>
            <a:ext cx="3886200" cy="3983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777149">
              <a:defRPr/>
            </a:pPr>
            <a:r>
              <a:rPr lang="en-US" kern="0" dirty="0">
                <a:solidFill>
                  <a:schemeClr val="tx1"/>
                </a:solidFill>
                <a:latin typeface="+mj-lt"/>
              </a:rPr>
              <a:t>When a job is at the top of the queue, it will start running if there are enough containers for it.</a:t>
            </a:r>
          </a:p>
          <a:p>
            <a:pPr lvl="0" defTabSz="777149">
              <a:defRPr/>
            </a:pPr>
            <a:endParaRPr lang="en-US" kern="0" dirty="0">
              <a:solidFill>
                <a:schemeClr val="tx1"/>
              </a:solidFill>
              <a:latin typeface="+mj-lt"/>
            </a:endParaRPr>
          </a:p>
          <a:p>
            <a:pPr lvl="0" defTabSz="777149">
              <a:defRPr/>
            </a:pPr>
            <a:r>
              <a:rPr lang="en-US" kern="0" dirty="0">
                <a:solidFill>
                  <a:schemeClr val="tx1"/>
                </a:solidFill>
                <a:latin typeface="+mj-lt"/>
              </a:rPr>
              <a:t>In Example, 9 of 10 AUs are currently used. Job D needs 4 </a:t>
            </a:r>
            <a:r>
              <a:rPr lang="en-US" kern="0" dirty="0" err="1">
                <a:solidFill>
                  <a:schemeClr val="tx1"/>
                </a:solidFill>
                <a:latin typeface="+mj-lt"/>
              </a:rPr>
              <a:t>AUs.</a:t>
            </a:r>
            <a:r>
              <a:rPr lang="en-US" kern="0" dirty="0">
                <a:solidFill>
                  <a:schemeClr val="tx1"/>
                </a:solidFill>
                <a:latin typeface="+mj-lt"/>
              </a:rPr>
              <a:t> So Job D will be queued until 4 AUs are available.</a:t>
            </a:r>
          </a:p>
          <a:p>
            <a:pPr lvl="0" defTabSz="777149">
              <a:defRPr/>
            </a:pPr>
            <a:endParaRPr lang="en-US" kern="0" dirty="0">
              <a:solidFill>
                <a:schemeClr val="tx1"/>
              </a:solidFill>
              <a:latin typeface="+mj-lt"/>
            </a:endParaRPr>
          </a:p>
          <a:p>
            <a:pPr lvl="0" defTabSz="777149">
              <a:defRPr/>
            </a:pPr>
            <a:endParaRPr lang="en-US" kern="0" dirty="0">
              <a:solidFill>
                <a:schemeClr val="tx1"/>
              </a:solidFill>
              <a:latin typeface="+mj-lt"/>
            </a:endParaRPr>
          </a:p>
        </p:txBody>
      </p:sp>
      <p:sp>
        <p:nvSpPr>
          <p:cNvPr id="16" name="Rectangle 15"/>
          <p:cNvSpPr/>
          <p:nvPr/>
        </p:nvSpPr>
        <p:spPr>
          <a:xfrm>
            <a:off x="272309" y="1129695"/>
            <a:ext cx="6479327" cy="6409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777149">
              <a:defRPr/>
            </a:pPr>
            <a:r>
              <a:rPr lang="en-US" kern="0" dirty="0">
                <a:solidFill>
                  <a:schemeClr val="tx1"/>
                </a:solidFill>
                <a:latin typeface="+mj-lt"/>
              </a:rPr>
              <a:t>Priority-ordered Queue. 1 = Highest Priority.</a:t>
            </a:r>
          </a:p>
        </p:txBody>
      </p:sp>
      <p:graphicFrame>
        <p:nvGraphicFramePr>
          <p:cNvPr id="4" name="Table 3"/>
          <p:cNvGraphicFramePr>
            <a:graphicFrameLocks noGrp="1"/>
          </p:cNvGraphicFramePr>
          <p:nvPr>
            <p:extLst>
              <p:ext uri="{D42A27DB-BD31-4B8C-83A1-F6EECF244321}">
                <p14:modId xmlns:p14="http://schemas.microsoft.com/office/powerpoint/2010/main" val="186834297"/>
              </p:ext>
            </p:extLst>
          </p:nvPr>
        </p:nvGraphicFramePr>
        <p:xfrm>
          <a:off x="4237037" y="2643382"/>
          <a:ext cx="4572000" cy="407924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4004444028"/>
                    </a:ext>
                  </a:extLst>
                </a:gridCol>
                <a:gridCol w="1143000">
                  <a:extLst>
                    <a:ext uri="{9D8B030D-6E8A-4147-A177-3AD203B41FA5}">
                      <a16:colId xmlns:a16="http://schemas.microsoft.com/office/drawing/2014/main" val="3142018866"/>
                    </a:ext>
                  </a:extLst>
                </a:gridCol>
                <a:gridCol w="1143000">
                  <a:extLst>
                    <a:ext uri="{9D8B030D-6E8A-4147-A177-3AD203B41FA5}">
                      <a16:colId xmlns:a16="http://schemas.microsoft.com/office/drawing/2014/main" val="3682050866"/>
                    </a:ext>
                  </a:extLst>
                </a:gridCol>
                <a:gridCol w="1143000">
                  <a:extLst>
                    <a:ext uri="{9D8B030D-6E8A-4147-A177-3AD203B41FA5}">
                      <a16:colId xmlns:a16="http://schemas.microsoft.com/office/drawing/2014/main" val="3081892935"/>
                    </a:ext>
                  </a:extLst>
                </a:gridCol>
              </a:tblGrid>
              <a:tr h="370840">
                <a:tc>
                  <a:txBody>
                    <a:bodyPr/>
                    <a:lstStyle/>
                    <a:p>
                      <a:r>
                        <a:rPr lang="en-US" sz="1600" dirty="0"/>
                        <a:t>Status</a:t>
                      </a:r>
                    </a:p>
                  </a:txBody>
                  <a:tcPr/>
                </a:tc>
                <a:tc>
                  <a:txBody>
                    <a:bodyPr/>
                    <a:lstStyle/>
                    <a:p>
                      <a:r>
                        <a:rPr lang="en-US" sz="1600" dirty="0" err="1"/>
                        <a:t>JobName</a:t>
                      </a:r>
                      <a:endParaRPr lang="en-US" sz="1600" dirty="0"/>
                    </a:p>
                  </a:txBody>
                  <a:tcPr/>
                </a:tc>
                <a:tc>
                  <a:txBody>
                    <a:bodyPr/>
                    <a:lstStyle/>
                    <a:p>
                      <a:r>
                        <a:rPr lang="en-US" sz="1600" dirty="0" err="1"/>
                        <a:t>JobPri</a:t>
                      </a:r>
                      <a:endParaRPr lang="en-US" sz="1600" dirty="0"/>
                    </a:p>
                  </a:txBody>
                  <a:tcPr/>
                </a:tc>
                <a:tc>
                  <a:txBody>
                    <a:bodyPr/>
                    <a:lstStyle/>
                    <a:p>
                      <a:r>
                        <a:rPr lang="en-US" sz="1600" dirty="0"/>
                        <a:t>AUs</a:t>
                      </a:r>
                    </a:p>
                  </a:txBody>
                  <a:tcPr/>
                </a:tc>
                <a:extLst>
                  <a:ext uri="{0D108BD9-81ED-4DB2-BD59-A6C34878D82A}">
                    <a16:rowId xmlns:a16="http://schemas.microsoft.com/office/drawing/2014/main" val="682258637"/>
                  </a:ext>
                </a:extLst>
              </a:tr>
              <a:tr h="370840">
                <a:tc>
                  <a:txBody>
                    <a:bodyPr/>
                    <a:lstStyle/>
                    <a:p>
                      <a:r>
                        <a:rPr lang="en-US" sz="1600" dirty="0"/>
                        <a:t>RUNNING</a:t>
                      </a:r>
                    </a:p>
                  </a:txBody>
                  <a:tcPr>
                    <a:solidFill>
                      <a:schemeClr val="accent6">
                        <a:lumMod val="40000"/>
                        <a:lumOff val="60000"/>
                      </a:schemeClr>
                    </a:solidFill>
                  </a:tcPr>
                </a:tc>
                <a:tc>
                  <a:txBody>
                    <a:bodyPr/>
                    <a:lstStyle/>
                    <a:p>
                      <a:r>
                        <a:rPr lang="en-US" sz="1600" dirty="0"/>
                        <a:t>A</a:t>
                      </a:r>
                    </a:p>
                  </a:txBody>
                  <a:tcPr>
                    <a:solidFill>
                      <a:schemeClr val="accent6">
                        <a:lumMod val="40000"/>
                        <a:lumOff val="60000"/>
                      </a:schemeClr>
                    </a:solidFill>
                  </a:tcPr>
                </a:tc>
                <a:tc>
                  <a:txBody>
                    <a:bodyPr/>
                    <a:lstStyle/>
                    <a:p>
                      <a:r>
                        <a:rPr lang="en-US" sz="1600" dirty="0"/>
                        <a:t>5</a:t>
                      </a:r>
                    </a:p>
                  </a:txBody>
                  <a:tcPr>
                    <a:solidFill>
                      <a:schemeClr val="accent6">
                        <a:lumMod val="40000"/>
                        <a:lumOff val="60000"/>
                      </a:schemeClr>
                    </a:solidFill>
                  </a:tcPr>
                </a:tc>
                <a:tc>
                  <a:txBody>
                    <a:bodyPr/>
                    <a:lstStyle/>
                    <a:p>
                      <a:r>
                        <a:rPr lang="en-US" sz="1600" dirty="0"/>
                        <a:t>2</a:t>
                      </a:r>
                    </a:p>
                  </a:txBody>
                  <a:tcPr>
                    <a:solidFill>
                      <a:schemeClr val="accent6">
                        <a:lumMod val="40000"/>
                        <a:lumOff val="60000"/>
                      </a:schemeClr>
                    </a:solidFill>
                  </a:tcPr>
                </a:tc>
                <a:extLst>
                  <a:ext uri="{0D108BD9-81ED-4DB2-BD59-A6C34878D82A}">
                    <a16:rowId xmlns:a16="http://schemas.microsoft.com/office/drawing/2014/main" val="3576110041"/>
                  </a:ext>
                </a:extLst>
              </a:tr>
              <a:tr h="370840">
                <a:tc>
                  <a:txBody>
                    <a:bodyPr/>
                    <a:lstStyle/>
                    <a:p>
                      <a:r>
                        <a:rPr lang="en-US" sz="1600" dirty="0"/>
                        <a:t>RUNNING</a:t>
                      </a:r>
                    </a:p>
                  </a:txBody>
                  <a:tcPr>
                    <a:solidFill>
                      <a:schemeClr val="accent6">
                        <a:lumMod val="40000"/>
                        <a:lumOff val="60000"/>
                      </a:schemeClr>
                    </a:solidFill>
                  </a:tcPr>
                </a:tc>
                <a:tc>
                  <a:txBody>
                    <a:bodyPr/>
                    <a:lstStyle/>
                    <a:p>
                      <a:r>
                        <a:rPr lang="en-US" sz="1600" dirty="0"/>
                        <a:t>B</a:t>
                      </a:r>
                    </a:p>
                  </a:txBody>
                  <a:tcPr>
                    <a:solidFill>
                      <a:schemeClr val="accent6">
                        <a:lumMod val="40000"/>
                        <a:lumOff val="60000"/>
                      </a:schemeClr>
                    </a:solidFill>
                  </a:tcPr>
                </a:tc>
                <a:tc>
                  <a:txBody>
                    <a:bodyPr/>
                    <a:lstStyle/>
                    <a:p>
                      <a:r>
                        <a:rPr lang="en-US" sz="1600" dirty="0"/>
                        <a:t>3</a:t>
                      </a:r>
                    </a:p>
                  </a:txBody>
                  <a:tcPr>
                    <a:solidFill>
                      <a:schemeClr val="accent6">
                        <a:lumMod val="40000"/>
                        <a:lumOff val="60000"/>
                      </a:schemeClr>
                    </a:solidFill>
                  </a:tcPr>
                </a:tc>
                <a:tc>
                  <a:txBody>
                    <a:bodyPr/>
                    <a:lstStyle/>
                    <a:p>
                      <a:r>
                        <a:rPr lang="en-US" sz="1600" dirty="0"/>
                        <a:t>4</a:t>
                      </a:r>
                    </a:p>
                  </a:txBody>
                  <a:tcPr>
                    <a:solidFill>
                      <a:schemeClr val="accent6">
                        <a:lumMod val="40000"/>
                        <a:lumOff val="60000"/>
                      </a:schemeClr>
                    </a:solidFill>
                  </a:tcPr>
                </a:tc>
                <a:extLst>
                  <a:ext uri="{0D108BD9-81ED-4DB2-BD59-A6C34878D82A}">
                    <a16:rowId xmlns:a16="http://schemas.microsoft.com/office/drawing/2014/main" val="150054700"/>
                  </a:ext>
                </a:extLst>
              </a:tr>
              <a:tr h="370840">
                <a:tc>
                  <a:txBody>
                    <a:bodyPr/>
                    <a:lstStyle/>
                    <a:p>
                      <a:r>
                        <a:rPr lang="en-US" sz="1600" dirty="0"/>
                        <a:t>RUNNING</a:t>
                      </a:r>
                    </a:p>
                  </a:txBody>
                  <a:tcPr>
                    <a:solidFill>
                      <a:schemeClr val="accent6">
                        <a:lumMod val="40000"/>
                        <a:lumOff val="60000"/>
                      </a:schemeClr>
                    </a:solidFill>
                  </a:tcPr>
                </a:tc>
                <a:tc>
                  <a:txBody>
                    <a:bodyPr/>
                    <a:lstStyle/>
                    <a:p>
                      <a:r>
                        <a:rPr lang="en-US" sz="1600" dirty="0"/>
                        <a:t>C</a:t>
                      </a:r>
                    </a:p>
                  </a:txBody>
                  <a:tcPr>
                    <a:solidFill>
                      <a:schemeClr val="accent6">
                        <a:lumMod val="40000"/>
                        <a:lumOff val="60000"/>
                      </a:schemeClr>
                    </a:solidFill>
                  </a:tcPr>
                </a:tc>
                <a:tc>
                  <a:txBody>
                    <a:bodyPr/>
                    <a:lstStyle/>
                    <a:p>
                      <a:r>
                        <a:rPr lang="en-US" sz="1600" dirty="0"/>
                        <a:t>10</a:t>
                      </a:r>
                    </a:p>
                  </a:txBody>
                  <a:tcPr>
                    <a:solidFill>
                      <a:schemeClr val="accent6">
                        <a:lumMod val="40000"/>
                        <a:lumOff val="60000"/>
                      </a:schemeClr>
                    </a:solidFill>
                  </a:tcPr>
                </a:tc>
                <a:tc>
                  <a:txBody>
                    <a:bodyPr/>
                    <a:lstStyle/>
                    <a:p>
                      <a:r>
                        <a:rPr lang="en-US" sz="1600" dirty="0"/>
                        <a:t>3</a:t>
                      </a:r>
                    </a:p>
                  </a:txBody>
                  <a:tcPr>
                    <a:solidFill>
                      <a:schemeClr val="accent6">
                        <a:lumMod val="40000"/>
                        <a:lumOff val="60000"/>
                      </a:schemeClr>
                    </a:solidFill>
                  </a:tcPr>
                </a:tc>
                <a:extLst>
                  <a:ext uri="{0D108BD9-81ED-4DB2-BD59-A6C34878D82A}">
                    <a16:rowId xmlns:a16="http://schemas.microsoft.com/office/drawing/2014/main" val="431060097"/>
                  </a:ext>
                </a:extLst>
              </a:tr>
              <a:tr h="370840">
                <a:tc>
                  <a:txBody>
                    <a:bodyPr/>
                    <a:lstStyle/>
                    <a:p>
                      <a:r>
                        <a:rPr lang="en-US" sz="1600" dirty="0"/>
                        <a:t>QUEUED</a:t>
                      </a:r>
                    </a:p>
                  </a:txBody>
                  <a:tcPr/>
                </a:tc>
                <a:tc>
                  <a:txBody>
                    <a:bodyPr/>
                    <a:lstStyle/>
                    <a:p>
                      <a:r>
                        <a:rPr lang="en-US" sz="1600" dirty="0"/>
                        <a:t>D</a:t>
                      </a:r>
                    </a:p>
                  </a:txBody>
                  <a:tcPr/>
                </a:tc>
                <a:tc>
                  <a:txBody>
                    <a:bodyPr/>
                    <a:lstStyle/>
                    <a:p>
                      <a:r>
                        <a:rPr lang="en-US" sz="1600" dirty="0"/>
                        <a:t>1</a:t>
                      </a:r>
                    </a:p>
                  </a:txBody>
                  <a:tcPr/>
                </a:tc>
                <a:tc>
                  <a:txBody>
                    <a:bodyPr/>
                    <a:lstStyle/>
                    <a:p>
                      <a:r>
                        <a:rPr lang="en-US" sz="1600" dirty="0"/>
                        <a:t>4</a:t>
                      </a:r>
                    </a:p>
                  </a:txBody>
                  <a:tcPr/>
                </a:tc>
                <a:extLst>
                  <a:ext uri="{0D108BD9-81ED-4DB2-BD59-A6C34878D82A}">
                    <a16:rowId xmlns:a16="http://schemas.microsoft.com/office/drawing/2014/main" val="2315041857"/>
                  </a:ext>
                </a:extLst>
              </a:tr>
              <a:tr h="370840">
                <a:tc>
                  <a:txBody>
                    <a:bodyPr/>
                    <a:lstStyle/>
                    <a:p>
                      <a:endParaRPr lang="en-US" sz="1600" dirty="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655617695"/>
                  </a:ext>
                </a:extLst>
              </a:tr>
              <a:tr h="370840">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762008304"/>
                  </a:ext>
                </a:extLst>
              </a:tr>
              <a:tr h="370840">
                <a:tc>
                  <a:txBody>
                    <a:bodyPr/>
                    <a:lstStyle/>
                    <a:p>
                      <a:endParaRPr lang="en-US" sz="1600" dirty="0"/>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794791075"/>
                  </a:ext>
                </a:extLst>
              </a:tr>
              <a:tr h="370840">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914008249"/>
                  </a:ext>
                </a:extLst>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895594141"/>
                  </a:ext>
                </a:extLst>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67396584"/>
                  </a:ext>
                </a:extLst>
              </a:tr>
            </a:tbl>
          </a:graphicData>
        </a:graphic>
      </p:graphicFrame>
      <p:sp>
        <p:nvSpPr>
          <p:cNvPr id="21" name="Rectangle 20"/>
          <p:cNvSpPr/>
          <p:nvPr/>
        </p:nvSpPr>
        <p:spPr>
          <a:xfrm>
            <a:off x="8961437" y="2349219"/>
            <a:ext cx="429933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777149">
              <a:defRPr/>
            </a:pPr>
            <a:r>
              <a:rPr lang="en-US" kern="0" dirty="0">
                <a:solidFill>
                  <a:schemeClr val="tx1"/>
                </a:solidFill>
                <a:latin typeface="+mj-lt"/>
              </a:rPr>
              <a:t>Total AUs for Account 1 = 10</a:t>
            </a:r>
          </a:p>
          <a:p>
            <a:pPr lvl="0" defTabSz="777149">
              <a:defRPr/>
            </a:pPr>
            <a:r>
              <a:rPr lang="en-US" kern="0" dirty="0">
                <a:solidFill>
                  <a:schemeClr val="tx1"/>
                </a:solidFill>
                <a:latin typeface="+mj-lt"/>
              </a:rPr>
              <a:t>Max Concurrent Jobs = 6</a:t>
            </a:r>
          </a:p>
        </p:txBody>
      </p:sp>
    </p:spTree>
    <p:custDataLst>
      <p:tags r:id="rId1"/>
    </p:custDataLst>
    <p:extLst>
      <p:ext uri="{BB962C8B-B14F-4D97-AF65-F5344CB8AC3E}">
        <p14:creationId xmlns:p14="http://schemas.microsoft.com/office/powerpoint/2010/main" val="1326310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pPr algn="ctr"/>
            <a:r>
              <a:rPr lang="en-US" dirty="0"/>
              <a:t>Understanding Queue Priority</a:t>
            </a:r>
          </a:p>
        </p:txBody>
      </p:sp>
      <p:sp>
        <p:nvSpPr>
          <p:cNvPr id="3" name="Rectangle 2"/>
          <p:cNvSpPr/>
          <p:nvPr/>
        </p:nvSpPr>
        <p:spPr>
          <a:xfrm>
            <a:off x="122237" y="2637902"/>
            <a:ext cx="3886200" cy="3983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777149">
              <a:defRPr/>
            </a:pPr>
            <a:r>
              <a:rPr lang="en-US" sz="1600" b="1" kern="0" dirty="0">
                <a:solidFill>
                  <a:schemeClr val="tx1"/>
                </a:solidFill>
              </a:rPr>
              <a:t>PRIORITY DOES NOT INFLUENCE JOB EXECUTION</a:t>
            </a:r>
          </a:p>
          <a:p>
            <a:pPr lvl="0" defTabSz="777149">
              <a:defRPr/>
            </a:pPr>
            <a:r>
              <a:rPr lang="en-US" sz="1600" kern="0" dirty="0">
                <a:solidFill>
                  <a:schemeClr val="tx1"/>
                </a:solidFill>
              </a:rPr>
              <a:t>Priorities of job A,B,C are irrelevant – these jobs are running. Their Priorities have no meaning while running.</a:t>
            </a:r>
          </a:p>
          <a:p>
            <a:pPr lvl="0" defTabSz="777149">
              <a:defRPr/>
            </a:pPr>
            <a:endParaRPr lang="en-US" sz="1600" kern="0" dirty="0">
              <a:solidFill>
                <a:schemeClr val="tx1"/>
              </a:solidFill>
            </a:endParaRPr>
          </a:p>
          <a:p>
            <a:pPr defTabSz="777149">
              <a:defRPr/>
            </a:pPr>
            <a:r>
              <a:rPr lang="en-US" sz="1600" b="1" kern="0" dirty="0">
                <a:solidFill>
                  <a:schemeClr val="tx1"/>
                </a:solidFill>
              </a:rPr>
              <a:t>PRIORITY ONLY ORDERS QUEUED JOBS</a:t>
            </a:r>
            <a:endParaRPr lang="en-US" sz="1600" kern="0" dirty="0">
              <a:solidFill>
                <a:schemeClr val="tx1"/>
              </a:solidFill>
            </a:endParaRPr>
          </a:p>
          <a:p>
            <a:pPr lvl="0" defTabSz="777149">
              <a:defRPr/>
            </a:pPr>
            <a:r>
              <a:rPr lang="en-US" sz="1600" kern="0" dirty="0">
                <a:solidFill>
                  <a:schemeClr val="tx1"/>
                </a:solidFill>
              </a:rPr>
              <a:t>D,E,F,G,H are ordered in queue depending on their priority</a:t>
            </a:r>
          </a:p>
          <a:p>
            <a:pPr lvl="0" defTabSz="777149">
              <a:defRPr/>
            </a:pPr>
            <a:endParaRPr lang="en-US" sz="1600" kern="0" dirty="0">
              <a:solidFill>
                <a:schemeClr val="tx1"/>
              </a:solidFill>
            </a:endParaRPr>
          </a:p>
          <a:p>
            <a:pPr defTabSz="777149">
              <a:defRPr/>
            </a:pPr>
            <a:r>
              <a:rPr lang="en-US" sz="1600" b="1" kern="0" dirty="0">
                <a:solidFill>
                  <a:schemeClr val="tx1"/>
                </a:solidFill>
              </a:rPr>
              <a:t>PRIORITY DOESN’T PREMPT RUNNING JOBS</a:t>
            </a:r>
            <a:endParaRPr lang="en-US" sz="1600" kern="0" dirty="0">
              <a:solidFill>
                <a:schemeClr val="tx1"/>
              </a:solidFill>
            </a:endParaRPr>
          </a:p>
          <a:p>
            <a:pPr lvl="0" defTabSz="777149">
              <a:defRPr/>
            </a:pPr>
            <a:r>
              <a:rPr lang="en-US" sz="1600" kern="0" dirty="0">
                <a:solidFill>
                  <a:schemeClr val="tx1"/>
                </a:solidFill>
              </a:rPr>
              <a:t>Job D has the higher priority than jobs that are running, but WILL NOT running jobs back into the QUEUE.</a:t>
            </a:r>
          </a:p>
          <a:p>
            <a:pPr lvl="0" defTabSz="777149">
              <a:defRPr/>
            </a:pPr>
            <a:endParaRPr lang="en-US" sz="1600" kern="0" dirty="0">
              <a:solidFill>
                <a:schemeClr val="tx1"/>
              </a:solidFill>
            </a:endParaRPr>
          </a:p>
          <a:p>
            <a:pPr lvl="0" defTabSz="777149">
              <a:defRPr/>
            </a:pPr>
            <a:endParaRPr lang="en-US" sz="1600" kern="0" dirty="0">
              <a:solidFill>
                <a:schemeClr val="tx1"/>
              </a:solidFill>
            </a:endParaRPr>
          </a:p>
          <a:p>
            <a:pPr lvl="0" defTabSz="777149">
              <a:defRPr/>
            </a:pPr>
            <a:endParaRPr lang="en-US" sz="1600" kern="0" dirty="0">
              <a:solidFill>
                <a:schemeClr val="tx1"/>
              </a:solidFill>
            </a:endParaRPr>
          </a:p>
          <a:p>
            <a:pPr lvl="0" defTabSz="777149">
              <a:defRPr/>
            </a:pPr>
            <a:endParaRPr lang="en-US" sz="1600" kern="0" dirty="0">
              <a:solidFill>
                <a:schemeClr val="tx1"/>
              </a:solidFill>
            </a:endParaRPr>
          </a:p>
          <a:p>
            <a:pPr lvl="0" defTabSz="777149">
              <a:defRPr/>
            </a:pPr>
            <a:endParaRPr lang="en-US" sz="1600" kern="0" dirty="0">
              <a:solidFill>
                <a:schemeClr val="tx1"/>
              </a:solidFill>
            </a:endParaRPr>
          </a:p>
        </p:txBody>
      </p:sp>
      <p:sp>
        <p:nvSpPr>
          <p:cNvPr id="16" name="Rectangle 15"/>
          <p:cNvSpPr/>
          <p:nvPr/>
        </p:nvSpPr>
        <p:spPr>
          <a:xfrm>
            <a:off x="272309" y="1129695"/>
            <a:ext cx="6479327" cy="6409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777149">
              <a:defRPr/>
            </a:pPr>
            <a:endParaRPr lang="en-US" kern="0" dirty="0">
              <a:solidFill>
                <a:schemeClr val="tx1"/>
              </a:solidFill>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404662307"/>
              </p:ext>
            </p:extLst>
          </p:nvPr>
        </p:nvGraphicFramePr>
        <p:xfrm>
          <a:off x="4237037" y="2643382"/>
          <a:ext cx="4572000" cy="407968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4004444028"/>
                    </a:ext>
                  </a:extLst>
                </a:gridCol>
                <a:gridCol w="1143000">
                  <a:extLst>
                    <a:ext uri="{9D8B030D-6E8A-4147-A177-3AD203B41FA5}">
                      <a16:colId xmlns:a16="http://schemas.microsoft.com/office/drawing/2014/main" val="3142018866"/>
                    </a:ext>
                  </a:extLst>
                </a:gridCol>
                <a:gridCol w="1143000">
                  <a:extLst>
                    <a:ext uri="{9D8B030D-6E8A-4147-A177-3AD203B41FA5}">
                      <a16:colId xmlns:a16="http://schemas.microsoft.com/office/drawing/2014/main" val="3682050866"/>
                    </a:ext>
                  </a:extLst>
                </a:gridCol>
                <a:gridCol w="1143000">
                  <a:extLst>
                    <a:ext uri="{9D8B030D-6E8A-4147-A177-3AD203B41FA5}">
                      <a16:colId xmlns:a16="http://schemas.microsoft.com/office/drawing/2014/main" val="3081892935"/>
                    </a:ext>
                  </a:extLst>
                </a:gridCol>
              </a:tblGrid>
              <a:tr h="370840">
                <a:tc>
                  <a:txBody>
                    <a:bodyPr/>
                    <a:lstStyle/>
                    <a:p>
                      <a:r>
                        <a:rPr lang="en-US" sz="1600" dirty="0"/>
                        <a:t>Status</a:t>
                      </a:r>
                    </a:p>
                  </a:txBody>
                  <a:tcPr/>
                </a:tc>
                <a:tc>
                  <a:txBody>
                    <a:bodyPr/>
                    <a:lstStyle/>
                    <a:p>
                      <a:r>
                        <a:rPr lang="en-US" sz="1600" dirty="0" err="1"/>
                        <a:t>JobName</a:t>
                      </a:r>
                      <a:endParaRPr lang="en-US" sz="1600" dirty="0"/>
                    </a:p>
                  </a:txBody>
                  <a:tcPr/>
                </a:tc>
                <a:tc>
                  <a:txBody>
                    <a:bodyPr/>
                    <a:lstStyle/>
                    <a:p>
                      <a:r>
                        <a:rPr lang="en-US" sz="1600" dirty="0" err="1"/>
                        <a:t>JobPri</a:t>
                      </a:r>
                      <a:endParaRPr lang="en-US" sz="1600" dirty="0"/>
                    </a:p>
                  </a:txBody>
                  <a:tcPr/>
                </a:tc>
                <a:tc>
                  <a:txBody>
                    <a:bodyPr/>
                    <a:lstStyle/>
                    <a:p>
                      <a:r>
                        <a:rPr lang="en-US" sz="1600" dirty="0"/>
                        <a:t>AUs</a:t>
                      </a:r>
                    </a:p>
                  </a:txBody>
                  <a:tcPr/>
                </a:tc>
                <a:extLst>
                  <a:ext uri="{0D108BD9-81ED-4DB2-BD59-A6C34878D82A}">
                    <a16:rowId xmlns:a16="http://schemas.microsoft.com/office/drawing/2014/main" val="682258637"/>
                  </a:ext>
                </a:extLst>
              </a:tr>
              <a:tr h="370840">
                <a:tc>
                  <a:txBody>
                    <a:bodyPr/>
                    <a:lstStyle/>
                    <a:p>
                      <a:r>
                        <a:rPr lang="en-US" sz="1600" dirty="0"/>
                        <a:t>RUNNING</a:t>
                      </a:r>
                    </a:p>
                  </a:txBody>
                  <a:tcPr>
                    <a:solidFill>
                      <a:schemeClr val="accent6">
                        <a:lumMod val="40000"/>
                        <a:lumOff val="60000"/>
                      </a:schemeClr>
                    </a:solidFill>
                  </a:tcPr>
                </a:tc>
                <a:tc>
                  <a:txBody>
                    <a:bodyPr/>
                    <a:lstStyle/>
                    <a:p>
                      <a:r>
                        <a:rPr lang="en-US" sz="1600" dirty="0"/>
                        <a:t>A</a:t>
                      </a:r>
                    </a:p>
                  </a:txBody>
                  <a:tcPr>
                    <a:solidFill>
                      <a:schemeClr val="accent6">
                        <a:lumMod val="40000"/>
                        <a:lumOff val="60000"/>
                      </a:schemeClr>
                    </a:solidFill>
                  </a:tcPr>
                </a:tc>
                <a:tc>
                  <a:txBody>
                    <a:bodyPr/>
                    <a:lstStyle/>
                    <a:p>
                      <a:r>
                        <a:rPr lang="en-US" sz="1600" dirty="0"/>
                        <a:t>5</a:t>
                      </a:r>
                    </a:p>
                  </a:txBody>
                  <a:tcPr>
                    <a:solidFill>
                      <a:schemeClr val="accent6">
                        <a:lumMod val="40000"/>
                        <a:lumOff val="60000"/>
                      </a:schemeClr>
                    </a:solidFill>
                  </a:tcPr>
                </a:tc>
                <a:tc>
                  <a:txBody>
                    <a:bodyPr/>
                    <a:lstStyle/>
                    <a:p>
                      <a:r>
                        <a:rPr lang="en-US" sz="1600" dirty="0"/>
                        <a:t>2</a:t>
                      </a:r>
                    </a:p>
                  </a:txBody>
                  <a:tcPr>
                    <a:solidFill>
                      <a:schemeClr val="accent6">
                        <a:lumMod val="40000"/>
                        <a:lumOff val="60000"/>
                      </a:schemeClr>
                    </a:solidFill>
                  </a:tcPr>
                </a:tc>
                <a:extLst>
                  <a:ext uri="{0D108BD9-81ED-4DB2-BD59-A6C34878D82A}">
                    <a16:rowId xmlns:a16="http://schemas.microsoft.com/office/drawing/2014/main" val="3576110041"/>
                  </a:ext>
                </a:extLst>
              </a:tr>
              <a:tr h="370840">
                <a:tc>
                  <a:txBody>
                    <a:bodyPr/>
                    <a:lstStyle/>
                    <a:p>
                      <a:r>
                        <a:rPr lang="en-US" sz="1600" dirty="0"/>
                        <a:t>RUNNING</a:t>
                      </a:r>
                    </a:p>
                  </a:txBody>
                  <a:tcPr>
                    <a:solidFill>
                      <a:schemeClr val="accent6">
                        <a:lumMod val="40000"/>
                        <a:lumOff val="60000"/>
                      </a:schemeClr>
                    </a:solidFill>
                  </a:tcPr>
                </a:tc>
                <a:tc>
                  <a:txBody>
                    <a:bodyPr/>
                    <a:lstStyle/>
                    <a:p>
                      <a:r>
                        <a:rPr lang="en-US" sz="1600" dirty="0"/>
                        <a:t>B</a:t>
                      </a:r>
                    </a:p>
                  </a:txBody>
                  <a:tcPr>
                    <a:solidFill>
                      <a:schemeClr val="accent6">
                        <a:lumMod val="40000"/>
                        <a:lumOff val="60000"/>
                      </a:schemeClr>
                    </a:solidFill>
                  </a:tcPr>
                </a:tc>
                <a:tc>
                  <a:txBody>
                    <a:bodyPr/>
                    <a:lstStyle/>
                    <a:p>
                      <a:r>
                        <a:rPr lang="en-US" sz="1600" dirty="0"/>
                        <a:t>3</a:t>
                      </a:r>
                    </a:p>
                  </a:txBody>
                  <a:tcPr>
                    <a:solidFill>
                      <a:schemeClr val="accent6">
                        <a:lumMod val="40000"/>
                        <a:lumOff val="60000"/>
                      </a:schemeClr>
                    </a:solidFill>
                  </a:tcPr>
                </a:tc>
                <a:tc>
                  <a:txBody>
                    <a:bodyPr/>
                    <a:lstStyle/>
                    <a:p>
                      <a:r>
                        <a:rPr lang="en-US" sz="1600" dirty="0"/>
                        <a:t>4</a:t>
                      </a:r>
                    </a:p>
                  </a:txBody>
                  <a:tcPr>
                    <a:solidFill>
                      <a:schemeClr val="accent6">
                        <a:lumMod val="40000"/>
                        <a:lumOff val="60000"/>
                      </a:schemeClr>
                    </a:solidFill>
                  </a:tcPr>
                </a:tc>
                <a:extLst>
                  <a:ext uri="{0D108BD9-81ED-4DB2-BD59-A6C34878D82A}">
                    <a16:rowId xmlns:a16="http://schemas.microsoft.com/office/drawing/2014/main" val="150054700"/>
                  </a:ext>
                </a:extLst>
              </a:tr>
              <a:tr h="370840">
                <a:tc>
                  <a:txBody>
                    <a:bodyPr/>
                    <a:lstStyle/>
                    <a:p>
                      <a:r>
                        <a:rPr lang="en-US" sz="1600" dirty="0"/>
                        <a:t>RUNNING</a:t>
                      </a:r>
                    </a:p>
                  </a:txBody>
                  <a:tcPr>
                    <a:solidFill>
                      <a:schemeClr val="accent6">
                        <a:lumMod val="40000"/>
                        <a:lumOff val="60000"/>
                      </a:schemeClr>
                    </a:solidFill>
                  </a:tcPr>
                </a:tc>
                <a:tc>
                  <a:txBody>
                    <a:bodyPr/>
                    <a:lstStyle/>
                    <a:p>
                      <a:r>
                        <a:rPr lang="en-US" sz="1600" dirty="0"/>
                        <a:t>C</a:t>
                      </a:r>
                    </a:p>
                  </a:txBody>
                  <a:tcPr>
                    <a:solidFill>
                      <a:schemeClr val="accent6">
                        <a:lumMod val="40000"/>
                        <a:lumOff val="60000"/>
                      </a:schemeClr>
                    </a:solidFill>
                  </a:tcPr>
                </a:tc>
                <a:tc>
                  <a:txBody>
                    <a:bodyPr/>
                    <a:lstStyle/>
                    <a:p>
                      <a:r>
                        <a:rPr lang="en-US" sz="1600" dirty="0"/>
                        <a:t>10</a:t>
                      </a:r>
                    </a:p>
                  </a:txBody>
                  <a:tcPr>
                    <a:solidFill>
                      <a:schemeClr val="accent6">
                        <a:lumMod val="40000"/>
                        <a:lumOff val="60000"/>
                      </a:schemeClr>
                    </a:solidFill>
                  </a:tcPr>
                </a:tc>
                <a:tc>
                  <a:txBody>
                    <a:bodyPr/>
                    <a:lstStyle/>
                    <a:p>
                      <a:r>
                        <a:rPr lang="en-US" sz="1600" dirty="0"/>
                        <a:t>3</a:t>
                      </a:r>
                    </a:p>
                  </a:txBody>
                  <a:tcPr>
                    <a:solidFill>
                      <a:schemeClr val="accent6">
                        <a:lumMod val="40000"/>
                        <a:lumOff val="60000"/>
                      </a:schemeClr>
                    </a:solidFill>
                  </a:tcPr>
                </a:tc>
                <a:extLst>
                  <a:ext uri="{0D108BD9-81ED-4DB2-BD59-A6C34878D82A}">
                    <a16:rowId xmlns:a16="http://schemas.microsoft.com/office/drawing/2014/main" val="431060097"/>
                  </a:ext>
                </a:extLst>
              </a:tr>
              <a:tr h="370840">
                <a:tc>
                  <a:txBody>
                    <a:bodyPr/>
                    <a:lstStyle/>
                    <a:p>
                      <a:r>
                        <a:rPr lang="en-US" sz="1600" dirty="0"/>
                        <a:t>QUEUED</a:t>
                      </a:r>
                    </a:p>
                  </a:txBody>
                  <a:tcPr/>
                </a:tc>
                <a:tc>
                  <a:txBody>
                    <a:bodyPr/>
                    <a:lstStyle/>
                    <a:p>
                      <a:r>
                        <a:rPr lang="en-US" sz="1600" dirty="0"/>
                        <a:t>D</a:t>
                      </a:r>
                    </a:p>
                  </a:txBody>
                  <a:tcPr/>
                </a:tc>
                <a:tc>
                  <a:txBody>
                    <a:bodyPr/>
                    <a:lstStyle/>
                    <a:p>
                      <a:r>
                        <a:rPr lang="en-US" sz="1600" dirty="0"/>
                        <a:t>1</a:t>
                      </a:r>
                    </a:p>
                  </a:txBody>
                  <a:tcPr/>
                </a:tc>
                <a:tc>
                  <a:txBody>
                    <a:bodyPr/>
                    <a:lstStyle/>
                    <a:p>
                      <a:r>
                        <a:rPr lang="en-US" sz="1600" dirty="0"/>
                        <a:t>4</a:t>
                      </a:r>
                    </a:p>
                  </a:txBody>
                  <a:tcPr/>
                </a:tc>
                <a:extLst>
                  <a:ext uri="{0D108BD9-81ED-4DB2-BD59-A6C34878D82A}">
                    <a16:rowId xmlns:a16="http://schemas.microsoft.com/office/drawing/2014/main" val="2315041857"/>
                  </a:ext>
                </a:extLst>
              </a:tr>
              <a:tr h="371280">
                <a:tc>
                  <a:txBody>
                    <a:bodyPr/>
                    <a:lstStyle/>
                    <a:p>
                      <a:r>
                        <a:rPr lang="en-US" sz="1600" dirty="0"/>
                        <a:t>QUEUED</a:t>
                      </a:r>
                    </a:p>
                  </a:txBody>
                  <a:tcPr/>
                </a:tc>
                <a:tc>
                  <a:txBody>
                    <a:bodyPr/>
                    <a:lstStyle/>
                    <a:p>
                      <a:r>
                        <a:rPr lang="en-US" sz="1600" dirty="0"/>
                        <a:t>E</a:t>
                      </a:r>
                    </a:p>
                  </a:txBody>
                  <a:tcPr/>
                </a:tc>
                <a:tc>
                  <a:txBody>
                    <a:bodyPr/>
                    <a:lstStyle/>
                    <a:p>
                      <a:r>
                        <a:rPr lang="en-US" sz="1600" dirty="0"/>
                        <a:t>2</a:t>
                      </a:r>
                    </a:p>
                  </a:txBody>
                  <a:tcPr/>
                </a:tc>
                <a:tc>
                  <a:txBody>
                    <a:bodyPr/>
                    <a:lstStyle/>
                    <a:p>
                      <a:r>
                        <a:rPr lang="en-US" sz="1600" dirty="0"/>
                        <a:t>1</a:t>
                      </a:r>
                    </a:p>
                  </a:txBody>
                  <a:tcPr/>
                </a:tc>
                <a:extLst>
                  <a:ext uri="{0D108BD9-81ED-4DB2-BD59-A6C34878D82A}">
                    <a16:rowId xmlns:a16="http://schemas.microsoft.com/office/drawing/2014/main" val="655617695"/>
                  </a:ext>
                </a:extLst>
              </a:tr>
              <a:tr h="370840">
                <a:tc>
                  <a:txBody>
                    <a:bodyPr/>
                    <a:lstStyle/>
                    <a:p>
                      <a:r>
                        <a:rPr lang="en-US" sz="1600" dirty="0"/>
                        <a:t>QUEUED</a:t>
                      </a:r>
                    </a:p>
                  </a:txBody>
                  <a:tcPr/>
                </a:tc>
                <a:tc>
                  <a:txBody>
                    <a:bodyPr/>
                    <a:lstStyle/>
                    <a:p>
                      <a:r>
                        <a:rPr lang="en-US" sz="1600" dirty="0"/>
                        <a:t>F</a:t>
                      </a:r>
                    </a:p>
                  </a:txBody>
                  <a:tcPr/>
                </a:tc>
                <a:tc>
                  <a:txBody>
                    <a:bodyPr/>
                    <a:lstStyle/>
                    <a:p>
                      <a:r>
                        <a:rPr lang="en-US" sz="1600" dirty="0"/>
                        <a:t>3</a:t>
                      </a:r>
                    </a:p>
                  </a:txBody>
                  <a:tcPr/>
                </a:tc>
                <a:tc>
                  <a:txBody>
                    <a:bodyPr/>
                    <a:lstStyle/>
                    <a:p>
                      <a:r>
                        <a:rPr lang="en-US" sz="1600" dirty="0"/>
                        <a:t>3</a:t>
                      </a:r>
                    </a:p>
                  </a:txBody>
                  <a:tcPr/>
                </a:tc>
                <a:extLst>
                  <a:ext uri="{0D108BD9-81ED-4DB2-BD59-A6C34878D82A}">
                    <a16:rowId xmlns:a16="http://schemas.microsoft.com/office/drawing/2014/main" val="3762008304"/>
                  </a:ext>
                </a:extLst>
              </a:tr>
              <a:tr h="370840">
                <a:tc>
                  <a:txBody>
                    <a:bodyPr/>
                    <a:lstStyle/>
                    <a:p>
                      <a:r>
                        <a:rPr lang="en-US" sz="1600" dirty="0"/>
                        <a:t>QUEUED</a:t>
                      </a:r>
                    </a:p>
                  </a:txBody>
                  <a:tcPr/>
                </a:tc>
                <a:tc>
                  <a:txBody>
                    <a:bodyPr/>
                    <a:lstStyle/>
                    <a:p>
                      <a:r>
                        <a:rPr lang="en-US" sz="1600" dirty="0"/>
                        <a:t>G</a:t>
                      </a:r>
                    </a:p>
                  </a:txBody>
                  <a:tcPr/>
                </a:tc>
                <a:tc>
                  <a:txBody>
                    <a:bodyPr/>
                    <a:lstStyle/>
                    <a:p>
                      <a:r>
                        <a:rPr lang="en-US" sz="1600" dirty="0"/>
                        <a:t>4</a:t>
                      </a:r>
                    </a:p>
                  </a:txBody>
                  <a:tcPr/>
                </a:tc>
                <a:tc>
                  <a:txBody>
                    <a:bodyPr/>
                    <a:lstStyle/>
                    <a:p>
                      <a:r>
                        <a:rPr lang="en-US" sz="1600" dirty="0"/>
                        <a:t>7</a:t>
                      </a:r>
                    </a:p>
                  </a:txBody>
                  <a:tcPr/>
                </a:tc>
                <a:extLst>
                  <a:ext uri="{0D108BD9-81ED-4DB2-BD59-A6C34878D82A}">
                    <a16:rowId xmlns:a16="http://schemas.microsoft.com/office/drawing/2014/main" val="1794791075"/>
                  </a:ext>
                </a:extLst>
              </a:tr>
              <a:tr h="370840">
                <a:tc>
                  <a:txBody>
                    <a:bodyPr/>
                    <a:lstStyle/>
                    <a:p>
                      <a:r>
                        <a:rPr lang="en-US" sz="1600" dirty="0"/>
                        <a:t>QUEUED</a:t>
                      </a:r>
                    </a:p>
                  </a:txBody>
                  <a:tcPr/>
                </a:tc>
                <a:tc>
                  <a:txBody>
                    <a:bodyPr/>
                    <a:lstStyle/>
                    <a:p>
                      <a:r>
                        <a:rPr lang="en-US" sz="1600" dirty="0"/>
                        <a:t>H</a:t>
                      </a:r>
                    </a:p>
                  </a:txBody>
                  <a:tcPr/>
                </a:tc>
                <a:tc>
                  <a:txBody>
                    <a:bodyPr/>
                    <a:lstStyle/>
                    <a:p>
                      <a:r>
                        <a:rPr lang="en-US" sz="1600" dirty="0"/>
                        <a:t>5</a:t>
                      </a:r>
                    </a:p>
                  </a:txBody>
                  <a:tcPr/>
                </a:tc>
                <a:tc>
                  <a:txBody>
                    <a:bodyPr/>
                    <a:lstStyle/>
                    <a:p>
                      <a:r>
                        <a:rPr lang="en-US" sz="1600" dirty="0"/>
                        <a:t>8</a:t>
                      </a:r>
                    </a:p>
                  </a:txBody>
                  <a:tcPr/>
                </a:tc>
                <a:extLst>
                  <a:ext uri="{0D108BD9-81ED-4DB2-BD59-A6C34878D82A}">
                    <a16:rowId xmlns:a16="http://schemas.microsoft.com/office/drawing/2014/main" val="1914008249"/>
                  </a:ext>
                </a:extLst>
              </a:tr>
              <a:tr h="370840">
                <a:tc>
                  <a:txBody>
                    <a:bodyPr/>
                    <a:lstStyle/>
                    <a:p>
                      <a:endParaRPr lang="en-US" sz="1600"/>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895594141"/>
                  </a:ext>
                </a:extLst>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67396584"/>
                  </a:ext>
                </a:extLst>
              </a:tr>
            </a:tbl>
          </a:graphicData>
        </a:graphic>
      </p:graphicFrame>
      <p:sp>
        <p:nvSpPr>
          <p:cNvPr id="21" name="Rectangle 20"/>
          <p:cNvSpPr/>
          <p:nvPr/>
        </p:nvSpPr>
        <p:spPr>
          <a:xfrm>
            <a:off x="8961437" y="2349219"/>
            <a:ext cx="429933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777149">
              <a:defRPr/>
            </a:pPr>
            <a:r>
              <a:rPr lang="en-US" kern="0" dirty="0">
                <a:solidFill>
                  <a:schemeClr val="tx1"/>
                </a:solidFill>
                <a:latin typeface="+mj-lt"/>
              </a:rPr>
              <a:t>Total AUs for Account 1 = 10</a:t>
            </a:r>
          </a:p>
          <a:p>
            <a:pPr lvl="0" defTabSz="777149">
              <a:defRPr/>
            </a:pPr>
            <a:r>
              <a:rPr lang="en-US" kern="0" dirty="0">
                <a:solidFill>
                  <a:schemeClr val="tx1"/>
                </a:solidFill>
                <a:latin typeface="+mj-lt"/>
              </a:rPr>
              <a:t>Max Concurrent Jobs = 6</a:t>
            </a:r>
          </a:p>
        </p:txBody>
      </p:sp>
    </p:spTree>
    <p:custDataLst>
      <p:tags r:id="rId1"/>
    </p:custDataLst>
    <p:extLst>
      <p:ext uri="{BB962C8B-B14F-4D97-AF65-F5344CB8AC3E}">
        <p14:creationId xmlns:p14="http://schemas.microsoft.com/office/powerpoint/2010/main" val="134425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Start in seconds, Scale instantly, Pay per job</a:t>
            </a:r>
            <a:endParaRPr lang="en-US" sz="2800"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3200" dirty="0">
                <a:solidFill>
                  <a:schemeClr val="bg1"/>
                </a:solidFill>
              </a:rPr>
              <a:t>Our on-demand service will have you processing Big Data jobs</a:t>
            </a:r>
            <a:r>
              <a:rPr lang="en-US" sz="3200" b="1" dirty="0">
                <a:solidFill>
                  <a:schemeClr val="bg1"/>
                </a:solidFill>
              </a:rPr>
              <a:t> </a:t>
            </a:r>
            <a:r>
              <a:rPr lang="en-US" sz="3200" b="1" dirty="0">
                <a:solidFill>
                  <a:srgbClr val="E74B3C"/>
                </a:solidFill>
              </a:rPr>
              <a:t>within 30 seconds</a:t>
            </a:r>
            <a:r>
              <a:rPr lang="en-US" sz="3200" dirty="0">
                <a:solidFill>
                  <a:schemeClr val="bg1"/>
                </a:solidFill>
              </a:rPr>
              <a:t>. There is no infrastructure to worry about because there are no servers, VMs, or clusters to wait for, manage or tune. You can </a:t>
            </a:r>
            <a:r>
              <a:rPr lang="en-US" sz="3200" b="1" dirty="0">
                <a:solidFill>
                  <a:srgbClr val="E74B3C"/>
                </a:solidFill>
              </a:rPr>
              <a:t>instantly scale the analytic units</a:t>
            </a:r>
            <a:r>
              <a:rPr lang="en-US" sz="3200" dirty="0">
                <a:solidFill>
                  <a:srgbClr val="E74B3C"/>
                </a:solidFill>
              </a:rPr>
              <a:t> </a:t>
            </a:r>
            <a:r>
              <a:rPr lang="en-US" sz="3200" dirty="0">
                <a:solidFill>
                  <a:schemeClr val="bg1"/>
                </a:solidFill>
              </a:rPr>
              <a:t>(processing power) from one to thousands for each job. You only </a:t>
            </a:r>
            <a:r>
              <a:rPr lang="en-US" sz="3200" b="1" dirty="0">
                <a:solidFill>
                  <a:srgbClr val="E74B3C"/>
                </a:solidFill>
              </a:rPr>
              <a:t>pay for the processing used per job</a:t>
            </a:r>
            <a:r>
              <a:rPr lang="en-US" sz="3200" dirty="0">
                <a:solidFill>
                  <a:schemeClr val="bg1"/>
                </a:solidFill>
              </a:rPr>
              <a:t>. </a:t>
            </a:r>
          </a:p>
        </p:txBody>
      </p:sp>
    </p:spTree>
    <p:extLst>
      <p:ext uri="{BB962C8B-B14F-4D97-AF65-F5344CB8AC3E}">
        <p14:creationId xmlns:p14="http://schemas.microsoft.com/office/powerpoint/2010/main" val="1302773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Batch U-SQL Job Execution</a:t>
            </a:r>
            <a:endParaRPr lang="en-US" dirty="0">
              <a:solidFill>
                <a:schemeClr val="bg1"/>
              </a:solidFill>
            </a:endParaRPr>
          </a:p>
        </p:txBody>
      </p:sp>
    </p:spTree>
    <p:extLst>
      <p:ext uri="{BB962C8B-B14F-4D97-AF65-F5344CB8AC3E}">
        <p14:creationId xmlns:p14="http://schemas.microsoft.com/office/powerpoint/2010/main" val="2073993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Job Resources and Vertexes</a:t>
            </a:r>
          </a:p>
        </p:txBody>
      </p:sp>
      <p:sp>
        <p:nvSpPr>
          <p:cNvPr id="5" name="Rectangle 4"/>
          <p:cNvSpPr/>
          <p:nvPr/>
        </p:nvSpPr>
        <p:spPr>
          <a:xfrm>
            <a:off x="960437" y="5067878"/>
            <a:ext cx="10625349" cy="1705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defTabSz="91423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chemeClr val="tx1"/>
                </a:solidFill>
                <a:effectLst/>
                <a:uLnTx/>
                <a:uFillTx/>
                <a:latin typeface="+mj-lt"/>
              </a:rPr>
              <a:t>The Job Manger copies</a:t>
            </a:r>
            <a:r>
              <a:rPr kumimoji="0" lang="en-US" sz="2800" b="0" i="0" u="none" strike="noStrike" kern="0" cap="none" spc="0" normalizeH="0" noProof="0" dirty="0">
                <a:ln>
                  <a:noFill/>
                </a:ln>
                <a:solidFill>
                  <a:schemeClr val="tx1"/>
                </a:solidFill>
                <a:effectLst/>
                <a:uLnTx/>
                <a:uFillTx/>
                <a:latin typeface="+mj-lt"/>
              </a:rPr>
              <a:t> </a:t>
            </a:r>
            <a:r>
              <a:rPr kumimoji="0" lang="en-US" sz="2800" b="0" i="0" u="none" strike="noStrike" kern="0" cap="none" spc="0" normalizeH="0" baseline="0" noProof="0" dirty="0">
                <a:ln>
                  <a:noFill/>
                </a:ln>
                <a:solidFill>
                  <a:schemeClr val="tx1"/>
                </a:solidFill>
                <a:effectLst/>
                <a:uLnTx/>
                <a:uFillTx/>
                <a:latin typeface="+mj-lt"/>
              </a:rPr>
              <a:t>the Job Resources are copied to each container to run a vertex. </a:t>
            </a:r>
          </a:p>
          <a:p>
            <a:pPr marL="457200" marR="0" lvl="0" indent="-457200" defTabSz="91423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chemeClr val="tx1"/>
                </a:solidFill>
                <a:effectLst/>
                <a:uLnTx/>
                <a:uFillTx/>
                <a:latin typeface="+mj-lt"/>
              </a:rPr>
              <a:t>Note that all vertexes have</a:t>
            </a:r>
            <a:r>
              <a:rPr kumimoji="0" lang="en-US" sz="2800" b="0" i="0" u="none" strike="noStrike" kern="0" cap="none" spc="0" normalizeH="0" noProof="0" dirty="0">
                <a:ln>
                  <a:noFill/>
                </a:ln>
                <a:solidFill>
                  <a:schemeClr val="tx1"/>
                </a:solidFill>
                <a:effectLst/>
                <a:uLnTx/>
                <a:uFillTx/>
                <a:latin typeface="+mj-lt"/>
              </a:rPr>
              <a:t> access to all the job resources</a:t>
            </a:r>
            <a:endParaRPr kumimoji="0" lang="en-US" sz="2800" b="0" i="0" u="none" strike="noStrike" kern="0" cap="none" spc="0" normalizeH="0" baseline="0" noProof="0" dirty="0">
              <a:ln>
                <a:noFill/>
              </a:ln>
              <a:solidFill>
                <a:schemeClr val="tx1"/>
              </a:solidFill>
              <a:effectLst/>
              <a:uLnTx/>
              <a:uFillTx/>
              <a:latin typeface="+mj-lt"/>
            </a:endParaRPr>
          </a:p>
        </p:txBody>
      </p:sp>
      <p:sp>
        <p:nvSpPr>
          <p:cNvPr id="117" name="Rectangle 40"/>
          <p:cNvSpPr>
            <a:spLocks noChangeArrowheads="1"/>
          </p:cNvSpPr>
          <p:nvPr/>
        </p:nvSpPr>
        <p:spPr bwMode="auto">
          <a:xfrm>
            <a:off x="3512729" y="2585733"/>
            <a:ext cx="1289913" cy="1187750"/>
          </a:xfrm>
          <a:prstGeom prst="rect">
            <a:avLst/>
          </a:prstGeom>
          <a:solidFill>
            <a:schemeClr val="bg1"/>
          </a:solidFill>
          <a:ln w="19050" cap="rnd">
            <a:solidFill>
              <a:srgbClr val="000000"/>
            </a:solidFill>
            <a:prstDash val="solid"/>
            <a:round/>
            <a:headEnd/>
            <a:tailEnd/>
          </a:ln>
          <a:extLst/>
        </p:spPr>
        <p:txBody>
          <a:bodyPr vert="horz" wrap="square" lIns="77706" tIns="38853" rIns="77706" bIns="38853" numCol="1" anchor="ctr" anchorCtr="0" compatLnSpc="1">
            <a:prstTxWarp prst="textNoShape">
              <a:avLst/>
            </a:prstTxWarp>
          </a:bodyP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JOB RESOURCES</a:t>
            </a:r>
          </a:p>
        </p:txBody>
      </p:sp>
      <p:cxnSp>
        <p:nvCxnSpPr>
          <p:cNvPr id="7" name="Straight Arrow Connector 6"/>
          <p:cNvCxnSpPr/>
          <p:nvPr/>
        </p:nvCxnSpPr>
        <p:spPr>
          <a:xfrm flipV="1">
            <a:off x="5197416" y="2712802"/>
            <a:ext cx="1165754" cy="6087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5160801" y="2842331"/>
            <a:ext cx="1331897" cy="4792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5197416" y="3017178"/>
            <a:ext cx="1756875" cy="3043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5160802" y="3192026"/>
            <a:ext cx="1830104" cy="1295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5197416" y="3321553"/>
            <a:ext cx="2920595" cy="1295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5197416" y="3321553"/>
            <a:ext cx="2957210" cy="2590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5197416" y="3321553"/>
            <a:ext cx="2957210" cy="2590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5197416" y="3321553"/>
            <a:ext cx="2957210" cy="2590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5197416" y="3321553"/>
            <a:ext cx="2957210" cy="2590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5197416" y="3321552"/>
            <a:ext cx="3124275" cy="6370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5160802" y="3321553"/>
            <a:ext cx="3555663" cy="10210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5274081" y="3300154"/>
            <a:ext cx="3344795" cy="13121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40"/>
          <p:cNvSpPr>
            <a:spLocks noChangeArrowheads="1"/>
          </p:cNvSpPr>
          <p:nvPr/>
        </p:nvSpPr>
        <p:spPr bwMode="auto">
          <a:xfrm>
            <a:off x="1394067" y="2585733"/>
            <a:ext cx="1289913" cy="1187750"/>
          </a:xfrm>
          <a:prstGeom prst="rect">
            <a:avLst/>
          </a:prstGeom>
          <a:solidFill>
            <a:schemeClr val="bg1"/>
          </a:solidFill>
          <a:ln w="19050" cap="rnd">
            <a:solidFill>
              <a:srgbClr val="000000"/>
            </a:solidFill>
            <a:prstDash val="solid"/>
            <a:round/>
            <a:headEnd/>
            <a:tailEnd/>
          </a:ln>
          <a:extLst/>
        </p:spPr>
        <p:txBody>
          <a:bodyPr vert="horz" wrap="square" lIns="77706" tIns="38853" rIns="77706" bIns="38853" numCol="1" anchor="ctr" anchorCtr="0" compatLnSpc="1">
            <a:prstTxWarp prst="textNoShape">
              <a:avLst/>
            </a:prstTxWarp>
          </a:bodyPr>
          <a:lstStyle/>
          <a:p>
            <a:pPr marL="0" marR="0" lvl="0" indent="0" algn="ctr" defTabSz="777011" eaLnBrk="1" fontAlgn="auto" latinLnBrk="0" hangingPunct="1">
              <a:lnSpc>
                <a:spcPct val="100000"/>
              </a:lnSpc>
              <a:spcBef>
                <a:spcPts val="0"/>
              </a:spcBef>
              <a:spcAft>
                <a:spcPts val="0"/>
              </a:spcAft>
              <a:buClrTx/>
              <a:buSzTx/>
              <a:buFontTx/>
              <a:buNone/>
              <a:tabLst/>
              <a:defRPr/>
            </a:pPr>
            <a:r>
              <a:rPr lang="en-US" sz="1600" kern="0" noProof="0" dirty="0">
                <a:solidFill>
                  <a:sysClr val="windowText" lastClr="000000"/>
                </a:solidFill>
              </a:rPr>
              <a:t>SCRIPT</a:t>
            </a:r>
            <a:endParaRPr kumimoji="0" lang="en-US" sz="1600" b="0" i="0" u="none" strike="noStrike" kern="0" cap="none" spc="0" normalizeH="0" baseline="0" noProof="0" dirty="0">
              <a:ln>
                <a:noFill/>
              </a:ln>
              <a:solidFill>
                <a:sysClr val="windowText" lastClr="000000"/>
              </a:solidFill>
              <a:effectLst/>
              <a:uLnTx/>
              <a:uFillTx/>
            </a:endParaRPr>
          </a:p>
        </p:txBody>
      </p:sp>
      <p:sp>
        <p:nvSpPr>
          <p:cNvPr id="3" name="Right Arrow 2"/>
          <p:cNvSpPr/>
          <p:nvPr/>
        </p:nvSpPr>
        <p:spPr>
          <a:xfrm>
            <a:off x="2906150" y="3009635"/>
            <a:ext cx="381000" cy="378293"/>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8471964" y="1910396"/>
            <a:ext cx="2850776" cy="2671389"/>
            <a:chOff x="5748237" y="2528043"/>
            <a:chExt cx="2850776" cy="2671389"/>
          </a:xfrm>
        </p:grpSpPr>
        <p:sp>
          <p:nvSpPr>
            <p:cNvPr id="74" name="Rectangle 73"/>
            <p:cNvSpPr/>
            <p:nvPr/>
          </p:nvSpPr>
          <p:spPr>
            <a:xfrm>
              <a:off x="5754253" y="3141163"/>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a:rPr>
                <a:t>8 vertices</a:t>
              </a:r>
            </a:p>
          </p:txBody>
        </p:sp>
        <p:sp>
          <p:nvSpPr>
            <p:cNvPr id="75" name="Rectangle 44"/>
            <p:cNvSpPr>
              <a:spLocks noChangeArrowheads="1"/>
            </p:cNvSpPr>
            <p:nvPr/>
          </p:nvSpPr>
          <p:spPr bwMode="auto">
            <a:xfrm>
              <a:off x="5748237" y="2775403"/>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6" name="Rectangle 44"/>
            <p:cNvSpPr>
              <a:spLocks noChangeArrowheads="1"/>
            </p:cNvSpPr>
            <p:nvPr/>
          </p:nvSpPr>
          <p:spPr bwMode="auto">
            <a:xfrm>
              <a:off x="6538145" y="3672110"/>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7" name="Rectangle 44"/>
            <p:cNvSpPr>
              <a:spLocks noChangeArrowheads="1"/>
            </p:cNvSpPr>
            <p:nvPr/>
          </p:nvSpPr>
          <p:spPr bwMode="auto">
            <a:xfrm>
              <a:off x="6821337" y="4579302"/>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8" name="Rectangle 36"/>
            <p:cNvSpPr>
              <a:spLocks noChangeArrowheads="1"/>
            </p:cNvSpPr>
            <p:nvPr/>
          </p:nvSpPr>
          <p:spPr bwMode="auto">
            <a:xfrm>
              <a:off x="688839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9" name="Rectangle 41"/>
            <p:cNvSpPr>
              <a:spLocks noChangeArrowheads="1"/>
            </p:cNvSpPr>
            <p:nvPr/>
          </p:nvSpPr>
          <p:spPr bwMode="auto">
            <a:xfrm>
              <a:off x="662175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0" name="Rectangle 42"/>
            <p:cNvSpPr>
              <a:spLocks noChangeArrowheads="1"/>
            </p:cNvSpPr>
            <p:nvPr/>
          </p:nvSpPr>
          <p:spPr bwMode="auto">
            <a:xfrm>
              <a:off x="635512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1" name="Rectangle 43"/>
            <p:cNvSpPr>
              <a:spLocks noChangeArrowheads="1"/>
            </p:cNvSpPr>
            <p:nvPr/>
          </p:nvSpPr>
          <p:spPr bwMode="auto">
            <a:xfrm>
              <a:off x="608848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2" name="Rectangle 44"/>
            <p:cNvSpPr>
              <a:spLocks noChangeArrowheads="1"/>
            </p:cNvSpPr>
            <p:nvPr/>
          </p:nvSpPr>
          <p:spPr bwMode="auto">
            <a:xfrm>
              <a:off x="582185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3" name="Rectangle 41"/>
            <p:cNvSpPr>
              <a:spLocks noChangeArrowheads="1"/>
            </p:cNvSpPr>
            <p:nvPr/>
          </p:nvSpPr>
          <p:spPr bwMode="auto">
            <a:xfrm>
              <a:off x="795493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4" name="Rectangle 42"/>
            <p:cNvSpPr>
              <a:spLocks noChangeArrowheads="1"/>
            </p:cNvSpPr>
            <p:nvPr/>
          </p:nvSpPr>
          <p:spPr bwMode="auto">
            <a:xfrm>
              <a:off x="768829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5" name="Rectangle 43"/>
            <p:cNvSpPr>
              <a:spLocks noChangeArrowheads="1"/>
            </p:cNvSpPr>
            <p:nvPr/>
          </p:nvSpPr>
          <p:spPr bwMode="auto">
            <a:xfrm>
              <a:off x="742166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6" name="Rectangle 44"/>
            <p:cNvSpPr>
              <a:spLocks noChangeArrowheads="1"/>
            </p:cNvSpPr>
            <p:nvPr/>
          </p:nvSpPr>
          <p:spPr bwMode="auto">
            <a:xfrm>
              <a:off x="715502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7" name="Rectangle 44"/>
            <p:cNvSpPr>
              <a:spLocks noChangeArrowheads="1"/>
            </p:cNvSpPr>
            <p:nvPr/>
          </p:nvSpPr>
          <p:spPr bwMode="auto">
            <a:xfrm>
              <a:off x="8221569"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nvGrpSpPr>
            <p:cNvPr id="88" name="Group 87"/>
            <p:cNvGrpSpPr/>
            <p:nvPr/>
          </p:nvGrpSpPr>
          <p:grpSpPr>
            <a:xfrm>
              <a:off x="6628445" y="3763550"/>
              <a:ext cx="982785" cy="182880"/>
              <a:chOff x="6232630" y="5402262"/>
              <a:chExt cx="982785" cy="182880"/>
            </a:xfrm>
          </p:grpSpPr>
          <p:sp>
            <p:nvSpPr>
              <p:cNvPr id="89"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0"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1" name="Rectangle 43"/>
              <p:cNvSpPr>
                <a:spLocks noChangeArrowheads="1"/>
              </p:cNvSpPr>
              <p:nvPr/>
            </p:nvSpPr>
            <p:spPr bwMode="auto">
              <a:xfrm>
                <a:off x="649926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2"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grpSp>
          <p:nvGrpSpPr>
            <p:cNvPr id="93" name="Group 92"/>
            <p:cNvGrpSpPr/>
            <p:nvPr/>
          </p:nvGrpSpPr>
          <p:grpSpPr>
            <a:xfrm>
              <a:off x="6895079" y="4670742"/>
              <a:ext cx="449516" cy="182880"/>
              <a:chOff x="8365710" y="5402262"/>
              <a:chExt cx="449516" cy="182880"/>
            </a:xfrm>
          </p:grpSpPr>
          <p:sp>
            <p:nvSpPr>
              <p:cNvPr id="94"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5"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cxnSp>
          <p:nvCxnSpPr>
            <p:cNvPr id="96" name="Straight Arrow Connector 95"/>
            <p:cNvCxnSpPr>
              <a:stCxn id="75" idx="2"/>
              <a:endCxn id="76" idx="0"/>
            </p:cNvCxnSpPr>
            <p:nvPr/>
          </p:nvCxnSpPr>
          <p:spPr>
            <a:xfrm>
              <a:off x="7119837" y="3141163"/>
              <a:ext cx="1" cy="53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6" idx="2"/>
              <a:endCxn id="77" idx="0"/>
            </p:cNvCxnSpPr>
            <p:nvPr/>
          </p:nvCxnSpPr>
          <p:spPr>
            <a:xfrm flipH="1">
              <a:off x="7119837" y="4037870"/>
              <a:ext cx="1" cy="541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7676612" y="3726663"/>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a:rPr>
                <a:t>6 vertices</a:t>
              </a:r>
            </a:p>
          </p:txBody>
        </p:sp>
        <p:sp>
          <p:nvSpPr>
            <p:cNvPr id="99" name="Rectangle 98"/>
            <p:cNvSpPr/>
            <p:nvPr/>
          </p:nvSpPr>
          <p:spPr>
            <a:xfrm>
              <a:off x="7480826" y="4623682"/>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Segoe UI Light"/>
                </a:rPr>
                <a:t>2</a:t>
              </a:r>
              <a:r>
                <a:rPr kumimoji="0" lang="en-US" sz="1200" b="0" i="0" u="none" strike="noStrike" kern="0" cap="none" spc="0" normalizeH="0" baseline="0" noProof="0" dirty="0">
                  <a:ln>
                    <a:noFill/>
                  </a:ln>
                  <a:solidFill>
                    <a:prstClr val="black"/>
                  </a:solidFill>
                  <a:effectLst/>
                  <a:uLnTx/>
                  <a:uFillTx/>
                  <a:latin typeface="Segoe UI Light"/>
                </a:rPr>
                <a:t> vertices</a:t>
              </a:r>
            </a:p>
          </p:txBody>
        </p:sp>
        <p:cxnSp>
          <p:nvCxnSpPr>
            <p:cNvPr id="100" name="Straight Arrow Connector 99"/>
            <p:cNvCxnSpPr>
              <a:endCxn id="75" idx="0"/>
            </p:cNvCxnSpPr>
            <p:nvPr/>
          </p:nvCxnSpPr>
          <p:spPr>
            <a:xfrm flipH="1">
              <a:off x="7119837" y="2528043"/>
              <a:ext cx="1123" cy="247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77" idx="2"/>
            </p:cNvCxnSpPr>
            <p:nvPr/>
          </p:nvCxnSpPr>
          <p:spPr>
            <a:xfrm>
              <a:off x="7119837" y="4945062"/>
              <a:ext cx="4314" cy="254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5885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Execution with Requested Parallelism</a:t>
            </a:r>
          </a:p>
        </p:txBody>
      </p:sp>
      <p:cxnSp>
        <p:nvCxnSpPr>
          <p:cNvPr id="4" name="Straight Connector 3"/>
          <p:cNvCxnSpPr/>
          <p:nvPr/>
        </p:nvCxnSpPr>
        <p:spPr>
          <a:xfrm>
            <a:off x="4008437" y="1897062"/>
            <a:ext cx="0" cy="32766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03531" y="1712580"/>
            <a:ext cx="2737184"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Requested Parallelism =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Only 1 container can be used at a time</a:t>
            </a:r>
          </a:p>
        </p:txBody>
      </p:sp>
      <p:sp>
        <p:nvSpPr>
          <p:cNvPr id="262" name="Rectangle 261"/>
          <p:cNvSpPr/>
          <p:nvPr/>
        </p:nvSpPr>
        <p:spPr>
          <a:xfrm>
            <a:off x="4583715" y="1712580"/>
            <a:ext cx="2743200"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Requested Parallelism = 4</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schemeClr val="tx1"/>
                </a:solidFill>
                <a:latin typeface="+mj-lt"/>
              </a:rPr>
              <a:t>Up to 4 containers can be used</a:t>
            </a:r>
            <a:endParaRPr kumimoji="0" lang="en-US" sz="1400" b="0" i="0" u="none" strike="noStrike" kern="0" cap="none" spc="0" normalizeH="0" baseline="0" noProof="0" dirty="0">
              <a:ln>
                <a:noFill/>
              </a:ln>
              <a:solidFill>
                <a:schemeClr val="tx1"/>
              </a:solidFill>
              <a:effectLst/>
              <a:uLnTx/>
              <a:uFillTx/>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1"/>
              </a:solidFill>
              <a:effectLst/>
              <a:uLnTx/>
              <a:uFillTx/>
              <a:latin typeface="+mj-lt"/>
            </a:endParaRPr>
          </a:p>
        </p:txBody>
      </p:sp>
      <p:grpSp>
        <p:nvGrpSpPr>
          <p:cNvPr id="7" name="Group 6"/>
          <p:cNvGrpSpPr/>
          <p:nvPr/>
        </p:nvGrpSpPr>
        <p:grpSpPr>
          <a:xfrm>
            <a:off x="655637" y="3326593"/>
            <a:ext cx="2850776" cy="1542269"/>
            <a:chOff x="2006182" y="3451254"/>
            <a:chExt cx="2850776" cy="1542269"/>
          </a:xfrm>
        </p:grpSpPr>
        <p:sp>
          <p:nvSpPr>
            <p:cNvPr id="147" name="Rectangle 146"/>
            <p:cNvSpPr/>
            <p:nvPr/>
          </p:nvSpPr>
          <p:spPr>
            <a:xfrm>
              <a:off x="2012198" y="3817014"/>
              <a:ext cx="922401" cy="307777"/>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rPr>
                <a:t>8 vertices</a:t>
              </a:r>
            </a:p>
          </p:txBody>
        </p:sp>
        <p:sp>
          <p:nvSpPr>
            <p:cNvPr id="148" name="Rectangle 44"/>
            <p:cNvSpPr>
              <a:spLocks noChangeArrowheads="1"/>
            </p:cNvSpPr>
            <p:nvPr/>
          </p:nvSpPr>
          <p:spPr bwMode="auto">
            <a:xfrm>
              <a:off x="2006182" y="3451254"/>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49" name="Rectangle 44"/>
            <p:cNvSpPr>
              <a:spLocks noChangeArrowheads="1"/>
            </p:cNvSpPr>
            <p:nvPr/>
          </p:nvSpPr>
          <p:spPr bwMode="auto">
            <a:xfrm>
              <a:off x="2796090" y="4030662"/>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1" name="Rectangle 44"/>
            <p:cNvSpPr>
              <a:spLocks noChangeArrowheads="1"/>
            </p:cNvSpPr>
            <p:nvPr/>
          </p:nvSpPr>
          <p:spPr bwMode="auto">
            <a:xfrm>
              <a:off x="3079282" y="4627763"/>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2" name="Rectangle 36"/>
            <p:cNvSpPr>
              <a:spLocks noChangeArrowheads="1"/>
            </p:cNvSpPr>
            <p:nvPr/>
          </p:nvSpPr>
          <p:spPr bwMode="auto">
            <a:xfrm>
              <a:off x="314633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3" name="Rectangle 41"/>
            <p:cNvSpPr>
              <a:spLocks noChangeArrowheads="1"/>
            </p:cNvSpPr>
            <p:nvPr/>
          </p:nvSpPr>
          <p:spPr bwMode="auto">
            <a:xfrm>
              <a:off x="2879703" y="3531376"/>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4" name="Rectangle 42"/>
            <p:cNvSpPr>
              <a:spLocks noChangeArrowheads="1"/>
            </p:cNvSpPr>
            <p:nvPr/>
          </p:nvSpPr>
          <p:spPr bwMode="auto">
            <a:xfrm>
              <a:off x="261306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5" name="Rectangle 43"/>
            <p:cNvSpPr>
              <a:spLocks noChangeArrowheads="1"/>
            </p:cNvSpPr>
            <p:nvPr/>
          </p:nvSpPr>
          <p:spPr bwMode="auto">
            <a:xfrm>
              <a:off x="2346433"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6" name="Rectangle 44"/>
            <p:cNvSpPr>
              <a:spLocks noChangeArrowheads="1"/>
            </p:cNvSpPr>
            <p:nvPr/>
          </p:nvSpPr>
          <p:spPr bwMode="auto">
            <a:xfrm>
              <a:off x="207979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7" name="Rectangle 41"/>
            <p:cNvSpPr>
              <a:spLocks noChangeArrowheads="1"/>
            </p:cNvSpPr>
            <p:nvPr/>
          </p:nvSpPr>
          <p:spPr bwMode="auto">
            <a:xfrm>
              <a:off x="421287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8" name="Rectangle 42"/>
            <p:cNvSpPr>
              <a:spLocks noChangeArrowheads="1"/>
            </p:cNvSpPr>
            <p:nvPr/>
          </p:nvSpPr>
          <p:spPr bwMode="auto">
            <a:xfrm>
              <a:off x="394624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9" name="Rectangle 43"/>
            <p:cNvSpPr>
              <a:spLocks noChangeArrowheads="1"/>
            </p:cNvSpPr>
            <p:nvPr/>
          </p:nvSpPr>
          <p:spPr bwMode="auto">
            <a:xfrm>
              <a:off x="367960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0" name="Rectangle 44"/>
            <p:cNvSpPr>
              <a:spLocks noChangeArrowheads="1"/>
            </p:cNvSpPr>
            <p:nvPr/>
          </p:nvSpPr>
          <p:spPr bwMode="auto">
            <a:xfrm>
              <a:off x="341297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1" name="Rectangle 44"/>
            <p:cNvSpPr>
              <a:spLocks noChangeArrowheads="1"/>
            </p:cNvSpPr>
            <p:nvPr/>
          </p:nvSpPr>
          <p:spPr bwMode="auto">
            <a:xfrm>
              <a:off x="4479514"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272" name="Group 271"/>
            <p:cNvGrpSpPr/>
            <p:nvPr/>
          </p:nvGrpSpPr>
          <p:grpSpPr>
            <a:xfrm>
              <a:off x="2886390" y="4122102"/>
              <a:ext cx="982785" cy="182880"/>
              <a:chOff x="6232630" y="5402262"/>
              <a:chExt cx="982785" cy="182880"/>
            </a:xfrm>
          </p:grpSpPr>
          <p:sp>
            <p:nvSpPr>
              <p:cNvPr id="273"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4"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5" name="Rectangle 43"/>
              <p:cNvSpPr>
                <a:spLocks noChangeArrowheads="1"/>
              </p:cNvSpPr>
              <p:nvPr/>
            </p:nvSpPr>
            <p:spPr bwMode="auto">
              <a:xfrm>
                <a:off x="649926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6"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grpSp>
          <p:nvGrpSpPr>
            <p:cNvPr id="277" name="Group 276"/>
            <p:cNvGrpSpPr/>
            <p:nvPr/>
          </p:nvGrpSpPr>
          <p:grpSpPr>
            <a:xfrm>
              <a:off x="3153024" y="4719203"/>
              <a:ext cx="449516" cy="182880"/>
              <a:chOff x="8365710" y="5402262"/>
              <a:chExt cx="449516" cy="182880"/>
            </a:xfrm>
          </p:grpSpPr>
          <p:sp>
            <p:nvSpPr>
              <p:cNvPr id="278"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9"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cxnSp>
          <p:nvCxnSpPr>
            <p:cNvPr id="280" name="Straight Arrow Connector 279"/>
            <p:cNvCxnSpPr>
              <a:stCxn id="148" idx="2"/>
              <a:endCxn id="149" idx="0"/>
            </p:cNvCxnSpPr>
            <p:nvPr/>
          </p:nvCxnSpPr>
          <p:spPr>
            <a:xfrm>
              <a:off x="3377782" y="3817014"/>
              <a:ext cx="1" cy="213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149" idx="2"/>
              <a:endCxn id="151" idx="0"/>
            </p:cNvCxnSpPr>
            <p:nvPr/>
          </p:nvCxnSpPr>
          <p:spPr>
            <a:xfrm flipH="1">
              <a:off x="3377782" y="4396422"/>
              <a:ext cx="1" cy="231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3934557" y="4085215"/>
              <a:ext cx="922401" cy="307777"/>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rPr>
                <a:t>6 vertices</a:t>
              </a:r>
            </a:p>
          </p:txBody>
        </p:sp>
        <p:sp>
          <p:nvSpPr>
            <p:cNvPr id="283" name="Rectangle 282"/>
            <p:cNvSpPr/>
            <p:nvPr/>
          </p:nvSpPr>
          <p:spPr>
            <a:xfrm>
              <a:off x="3738771" y="4672143"/>
              <a:ext cx="922401" cy="307777"/>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Segoe UI Light"/>
                </a:rPr>
                <a:t>2</a:t>
              </a:r>
              <a:r>
                <a:rPr kumimoji="0" lang="en-US" sz="1400" b="0" i="0" u="none" strike="noStrike" kern="0" cap="none" spc="0" normalizeH="0" baseline="0" noProof="0" dirty="0">
                  <a:ln>
                    <a:noFill/>
                  </a:ln>
                  <a:solidFill>
                    <a:prstClr val="black"/>
                  </a:solidFill>
                  <a:effectLst/>
                  <a:uLnTx/>
                  <a:uFillTx/>
                  <a:latin typeface="Segoe UI Light"/>
                </a:rPr>
                <a:t> vertices</a:t>
              </a:r>
            </a:p>
          </p:txBody>
        </p:sp>
      </p:grpSp>
      <p:grpSp>
        <p:nvGrpSpPr>
          <p:cNvPr id="319" name="Group 318"/>
          <p:cNvGrpSpPr/>
          <p:nvPr/>
        </p:nvGrpSpPr>
        <p:grpSpPr>
          <a:xfrm>
            <a:off x="4541837" y="3326593"/>
            <a:ext cx="2850776" cy="1542269"/>
            <a:chOff x="2006182" y="3451254"/>
            <a:chExt cx="2850776" cy="1542269"/>
          </a:xfrm>
        </p:grpSpPr>
        <p:sp>
          <p:nvSpPr>
            <p:cNvPr id="320" name="Rectangle 319"/>
            <p:cNvSpPr/>
            <p:nvPr/>
          </p:nvSpPr>
          <p:spPr>
            <a:xfrm>
              <a:off x="2012198" y="3817014"/>
              <a:ext cx="922401" cy="307777"/>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rPr>
                <a:t>8 vertices</a:t>
              </a:r>
            </a:p>
          </p:txBody>
        </p:sp>
        <p:sp>
          <p:nvSpPr>
            <p:cNvPr id="321" name="Rectangle 44"/>
            <p:cNvSpPr>
              <a:spLocks noChangeArrowheads="1"/>
            </p:cNvSpPr>
            <p:nvPr/>
          </p:nvSpPr>
          <p:spPr bwMode="auto">
            <a:xfrm>
              <a:off x="2006182" y="3451254"/>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2" name="Rectangle 44"/>
            <p:cNvSpPr>
              <a:spLocks noChangeArrowheads="1"/>
            </p:cNvSpPr>
            <p:nvPr/>
          </p:nvSpPr>
          <p:spPr bwMode="auto">
            <a:xfrm>
              <a:off x="2796090" y="4030662"/>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3" name="Rectangle 44"/>
            <p:cNvSpPr>
              <a:spLocks noChangeArrowheads="1"/>
            </p:cNvSpPr>
            <p:nvPr/>
          </p:nvSpPr>
          <p:spPr bwMode="auto">
            <a:xfrm>
              <a:off x="3079282" y="4627763"/>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4" name="Rectangle 36"/>
            <p:cNvSpPr>
              <a:spLocks noChangeArrowheads="1"/>
            </p:cNvSpPr>
            <p:nvPr/>
          </p:nvSpPr>
          <p:spPr bwMode="auto">
            <a:xfrm>
              <a:off x="3146338" y="3531376"/>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5" name="Rectangle 41"/>
            <p:cNvSpPr>
              <a:spLocks noChangeArrowheads="1"/>
            </p:cNvSpPr>
            <p:nvPr/>
          </p:nvSpPr>
          <p:spPr bwMode="auto">
            <a:xfrm>
              <a:off x="2879703" y="3531376"/>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6" name="Rectangle 42"/>
            <p:cNvSpPr>
              <a:spLocks noChangeArrowheads="1"/>
            </p:cNvSpPr>
            <p:nvPr/>
          </p:nvSpPr>
          <p:spPr bwMode="auto">
            <a:xfrm>
              <a:off x="261306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7" name="Rectangle 43"/>
            <p:cNvSpPr>
              <a:spLocks noChangeArrowheads="1"/>
            </p:cNvSpPr>
            <p:nvPr/>
          </p:nvSpPr>
          <p:spPr bwMode="auto">
            <a:xfrm>
              <a:off x="2346433"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8" name="Rectangle 44"/>
            <p:cNvSpPr>
              <a:spLocks noChangeArrowheads="1"/>
            </p:cNvSpPr>
            <p:nvPr/>
          </p:nvSpPr>
          <p:spPr bwMode="auto">
            <a:xfrm>
              <a:off x="207979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9" name="Rectangle 41"/>
            <p:cNvSpPr>
              <a:spLocks noChangeArrowheads="1"/>
            </p:cNvSpPr>
            <p:nvPr/>
          </p:nvSpPr>
          <p:spPr bwMode="auto">
            <a:xfrm>
              <a:off x="421287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30" name="Rectangle 42"/>
            <p:cNvSpPr>
              <a:spLocks noChangeArrowheads="1"/>
            </p:cNvSpPr>
            <p:nvPr/>
          </p:nvSpPr>
          <p:spPr bwMode="auto">
            <a:xfrm>
              <a:off x="394624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31" name="Rectangle 43"/>
            <p:cNvSpPr>
              <a:spLocks noChangeArrowheads="1"/>
            </p:cNvSpPr>
            <p:nvPr/>
          </p:nvSpPr>
          <p:spPr bwMode="auto">
            <a:xfrm>
              <a:off x="3679608" y="3531376"/>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32" name="Rectangle 44"/>
            <p:cNvSpPr>
              <a:spLocks noChangeArrowheads="1"/>
            </p:cNvSpPr>
            <p:nvPr/>
          </p:nvSpPr>
          <p:spPr bwMode="auto">
            <a:xfrm>
              <a:off x="3412973" y="3531376"/>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33" name="Rectangle 44"/>
            <p:cNvSpPr>
              <a:spLocks noChangeArrowheads="1"/>
            </p:cNvSpPr>
            <p:nvPr/>
          </p:nvSpPr>
          <p:spPr bwMode="auto">
            <a:xfrm>
              <a:off x="4479514"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334" name="Group 333"/>
            <p:cNvGrpSpPr/>
            <p:nvPr/>
          </p:nvGrpSpPr>
          <p:grpSpPr>
            <a:xfrm>
              <a:off x="2886390" y="4122102"/>
              <a:ext cx="982785" cy="182880"/>
              <a:chOff x="6232630" y="5402262"/>
              <a:chExt cx="982785" cy="182880"/>
            </a:xfrm>
          </p:grpSpPr>
          <p:sp>
            <p:nvSpPr>
              <p:cNvPr id="342"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43"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44" name="Rectangle 43"/>
              <p:cNvSpPr>
                <a:spLocks noChangeArrowheads="1"/>
              </p:cNvSpPr>
              <p:nvPr/>
            </p:nvSpPr>
            <p:spPr bwMode="auto">
              <a:xfrm>
                <a:off x="649926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45"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grpSp>
          <p:nvGrpSpPr>
            <p:cNvPr id="335" name="Group 334"/>
            <p:cNvGrpSpPr/>
            <p:nvPr/>
          </p:nvGrpSpPr>
          <p:grpSpPr>
            <a:xfrm>
              <a:off x="3153024" y="4719203"/>
              <a:ext cx="449516" cy="182880"/>
              <a:chOff x="8365710" y="5402262"/>
              <a:chExt cx="449516" cy="182880"/>
            </a:xfrm>
          </p:grpSpPr>
          <p:sp>
            <p:nvSpPr>
              <p:cNvPr id="340"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41"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cxnSp>
          <p:nvCxnSpPr>
            <p:cNvPr id="336" name="Straight Arrow Connector 335"/>
            <p:cNvCxnSpPr>
              <a:stCxn id="321" idx="2"/>
              <a:endCxn id="322" idx="0"/>
            </p:cNvCxnSpPr>
            <p:nvPr/>
          </p:nvCxnSpPr>
          <p:spPr>
            <a:xfrm>
              <a:off x="3377782" y="3817014"/>
              <a:ext cx="1" cy="213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p:cNvCxnSpPr>
              <a:stCxn id="322" idx="2"/>
              <a:endCxn id="323" idx="0"/>
            </p:cNvCxnSpPr>
            <p:nvPr/>
          </p:nvCxnSpPr>
          <p:spPr>
            <a:xfrm flipH="1">
              <a:off x="3377782" y="4396422"/>
              <a:ext cx="1" cy="231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8" name="Rectangle 337"/>
            <p:cNvSpPr/>
            <p:nvPr/>
          </p:nvSpPr>
          <p:spPr>
            <a:xfrm>
              <a:off x="3934557" y="4085215"/>
              <a:ext cx="922401" cy="307777"/>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rPr>
                <a:t>6 vertices</a:t>
              </a:r>
            </a:p>
          </p:txBody>
        </p:sp>
        <p:sp>
          <p:nvSpPr>
            <p:cNvPr id="339" name="Rectangle 338"/>
            <p:cNvSpPr/>
            <p:nvPr/>
          </p:nvSpPr>
          <p:spPr>
            <a:xfrm>
              <a:off x="3738771" y="4672143"/>
              <a:ext cx="922401" cy="307777"/>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Segoe UI Light"/>
                </a:rPr>
                <a:t>2</a:t>
              </a:r>
              <a:r>
                <a:rPr kumimoji="0" lang="en-US" sz="1400" b="0" i="0" u="none" strike="noStrike" kern="0" cap="none" spc="0" normalizeH="0" baseline="0" noProof="0" dirty="0">
                  <a:ln>
                    <a:noFill/>
                  </a:ln>
                  <a:solidFill>
                    <a:prstClr val="black"/>
                  </a:solidFill>
                  <a:effectLst/>
                  <a:uLnTx/>
                  <a:uFillTx/>
                  <a:latin typeface="Segoe UI Light"/>
                </a:rPr>
                <a:t> vertices</a:t>
              </a:r>
            </a:p>
          </p:txBody>
        </p:sp>
      </p:grpSp>
      <p:cxnSp>
        <p:nvCxnSpPr>
          <p:cNvPr id="346" name="Straight Connector 345"/>
          <p:cNvCxnSpPr/>
          <p:nvPr/>
        </p:nvCxnSpPr>
        <p:spPr>
          <a:xfrm>
            <a:off x="7818437" y="1897062"/>
            <a:ext cx="0" cy="32766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7" name="Rectangle 346"/>
          <p:cNvSpPr/>
          <p:nvPr/>
        </p:nvSpPr>
        <p:spPr>
          <a:xfrm>
            <a:off x="8320461" y="1712580"/>
            <a:ext cx="2743200"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Requested Parallelism = 4</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solidFill>
                  <a:schemeClr val="tx1"/>
                </a:solidFill>
                <a:latin typeface="+mj-lt"/>
              </a:rPr>
              <a:t>Up to 4 containers can be used. Notice that the last stage can only use 2 containers at a time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1"/>
              </a:solidFill>
              <a:effectLst/>
              <a:uLnTx/>
              <a:uFillTx/>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1"/>
              </a:solidFill>
              <a:effectLst/>
              <a:uLnTx/>
              <a:uFillTx/>
              <a:latin typeface="+mj-lt"/>
            </a:endParaRPr>
          </a:p>
        </p:txBody>
      </p:sp>
      <p:grpSp>
        <p:nvGrpSpPr>
          <p:cNvPr id="348" name="Group 347"/>
          <p:cNvGrpSpPr/>
          <p:nvPr/>
        </p:nvGrpSpPr>
        <p:grpSpPr>
          <a:xfrm>
            <a:off x="8320461" y="3326593"/>
            <a:ext cx="2850776" cy="1542269"/>
            <a:chOff x="2006182" y="3451254"/>
            <a:chExt cx="2850776" cy="1542269"/>
          </a:xfrm>
        </p:grpSpPr>
        <p:sp>
          <p:nvSpPr>
            <p:cNvPr id="349" name="Rectangle 348"/>
            <p:cNvSpPr/>
            <p:nvPr/>
          </p:nvSpPr>
          <p:spPr>
            <a:xfrm>
              <a:off x="2012198" y="3817014"/>
              <a:ext cx="922401" cy="307777"/>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rPr>
                <a:t>8 vertices</a:t>
              </a:r>
            </a:p>
          </p:txBody>
        </p:sp>
        <p:sp>
          <p:nvSpPr>
            <p:cNvPr id="350" name="Rectangle 44"/>
            <p:cNvSpPr>
              <a:spLocks noChangeArrowheads="1"/>
            </p:cNvSpPr>
            <p:nvPr/>
          </p:nvSpPr>
          <p:spPr bwMode="auto">
            <a:xfrm>
              <a:off x="2006182" y="3451254"/>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1" name="Rectangle 44"/>
            <p:cNvSpPr>
              <a:spLocks noChangeArrowheads="1"/>
            </p:cNvSpPr>
            <p:nvPr/>
          </p:nvSpPr>
          <p:spPr bwMode="auto">
            <a:xfrm>
              <a:off x="2796090" y="4030662"/>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2" name="Rectangle 44"/>
            <p:cNvSpPr>
              <a:spLocks noChangeArrowheads="1"/>
            </p:cNvSpPr>
            <p:nvPr/>
          </p:nvSpPr>
          <p:spPr bwMode="auto">
            <a:xfrm>
              <a:off x="3079282" y="4627763"/>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3" name="Rectangle 36"/>
            <p:cNvSpPr>
              <a:spLocks noChangeArrowheads="1"/>
            </p:cNvSpPr>
            <p:nvPr/>
          </p:nvSpPr>
          <p:spPr bwMode="auto">
            <a:xfrm>
              <a:off x="314633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4" name="Rectangle 41"/>
            <p:cNvSpPr>
              <a:spLocks noChangeArrowheads="1"/>
            </p:cNvSpPr>
            <p:nvPr/>
          </p:nvSpPr>
          <p:spPr bwMode="auto">
            <a:xfrm>
              <a:off x="2879703"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5" name="Rectangle 42"/>
            <p:cNvSpPr>
              <a:spLocks noChangeArrowheads="1"/>
            </p:cNvSpPr>
            <p:nvPr/>
          </p:nvSpPr>
          <p:spPr bwMode="auto">
            <a:xfrm>
              <a:off x="261306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6" name="Rectangle 43"/>
            <p:cNvSpPr>
              <a:spLocks noChangeArrowheads="1"/>
            </p:cNvSpPr>
            <p:nvPr/>
          </p:nvSpPr>
          <p:spPr bwMode="auto">
            <a:xfrm>
              <a:off x="2346433"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7" name="Rectangle 44"/>
            <p:cNvSpPr>
              <a:spLocks noChangeArrowheads="1"/>
            </p:cNvSpPr>
            <p:nvPr/>
          </p:nvSpPr>
          <p:spPr bwMode="auto">
            <a:xfrm>
              <a:off x="207979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8" name="Rectangle 41"/>
            <p:cNvSpPr>
              <a:spLocks noChangeArrowheads="1"/>
            </p:cNvSpPr>
            <p:nvPr/>
          </p:nvSpPr>
          <p:spPr bwMode="auto">
            <a:xfrm>
              <a:off x="421287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9" name="Rectangle 42"/>
            <p:cNvSpPr>
              <a:spLocks noChangeArrowheads="1"/>
            </p:cNvSpPr>
            <p:nvPr/>
          </p:nvSpPr>
          <p:spPr bwMode="auto">
            <a:xfrm>
              <a:off x="3946243"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60" name="Rectangle 43"/>
            <p:cNvSpPr>
              <a:spLocks noChangeArrowheads="1"/>
            </p:cNvSpPr>
            <p:nvPr/>
          </p:nvSpPr>
          <p:spPr bwMode="auto">
            <a:xfrm>
              <a:off x="367960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61" name="Rectangle 44"/>
            <p:cNvSpPr>
              <a:spLocks noChangeArrowheads="1"/>
            </p:cNvSpPr>
            <p:nvPr/>
          </p:nvSpPr>
          <p:spPr bwMode="auto">
            <a:xfrm>
              <a:off x="3412973"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62" name="Rectangle 44"/>
            <p:cNvSpPr>
              <a:spLocks noChangeArrowheads="1"/>
            </p:cNvSpPr>
            <p:nvPr/>
          </p:nvSpPr>
          <p:spPr bwMode="auto">
            <a:xfrm>
              <a:off x="4479514"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363" name="Group 362"/>
            <p:cNvGrpSpPr/>
            <p:nvPr/>
          </p:nvGrpSpPr>
          <p:grpSpPr>
            <a:xfrm>
              <a:off x="2886390" y="4122102"/>
              <a:ext cx="982785" cy="182880"/>
              <a:chOff x="6232630" y="5402262"/>
              <a:chExt cx="982785" cy="182880"/>
            </a:xfrm>
          </p:grpSpPr>
          <p:sp>
            <p:nvSpPr>
              <p:cNvPr id="371" name="Rectangle 41"/>
              <p:cNvSpPr>
                <a:spLocks noChangeArrowheads="1"/>
              </p:cNvSpPr>
              <p:nvPr/>
            </p:nvSpPr>
            <p:spPr bwMode="auto">
              <a:xfrm>
                <a:off x="7032535" y="5402262"/>
                <a:ext cx="182880" cy="18288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72" name="Rectangle 42"/>
              <p:cNvSpPr>
                <a:spLocks noChangeArrowheads="1"/>
              </p:cNvSpPr>
              <p:nvPr/>
            </p:nvSpPr>
            <p:spPr bwMode="auto">
              <a:xfrm>
                <a:off x="6765900" y="5402262"/>
                <a:ext cx="182880" cy="18288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73" name="Rectangle 43"/>
              <p:cNvSpPr>
                <a:spLocks noChangeArrowheads="1"/>
              </p:cNvSpPr>
              <p:nvPr/>
            </p:nvSpPr>
            <p:spPr bwMode="auto">
              <a:xfrm>
                <a:off x="6499265" y="5402262"/>
                <a:ext cx="182880" cy="18288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74" name="Rectangle 44"/>
              <p:cNvSpPr>
                <a:spLocks noChangeArrowheads="1"/>
              </p:cNvSpPr>
              <p:nvPr/>
            </p:nvSpPr>
            <p:spPr bwMode="auto">
              <a:xfrm>
                <a:off x="6232630" y="5402262"/>
                <a:ext cx="182880" cy="18288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grpSp>
          <p:nvGrpSpPr>
            <p:cNvPr id="364" name="Group 363"/>
            <p:cNvGrpSpPr/>
            <p:nvPr/>
          </p:nvGrpSpPr>
          <p:grpSpPr>
            <a:xfrm>
              <a:off x="3153024" y="4719203"/>
              <a:ext cx="449516" cy="182880"/>
              <a:chOff x="8365710" y="5402262"/>
              <a:chExt cx="449516" cy="182880"/>
            </a:xfrm>
          </p:grpSpPr>
          <p:sp>
            <p:nvSpPr>
              <p:cNvPr id="369" name="Rectangle 41"/>
              <p:cNvSpPr>
                <a:spLocks noChangeArrowheads="1"/>
              </p:cNvSpPr>
              <p:nvPr/>
            </p:nvSpPr>
            <p:spPr bwMode="auto">
              <a:xfrm>
                <a:off x="8365710" y="5402262"/>
                <a:ext cx="182880" cy="18288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70" name="Rectangle 44"/>
              <p:cNvSpPr>
                <a:spLocks noChangeArrowheads="1"/>
              </p:cNvSpPr>
              <p:nvPr/>
            </p:nvSpPr>
            <p:spPr bwMode="auto">
              <a:xfrm>
                <a:off x="8632346" y="5402262"/>
                <a:ext cx="182880" cy="18288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cxnSp>
          <p:nvCxnSpPr>
            <p:cNvPr id="365" name="Straight Arrow Connector 364"/>
            <p:cNvCxnSpPr>
              <a:stCxn id="350" idx="2"/>
              <a:endCxn id="351" idx="0"/>
            </p:cNvCxnSpPr>
            <p:nvPr/>
          </p:nvCxnSpPr>
          <p:spPr>
            <a:xfrm>
              <a:off x="3377782" y="3817014"/>
              <a:ext cx="1" cy="213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Straight Arrow Connector 365"/>
            <p:cNvCxnSpPr>
              <a:stCxn id="351" idx="2"/>
              <a:endCxn id="352" idx="0"/>
            </p:cNvCxnSpPr>
            <p:nvPr/>
          </p:nvCxnSpPr>
          <p:spPr>
            <a:xfrm flipH="1">
              <a:off x="3377782" y="4396422"/>
              <a:ext cx="1" cy="231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7" name="Rectangle 366"/>
            <p:cNvSpPr/>
            <p:nvPr/>
          </p:nvSpPr>
          <p:spPr>
            <a:xfrm>
              <a:off x="3934557" y="4085215"/>
              <a:ext cx="922401" cy="307777"/>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rPr>
                <a:t>6 vertices</a:t>
              </a:r>
            </a:p>
          </p:txBody>
        </p:sp>
        <p:sp>
          <p:nvSpPr>
            <p:cNvPr id="368" name="Rectangle 367"/>
            <p:cNvSpPr/>
            <p:nvPr/>
          </p:nvSpPr>
          <p:spPr>
            <a:xfrm>
              <a:off x="3738771" y="4672143"/>
              <a:ext cx="922401" cy="307777"/>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Segoe UI Light"/>
                </a:rPr>
                <a:t>2</a:t>
              </a:r>
              <a:r>
                <a:rPr kumimoji="0" lang="en-US" sz="1400" b="0" i="0" u="none" strike="noStrike" kern="0" cap="none" spc="0" normalizeH="0" baseline="0" noProof="0" dirty="0">
                  <a:ln>
                    <a:noFill/>
                  </a:ln>
                  <a:solidFill>
                    <a:prstClr val="black"/>
                  </a:solidFill>
                  <a:effectLst/>
                  <a:uLnTx/>
                  <a:uFillTx/>
                  <a:latin typeface="Segoe UI Light"/>
                </a:rPr>
                <a:t> vertices</a:t>
              </a:r>
            </a:p>
          </p:txBody>
        </p:sp>
      </p:grpSp>
    </p:spTree>
    <p:extLst>
      <p:ext uri="{BB962C8B-B14F-4D97-AF65-F5344CB8AC3E}">
        <p14:creationId xmlns:p14="http://schemas.microsoft.com/office/powerpoint/2010/main" val="3211241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Relationships between vertexes</a:t>
            </a:r>
          </a:p>
        </p:txBody>
      </p:sp>
      <p:cxnSp>
        <p:nvCxnSpPr>
          <p:cNvPr id="4" name="Straight Connector 3"/>
          <p:cNvCxnSpPr/>
          <p:nvPr/>
        </p:nvCxnSpPr>
        <p:spPr>
          <a:xfrm>
            <a:off x="4084637" y="1744662"/>
            <a:ext cx="0" cy="32766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03237" y="1707979"/>
            <a:ext cx="3581399"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rPr>
              <a:t>The output</a:t>
            </a:r>
            <a:r>
              <a:rPr kumimoji="0" lang="en-US" sz="1800" b="0" i="0" u="none" strike="noStrike" kern="0" cap="none" spc="0" normalizeH="0" noProof="0" dirty="0">
                <a:ln>
                  <a:noFill/>
                </a:ln>
                <a:solidFill>
                  <a:schemeClr val="tx1"/>
                </a:solidFill>
                <a:effectLst/>
                <a:uLnTx/>
                <a:uFillTx/>
                <a:latin typeface="+mj-lt"/>
              </a:rPr>
              <a:t> of one vertex is the input of another one in a dependent stage</a:t>
            </a:r>
            <a:endParaRPr kumimoji="0" lang="en-US" sz="1800" b="0" i="0" u="none" strike="noStrike" kern="0" cap="none" spc="0" normalizeH="0" baseline="0" noProof="0" dirty="0">
              <a:ln>
                <a:noFill/>
              </a:ln>
              <a:solidFill>
                <a:schemeClr val="tx1"/>
              </a:solidFill>
              <a:effectLst/>
              <a:uLnTx/>
              <a:uFillTx/>
              <a:latin typeface="+mj-lt"/>
            </a:endParaRPr>
          </a:p>
        </p:txBody>
      </p:sp>
      <p:grpSp>
        <p:nvGrpSpPr>
          <p:cNvPr id="115" name="Group 114"/>
          <p:cNvGrpSpPr/>
          <p:nvPr/>
        </p:nvGrpSpPr>
        <p:grpSpPr>
          <a:xfrm>
            <a:off x="868548" y="3421062"/>
            <a:ext cx="2850776" cy="1542269"/>
            <a:chOff x="2006182" y="3451254"/>
            <a:chExt cx="2850776" cy="1542269"/>
          </a:xfrm>
        </p:grpSpPr>
        <p:sp>
          <p:nvSpPr>
            <p:cNvPr id="117" name="Rectangle 116"/>
            <p:cNvSpPr/>
            <p:nvPr/>
          </p:nvSpPr>
          <p:spPr>
            <a:xfrm>
              <a:off x="2012198" y="3817014"/>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a:rPr>
                <a:t>8 vertices</a:t>
              </a:r>
            </a:p>
          </p:txBody>
        </p:sp>
        <p:sp>
          <p:nvSpPr>
            <p:cNvPr id="118" name="Rectangle 44"/>
            <p:cNvSpPr>
              <a:spLocks noChangeArrowheads="1"/>
            </p:cNvSpPr>
            <p:nvPr/>
          </p:nvSpPr>
          <p:spPr bwMode="auto">
            <a:xfrm>
              <a:off x="2006182" y="3451254"/>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19" name="Rectangle 44"/>
            <p:cNvSpPr>
              <a:spLocks noChangeArrowheads="1"/>
            </p:cNvSpPr>
            <p:nvPr/>
          </p:nvSpPr>
          <p:spPr bwMode="auto">
            <a:xfrm>
              <a:off x="2796090" y="4030662"/>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0" name="Rectangle 44"/>
            <p:cNvSpPr>
              <a:spLocks noChangeArrowheads="1"/>
            </p:cNvSpPr>
            <p:nvPr/>
          </p:nvSpPr>
          <p:spPr bwMode="auto">
            <a:xfrm>
              <a:off x="3079282" y="4627763"/>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1" name="Rectangle 36"/>
            <p:cNvSpPr>
              <a:spLocks noChangeArrowheads="1"/>
            </p:cNvSpPr>
            <p:nvPr/>
          </p:nvSpPr>
          <p:spPr bwMode="auto">
            <a:xfrm>
              <a:off x="314633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2" name="Rectangle 41"/>
            <p:cNvSpPr>
              <a:spLocks noChangeArrowheads="1"/>
            </p:cNvSpPr>
            <p:nvPr/>
          </p:nvSpPr>
          <p:spPr bwMode="auto">
            <a:xfrm>
              <a:off x="287970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3" name="Rectangle 42"/>
            <p:cNvSpPr>
              <a:spLocks noChangeArrowheads="1"/>
            </p:cNvSpPr>
            <p:nvPr/>
          </p:nvSpPr>
          <p:spPr bwMode="auto">
            <a:xfrm>
              <a:off x="2613068" y="3531376"/>
              <a:ext cx="182880" cy="184709"/>
            </a:xfrm>
            <a:prstGeom prst="rect">
              <a:avLst/>
            </a:prstGeom>
            <a:solidFill>
              <a:schemeClr val="bg1"/>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4" name="Rectangle 43"/>
            <p:cNvSpPr>
              <a:spLocks noChangeArrowheads="1"/>
            </p:cNvSpPr>
            <p:nvPr/>
          </p:nvSpPr>
          <p:spPr bwMode="auto">
            <a:xfrm>
              <a:off x="234643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5" name="Rectangle 44"/>
            <p:cNvSpPr>
              <a:spLocks noChangeArrowheads="1"/>
            </p:cNvSpPr>
            <p:nvPr/>
          </p:nvSpPr>
          <p:spPr bwMode="auto">
            <a:xfrm>
              <a:off x="207979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6" name="Rectangle 41"/>
            <p:cNvSpPr>
              <a:spLocks noChangeArrowheads="1"/>
            </p:cNvSpPr>
            <p:nvPr/>
          </p:nvSpPr>
          <p:spPr bwMode="auto">
            <a:xfrm>
              <a:off x="421287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7" name="Rectangle 42"/>
            <p:cNvSpPr>
              <a:spLocks noChangeArrowheads="1"/>
            </p:cNvSpPr>
            <p:nvPr/>
          </p:nvSpPr>
          <p:spPr bwMode="auto">
            <a:xfrm>
              <a:off x="394624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8" name="Rectangle 43"/>
            <p:cNvSpPr>
              <a:spLocks noChangeArrowheads="1"/>
            </p:cNvSpPr>
            <p:nvPr/>
          </p:nvSpPr>
          <p:spPr bwMode="auto">
            <a:xfrm>
              <a:off x="367960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9" name="Rectangle 44"/>
            <p:cNvSpPr>
              <a:spLocks noChangeArrowheads="1"/>
            </p:cNvSpPr>
            <p:nvPr/>
          </p:nvSpPr>
          <p:spPr bwMode="auto">
            <a:xfrm>
              <a:off x="341297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0" name="Rectangle 44"/>
            <p:cNvSpPr>
              <a:spLocks noChangeArrowheads="1"/>
            </p:cNvSpPr>
            <p:nvPr/>
          </p:nvSpPr>
          <p:spPr bwMode="auto">
            <a:xfrm>
              <a:off x="4479514"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nvGrpSpPr>
            <p:cNvPr id="131" name="Group 130"/>
            <p:cNvGrpSpPr/>
            <p:nvPr/>
          </p:nvGrpSpPr>
          <p:grpSpPr>
            <a:xfrm>
              <a:off x="2886390" y="4122102"/>
              <a:ext cx="982785" cy="182880"/>
              <a:chOff x="6232630" y="5402262"/>
              <a:chExt cx="982785" cy="182880"/>
            </a:xfrm>
          </p:grpSpPr>
          <p:sp>
            <p:nvSpPr>
              <p:cNvPr id="139"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0"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1" name="Rectangle 43"/>
              <p:cNvSpPr>
                <a:spLocks noChangeArrowheads="1"/>
              </p:cNvSpPr>
              <p:nvPr/>
            </p:nvSpPr>
            <p:spPr bwMode="auto">
              <a:xfrm>
                <a:off x="6499265" y="5402262"/>
                <a:ext cx="182880" cy="182880"/>
              </a:xfrm>
              <a:prstGeom prst="rect">
                <a:avLst/>
              </a:prstGeom>
              <a:solidFill>
                <a:schemeClr val="bg1"/>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2"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grpSp>
          <p:nvGrpSpPr>
            <p:cNvPr id="132" name="Group 131"/>
            <p:cNvGrpSpPr/>
            <p:nvPr/>
          </p:nvGrpSpPr>
          <p:grpSpPr>
            <a:xfrm>
              <a:off x="3153024" y="4719203"/>
              <a:ext cx="449516" cy="182880"/>
              <a:chOff x="8365710" y="5402262"/>
              <a:chExt cx="449516" cy="182880"/>
            </a:xfrm>
          </p:grpSpPr>
          <p:sp>
            <p:nvSpPr>
              <p:cNvPr id="137"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defTabSz="777149"/>
                <a:endParaRPr lang="en-US" sz="1530" kern="0">
                  <a:solidFill>
                    <a:sysClr val="windowText" lastClr="000000"/>
                  </a:solidFill>
                </a:endParaRPr>
              </a:p>
            </p:txBody>
          </p:sp>
          <p:sp>
            <p:nvSpPr>
              <p:cNvPr id="138"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cxnSp>
          <p:nvCxnSpPr>
            <p:cNvPr id="133" name="Straight Arrow Connector 132"/>
            <p:cNvCxnSpPr>
              <a:stCxn id="118" idx="2"/>
              <a:endCxn id="119" idx="0"/>
            </p:cNvCxnSpPr>
            <p:nvPr/>
          </p:nvCxnSpPr>
          <p:spPr>
            <a:xfrm>
              <a:off x="3377782" y="3817014"/>
              <a:ext cx="1" cy="2136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19" idx="2"/>
              <a:endCxn id="120" idx="0"/>
            </p:cNvCxnSpPr>
            <p:nvPr/>
          </p:nvCxnSpPr>
          <p:spPr>
            <a:xfrm flipH="1">
              <a:off x="3377782" y="4396422"/>
              <a:ext cx="1" cy="2313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3934557" y="4085215"/>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a:rPr>
                <a:t>6 vertices</a:t>
              </a:r>
            </a:p>
          </p:txBody>
        </p:sp>
        <p:sp>
          <p:nvSpPr>
            <p:cNvPr id="136" name="Rectangle 135"/>
            <p:cNvSpPr/>
            <p:nvPr/>
          </p:nvSpPr>
          <p:spPr>
            <a:xfrm>
              <a:off x="3738771" y="4672143"/>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Segoe UI Light"/>
                </a:rPr>
                <a:t>2</a:t>
              </a:r>
              <a:r>
                <a:rPr kumimoji="0" lang="en-US" sz="1200" b="0" i="0" u="none" strike="noStrike" kern="0" cap="none" spc="0" normalizeH="0" baseline="0" noProof="0" dirty="0">
                  <a:ln>
                    <a:noFill/>
                  </a:ln>
                  <a:solidFill>
                    <a:prstClr val="black"/>
                  </a:solidFill>
                  <a:effectLst/>
                  <a:uLnTx/>
                  <a:uFillTx/>
                  <a:latin typeface="Segoe UI Light"/>
                </a:rPr>
                <a:t> vertices</a:t>
              </a:r>
            </a:p>
          </p:txBody>
        </p:sp>
      </p:grpSp>
      <p:cxnSp>
        <p:nvCxnSpPr>
          <p:cNvPr id="6" name="Straight Connector 5"/>
          <p:cNvCxnSpPr>
            <a:stCxn id="123" idx="2"/>
            <a:endCxn id="141" idx="0"/>
          </p:cNvCxnSpPr>
          <p:nvPr/>
        </p:nvCxnSpPr>
        <p:spPr>
          <a:xfrm>
            <a:off x="1566874" y="3685893"/>
            <a:ext cx="539957" cy="406017"/>
          </a:xfrm>
          <a:prstGeom prst="line">
            <a:avLst/>
          </a:prstGeom>
          <a:ln w="28575">
            <a:solidFill>
              <a:srgbClr val="E74B3C"/>
            </a:solidFill>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4389437" y="1707979"/>
            <a:ext cx="3581399"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rPr>
              <a:t>As a result, dependent</a:t>
            </a:r>
            <a:r>
              <a:rPr kumimoji="0" lang="en-US" sz="1800" b="0" i="0" u="none" strike="noStrike" kern="0" cap="none" spc="0" normalizeH="0" noProof="0" dirty="0">
                <a:ln>
                  <a:noFill/>
                </a:ln>
                <a:solidFill>
                  <a:schemeClr val="tx1"/>
                </a:solidFill>
                <a:effectLst/>
                <a:uLnTx/>
                <a:uFillTx/>
                <a:latin typeface="+mj-lt"/>
              </a:rPr>
              <a:t> stages can start even if their antecedent stages are fully completed</a:t>
            </a:r>
            <a:endParaRPr kumimoji="0" lang="en-US" sz="1800" b="0" i="0" u="none" strike="noStrike" kern="0" cap="none" spc="0" normalizeH="0" baseline="0" noProof="0" dirty="0">
              <a:ln>
                <a:noFill/>
              </a:ln>
              <a:solidFill>
                <a:schemeClr val="tx1"/>
              </a:solidFill>
              <a:effectLst/>
              <a:uLnTx/>
              <a:uFillTx/>
              <a:latin typeface="+mj-lt"/>
            </a:endParaRPr>
          </a:p>
        </p:txBody>
      </p:sp>
      <p:grpSp>
        <p:nvGrpSpPr>
          <p:cNvPr id="148" name="Group 147"/>
          <p:cNvGrpSpPr/>
          <p:nvPr/>
        </p:nvGrpSpPr>
        <p:grpSpPr>
          <a:xfrm>
            <a:off x="4754748" y="3421062"/>
            <a:ext cx="2850776" cy="1542269"/>
            <a:chOff x="2006182" y="3451254"/>
            <a:chExt cx="2850776" cy="1542269"/>
          </a:xfrm>
        </p:grpSpPr>
        <p:sp>
          <p:nvSpPr>
            <p:cNvPr id="149" name="Rectangle 148"/>
            <p:cNvSpPr/>
            <p:nvPr/>
          </p:nvSpPr>
          <p:spPr>
            <a:xfrm>
              <a:off x="2012198" y="3817014"/>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a:rPr>
                <a:t>8 vertices</a:t>
              </a:r>
            </a:p>
          </p:txBody>
        </p:sp>
        <p:sp>
          <p:nvSpPr>
            <p:cNvPr id="151" name="Rectangle 44"/>
            <p:cNvSpPr>
              <a:spLocks noChangeArrowheads="1"/>
            </p:cNvSpPr>
            <p:nvPr/>
          </p:nvSpPr>
          <p:spPr bwMode="auto">
            <a:xfrm>
              <a:off x="2006182" y="3451254"/>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52" name="Rectangle 44"/>
            <p:cNvSpPr>
              <a:spLocks noChangeArrowheads="1"/>
            </p:cNvSpPr>
            <p:nvPr/>
          </p:nvSpPr>
          <p:spPr bwMode="auto">
            <a:xfrm>
              <a:off x="2796090" y="4030662"/>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07" name="Rectangle 44"/>
            <p:cNvSpPr>
              <a:spLocks noChangeArrowheads="1"/>
            </p:cNvSpPr>
            <p:nvPr/>
          </p:nvSpPr>
          <p:spPr bwMode="auto">
            <a:xfrm>
              <a:off x="3079282" y="4627763"/>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2" name="Rectangle 36"/>
            <p:cNvSpPr>
              <a:spLocks noChangeArrowheads="1"/>
            </p:cNvSpPr>
            <p:nvPr/>
          </p:nvSpPr>
          <p:spPr bwMode="auto">
            <a:xfrm>
              <a:off x="3146338" y="3531376"/>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3" name="Rectangle 41"/>
            <p:cNvSpPr>
              <a:spLocks noChangeArrowheads="1"/>
            </p:cNvSpPr>
            <p:nvPr/>
          </p:nvSpPr>
          <p:spPr bwMode="auto">
            <a:xfrm>
              <a:off x="2879703" y="3531376"/>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4" name="Rectangle 42"/>
            <p:cNvSpPr>
              <a:spLocks noChangeArrowheads="1"/>
            </p:cNvSpPr>
            <p:nvPr/>
          </p:nvSpPr>
          <p:spPr bwMode="auto">
            <a:xfrm>
              <a:off x="261306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defTabSz="777149"/>
              <a:endParaRPr lang="en-US" sz="1530" kern="0">
                <a:solidFill>
                  <a:sysClr val="windowText" lastClr="000000"/>
                </a:solidFill>
              </a:endParaRPr>
            </a:p>
          </p:txBody>
        </p:sp>
        <p:sp>
          <p:nvSpPr>
            <p:cNvPr id="265" name="Rectangle 43"/>
            <p:cNvSpPr>
              <a:spLocks noChangeArrowheads="1"/>
            </p:cNvSpPr>
            <p:nvPr/>
          </p:nvSpPr>
          <p:spPr bwMode="auto">
            <a:xfrm>
              <a:off x="2346433"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6" name="Rectangle 44"/>
            <p:cNvSpPr>
              <a:spLocks noChangeArrowheads="1"/>
            </p:cNvSpPr>
            <p:nvPr/>
          </p:nvSpPr>
          <p:spPr bwMode="auto">
            <a:xfrm>
              <a:off x="207979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7" name="Rectangle 41"/>
            <p:cNvSpPr>
              <a:spLocks noChangeArrowheads="1"/>
            </p:cNvSpPr>
            <p:nvPr/>
          </p:nvSpPr>
          <p:spPr bwMode="auto">
            <a:xfrm>
              <a:off x="421287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8" name="Rectangle 42"/>
            <p:cNvSpPr>
              <a:spLocks noChangeArrowheads="1"/>
            </p:cNvSpPr>
            <p:nvPr/>
          </p:nvSpPr>
          <p:spPr bwMode="auto">
            <a:xfrm>
              <a:off x="394624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9" name="Rectangle 43"/>
            <p:cNvSpPr>
              <a:spLocks noChangeArrowheads="1"/>
            </p:cNvSpPr>
            <p:nvPr/>
          </p:nvSpPr>
          <p:spPr bwMode="auto">
            <a:xfrm>
              <a:off x="367960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70" name="Rectangle 44"/>
            <p:cNvSpPr>
              <a:spLocks noChangeArrowheads="1"/>
            </p:cNvSpPr>
            <p:nvPr/>
          </p:nvSpPr>
          <p:spPr bwMode="auto">
            <a:xfrm>
              <a:off x="341297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71" name="Rectangle 44"/>
            <p:cNvSpPr>
              <a:spLocks noChangeArrowheads="1"/>
            </p:cNvSpPr>
            <p:nvPr/>
          </p:nvSpPr>
          <p:spPr bwMode="auto">
            <a:xfrm>
              <a:off x="4479514"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nvGrpSpPr>
            <p:cNvPr id="272" name="Group 271"/>
            <p:cNvGrpSpPr/>
            <p:nvPr/>
          </p:nvGrpSpPr>
          <p:grpSpPr>
            <a:xfrm>
              <a:off x="2886390" y="4122102"/>
              <a:ext cx="982785" cy="182880"/>
              <a:chOff x="6232630" y="5402262"/>
              <a:chExt cx="982785" cy="182880"/>
            </a:xfrm>
          </p:grpSpPr>
          <p:sp>
            <p:nvSpPr>
              <p:cNvPr id="280"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81" name="Rectangle 42"/>
              <p:cNvSpPr>
                <a:spLocks noChangeArrowheads="1"/>
              </p:cNvSpPr>
              <p:nvPr/>
            </p:nvSpPr>
            <p:spPr bwMode="auto">
              <a:xfrm>
                <a:off x="6765900" y="5402262"/>
                <a:ext cx="182880" cy="18288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82" name="Rectangle 43"/>
              <p:cNvSpPr>
                <a:spLocks noChangeArrowheads="1"/>
              </p:cNvSpPr>
              <p:nvPr/>
            </p:nvSpPr>
            <p:spPr bwMode="auto">
              <a:xfrm>
                <a:off x="6499265" y="5402262"/>
                <a:ext cx="182880" cy="18288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defTabSz="777149"/>
                <a:endParaRPr lang="en-US" sz="1530" kern="0">
                  <a:solidFill>
                    <a:sysClr val="windowText" lastClr="000000"/>
                  </a:solidFill>
                </a:endParaRPr>
              </a:p>
            </p:txBody>
          </p:sp>
          <p:sp>
            <p:nvSpPr>
              <p:cNvPr id="283" name="Rectangle 44"/>
              <p:cNvSpPr>
                <a:spLocks noChangeArrowheads="1"/>
              </p:cNvSpPr>
              <p:nvPr/>
            </p:nvSpPr>
            <p:spPr bwMode="auto">
              <a:xfrm>
                <a:off x="6232630" y="5402262"/>
                <a:ext cx="182880" cy="18288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grpSp>
          <p:nvGrpSpPr>
            <p:cNvPr id="273" name="Group 272"/>
            <p:cNvGrpSpPr/>
            <p:nvPr/>
          </p:nvGrpSpPr>
          <p:grpSpPr>
            <a:xfrm>
              <a:off x="3153024" y="4719203"/>
              <a:ext cx="449516" cy="182880"/>
              <a:chOff x="8365710" y="5402262"/>
              <a:chExt cx="449516" cy="182880"/>
            </a:xfrm>
          </p:grpSpPr>
          <p:sp>
            <p:nvSpPr>
              <p:cNvPr id="278"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defTabSz="777149"/>
                <a:endParaRPr lang="en-US" sz="1530" kern="0">
                  <a:solidFill>
                    <a:sysClr val="windowText" lastClr="000000"/>
                  </a:solidFill>
                </a:endParaRPr>
              </a:p>
            </p:txBody>
          </p:sp>
          <p:sp>
            <p:nvSpPr>
              <p:cNvPr id="279"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cxnSp>
          <p:nvCxnSpPr>
            <p:cNvPr id="274" name="Straight Arrow Connector 273"/>
            <p:cNvCxnSpPr>
              <a:stCxn id="151" idx="2"/>
              <a:endCxn id="152" idx="0"/>
            </p:cNvCxnSpPr>
            <p:nvPr/>
          </p:nvCxnSpPr>
          <p:spPr>
            <a:xfrm>
              <a:off x="3377782" y="3817014"/>
              <a:ext cx="1" cy="2136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a:stCxn id="152" idx="2"/>
              <a:endCxn id="207" idx="0"/>
            </p:cNvCxnSpPr>
            <p:nvPr/>
          </p:nvCxnSpPr>
          <p:spPr>
            <a:xfrm flipH="1">
              <a:off x="3377782" y="4396422"/>
              <a:ext cx="1" cy="2313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3934557" y="4085215"/>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a:rPr>
                <a:t>6 vertices</a:t>
              </a:r>
            </a:p>
          </p:txBody>
        </p:sp>
        <p:sp>
          <p:nvSpPr>
            <p:cNvPr id="277" name="Rectangle 276"/>
            <p:cNvSpPr/>
            <p:nvPr/>
          </p:nvSpPr>
          <p:spPr>
            <a:xfrm>
              <a:off x="3738771" y="4672143"/>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Segoe UI Light"/>
                </a:rPr>
                <a:t>2</a:t>
              </a:r>
              <a:r>
                <a:rPr kumimoji="0" lang="en-US" sz="1200" b="0" i="0" u="none" strike="noStrike" kern="0" cap="none" spc="0" normalizeH="0" baseline="0" noProof="0" dirty="0">
                  <a:ln>
                    <a:noFill/>
                  </a:ln>
                  <a:solidFill>
                    <a:prstClr val="black"/>
                  </a:solidFill>
                  <a:effectLst/>
                  <a:uLnTx/>
                  <a:uFillTx/>
                  <a:latin typeface="Segoe UI Light"/>
                </a:rPr>
                <a:t> vertices</a:t>
              </a:r>
            </a:p>
          </p:txBody>
        </p:sp>
      </p:grpSp>
      <p:cxnSp>
        <p:nvCxnSpPr>
          <p:cNvPr id="342" name="Straight Connector 341"/>
          <p:cNvCxnSpPr/>
          <p:nvPr/>
        </p:nvCxnSpPr>
        <p:spPr>
          <a:xfrm>
            <a:off x="8351837" y="1744662"/>
            <a:ext cx="0" cy="32766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3" name="Rectangle 342"/>
          <p:cNvSpPr/>
          <p:nvPr/>
        </p:nvSpPr>
        <p:spPr>
          <a:xfrm>
            <a:off x="8437425" y="1707979"/>
            <a:ext cx="3581399"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237">
              <a:defRPr/>
            </a:pPr>
            <a:r>
              <a:rPr lang="en-US" kern="0" dirty="0">
                <a:solidFill>
                  <a:schemeClr val="tx1"/>
                </a:solidFill>
                <a:latin typeface="+mj-lt"/>
              </a:rPr>
              <a:t>CRITICAL PATH = The dependency chain of vertexes that kept the job running to the very end.</a:t>
            </a:r>
          </a:p>
        </p:txBody>
      </p:sp>
      <p:grpSp>
        <p:nvGrpSpPr>
          <p:cNvPr id="344" name="Group 343"/>
          <p:cNvGrpSpPr/>
          <p:nvPr/>
        </p:nvGrpSpPr>
        <p:grpSpPr>
          <a:xfrm>
            <a:off x="8802736" y="3421062"/>
            <a:ext cx="2850776" cy="1542269"/>
            <a:chOff x="2006182" y="3451254"/>
            <a:chExt cx="2850776" cy="1542269"/>
          </a:xfrm>
        </p:grpSpPr>
        <p:sp>
          <p:nvSpPr>
            <p:cNvPr id="345" name="Rectangle 344"/>
            <p:cNvSpPr/>
            <p:nvPr/>
          </p:nvSpPr>
          <p:spPr>
            <a:xfrm>
              <a:off x="2012198" y="3817014"/>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a:rPr>
                <a:t>8 vertices</a:t>
              </a:r>
            </a:p>
          </p:txBody>
        </p:sp>
        <p:sp>
          <p:nvSpPr>
            <p:cNvPr id="346" name="Rectangle 44"/>
            <p:cNvSpPr>
              <a:spLocks noChangeArrowheads="1"/>
            </p:cNvSpPr>
            <p:nvPr/>
          </p:nvSpPr>
          <p:spPr bwMode="auto">
            <a:xfrm>
              <a:off x="2006182" y="3451254"/>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47" name="Rectangle 44"/>
            <p:cNvSpPr>
              <a:spLocks noChangeArrowheads="1"/>
            </p:cNvSpPr>
            <p:nvPr/>
          </p:nvSpPr>
          <p:spPr bwMode="auto">
            <a:xfrm>
              <a:off x="2796090" y="4030662"/>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48" name="Rectangle 44"/>
            <p:cNvSpPr>
              <a:spLocks noChangeArrowheads="1"/>
            </p:cNvSpPr>
            <p:nvPr/>
          </p:nvSpPr>
          <p:spPr bwMode="auto">
            <a:xfrm>
              <a:off x="3079282" y="4627763"/>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49" name="Rectangle 36"/>
            <p:cNvSpPr>
              <a:spLocks noChangeArrowheads="1"/>
            </p:cNvSpPr>
            <p:nvPr/>
          </p:nvSpPr>
          <p:spPr bwMode="auto">
            <a:xfrm>
              <a:off x="314633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0" name="Rectangle 41"/>
            <p:cNvSpPr>
              <a:spLocks noChangeArrowheads="1"/>
            </p:cNvSpPr>
            <p:nvPr/>
          </p:nvSpPr>
          <p:spPr bwMode="auto">
            <a:xfrm>
              <a:off x="287970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1" name="Rectangle 42"/>
            <p:cNvSpPr>
              <a:spLocks noChangeArrowheads="1"/>
            </p:cNvSpPr>
            <p:nvPr/>
          </p:nvSpPr>
          <p:spPr bwMode="auto">
            <a:xfrm>
              <a:off x="2613068" y="3531376"/>
              <a:ext cx="182880" cy="184709"/>
            </a:xfrm>
            <a:prstGeom prst="rect">
              <a:avLst/>
            </a:prstGeom>
            <a:solidFill>
              <a:schemeClr val="bg1"/>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2" name="Rectangle 43"/>
            <p:cNvSpPr>
              <a:spLocks noChangeArrowheads="1"/>
            </p:cNvSpPr>
            <p:nvPr/>
          </p:nvSpPr>
          <p:spPr bwMode="auto">
            <a:xfrm>
              <a:off x="234643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3" name="Rectangle 44"/>
            <p:cNvSpPr>
              <a:spLocks noChangeArrowheads="1"/>
            </p:cNvSpPr>
            <p:nvPr/>
          </p:nvSpPr>
          <p:spPr bwMode="auto">
            <a:xfrm>
              <a:off x="207979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4" name="Rectangle 41"/>
            <p:cNvSpPr>
              <a:spLocks noChangeArrowheads="1"/>
            </p:cNvSpPr>
            <p:nvPr/>
          </p:nvSpPr>
          <p:spPr bwMode="auto">
            <a:xfrm>
              <a:off x="421287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5" name="Rectangle 42"/>
            <p:cNvSpPr>
              <a:spLocks noChangeArrowheads="1"/>
            </p:cNvSpPr>
            <p:nvPr/>
          </p:nvSpPr>
          <p:spPr bwMode="auto">
            <a:xfrm>
              <a:off x="394624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6" name="Rectangle 43"/>
            <p:cNvSpPr>
              <a:spLocks noChangeArrowheads="1"/>
            </p:cNvSpPr>
            <p:nvPr/>
          </p:nvSpPr>
          <p:spPr bwMode="auto">
            <a:xfrm>
              <a:off x="367960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7" name="Rectangle 44"/>
            <p:cNvSpPr>
              <a:spLocks noChangeArrowheads="1"/>
            </p:cNvSpPr>
            <p:nvPr/>
          </p:nvSpPr>
          <p:spPr bwMode="auto">
            <a:xfrm>
              <a:off x="341297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8" name="Rectangle 44"/>
            <p:cNvSpPr>
              <a:spLocks noChangeArrowheads="1"/>
            </p:cNvSpPr>
            <p:nvPr/>
          </p:nvSpPr>
          <p:spPr bwMode="auto">
            <a:xfrm>
              <a:off x="4479514"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nvGrpSpPr>
            <p:cNvPr id="359" name="Group 358"/>
            <p:cNvGrpSpPr/>
            <p:nvPr/>
          </p:nvGrpSpPr>
          <p:grpSpPr>
            <a:xfrm>
              <a:off x="2886390" y="4122102"/>
              <a:ext cx="982785" cy="182880"/>
              <a:chOff x="6232630" y="5402262"/>
              <a:chExt cx="982785" cy="182880"/>
            </a:xfrm>
          </p:grpSpPr>
          <p:sp>
            <p:nvSpPr>
              <p:cNvPr id="367"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68"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69" name="Rectangle 43"/>
              <p:cNvSpPr>
                <a:spLocks noChangeArrowheads="1"/>
              </p:cNvSpPr>
              <p:nvPr/>
            </p:nvSpPr>
            <p:spPr bwMode="auto">
              <a:xfrm>
                <a:off x="6499265" y="5402262"/>
                <a:ext cx="182880" cy="182880"/>
              </a:xfrm>
              <a:prstGeom prst="rect">
                <a:avLst/>
              </a:prstGeom>
              <a:solidFill>
                <a:schemeClr val="bg1"/>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defTabSz="777149"/>
                <a:endParaRPr lang="en-US" sz="1530" kern="0">
                  <a:solidFill>
                    <a:sysClr val="windowText" lastClr="000000"/>
                  </a:solidFill>
                </a:endParaRPr>
              </a:p>
            </p:txBody>
          </p:sp>
          <p:sp>
            <p:nvSpPr>
              <p:cNvPr id="370"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grpSp>
          <p:nvGrpSpPr>
            <p:cNvPr id="360" name="Group 359"/>
            <p:cNvGrpSpPr/>
            <p:nvPr/>
          </p:nvGrpSpPr>
          <p:grpSpPr>
            <a:xfrm>
              <a:off x="3153024" y="4719203"/>
              <a:ext cx="449516" cy="182880"/>
              <a:chOff x="8365710" y="5402262"/>
              <a:chExt cx="449516" cy="182880"/>
            </a:xfrm>
          </p:grpSpPr>
          <p:sp>
            <p:nvSpPr>
              <p:cNvPr id="365" name="Rectangle 41"/>
              <p:cNvSpPr>
                <a:spLocks noChangeArrowheads="1"/>
              </p:cNvSpPr>
              <p:nvPr/>
            </p:nvSpPr>
            <p:spPr bwMode="auto">
              <a:xfrm>
                <a:off x="8365710" y="5402262"/>
                <a:ext cx="182880" cy="182880"/>
              </a:xfrm>
              <a:prstGeom prst="rect">
                <a:avLst/>
              </a:prstGeom>
              <a:solidFill>
                <a:schemeClr val="bg1"/>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defTabSz="777149"/>
                <a:endParaRPr lang="en-US" sz="1530" kern="0">
                  <a:solidFill>
                    <a:sysClr val="windowText" lastClr="000000"/>
                  </a:solidFill>
                </a:endParaRPr>
              </a:p>
            </p:txBody>
          </p:sp>
          <p:sp>
            <p:nvSpPr>
              <p:cNvPr id="366"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cxnSp>
          <p:nvCxnSpPr>
            <p:cNvPr id="361" name="Straight Arrow Connector 360"/>
            <p:cNvCxnSpPr>
              <a:stCxn id="346" idx="2"/>
              <a:endCxn id="347" idx="0"/>
            </p:cNvCxnSpPr>
            <p:nvPr/>
          </p:nvCxnSpPr>
          <p:spPr>
            <a:xfrm>
              <a:off x="3377782" y="3817014"/>
              <a:ext cx="1" cy="2136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2" name="Straight Arrow Connector 361"/>
            <p:cNvCxnSpPr>
              <a:stCxn id="347" idx="2"/>
              <a:endCxn id="348" idx="0"/>
            </p:cNvCxnSpPr>
            <p:nvPr/>
          </p:nvCxnSpPr>
          <p:spPr>
            <a:xfrm flipH="1">
              <a:off x="3377782" y="4396422"/>
              <a:ext cx="1" cy="2313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3" name="Rectangle 362"/>
            <p:cNvSpPr/>
            <p:nvPr/>
          </p:nvSpPr>
          <p:spPr>
            <a:xfrm>
              <a:off x="3934557" y="4085215"/>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a:rPr>
                <a:t>6 vertices</a:t>
              </a:r>
            </a:p>
          </p:txBody>
        </p:sp>
        <p:sp>
          <p:nvSpPr>
            <p:cNvPr id="364" name="Rectangle 363"/>
            <p:cNvSpPr/>
            <p:nvPr/>
          </p:nvSpPr>
          <p:spPr>
            <a:xfrm>
              <a:off x="3738771" y="4672143"/>
              <a:ext cx="922401" cy="276999"/>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Segoe UI Light"/>
                </a:rPr>
                <a:t>2</a:t>
              </a:r>
              <a:r>
                <a:rPr kumimoji="0" lang="en-US" sz="1200" b="0" i="0" u="none" strike="noStrike" kern="0" cap="none" spc="0" normalizeH="0" baseline="0" noProof="0" dirty="0">
                  <a:ln>
                    <a:noFill/>
                  </a:ln>
                  <a:solidFill>
                    <a:prstClr val="black"/>
                  </a:solidFill>
                  <a:effectLst/>
                  <a:uLnTx/>
                  <a:uFillTx/>
                  <a:latin typeface="Segoe UI Light"/>
                </a:rPr>
                <a:t> vertices</a:t>
              </a:r>
            </a:p>
          </p:txBody>
        </p:sp>
      </p:grpSp>
      <p:cxnSp>
        <p:nvCxnSpPr>
          <p:cNvPr id="371" name="Straight Connector 370"/>
          <p:cNvCxnSpPr>
            <a:stCxn id="351" idx="2"/>
            <a:endCxn id="369" idx="0"/>
          </p:cNvCxnSpPr>
          <p:nvPr/>
        </p:nvCxnSpPr>
        <p:spPr>
          <a:xfrm>
            <a:off x="9501062" y="3685893"/>
            <a:ext cx="539957" cy="406017"/>
          </a:xfrm>
          <a:prstGeom prst="line">
            <a:avLst/>
          </a:prstGeom>
          <a:ln w="28575">
            <a:solidFill>
              <a:srgbClr val="E74B3C"/>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a:stCxn id="369" idx="2"/>
            <a:endCxn id="365" idx="0"/>
          </p:cNvCxnSpPr>
          <p:nvPr/>
        </p:nvCxnSpPr>
        <p:spPr>
          <a:xfrm flipH="1">
            <a:off x="10041018" y="4274790"/>
            <a:ext cx="1" cy="414221"/>
          </a:xfrm>
          <a:prstGeom prst="line">
            <a:avLst/>
          </a:prstGeom>
          <a:ln w="28575">
            <a:solidFill>
              <a:srgbClr val="E74B3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126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DEMO </a:t>
            </a:r>
            <a:br>
              <a:rPr lang="en-US" sz="6731" dirty="0">
                <a:solidFill>
                  <a:schemeClr val="bg1"/>
                </a:solidFill>
              </a:rPr>
            </a:br>
            <a:br>
              <a:rPr lang="en-US" sz="6731" dirty="0">
                <a:solidFill>
                  <a:schemeClr val="bg1"/>
                </a:solidFill>
              </a:rPr>
            </a:br>
            <a:r>
              <a:rPr lang="en-US" sz="6731" dirty="0">
                <a:solidFill>
                  <a:schemeClr val="bg1"/>
                </a:solidFill>
              </a:rPr>
              <a:t>Job Heat maps</a:t>
            </a:r>
            <a:br>
              <a:rPr lang="en-US" sz="6731" dirty="0">
                <a:solidFill>
                  <a:schemeClr val="bg1"/>
                </a:solidFill>
              </a:rPr>
            </a:br>
            <a:r>
              <a:rPr lang="en-US" sz="6731" dirty="0">
                <a:solidFill>
                  <a:schemeClr val="bg1"/>
                </a:solidFill>
              </a:rPr>
              <a:t>Job Playback</a:t>
            </a:r>
            <a:endParaRPr lang="en-US" sz="3060" dirty="0">
              <a:solidFill>
                <a:schemeClr val="bg1"/>
              </a:solidFill>
            </a:endParaRPr>
          </a:p>
        </p:txBody>
      </p:sp>
    </p:spTree>
    <p:extLst>
      <p:ext uri="{BB962C8B-B14F-4D97-AF65-F5344CB8AC3E}">
        <p14:creationId xmlns:p14="http://schemas.microsoft.com/office/powerpoint/2010/main" val="2144964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Stage (</a:t>
            </a:r>
            <a:r>
              <a:rPr lang="en-US" sz="6731" dirty="0" err="1">
                <a:solidFill>
                  <a:schemeClr val="bg1"/>
                </a:solidFill>
              </a:rPr>
              <a:t>SuperVertex</a:t>
            </a:r>
            <a:r>
              <a:rPr lang="en-US" sz="6731"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534225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Stage Details</a:t>
            </a:r>
          </a:p>
        </p:txBody>
      </p:sp>
      <p:sp>
        <p:nvSpPr>
          <p:cNvPr id="4" name="Rectangle 3"/>
          <p:cNvSpPr/>
          <p:nvPr/>
        </p:nvSpPr>
        <p:spPr>
          <a:xfrm>
            <a:off x="2713037" y="1658311"/>
            <a:ext cx="5828771" cy="48166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740" b="0" i="0" u="none" strike="noStrike" kern="0" cap="none" spc="0" normalizeH="0" baseline="0" noProof="0" dirty="0">
              <a:ln>
                <a:noFill/>
              </a:ln>
              <a:solidFill>
                <a:schemeClr val="tx1">
                  <a:lumMod val="65000"/>
                  <a:lumOff val="35000"/>
                </a:schemeClr>
              </a:solidFill>
              <a:effectLst/>
              <a:uLnTx/>
              <a:uFillTx/>
            </a:endParaRPr>
          </a:p>
        </p:txBody>
      </p:sp>
      <p:pic>
        <p:nvPicPr>
          <p:cNvPr id="6" name="Picture 5"/>
          <p:cNvPicPr>
            <a:picLocks noChangeAspect="1"/>
          </p:cNvPicPr>
          <p:nvPr/>
        </p:nvPicPr>
        <p:blipFill>
          <a:blip r:embed="rId2"/>
          <a:stretch>
            <a:fillRect/>
          </a:stretch>
        </p:blipFill>
        <p:spPr>
          <a:xfrm>
            <a:off x="2713037" y="2046896"/>
            <a:ext cx="6779186" cy="3713356"/>
          </a:xfrm>
          <a:prstGeom prst="rect">
            <a:avLst/>
          </a:prstGeom>
          <a:ln>
            <a:noFill/>
          </a:ln>
          <a:effectLst>
            <a:outerShdw blurRad="292100" dist="139700" dir="2700000" algn="tl" rotWithShape="0">
              <a:srgbClr val="333333">
                <a:alpha val="65000"/>
              </a:srgbClr>
            </a:outerShdw>
          </a:effectLst>
        </p:spPr>
      </p:pic>
      <p:sp>
        <p:nvSpPr>
          <p:cNvPr id="7" name="Rectangular Callout 6"/>
          <p:cNvSpPr/>
          <p:nvPr/>
        </p:nvSpPr>
        <p:spPr>
          <a:xfrm>
            <a:off x="5196945" y="1564495"/>
            <a:ext cx="3011532" cy="582877"/>
          </a:xfrm>
          <a:prstGeom prst="wedgeRectCallout">
            <a:avLst>
              <a:gd name="adj1" fmla="val -43488"/>
              <a:gd name="adj2" fmla="val 220729"/>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252 Pieces of work</a:t>
            </a:r>
          </a:p>
        </p:txBody>
      </p:sp>
      <p:sp>
        <p:nvSpPr>
          <p:cNvPr id="8" name="Rectangular Callout 7"/>
          <p:cNvSpPr/>
          <p:nvPr/>
        </p:nvSpPr>
        <p:spPr>
          <a:xfrm>
            <a:off x="8052475" y="2786743"/>
            <a:ext cx="3011532" cy="582877"/>
          </a:xfrm>
          <a:prstGeom prst="wedgeRectCallout">
            <a:avLst>
              <a:gd name="adj1" fmla="val -119945"/>
              <a:gd name="adj2" fmla="val 114884"/>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AVG Vertex execution time</a:t>
            </a:r>
          </a:p>
        </p:txBody>
      </p:sp>
      <p:sp>
        <p:nvSpPr>
          <p:cNvPr id="9" name="Rectangular Callout 8"/>
          <p:cNvSpPr/>
          <p:nvPr/>
        </p:nvSpPr>
        <p:spPr>
          <a:xfrm>
            <a:off x="8066246" y="4066639"/>
            <a:ext cx="3011532" cy="582877"/>
          </a:xfrm>
          <a:prstGeom prst="wedgeRectCallout">
            <a:avLst>
              <a:gd name="adj1" fmla="val -76778"/>
              <a:gd name="adj2" fmla="val -24982"/>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4.3 Billion rows</a:t>
            </a:r>
          </a:p>
        </p:txBody>
      </p:sp>
      <p:sp>
        <p:nvSpPr>
          <p:cNvPr id="10" name="Rectangular Callout 9"/>
          <p:cNvSpPr/>
          <p:nvPr/>
        </p:nvSpPr>
        <p:spPr>
          <a:xfrm>
            <a:off x="4206345" y="5669932"/>
            <a:ext cx="3011532" cy="582877"/>
          </a:xfrm>
          <a:prstGeom prst="wedgeRectCallout">
            <a:avLst>
              <a:gd name="adj1" fmla="val -14222"/>
              <a:gd name="adj2" fmla="val -179969"/>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Data Read &amp; Written</a:t>
            </a:r>
          </a:p>
        </p:txBody>
      </p:sp>
    </p:spTree>
    <p:extLst>
      <p:ext uri="{BB962C8B-B14F-4D97-AF65-F5344CB8AC3E}">
        <p14:creationId xmlns:p14="http://schemas.microsoft.com/office/powerpoint/2010/main" val="292449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dirty="0"/>
              <a:t>Automatic Vertex retry</a:t>
            </a:r>
          </a:p>
        </p:txBody>
      </p:sp>
      <p:pic>
        <p:nvPicPr>
          <p:cNvPr id="3" name="Picture 2"/>
          <p:cNvPicPr>
            <a:picLocks noChangeAspect="1"/>
          </p:cNvPicPr>
          <p:nvPr/>
        </p:nvPicPr>
        <p:blipFill>
          <a:blip r:embed="rId2"/>
          <a:stretch>
            <a:fillRect/>
          </a:stretch>
        </p:blipFill>
        <p:spPr>
          <a:xfrm>
            <a:off x="503237" y="1748630"/>
            <a:ext cx="7264464" cy="4796631"/>
          </a:xfrm>
          <a:prstGeom prst="rect">
            <a:avLst/>
          </a:prstGeom>
          <a:ln>
            <a:noFill/>
          </a:ln>
          <a:effectLst>
            <a:outerShdw blurRad="292100" dist="139700" dir="2700000" algn="tl" rotWithShape="0">
              <a:srgbClr val="333333">
                <a:alpha val="65000"/>
              </a:srgbClr>
            </a:outerShdw>
          </a:effectLst>
        </p:spPr>
      </p:pic>
      <p:sp>
        <p:nvSpPr>
          <p:cNvPr id="8" name="Rectangular Callout 7"/>
          <p:cNvSpPr/>
          <p:nvPr/>
        </p:nvSpPr>
        <p:spPr>
          <a:xfrm>
            <a:off x="7208837" y="1644843"/>
            <a:ext cx="3011532" cy="582877"/>
          </a:xfrm>
          <a:prstGeom prst="wedgeRectCallout">
            <a:avLst>
              <a:gd name="adj1" fmla="val -43488"/>
              <a:gd name="adj2" fmla="val 220729"/>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A vertex failed … but was retried automatically</a:t>
            </a:r>
          </a:p>
        </p:txBody>
      </p:sp>
      <p:sp>
        <p:nvSpPr>
          <p:cNvPr id="10" name="Rectangular Callout 9"/>
          <p:cNvSpPr/>
          <p:nvPr/>
        </p:nvSpPr>
        <p:spPr>
          <a:xfrm>
            <a:off x="7970837" y="5326062"/>
            <a:ext cx="3011532" cy="582877"/>
          </a:xfrm>
          <a:prstGeom prst="wedgeRectCallout">
            <a:avLst>
              <a:gd name="adj1" fmla="val -92962"/>
              <a:gd name="adj2" fmla="val -42991"/>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Overall Stage Completed Successfully</a:t>
            </a:r>
          </a:p>
        </p:txBody>
      </p:sp>
      <p:sp>
        <p:nvSpPr>
          <p:cNvPr id="2" name="Rectangle 1"/>
          <p:cNvSpPr/>
          <p:nvPr/>
        </p:nvSpPr>
        <p:spPr>
          <a:xfrm>
            <a:off x="8428036" y="2887662"/>
            <a:ext cx="3814119"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rPr>
              <a:t>A vertex might fail because:</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dirty="0">
                <a:ln>
                  <a:noFill/>
                </a:ln>
                <a:solidFill>
                  <a:schemeClr val="tx1"/>
                </a:solidFill>
                <a:effectLst/>
                <a:uLnTx/>
                <a:uFillTx/>
                <a:latin typeface="+mj-lt"/>
              </a:rPr>
              <a:t>Router congested</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dirty="0">
                <a:ln>
                  <a:noFill/>
                </a:ln>
                <a:solidFill>
                  <a:schemeClr val="tx1"/>
                </a:solidFill>
                <a:effectLst/>
                <a:uLnTx/>
                <a:uFillTx/>
                <a:latin typeface="+mj-lt"/>
              </a:rPr>
              <a:t>Hardware failure (ex: hard drive failed)</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dirty="0">
                <a:ln>
                  <a:noFill/>
                </a:ln>
                <a:solidFill>
                  <a:schemeClr val="tx1"/>
                </a:solidFill>
                <a:effectLst/>
                <a:uLnTx/>
                <a:uFillTx/>
                <a:latin typeface="+mj-lt"/>
              </a:rPr>
              <a:t>VM had to be rebooted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rPr>
              <a:t>U-SQL job will automatically schedule a vertex on another VM. </a:t>
            </a:r>
          </a:p>
        </p:txBody>
      </p:sp>
    </p:spTree>
    <p:extLst>
      <p:ext uri="{BB962C8B-B14F-4D97-AF65-F5344CB8AC3E}">
        <p14:creationId xmlns:p14="http://schemas.microsoft.com/office/powerpoint/2010/main" val="3006546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Inside a Stage: The Operator Graph</a:t>
            </a:r>
          </a:p>
        </p:txBody>
      </p:sp>
      <p:pic>
        <p:nvPicPr>
          <p:cNvPr id="2" name="Picture 1"/>
          <p:cNvPicPr>
            <a:picLocks noChangeAspect="1"/>
          </p:cNvPicPr>
          <p:nvPr/>
        </p:nvPicPr>
        <p:blipFill>
          <a:blip r:embed="rId2"/>
          <a:stretch>
            <a:fillRect/>
          </a:stretch>
        </p:blipFill>
        <p:spPr>
          <a:xfrm>
            <a:off x="427037" y="2354262"/>
            <a:ext cx="4741333" cy="266700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6218238" y="1820862"/>
            <a:ext cx="5562599"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Operator Graph:</a:t>
            </a:r>
          </a:p>
          <a:p>
            <a:pPr marL="285750" indent="-285750">
              <a:buFont typeface="Arial" panose="020B0604020202020204" pitchFamily="34" charset="0"/>
              <a:buChar char="•"/>
            </a:pPr>
            <a:r>
              <a:rPr lang="en-US" dirty="0">
                <a:solidFill>
                  <a:schemeClr val="tx1"/>
                </a:solidFill>
              </a:rPr>
              <a:t>See if UDOs are present</a:t>
            </a:r>
          </a:p>
          <a:p>
            <a:pPr marL="285750" indent="-285750">
              <a:buFont typeface="Arial" panose="020B0604020202020204" pitchFamily="34" charset="0"/>
              <a:buChar char="•"/>
            </a:pPr>
            <a:r>
              <a:rPr lang="en-US" dirty="0">
                <a:solidFill>
                  <a:schemeClr val="tx1"/>
                </a:solidFill>
              </a:rPr>
              <a:t>See if expensive operations are being done (SORT)</a:t>
            </a:r>
          </a:p>
        </p:txBody>
      </p:sp>
    </p:spTree>
    <p:extLst>
      <p:ext uri="{BB962C8B-B14F-4D97-AF65-F5344CB8AC3E}">
        <p14:creationId xmlns:p14="http://schemas.microsoft.com/office/powerpoint/2010/main" val="3776130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DEMO </a:t>
            </a:r>
            <a:br>
              <a:rPr lang="en-US" sz="6731" dirty="0">
                <a:solidFill>
                  <a:schemeClr val="bg1"/>
                </a:solidFill>
              </a:rPr>
            </a:br>
            <a:r>
              <a:rPr lang="en-US" sz="6731" dirty="0">
                <a:solidFill>
                  <a:schemeClr val="bg1"/>
                </a:solidFill>
              </a:rPr>
              <a:t>Vertex Execution View</a:t>
            </a:r>
            <a:br>
              <a:rPr lang="en-US" sz="6731" dirty="0">
                <a:solidFill>
                  <a:schemeClr val="bg1"/>
                </a:solidFill>
              </a:rPr>
            </a:br>
            <a:r>
              <a:rPr lang="en-US" sz="6731" dirty="0">
                <a:solidFill>
                  <a:schemeClr val="bg1"/>
                </a:solidFill>
              </a:rPr>
              <a:t>Critical Path</a:t>
            </a:r>
            <a:br>
              <a:rPr lang="en-US" sz="6731" dirty="0">
                <a:solidFill>
                  <a:schemeClr val="bg1"/>
                </a:solidFill>
              </a:rPr>
            </a:br>
            <a:endParaRPr lang="en-US" sz="3060" dirty="0">
              <a:solidFill>
                <a:schemeClr val="bg1"/>
              </a:solidFill>
            </a:endParaRPr>
          </a:p>
        </p:txBody>
      </p:sp>
    </p:spTree>
    <p:extLst>
      <p:ext uri="{BB962C8B-B14F-4D97-AF65-F5344CB8AC3E}">
        <p14:creationId xmlns:p14="http://schemas.microsoft.com/office/powerpoint/2010/main" val="83390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Develop massively parallel programs with simplicity</a:t>
            </a:r>
            <a:endParaRPr lang="en-US" sz="2800"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3200" b="1" dirty="0">
                <a:solidFill>
                  <a:srgbClr val="E74B3C"/>
                </a:solidFill>
              </a:rPr>
              <a:t>U-SQL is a simple, expressive, and extensible language</a:t>
            </a:r>
            <a:r>
              <a:rPr lang="en-US" sz="3200" dirty="0">
                <a:solidFill>
                  <a:srgbClr val="E74B3C"/>
                </a:solidFill>
              </a:rPr>
              <a:t> </a:t>
            </a:r>
            <a:r>
              <a:rPr lang="en-US" sz="3200" dirty="0">
                <a:solidFill>
                  <a:schemeClr val="bg1"/>
                </a:solidFill>
              </a:rPr>
              <a:t>that allows you to write code once and automatically have it be parallelized for the scale you need.  You can</a:t>
            </a:r>
            <a:r>
              <a:rPr lang="en-US" sz="3200" b="1" dirty="0">
                <a:solidFill>
                  <a:schemeClr val="bg1"/>
                </a:solidFill>
              </a:rPr>
              <a:t> </a:t>
            </a:r>
            <a:r>
              <a:rPr lang="en-US" sz="3200" b="1" dirty="0">
                <a:solidFill>
                  <a:srgbClr val="E74B3C"/>
                </a:solidFill>
              </a:rPr>
              <a:t>process petabytes of data</a:t>
            </a:r>
            <a:r>
              <a:rPr lang="en-US" sz="3200" dirty="0">
                <a:solidFill>
                  <a:srgbClr val="E74B3C"/>
                </a:solidFill>
              </a:rPr>
              <a:t> </a:t>
            </a:r>
            <a:r>
              <a:rPr lang="en-US" sz="3200" dirty="0">
                <a:solidFill>
                  <a:schemeClr val="bg1"/>
                </a:solidFill>
              </a:rPr>
              <a:t>for diverse workload categories such as ETL, machine learning, cognitive science, machine translation, imaging processing, and sentiment analysis by using U-SQL and leveraging existing libraries written in .NET languages, R, or Python..</a:t>
            </a:r>
          </a:p>
        </p:txBody>
      </p:sp>
    </p:spTree>
    <p:extLst>
      <p:ext uri="{BB962C8B-B14F-4D97-AF65-F5344CB8AC3E}">
        <p14:creationId xmlns:p14="http://schemas.microsoft.com/office/powerpoint/2010/main" val="2527036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3339651" cy="6994525"/>
          </a:xfrm>
          <a:prstGeom prst="rect">
            <a:avLst/>
          </a:prstGeom>
          <a:ln>
            <a:noFill/>
          </a:ln>
          <a:effectLst>
            <a:outerShdw blurRad="292100" dist="139700" dir="2700000" algn="tl" rotWithShape="0">
              <a:srgbClr val="333333">
                <a:alpha val="65000"/>
              </a:srgbClr>
            </a:outerShdw>
          </a:effectLst>
        </p:spPr>
      </p:pic>
      <p:sp>
        <p:nvSpPr>
          <p:cNvPr id="4" name="Rectangular Callout 3"/>
          <p:cNvSpPr/>
          <p:nvPr/>
        </p:nvSpPr>
        <p:spPr>
          <a:xfrm>
            <a:off x="4618037" y="5249862"/>
            <a:ext cx="3885649" cy="1095509"/>
          </a:xfrm>
          <a:prstGeom prst="wedgeRectCallout">
            <a:avLst>
              <a:gd name="adj1" fmla="val -102954"/>
              <a:gd name="adj2" fmla="val 55327"/>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rPr>
              <a:t>Vertex Execution View</a:t>
            </a:r>
          </a:p>
        </p:txBody>
      </p:sp>
    </p:spTree>
    <p:extLst>
      <p:ext uri="{BB962C8B-B14F-4D97-AF65-F5344CB8AC3E}">
        <p14:creationId xmlns:p14="http://schemas.microsoft.com/office/powerpoint/2010/main" val="1471878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82" y="-1"/>
            <a:ext cx="12434711" cy="5503560"/>
          </a:xfrm>
          <a:prstGeom prst="rect">
            <a:avLst/>
          </a:prstGeom>
        </p:spPr>
      </p:pic>
      <p:sp>
        <p:nvSpPr>
          <p:cNvPr id="4" name="Rectangular Callout 3"/>
          <p:cNvSpPr/>
          <p:nvPr/>
        </p:nvSpPr>
        <p:spPr>
          <a:xfrm>
            <a:off x="5052483" y="5815754"/>
            <a:ext cx="3885649" cy="1095509"/>
          </a:xfrm>
          <a:prstGeom prst="wedgeRectCallout">
            <a:avLst>
              <a:gd name="adj1" fmla="val -37290"/>
              <a:gd name="adj2" fmla="val -113326"/>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rPr>
              <a:t>All the vertexes</a:t>
            </a:r>
          </a:p>
        </p:txBody>
      </p:sp>
      <p:sp>
        <p:nvSpPr>
          <p:cNvPr id="8" name="Rectangular Callout 7"/>
          <p:cNvSpPr/>
          <p:nvPr/>
        </p:nvSpPr>
        <p:spPr>
          <a:xfrm>
            <a:off x="2526683" y="777169"/>
            <a:ext cx="3885649" cy="1095509"/>
          </a:xfrm>
          <a:prstGeom prst="wedgeRectCallout">
            <a:avLst>
              <a:gd name="adj1" fmla="val -63329"/>
              <a:gd name="adj2" fmla="val 49973"/>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rPr>
              <a:t>Filter which vertexes to see</a:t>
            </a:r>
          </a:p>
        </p:txBody>
      </p:sp>
    </p:spTree>
    <p:extLst>
      <p:ext uri="{BB962C8B-B14F-4D97-AF65-F5344CB8AC3E}">
        <p14:creationId xmlns:p14="http://schemas.microsoft.com/office/powerpoint/2010/main" val="665716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1" y="0"/>
            <a:ext cx="5726036" cy="6911263"/>
          </a:xfrm>
          <a:prstGeom prst="rect">
            <a:avLst/>
          </a:prstGeom>
        </p:spPr>
      </p:pic>
      <p:sp>
        <p:nvSpPr>
          <p:cNvPr id="8" name="Rectangular Callout 7"/>
          <p:cNvSpPr/>
          <p:nvPr/>
        </p:nvSpPr>
        <p:spPr>
          <a:xfrm>
            <a:off x="6412530" y="971462"/>
            <a:ext cx="3885649" cy="1095509"/>
          </a:xfrm>
          <a:prstGeom prst="wedgeRectCallout">
            <a:avLst>
              <a:gd name="adj1" fmla="val -134276"/>
              <a:gd name="adj2" fmla="val 120914"/>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011"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rPr>
              <a:t>The Critical Path</a:t>
            </a:r>
          </a:p>
        </p:txBody>
      </p:sp>
    </p:spTree>
    <p:extLst>
      <p:ext uri="{BB962C8B-B14F-4D97-AF65-F5344CB8AC3E}">
        <p14:creationId xmlns:p14="http://schemas.microsoft.com/office/powerpoint/2010/main" val="1009945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Local Execution</a:t>
            </a:r>
            <a:endParaRPr lang="en-US" dirty="0">
              <a:solidFill>
                <a:schemeClr val="bg1"/>
              </a:solidFill>
            </a:endParaRPr>
          </a:p>
        </p:txBody>
      </p:sp>
    </p:spTree>
    <p:extLst>
      <p:ext uri="{BB962C8B-B14F-4D97-AF65-F5344CB8AC3E}">
        <p14:creationId xmlns:p14="http://schemas.microsoft.com/office/powerpoint/2010/main" val="2200010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DEMO </a:t>
            </a:r>
            <a:br>
              <a:rPr lang="en-US" sz="6731" dirty="0">
                <a:solidFill>
                  <a:schemeClr val="bg1"/>
                </a:solidFill>
              </a:rPr>
            </a:br>
            <a:r>
              <a:rPr lang="en-US" sz="6731" dirty="0">
                <a:solidFill>
                  <a:schemeClr val="bg1"/>
                </a:solidFill>
              </a:rPr>
              <a:t>Local Execution</a:t>
            </a:r>
            <a:endParaRPr lang="en-US" sz="3060" dirty="0">
              <a:solidFill>
                <a:schemeClr val="bg1"/>
              </a:solidFill>
            </a:endParaRPr>
          </a:p>
        </p:txBody>
      </p:sp>
    </p:spTree>
    <p:extLst>
      <p:ext uri="{BB962C8B-B14F-4D97-AF65-F5344CB8AC3E}">
        <p14:creationId xmlns:p14="http://schemas.microsoft.com/office/powerpoint/2010/main" val="2229289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Execution</a:t>
            </a:r>
          </a:p>
        </p:txBody>
      </p:sp>
      <p:sp>
        <p:nvSpPr>
          <p:cNvPr id="3" name="Content Placeholder 2"/>
          <p:cNvSpPr>
            <a:spLocks noGrp="1"/>
          </p:cNvSpPr>
          <p:nvPr>
            <p:ph idx="1"/>
          </p:nvPr>
        </p:nvSpPr>
        <p:spPr/>
        <p:txBody>
          <a:bodyPr/>
          <a:lstStyle/>
          <a:p>
            <a:r>
              <a:rPr lang="en-US" dirty="0"/>
              <a:t>Allows developers to test U-SQL jobs without using cloud resources</a:t>
            </a:r>
          </a:p>
          <a:p>
            <a:r>
              <a:rPr lang="en-US" dirty="0"/>
              <a:t>Key Takeaways</a:t>
            </a:r>
          </a:p>
          <a:p>
            <a:pPr lvl="1"/>
            <a:r>
              <a:rPr lang="en-US" dirty="0"/>
              <a:t>For Testing and Debugging, not meant as a general-purpose mechanisms for running scripts</a:t>
            </a:r>
          </a:p>
          <a:p>
            <a:pPr lvl="1"/>
            <a:r>
              <a:rPr lang="en-US" dirty="0"/>
              <a:t>No network restrictions on local execution</a:t>
            </a:r>
          </a:p>
          <a:p>
            <a:pPr lvl="1"/>
            <a:r>
              <a:rPr lang="en-US" dirty="0"/>
              <a:t>Filename case sensitive in cloud but not locally</a:t>
            </a:r>
          </a:p>
          <a:p>
            <a:pPr lvl="1"/>
            <a:endParaRPr lang="en-US" dirty="0"/>
          </a:p>
        </p:txBody>
      </p:sp>
    </p:spTree>
    <p:extLst>
      <p:ext uri="{BB962C8B-B14F-4D97-AF65-F5344CB8AC3E}">
        <p14:creationId xmlns:p14="http://schemas.microsoft.com/office/powerpoint/2010/main" val="278066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Debug and Optimize your Big Data programs with ease</a:t>
            </a:r>
            <a:endParaRPr lang="en-US" sz="2800"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3200" dirty="0">
                <a:solidFill>
                  <a:schemeClr val="bg1"/>
                </a:solidFill>
              </a:rPr>
              <a:t>Debugging failures in cloud distributed programs are now as easy as debugging a program in your personal environment. Our execution environment </a:t>
            </a:r>
            <a:r>
              <a:rPr lang="en-US" sz="3200" b="1" dirty="0">
                <a:solidFill>
                  <a:srgbClr val="E74B3C"/>
                </a:solidFill>
              </a:rPr>
              <a:t>actively analyzes your programs as they run and offers recommendations</a:t>
            </a:r>
            <a:r>
              <a:rPr lang="en-US" sz="3200" dirty="0">
                <a:solidFill>
                  <a:srgbClr val="E74B3C"/>
                </a:solidFill>
              </a:rPr>
              <a:t> </a:t>
            </a:r>
            <a:r>
              <a:rPr lang="en-US" sz="3200" dirty="0">
                <a:solidFill>
                  <a:schemeClr val="bg1"/>
                </a:solidFill>
              </a:rPr>
              <a:t>to improve performance and reduce cost. For example, if you requested 1000 AUs for your program and only 50 AUs were needed, the system would recommend that you only use 50 AUs resulting in a 20x cost savings.</a:t>
            </a:r>
          </a:p>
        </p:txBody>
      </p:sp>
    </p:spTree>
    <p:extLst>
      <p:ext uri="{BB962C8B-B14F-4D97-AF65-F5344CB8AC3E}">
        <p14:creationId xmlns:p14="http://schemas.microsoft.com/office/powerpoint/2010/main" val="26992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DEMO</a:t>
            </a:r>
            <a:br>
              <a:rPr lang="en-US" sz="6731" dirty="0">
                <a:solidFill>
                  <a:schemeClr val="bg1"/>
                </a:solidFill>
              </a:rPr>
            </a:br>
            <a:r>
              <a:rPr lang="en-US" sz="4800" dirty="0">
                <a:solidFill>
                  <a:schemeClr val="bg1"/>
                </a:solidFill>
              </a:rPr>
              <a:t>Start in seconds, Scale instantly, Pay per job</a:t>
            </a:r>
            <a:br>
              <a:rPr lang="en-US" sz="6731"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26424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Hadoop &amp; Big Data Azure</a:t>
            </a:r>
            <a:endParaRPr lang="en-US" dirty="0">
              <a:solidFill>
                <a:schemeClr val="bg1"/>
              </a:solidFill>
            </a:endParaRPr>
          </a:p>
        </p:txBody>
      </p:sp>
    </p:spTree>
    <p:extLst>
      <p:ext uri="{BB962C8B-B14F-4D97-AF65-F5344CB8AC3E}">
        <p14:creationId xmlns:p14="http://schemas.microsoft.com/office/powerpoint/2010/main" val="59346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p:cNvSpPr/>
          <p:nvPr/>
        </p:nvSpPr>
        <p:spPr>
          <a:xfrm>
            <a:off x="3891050" y="830262"/>
            <a:ext cx="5828771" cy="5775678"/>
          </a:xfrm>
          <a:prstGeom prst="rect">
            <a:avLst/>
          </a:prstGeom>
          <a:solidFill>
            <a:schemeClr val="bg1">
              <a:lumMod val="85000"/>
            </a:schemeClr>
          </a:solidFill>
          <a:ln>
            <a:solidFill>
              <a:schemeClr val="bg2">
                <a:lumMod val="2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bg1"/>
              </a:solidFill>
              <a:effectLst/>
              <a:uLnTx/>
              <a:uFillTx/>
            </a:endParaRPr>
          </a:p>
        </p:txBody>
      </p:sp>
      <p:sp>
        <p:nvSpPr>
          <p:cNvPr id="2" name="Title 1"/>
          <p:cNvSpPr>
            <a:spLocks noGrp="1"/>
          </p:cNvSpPr>
          <p:nvPr>
            <p:ph type="title"/>
          </p:nvPr>
        </p:nvSpPr>
        <p:spPr>
          <a:xfrm>
            <a:off x="194320" y="194293"/>
            <a:ext cx="12047836" cy="468348"/>
          </a:xfrm>
        </p:spPr>
        <p:txBody>
          <a:bodyPr>
            <a:normAutofit fontScale="90000"/>
          </a:bodyPr>
          <a:lstStyle/>
          <a:p>
            <a:pPr lvl="0" algn="ctr">
              <a:defRPr/>
            </a:pPr>
            <a:r>
              <a:rPr lang="en-US" sz="5099" dirty="0"/>
              <a:t>Big Data in Azure</a:t>
            </a:r>
          </a:p>
        </p:txBody>
      </p:sp>
      <p:sp>
        <p:nvSpPr>
          <p:cNvPr id="22" name="Rectangle 21"/>
          <p:cNvSpPr/>
          <p:nvPr/>
        </p:nvSpPr>
        <p:spPr>
          <a:xfrm>
            <a:off x="4389437" y="5342417"/>
            <a:ext cx="4815416" cy="1049680"/>
          </a:xfrm>
          <a:prstGeom prst="rect">
            <a:avLst/>
          </a:prstGeom>
          <a:solidFill>
            <a:srgbClr val="107C1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bg1"/>
                </a:solidFill>
                <a:effectLst/>
                <a:uLnTx/>
                <a:uFillTx/>
                <a:latin typeface="+mj-lt"/>
              </a:rPr>
              <a:t>Data Lake Store</a:t>
            </a:r>
          </a:p>
          <a:p>
            <a:pPr lvl="0" algn="ctr" defTabSz="777149">
              <a:defRPr/>
            </a:pPr>
            <a:r>
              <a:rPr lang="en-US" kern="0" dirty="0">
                <a:solidFill>
                  <a:schemeClr val="bg1"/>
                </a:solidFill>
                <a:latin typeface="+mj-lt"/>
              </a:rPr>
              <a:t>Hyper-scale Storage optimized for analytics</a:t>
            </a:r>
          </a:p>
        </p:txBody>
      </p:sp>
      <p:cxnSp>
        <p:nvCxnSpPr>
          <p:cNvPr id="7" name="Straight Connector 6"/>
          <p:cNvCxnSpPr/>
          <p:nvPr/>
        </p:nvCxnSpPr>
        <p:spPr>
          <a:xfrm>
            <a:off x="667543" y="4857309"/>
            <a:ext cx="11189494" cy="0"/>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96543" y="850929"/>
            <a:ext cx="5479044" cy="706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720" b="0" i="0" u="none" strike="noStrike" kern="0" cap="none" spc="0" normalizeH="0" baseline="0" noProof="0" dirty="0">
                <a:ln>
                  <a:noFill/>
                </a:ln>
                <a:solidFill>
                  <a:schemeClr val="tx1"/>
                </a:solidFill>
                <a:effectLst/>
                <a:uLnTx/>
                <a:uFillTx/>
                <a:latin typeface="+mj-lt"/>
              </a:rPr>
              <a:t>Azure Data Lake</a:t>
            </a:r>
          </a:p>
        </p:txBody>
      </p:sp>
      <p:sp>
        <p:nvSpPr>
          <p:cNvPr id="36" name="Rectangle 35"/>
          <p:cNvSpPr/>
          <p:nvPr/>
        </p:nvSpPr>
        <p:spPr>
          <a:xfrm>
            <a:off x="1132099" y="1363662"/>
            <a:ext cx="2331508" cy="3105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bg1"/>
                </a:solidFill>
                <a:effectLst/>
                <a:uLnTx/>
                <a:uFillTx/>
                <a:latin typeface="+mj-lt"/>
              </a:rPr>
              <a:t>IaaS Hadoop</a:t>
            </a:r>
          </a:p>
        </p:txBody>
      </p:sp>
      <p:sp>
        <p:nvSpPr>
          <p:cNvPr id="37" name="Rectangle 36"/>
          <p:cNvSpPr/>
          <p:nvPr/>
        </p:nvSpPr>
        <p:spPr>
          <a:xfrm>
            <a:off x="1121873" y="4014038"/>
            <a:ext cx="2331508"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solidFill>
                <a:effectLst/>
                <a:uLnTx/>
                <a:uFillTx/>
                <a:latin typeface="+mj-lt"/>
              </a:rPr>
              <a:t>Hadoop distros on Azure VMs</a:t>
            </a:r>
          </a:p>
        </p:txBody>
      </p:sp>
      <p:sp>
        <p:nvSpPr>
          <p:cNvPr id="38" name="Rectangle 37"/>
          <p:cNvSpPr/>
          <p:nvPr/>
        </p:nvSpPr>
        <p:spPr>
          <a:xfrm>
            <a:off x="1132099" y="5342417"/>
            <a:ext cx="2331508" cy="1126645"/>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bg1"/>
                </a:solidFill>
                <a:effectLst/>
                <a:uLnTx/>
                <a:uFillTx/>
                <a:latin typeface="+mj-lt"/>
              </a:rPr>
              <a:t>Blob Storage</a:t>
            </a:r>
          </a:p>
        </p:txBody>
      </p:sp>
      <p:sp>
        <p:nvSpPr>
          <p:cNvPr id="17" name="Rectangle 16"/>
          <p:cNvSpPr/>
          <p:nvPr/>
        </p:nvSpPr>
        <p:spPr>
          <a:xfrm>
            <a:off x="4389437" y="1363662"/>
            <a:ext cx="2331508" cy="3105062"/>
          </a:xfrm>
          <a:prstGeom prst="rect">
            <a:avLst/>
          </a:prstGeom>
          <a:solidFill>
            <a:srgbClr val="0078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bg1"/>
                </a:solidFill>
                <a:effectLst/>
                <a:uLnTx/>
                <a:uFillTx/>
                <a:latin typeface="+mj-lt"/>
              </a:rPr>
              <a:t>HDInsight</a:t>
            </a:r>
          </a:p>
        </p:txBody>
      </p:sp>
      <p:sp>
        <p:nvSpPr>
          <p:cNvPr id="5" name="Rectangle 4"/>
          <p:cNvSpPr/>
          <p:nvPr/>
        </p:nvSpPr>
        <p:spPr>
          <a:xfrm>
            <a:off x="4389437" y="4014038"/>
            <a:ext cx="2331508"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solidFill>
                <a:effectLst/>
                <a:uLnTx/>
                <a:uFillTx/>
                <a:latin typeface="+mj-lt"/>
              </a:rPr>
              <a:t>Azure-managed Hadoop clusters</a:t>
            </a:r>
          </a:p>
        </p:txBody>
      </p:sp>
      <p:sp>
        <p:nvSpPr>
          <p:cNvPr id="32" name="Rectangle 31"/>
          <p:cNvSpPr/>
          <p:nvPr/>
        </p:nvSpPr>
        <p:spPr>
          <a:xfrm>
            <a:off x="4848799" y="2491299"/>
            <a:ext cx="1424811" cy="274336"/>
          </a:xfrm>
          <a:prstGeom prst="rect">
            <a:avLst/>
          </a:prstGeom>
          <a:solidFill>
            <a:srgbClr val="0018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solidFill>
                <a:effectLst/>
                <a:uLnTx/>
                <a:uFillTx/>
                <a:latin typeface="+mj-lt"/>
              </a:rPr>
              <a:t>Hadoop</a:t>
            </a:r>
          </a:p>
        </p:txBody>
      </p:sp>
      <p:sp>
        <p:nvSpPr>
          <p:cNvPr id="33" name="Rectangle 32"/>
          <p:cNvSpPr/>
          <p:nvPr/>
        </p:nvSpPr>
        <p:spPr>
          <a:xfrm>
            <a:off x="4849725" y="2821860"/>
            <a:ext cx="1424811" cy="274336"/>
          </a:xfrm>
          <a:prstGeom prst="rect">
            <a:avLst/>
          </a:prstGeom>
          <a:solidFill>
            <a:srgbClr val="0018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solidFill>
                <a:effectLst/>
                <a:uLnTx/>
                <a:uFillTx/>
                <a:latin typeface="+mj-lt"/>
              </a:rPr>
              <a:t>Spark</a:t>
            </a:r>
          </a:p>
        </p:txBody>
      </p:sp>
      <p:sp>
        <p:nvSpPr>
          <p:cNvPr id="34" name="Rectangle 33"/>
          <p:cNvSpPr/>
          <p:nvPr/>
        </p:nvSpPr>
        <p:spPr>
          <a:xfrm>
            <a:off x="4848799" y="3184061"/>
            <a:ext cx="1424811" cy="274336"/>
          </a:xfrm>
          <a:prstGeom prst="rect">
            <a:avLst/>
          </a:prstGeom>
          <a:solidFill>
            <a:srgbClr val="0018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err="1">
                <a:ln>
                  <a:noFill/>
                </a:ln>
                <a:solidFill>
                  <a:schemeClr val="bg1"/>
                </a:solidFill>
                <a:effectLst/>
                <a:uLnTx/>
                <a:uFillTx/>
                <a:latin typeface="+mj-lt"/>
              </a:rPr>
              <a:t>HBase</a:t>
            </a:r>
            <a:endParaRPr kumimoji="0" lang="en-US" sz="1360" b="0" i="0" u="none" strike="noStrike" kern="0" cap="none" spc="0" normalizeH="0" baseline="0" noProof="0" dirty="0">
              <a:ln>
                <a:noFill/>
              </a:ln>
              <a:solidFill>
                <a:schemeClr val="bg1"/>
              </a:solidFill>
              <a:effectLst/>
              <a:uLnTx/>
              <a:uFillTx/>
              <a:latin typeface="+mj-lt"/>
            </a:endParaRPr>
          </a:p>
        </p:txBody>
      </p:sp>
      <p:sp>
        <p:nvSpPr>
          <p:cNvPr id="35" name="Rectangle 34"/>
          <p:cNvSpPr/>
          <p:nvPr/>
        </p:nvSpPr>
        <p:spPr>
          <a:xfrm>
            <a:off x="4842786" y="3558958"/>
            <a:ext cx="1424811" cy="274336"/>
          </a:xfrm>
          <a:prstGeom prst="rect">
            <a:avLst/>
          </a:prstGeom>
          <a:solidFill>
            <a:srgbClr val="0018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solidFill>
                <a:effectLst/>
                <a:uLnTx/>
                <a:uFillTx/>
                <a:latin typeface="+mj-lt"/>
              </a:rPr>
              <a:t>Storm</a:t>
            </a:r>
          </a:p>
        </p:txBody>
      </p:sp>
      <p:grpSp>
        <p:nvGrpSpPr>
          <p:cNvPr id="28" name="Group 27"/>
          <p:cNvGrpSpPr/>
          <p:nvPr/>
        </p:nvGrpSpPr>
        <p:grpSpPr>
          <a:xfrm>
            <a:off x="5187613" y="1797699"/>
            <a:ext cx="749034" cy="544546"/>
            <a:chOff x="3365500" y="4116388"/>
            <a:chExt cx="1570037" cy="1141413"/>
          </a:xfrm>
        </p:grpSpPr>
        <p:sp>
          <p:nvSpPr>
            <p:cNvPr id="29" name="Freeform 49"/>
            <p:cNvSpPr>
              <a:spLocks noEditPoints="1"/>
            </p:cNvSpPr>
            <p:nvPr/>
          </p:nvSpPr>
          <p:spPr bwMode="auto">
            <a:xfrm>
              <a:off x="3365500" y="4116388"/>
              <a:ext cx="1570037" cy="1141413"/>
            </a:xfrm>
            <a:custGeom>
              <a:avLst/>
              <a:gdLst>
                <a:gd name="T0" fmla="*/ 6137 w 14832"/>
                <a:gd name="T1" fmla="*/ 8965 h 10783"/>
                <a:gd name="T2" fmla="*/ 5781 w 14832"/>
                <a:gd name="T3" fmla="*/ 8730 h 10783"/>
                <a:gd name="T4" fmla="*/ 4083 w 14832"/>
                <a:gd name="T5" fmla="*/ 8216 h 10783"/>
                <a:gd name="T6" fmla="*/ 3755 w 14832"/>
                <a:gd name="T7" fmla="*/ 9972 h 10783"/>
                <a:gd name="T8" fmla="*/ 2687 w 14832"/>
                <a:gd name="T9" fmla="*/ 10607 h 10783"/>
                <a:gd name="T10" fmla="*/ 2102 w 14832"/>
                <a:gd name="T11" fmla="*/ 9104 h 10783"/>
                <a:gd name="T12" fmla="*/ 1235 w 14832"/>
                <a:gd name="T13" fmla="*/ 7273 h 10783"/>
                <a:gd name="T14" fmla="*/ 1127 w 14832"/>
                <a:gd name="T15" fmla="*/ 5308 h 10783"/>
                <a:gd name="T16" fmla="*/ 149 w 14832"/>
                <a:gd name="T17" fmla="*/ 4605 h 10783"/>
                <a:gd name="T18" fmla="*/ 474 w 14832"/>
                <a:gd name="T19" fmla="*/ 3575 h 10783"/>
                <a:gd name="T20" fmla="*/ 555 w 14832"/>
                <a:gd name="T21" fmla="*/ 4279 h 10783"/>
                <a:gd name="T22" fmla="*/ 802 w 14832"/>
                <a:gd name="T23" fmla="*/ 4830 h 10783"/>
                <a:gd name="T24" fmla="*/ 3031 w 14832"/>
                <a:gd name="T25" fmla="*/ 2802 h 10783"/>
                <a:gd name="T26" fmla="*/ 4406 w 14832"/>
                <a:gd name="T27" fmla="*/ 2558 h 10783"/>
                <a:gd name="T28" fmla="*/ 3081 w 14832"/>
                <a:gd name="T29" fmla="*/ 4642 h 10783"/>
                <a:gd name="T30" fmla="*/ 3562 w 14832"/>
                <a:gd name="T31" fmla="*/ 6571 h 10783"/>
                <a:gd name="T32" fmla="*/ 5629 w 14832"/>
                <a:gd name="T33" fmla="*/ 7092 h 10783"/>
                <a:gd name="T34" fmla="*/ 7380 w 14832"/>
                <a:gd name="T35" fmla="*/ 6723 h 10783"/>
                <a:gd name="T36" fmla="*/ 7361 w 14832"/>
                <a:gd name="T37" fmla="*/ 3984 h 10783"/>
                <a:gd name="T38" fmla="*/ 7094 w 14832"/>
                <a:gd name="T39" fmla="*/ 4285 h 10783"/>
                <a:gd name="T40" fmla="*/ 6987 w 14832"/>
                <a:gd name="T41" fmla="*/ 6290 h 10783"/>
                <a:gd name="T42" fmla="*/ 4952 w 14832"/>
                <a:gd name="T43" fmla="*/ 6982 h 10783"/>
                <a:gd name="T44" fmla="*/ 4056 w 14832"/>
                <a:gd name="T45" fmla="*/ 5494 h 10783"/>
                <a:gd name="T46" fmla="*/ 3995 w 14832"/>
                <a:gd name="T47" fmla="*/ 3516 h 10783"/>
                <a:gd name="T48" fmla="*/ 7034 w 14832"/>
                <a:gd name="T49" fmla="*/ 1324 h 10783"/>
                <a:gd name="T50" fmla="*/ 6734 w 14832"/>
                <a:gd name="T51" fmla="*/ 796 h 10783"/>
                <a:gd name="T52" fmla="*/ 9460 w 14832"/>
                <a:gd name="T53" fmla="*/ 64 h 10783"/>
                <a:gd name="T54" fmla="*/ 10600 w 14832"/>
                <a:gd name="T55" fmla="*/ 1459 h 10783"/>
                <a:gd name="T56" fmla="*/ 11843 w 14832"/>
                <a:gd name="T57" fmla="*/ 2300 h 10783"/>
                <a:gd name="T58" fmla="*/ 11532 w 14832"/>
                <a:gd name="T59" fmla="*/ 2526 h 10783"/>
                <a:gd name="T60" fmla="*/ 11978 w 14832"/>
                <a:gd name="T61" fmla="*/ 2994 h 10783"/>
                <a:gd name="T62" fmla="*/ 12447 w 14832"/>
                <a:gd name="T63" fmla="*/ 3355 h 10783"/>
                <a:gd name="T64" fmla="*/ 12276 w 14832"/>
                <a:gd name="T65" fmla="*/ 4544 h 10783"/>
                <a:gd name="T66" fmla="*/ 12767 w 14832"/>
                <a:gd name="T67" fmla="*/ 2092 h 10783"/>
                <a:gd name="T68" fmla="*/ 13588 w 14832"/>
                <a:gd name="T69" fmla="*/ 903 h 10783"/>
                <a:gd name="T70" fmla="*/ 14461 w 14832"/>
                <a:gd name="T71" fmla="*/ 947 h 10783"/>
                <a:gd name="T72" fmla="*/ 14687 w 14832"/>
                <a:gd name="T73" fmla="*/ 4434 h 10783"/>
                <a:gd name="T74" fmla="*/ 12655 w 14832"/>
                <a:gd name="T75" fmla="*/ 6662 h 10783"/>
                <a:gd name="T76" fmla="*/ 10066 w 14832"/>
                <a:gd name="T77" fmla="*/ 5712 h 10783"/>
                <a:gd name="T78" fmla="*/ 9782 w 14832"/>
                <a:gd name="T79" fmla="*/ 6353 h 10783"/>
                <a:gd name="T80" fmla="*/ 11061 w 14832"/>
                <a:gd name="T81" fmla="*/ 6977 h 10783"/>
                <a:gd name="T82" fmla="*/ 10590 w 14832"/>
                <a:gd name="T83" fmla="*/ 7698 h 10783"/>
                <a:gd name="T84" fmla="*/ 8473 w 14832"/>
                <a:gd name="T85" fmla="*/ 6622 h 10783"/>
                <a:gd name="T86" fmla="*/ 8937 w 14832"/>
                <a:gd name="T87" fmla="*/ 7279 h 10783"/>
                <a:gd name="T88" fmla="*/ 8191 w 14832"/>
                <a:gd name="T89" fmla="*/ 9163 h 10783"/>
                <a:gd name="T90" fmla="*/ 6136 w 14832"/>
                <a:gd name="T91" fmla="*/ 10756 h 10783"/>
                <a:gd name="T92" fmla="*/ 10735 w 14832"/>
                <a:gd name="T93" fmla="*/ 3102 h 10783"/>
                <a:gd name="T94" fmla="*/ 10340 w 14832"/>
                <a:gd name="T95" fmla="*/ 3073 h 10783"/>
                <a:gd name="T96" fmla="*/ 10320 w 14832"/>
                <a:gd name="T97" fmla="*/ 2657 h 10783"/>
                <a:gd name="T98" fmla="*/ 9155 w 14832"/>
                <a:gd name="T99" fmla="*/ 3323 h 10783"/>
                <a:gd name="T100" fmla="*/ 9337 w 14832"/>
                <a:gd name="T101" fmla="*/ 3385 h 10783"/>
                <a:gd name="T102" fmla="*/ 9442 w 14832"/>
                <a:gd name="T103" fmla="*/ 4031 h 10783"/>
                <a:gd name="T104" fmla="*/ 6076 w 14832"/>
                <a:gd name="T105" fmla="*/ 2490 h 10783"/>
                <a:gd name="T106" fmla="*/ 6189 w 14832"/>
                <a:gd name="T107" fmla="*/ 3093 h 10783"/>
                <a:gd name="T108" fmla="*/ 7467 w 14832"/>
                <a:gd name="T109" fmla="*/ 1842 h 10783"/>
                <a:gd name="T110" fmla="*/ 6249 w 14832"/>
                <a:gd name="T111" fmla="*/ 2025 h 10783"/>
                <a:gd name="T112" fmla="*/ 5392 w 14832"/>
                <a:gd name="T113" fmla="*/ 3950 h 10783"/>
                <a:gd name="T114" fmla="*/ 9358 w 14832"/>
                <a:gd name="T115" fmla="*/ 1916 h 10783"/>
                <a:gd name="T116" fmla="*/ 8711 w 14832"/>
                <a:gd name="T117" fmla="*/ 1875 h 10783"/>
                <a:gd name="T118" fmla="*/ 8633 w 14832"/>
                <a:gd name="T119" fmla="*/ 2505 h 10783"/>
                <a:gd name="T120" fmla="*/ 13968 w 14832"/>
                <a:gd name="T121" fmla="*/ 680 h 10783"/>
                <a:gd name="T122" fmla="*/ 12994 w 14832"/>
                <a:gd name="T123" fmla="*/ 1432 h 10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832" h="10783">
                  <a:moveTo>
                    <a:pt x="5570" y="10190"/>
                  </a:moveTo>
                  <a:lnTo>
                    <a:pt x="5549" y="10163"/>
                  </a:lnTo>
                  <a:lnTo>
                    <a:pt x="5529" y="10136"/>
                  </a:lnTo>
                  <a:lnTo>
                    <a:pt x="5510" y="10110"/>
                  </a:lnTo>
                  <a:lnTo>
                    <a:pt x="5491" y="10084"/>
                  </a:lnTo>
                  <a:lnTo>
                    <a:pt x="5458" y="10035"/>
                  </a:lnTo>
                  <a:lnTo>
                    <a:pt x="5429" y="9987"/>
                  </a:lnTo>
                  <a:lnTo>
                    <a:pt x="5403" y="9943"/>
                  </a:lnTo>
                  <a:lnTo>
                    <a:pt x="5381" y="9901"/>
                  </a:lnTo>
                  <a:lnTo>
                    <a:pt x="5363" y="9860"/>
                  </a:lnTo>
                  <a:lnTo>
                    <a:pt x="5347" y="9822"/>
                  </a:lnTo>
                  <a:lnTo>
                    <a:pt x="5335" y="9784"/>
                  </a:lnTo>
                  <a:lnTo>
                    <a:pt x="5327" y="9749"/>
                  </a:lnTo>
                  <a:lnTo>
                    <a:pt x="5321" y="9716"/>
                  </a:lnTo>
                  <a:lnTo>
                    <a:pt x="5317" y="9686"/>
                  </a:lnTo>
                  <a:lnTo>
                    <a:pt x="5316" y="9656"/>
                  </a:lnTo>
                  <a:lnTo>
                    <a:pt x="5319" y="9627"/>
                  </a:lnTo>
                  <a:lnTo>
                    <a:pt x="5323" y="9600"/>
                  </a:lnTo>
                  <a:lnTo>
                    <a:pt x="5329" y="9575"/>
                  </a:lnTo>
                  <a:lnTo>
                    <a:pt x="5337" y="9551"/>
                  </a:lnTo>
                  <a:lnTo>
                    <a:pt x="5347" y="9528"/>
                  </a:lnTo>
                  <a:lnTo>
                    <a:pt x="5360" y="9505"/>
                  </a:lnTo>
                  <a:lnTo>
                    <a:pt x="5373" y="9485"/>
                  </a:lnTo>
                  <a:lnTo>
                    <a:pt x="5388" y="9465"/>
                  </a:lnTo>
                  <a:lnTo>
                    <a:pt x="5404" y="9447"/>
                  </a:lnTo>
                  <a:lnTo>
                    <a:pt x="5421" y="9428"/>
                  </a:lnTo>
                  <a:lnTo>
                    <a:pt x="5439" y="9411"/>
                  </a:lnTo>
                  <a:lnTo>
                    <a:pt x="5479" y="9378"/>
                  </a:lnTo>
                  <a:lnTo>
                    <a:pt x="5519" y="9346"/>
                  </a:lnTo>
                  <a:lnTo>
                    <a:pt x="5561" y="9316"/>
                  </a:lnTo>
                  <a:lnTo>
                    <a:pt x="5602" y="9287"/>
                  </a:lnTo>
                  <a:lnTo>
                    <a:pt x="5685" y="9242"/>
                  </a:lnTo>
                  <a:lnTo>
                    <a:pt x="5769" y="9198"/>
                  </a:lnTo>
                  <a:lnTo>
                    <a:pt x="5809" y="9178"/>
                  </a:lnTo>
                  <a:lnTo>
                    <a:pt x="5849" y="9158"/>
                  </a:lnTo>
                  <a:lnTo>
                    <a:pt x="5888" y="9139"/>
                  </a:lnTo>
                  <a:lnTo>
                    <a:pt x="5926" y="9119"/>
                  </a:lnTo>
                  <a:lnTo>
                    <a:pt x="5961" y="9101"/>
                  </a:lnTo>
                  <a:lnTo>
                    <a:pt x="5995" y="9082"/>
                  </a:lnTo>
                  <a:lnTo>
                    <a:pt x="6026" y="9063"/>
                  </a:lnTo>
                  <a:lnTo>
                    <a:pt x="6054" y="9046"/>
                  </a:lnTo>
                  <a:lnTo>
                    <a:pt x="6078" y="9027"/>
                  </a:lnTo>
                  <a:lnTo>
                    <a:pt x="6100" y="9010"/>
                  </a:lnTo>
                  <a:lnTo>
                    <a:pt x="6119" y="8992"/>
                  </a:lnTo>
                  <a:lnTo>
                    <a:pt x="6126" y="8984"/>
                  </a:lnTo>
                  <a:lnTo>
                    <a:pt x="6132" y="8975"/>
                  </a:lnTo>
                  <a:lnTo>
                    <a:pt x="6137" y="8965"/>
                  </a:lnTo>
                  <a:lnTo>
                    <a:pt x="6142" y="8952"/>
                  </a:lnTo>
                  <a:lnTo>
                    <a:pt x="6147" y="8937"/>
                  </a:lnTo>
                  <a:lnTo>
                    <a:pt x="6152" y="8919"/>
                  </a:lnTo>
                  <a:lnTo>
                    <a:pt x="6155" y="8901"/>
                  </a:lnTo>
                  <a:lnTo>
                    <a:pt x="6158" y="8879"/>
                  </a:lnTo>
                  <a:lnTo>
                    <a:pt x="6161" y="8855"/>
                  </a:lnTo>
                  <a:lnTo>
                    <a:pt x="6163" y="8832"/>
                  </a:lnTo>
                  <a:lnTo>
                    <a:pt x="6165" y="8805"/>
                  </a:lnTo>
                  <a:lnTo>
                    <a:pt x="6167" y="8778"/>
                  </a:lnTo>
                  <a:lnTo>
                    <a:pt x="6168" y="8749"/>
                  </a:lnTo>
                  <a:lnTo>
                    <a:pt x="6169" y="8720"/>
                  </a:lnTo>
                  <a:lnTo>
                    <a:pt x="6170" y="8660"/>
                  </a:lnTo>
                  <a:lnTo>
                    <a:pt x="6171" y="8597"/>
                  </a:lnTo>
                  <a:lnTo>
                    <a:pt x="6170" y="8534"/>
                  </a:lnTo>
                  <a:lnTo>
                    <a:pt x="6169" y="8472"/>
                  </a:lnTo>
                  <a:lnTo>
                    <a:pt x="6168" y="8413"/>
                  </a:lnTo>
                  <a:lnTo>
                    <a:pt x="6167" y="8385"/>
                  </a:lnTo>
                  <a:lnTo>
                    <a:pt x="6167" y="8357"/>
                  </a:lnTo>
                  <a:lnTo>
                    <a:pt x="6166" y="8331"/>
                  </a:lnTo>
                  <a:lnTo>
                    <a:pt x="6165" y="8306"/>
                  </a:lnTo>
                  <a:lnTo>
                    <a:pt x="6165" y="8283"/>
                  </a:lnTo>
                  <a:lnTo>
                    <a:pt x="6164" y="8262"/>
                  </a:lnTo>
                  <a:lnTo>
                    <a:pt x="6164" y="8241"/>
                  </a:lnTo>
                  <a:lnTo>
                    <a:pt x="6163" y="8224"/>
                  </a:lnTo>
                  <a:lnTo>
                    <a:pt x="6163" y="8210"/>
                  </a:lnTo>
                  <a:lnTo>
                    <a:pt x="6163" y="8196"/>
                  </a:lnTo>
                  <a:lnTo>
                    <a:pt x="6160" y="8220"/>
                  </a:lnTo>
                  <a:lnTo>
                    <a:pt x="6155" y="8245"/>
                  </a:lnTo>
                  <a:lnTo>
                    <a:pt x="6150" y="8270"/>
                  </a:lnTo>
                  <a:lnTo>
                    <a:pt x="6142" y="8296"/>
                  </a:lnTo>
                  <a:lnTo>
                    <a:pt x="6134" y="8322"/>
                  </a:lnTo>
                  <a:lnTo>
                    <a:pt x="6124" y="8349"/>
                  </a:lnTo>
                  <a:lnTo>
                    <a:pt x="6112" y="8376"/>
                  </a:lnTo>
                  <a:lnTo>
                    <a:pt x="6100" y="8403"/>
                  </a:lnTo>
                  <a:lnTo>
                    <a:pt x="6087" y="8431"/>
                  </a:lnTo>
                  <a:lnTo>
                    <a:pt x="6070" y="8459"/>
                  </a:lnTo>
                  <a:lnTo>
                    <a:pt x="6054" y="8486"/>
                  </a:lnTo>
                  <a:lnTo>
                    <a:pt x="6034" y="8512"/>
                  </a:lnTo>
                  <a:lnTo>
                    <a:pt x="6013" y="8539"/>
                  </a:lnTo>
                  <a:lnTo>
                    <a:pt x="5992" y="8566"/>
                  </a:lnTo>
                  <a:lnTo>
                    <a:pt x="5967" y="8592"/>
                  </a:lnTo>
                  <a:lnTo>
                    <a:pt x="5941" y="8616"/>
                  </a:lnTo>
                  <a:lnTo>
                    <a:pt x="5913" y="8641"/>
                  </a:lnTo>
                  <a:lnTo>
                    <a:pt x="5883" y="8665"/>
                  </a:lnTo>
                  <a:lnTo>
                    <a:pt x="5851" y="8687"/>
                  </a:lnTo>
                  <a:lnTo>
                    <a:pt x="5817" y="8709"/>
                  </a:lnTo>
                  <a:lnTo>
                    <a:pt x="5781" y="8730"/>
                  </a:lnTo>
                  <a:lnTo>
                    <a:pt x="5742" y="8748"/>
                  </a:lnTo>
                  <a:lnTo>
                    <a:pt x="5702" y="8767"/>
                  </a:lnTo>
                  <a:lnTo>
                    <a:pt x="5659" y="8783"/>
                  </a:lnTo>
                  <a:lnTo>
                    <a:pt x="5614" y="8798"/>
                  </a:lnTo>
                  <a:lnTo>
                    <a:pt x="5566" y="8811"/>
                  </a:lnTo>
                  <a:lnTo>
                    <a:pt x="5516" y="8822"/>
                  </a:lnTo>
                  <a:lnTo>
                    <a:pt x="5463" y="8833"/>
                  </a:lnTo>
                  <a:lnTo>
                    <a:pt x="5408" y="8840"/>
                  </a:lnTo>
                  <a:lnTo>
                    <a:pt x="5351" y="8846"/>
                  </a:lnTo>
                  <a:lnTo>
                    <a:pt x="5291" y="8849"/>
                  </a:lnTo>
                  <a:lnTo>
                    <a:pt x="5228" y="8850"/>
                  </a:lnTo>
                  <a:lnTo>
                    <a:pt x="5166" y="8850"/>
                  </a:lnTo>
                  <a:lnTo>
                    <a:pt x="5088" y="8846"/>
                  </a:lnTo>
                  <a:lnTo>
                    <a:pt x="5015" y="8839"/>
                  </a:lnTo>
                  <a:lnTo>
                    <a:pt x="4945" y="8829"/>
                  </a:lnTo>
                  <a:lnTo>
                    <a:pt x="4879" y="8815"/>
                  </a:lnTo>
                  <a:lnTo>
                    <a:pt x="4816" y="8801"/>
                  </a:lnTo>
                  <a:lnTo>
                    <a:pt x="4755" y="8783"/>
                  </a:lnTo>
                  <a:lnTo>
                    <a:pt x="4698" y="8764"/>
                  </a:lnTo>
                  <a:lnTo>
                    <a:pt x="4644" y="8743"/>
                  </a:lnTo>
                  <a:lnTo>
                    <a:pt x="4594" y="8719"/>
                  </a:lnTo>
                  <a:lnTo>
                    <a:pt x="4546" y="8696"/>
                  </a:lnTo>
                  <a:lnTo>
                    <a:pt x="4501" y="8670"/>
                  </a:lnTo>
                  <a:lnTo>
                    <a:pt x="4459" y="8643"/>
                  </a:lnTo>
                  <a:lnTo>
                    <a:pt x="4419" y="8614"/>
                  </a:lnTo>
                  <a:lnTo>
                    <a:pt x="4382" y="8587"/>
                  </a:lnTo>
                  <a:lnTo>
                    <a:pt x="4348" y="8557"/>
                  </a:lnTo>
                  <a:lnTo>
                    <a:pt x="4316" y="8527"/>
                  </a:lnTo>
                  <a:lnTo>
                    <a:pt x="4287" y="8497"/>
                  </a:lnTo>
                  <a:lnTo>
                    <a:pt x="4259" y="8467"/>
                  </a:lnTo>
                  <a:lnTo>
                    <a:pt x="4235" y="8436"/>
                  </a:lnTo>
                  <a:lnTo>
                    <a:pt x="4212" y="8407"/>
                  </a:lnTo>
                  <a:lnTo>
                    <a:pt x="4191" y="8377"/>
                  </a:lnTo>
                  <a:lnTo>
                    <a:pt x="4172" y="8349"/>
                  </a:lnTo>
                  <a:lnTo>
                    <a:pt x="4155" y="8321"/>
                  </a:lnTo>
                  <a:lnTo>
                    <a:pt x="4140" y="8294"/>
                  </a:lnTo>
                  <a:lnTo>
                    <a:pt x="4126" y="8267"/>
                  </a:lnTo>
                  <a:lnTo>
                    <a:pt x="4115" y="8244"/>
                  </a:lnTo>
                  <a:lnTo>
                    <a:pt x="4105" y="8220"/>
                  </a:lnTo>
                  <a:lnTo>
                    <a:pt x="4096" y="8198"/>
                  </a:lnTo>
                  <a:lnTo>
                    <a:pt x="4089" y="8179"/>
                  </a:lnTo>
                  <a:lnTo>
                    <a:pt x="4083" y="8161"/>
                  </a:lnTo>
                  <a:lnTo>
                    <a:pt x="4078" y="8147"/>
                  </a:lnTo>
                  <a:lnTo>
                    <a:pt x="4075" y="8133"/>
                  </a:lnTo>
                  <a:lnTo>
                    <a:pt x="4078" y="8158"/>
                  </a:lnTo>
                  <a:lnTo>
                    <a:pt x="4080" y="8186"/>
                  </a:lnTo>
                  <a:lnTo>
                    <a:pt x="4083" y="8216"/>
                  </a:lnTo>
                  <a:lnTo>
                    <a:pt x="4085" y="8248"/>
                  </a:lnTo>
                  <a:lnTo>
                    <a:pt x="4087" y="8283"/>
                  </a:lnTo>
                  <a:lnTo>
                    <a:pt x="4089" y="8319"/>
                  </a:lnTo>
                  <a:lnTo>
                    <a:pt x="4090" y="8357"/>
                  </a:lnTo>
                  <a:lnTo>
                    <a:pt x="4092" y="8397"/>
                  </a:lnTo>
                  <a:lnTo>
                    <a:pt x="4093" y="8438"/>
                  </a:lnTo>
                  <a:lnTo>
                    <a:pt x="4094" y="8479"/>
                  </a:lnTo>
                  <a:lnTo>
                    <a:pt x="4096" y="8567"/>
                  </a:lnTo>
                  <a:lnTo>
                    <a:pt x="4097" y="8656"/>
                  </a:lnTo>
                  <a:lnTo>
                    <a:pt x="4098" y="8745"/>
                  </a:lnTo>
                  <a:lnTo>
                    <a:pt x="4097" y="8834"/>
                  </a:lnTo>
                  <a:lnTo>
                    <a:pt x="4097" y="8877"/>
                  </a:lnTo>
                  <a:lnTo>
                    <a:pt x="4096" y="8919"/>
                  </a:lnTo>
                  <a:lnTo>
                    <a:pt x="4095" y="8960"/>
                  </a:lnTo>
                  <a:lnTo>
                    <a:pt x="4094" y="9001"/>
                  </a:lnTo>
                  <a:lnTo>
                    <a:pt x="4093" y="9039"/>
                  </a:lnTo>
                  <a:lnTo>
                    <a:pt x="4092" y="9076"/>
                  </a:lnTo>
                  <a:lnTo>
                    <a:pt x="4090" y="9111"/>
                  </a:lnTo>
                  <a:lnTo>
                    <a:pt x="4089" y="9144"/>
                  </a:lnTo>
                  <a:lnTo>
                    <a:pt x="4087" y="9175"/>
                  </a:lnTo>
                  <a:lnTo>
                    <a:pt x="4085" y="9202"/>
                  </a:lnTo>
                  <a:lnTo>
                    <a:pt x="4083" y="9228"/>
                  </a:lnTo>
                  <a:lnTo>
                    <a:pt x="4080" y="9251"/>
                  </a:lnTo>
                  <a:lnTo>
                    <a:pt x="4078" y="9270"/>
                  </a:lnTo>
                  <a:lnTo>
                    <a:pt x="4075" y="9287"/>
                  </a:lnTo>
                  <a:lnTo>
                    <a:pt x="4071" y="9299"/>
                  </a:lnTo>
                  <a:lnTo>
                    <a:pt x="4066" y="9315"/>
                  </a:lnTo>
                  <a:lnTo>
                    <a:pt x="4060" y="9331"/>
                  </a:lnTo>
                  <a:lnTo>
                    <a:pt x="4052" y="9350"/>
                  </a:lnTo>
                  <a:lnTo>
                    <a:pt x="4044" y="9370"/>
                  </a:lnTo>
                  <a:lnTo>
                    <a:pt x="4034" y="9392"/>
                  </a:lnTo>
                  <a:lnTo>
                    <a:pt x="4024" y="9415"/>
                  </a:lnTo>
                  <a:lnTo>
                    <a:pt x="4013" y="9439"/>
                  </a:lnTo>
                  <a:lnTo>
                    <a:pt x="4000" y="9464"/>
                  </a:lnTo>
                  <a:lnTo>
                    <a:pt x="3988" y="9491"/>
                  </a:lnTo>
                  <a:lnTo>
                    <a:pt x="3961" y="9546"/>
                  </a:lnTo>
                  <a:lnTo>
                    <a:pt x="3932" y="9602"/>
                  </a:lnTo>
                  <a:lnTo>
                    <a:pt x="3903" y="9661"/>
                  </a:lnTo>
                  <a:lnTo>
                    <a:pt x="3874" y="9720"/>
                  </a:lnTo>
                  <a:lnTo>
                    <a:pt x="3845" y="9776"/>
                  </a:lnTo>
                  <a:lnTo>
                    <a:pt x="3819" y="9831"/>
                  </a:lnTo>
                  <a:lnTo>
                    <a:pt x="3806" y="9858"/>
                  </a:lnTo>
                  <a:lnTo>
                    <a:pt x="3794" y="9883"/>
                  </a:lnTo>
                  <a:lnTo>
                    <a:pt x="3782" y="9907"/>
                  </a:lnTo>
                  <a:lnTo>
                    <a:pt x="3772" y="9930"/>
                  </a:lnTo>
                  <a:lnTo>
                    <a:pt x="3763" y="9951"/>
                  </a:lnTo>
                  <a:lnTo>
                    <a:pt x="3755" y="9972"/>
                  </a:lnTo>
                  <a:lnTo>
                    <a:pt x="3746" y="9990"/>
                  </a:lnTo>
                  <a:lnTo>
                    <a:pt x="3740" y="10007"/>
                  </a:lnTo>
                  <a:lnTo>
                    <a:pt x="3736" y="10022"/>
                  </a:lnTo>
                  <a:lnTo>
                    <a:pt x="3732" y="10035"/>
                  </a:lnTo>
                  <a:lnTo>
                    <a:pt x="3729" y="10047"/>
                  </a:lnTo>
                  <a:lnTo>
                    <a:pt x="3727" y="10061"/>
                  </a:lnTo>
                  <a:lnTo>
                    <a:pt x="3726" y="10075"/>
                  </a:lnTo>
                  <a:lnTo>
                    <a:pt x="3724" y="10091"/>
                  </a:lnTo>
                  <a:lnTo>
                    <a:pt x="3722" y="10125"/>
                  </a:lnTo>
                  <a:lnTo>
                    <a:pt x="3720" y="10163"/>
                  </a:lnTo>
                  <a:lnTo>
                    <a:pt x="3719" y="10203"/>
                  </a:lnTo>
                  <a:lnTo>
                    <a:pt x="3718" y="10244"/>
                  </a:lnTo>
                  <a:lnTo>
                    <a:pt x="3716" y="10287"/>
                  </a:lnTo>
                  <a:lnTo>
                    <a:pt x="3712" y="10331"/>
                  </a:lnTo>
                  <a:lnTo>
                    <a:pt x="3707" y="10375"/>
                  </a:lnTo>
                  <a:lnTo>
                    <a:pt x="3699" y="10418"/>
                  </a:lnTo>
                  <a:lnTo>
                    <a:pt x="3688" y="10459"/>
                  </a:lnTo>
                  <a:lnTo>
                    <a:pt x="3675" y="10499"/>
                  </a:lnTo>
                  <a:lnTo>
                    <a:pt x="3667" y="10519"/>
                  </a:lnTo>
                  <a:lnTo>
                    <a:pt x="3658" y="10536"/>
                  </a:lnTo>
                  <a:lnTo>
                    <a:pt x="3646" y="10554"/>
                  </a:lnTo>
                  <a:lnTo>
                    <a:pt x="3635" y="10571"/>
                  </a:lnTo>
                  <a:lnTo>
                    <a:pt x="3622" y="10587"/>
                  </a:lnTo>
                  <a:lnTo>
                    <a:pt x="3608" y="10601"/>
                  </a:lnTo>
                  <a:lnTo>
                    <a:pt x="3592" y="10615"/>
                  </a:lnTo>
                  <a:lnTo>
                    <a:pt x="3576" y="10627"/>
                  </a:lnTo>
                  <a:lnTo>
                    <a:pt x="3564" y="10633"/>
                  </a:lnTo>
                  <a:lnTo>
                    <a:pt x="3550" y="10638"/>
                  </a:lnTo>
                  <a:lnTo>
                    <a:pt x="3535" y="10645"/>
                  </a:lnTo>
                  <a:lnTo>
                    <a:pt x="3518" y="10650"/>
                  </a:lnTo>
                  <a:lnTo>
                    <a:pt x="3501" y="10655"/>
                  </a:lnTo>
                  <a:lnTo>
                    <a:pt x="3481" y="10660"/>
                  </a:lnTo>
                  <a:lnTo>
                    <a:pt x="3461" y="10665"/>
                  </a:lnTo>
                  <a:lnTo>
                    <a:pt x="3440" y="10669"/>
                  </a:lnTo>
                  <a:lnTo>
                    <a:pt x="3417" y="10673"/>
                  </a:lnTo>
                  <a:lnTo>
                    <a:pt x="3394" y="10678"/>
                  </a:lnTo>
                  <a:lnTo>
                    <a:pt x="3344" y="10684"/>
                  </a:lnTo>
                  <a:lnTo>
                    <a:pt x="3290" y="10688"/>
                  </a:lnTo>
                  <a:lnTo>
                    <a:pt x="3233" y="10689"/>
                  </a:lnTo>
                  <a:lnTo>
                    <a:pt x="3168" y="10688"/>
                  </a:lnTo>
                  <a:lnTo>
                    <a:pt x="3102" y="10684"/>
                  </a:lnTo>
                  <a:lnTo>
                    <a:pt x="3035" y="10676"/>
                  </a:lnTo>
                  <a:lnTo>
                    <a:pt x="2966" y="10667"/>
                  </a:lnTo>
                  <a:lnTo>
                    <a:pt x="2897" y="10656"/>
                  </a:lnTo>
                  <a:lnTo>
                    <a:pt x="2828" y="10641"/>
                  </a:lnTo>
                  <a:lnTo>
                    <a:pt x="2757" y="10626"/>
                  </a:lnTo>
                  <a:lnTo>
                    <a:pt x="2687" y="10607"/>
                  </a:lnTo>
                  <a:lnTo>
                    <a:pt x="2617" y="10588"/>
                  </a:lnTo>
                  <a:lnTo>
                    <a:pt x="2547" y="10566"/>
                  </a:lnTo>
                  <a:lnTo>
                    <a:pt x="2478" y="10544"/>
                  </a:lnTo>
                  <a:lnTo>
                    <a:pt x="2408" y="10519"/>
                  </a:lnTo>
                  <a:lnTo>
                    <a:pt x="2340" y="10493"/>
                  </a:lnTo>
                  <a:lnTo>
                    <a:pt x="2273" y="10466"/>
                  </a:lnTo>
                  <a:lnTo>
                    <a:pt x="2207" y="10438"/>
                  </a:lnTo>
                  <a:lnTo>
                    <a:pt x="2142" y="10409"/>
                  </a:lnTo>
                  <a:lnTo>
                    <a:pt x="2119" y="10398"/>
                  </a:lnTo>
                  <a:lnTo>
                    <a:pt x="2095" y="10389"/>
                  </a:lnTo>
                  <a:lnTo>
                    <a:pt x="2068" y="10380"/>
                  </a:lnTo>
                  <a:lnTo>
                    <a:pt x="2041" y="10371"/>
                  </a:lnTo>
                  <a:lnTo>
                    <a:pt x="1986" y="10350"/>
                  </a:lnTo>
                  <a:lnTo>
                    <a:pt x="1959" y="10340"/>
                  </a:lnTo>
                  <a:lnTo>
                    <a:pt x="1935" y="10328"/>
                  </a:lnTo>
                  <a:lnTo>
                    <a:pt x="1910" y="10315"/>
                  </a:lnTo>
                  <a:lnTo>
                    <a:pt x="1888" y="10302"/>
                  </a:lnTo>
                  <a:lnTo>
                    <a:pt x="1869" y="10286"/>
                  </a:lnTo>
                  <a:lnTo>
                    <a:pt x="1852" y="10270"/>
                  </a:lnTo>
                  <a:lnTo>
                    <a:pt x="1839" y="10251"/>
                  </a:lnTo>
                  <a:lnTo>
                    <a:pt x="1833" y="10242"/>
                  </a:lnTo>
                  <a:lnTo>
                    <a:pt x="1828" y="10230"/>
                  </a:lnTo>
                  <a:lnTo>
                    <a:pt x="1825" y="10220"/>
                  </a:lnTo>
                  <a:lnTo>
                    <a:pt x="1823" y="10208"/>
                  </a:lnTo>
                  <a:lnTo>
                    <a:pt x="1823" y="10195"/>
                  </a:lnTo>
                  <a:lnTo>
                    <a:pt x="1823" y="10183"/>
                  </a:lnTo>
                  <a:lnTo>
                    <a:pt x="1826" y="10147"/>
                  </a:lnTo>
                  <a:lnTo>
                    <a:pt x="1831" y="10109"/>
                  </a:lnTo>
                  <a:lnTo>
                    <a:pt x="1838" y="10069"/>
                  </a:lnTo>
                  <a:lnTo>
                    <a:pt x="1845" y="10027"/>
                  </a:lnTo>
                  <a:lnTo>
                    <a:pt x="1853" y="9983"/>
                  </a:lnTo>
                  <a:lnTo>
                    <a:pt x="1862" y="9938"/>
                  </a:lnTo>
                  <a:lnTo>
                    <a:pt x="1873" y="9892"/>
                  </a:lnTo>
                  <a:lnTo>
                    <a:pt x="1883" y="9844"/>
                  </a:lnTo>
                  <a:lnTo>
                    <a:pt x="1908" y="9748"/>
                  </a:lnTo>
                  <a:lnTo>
                    <a:pt x="1934" y="9651"/>
                  </a:lnTo>
                  <a:lnTo>
                    <a:pt x="1961" y="9553"/>
                  </a:lnTo>
                  <a:lnTo>
                    <a:pt x="1989" y="9458"/>
                  </a:lnTo>
                  <a:lnTo>
                    <a:pt x="2003" y="9412"/>
                  </a:lnTo>
                  <a:lnTo>
                    <a:pt x="2017" y="9366"/>
                  </a:lnTo>
                  <a:lnTo>
                    <a:pt x="2031" y="9323"/>
                  </a:lnTo>
                  <a:lnTo>
                    <a:pt x="2044" y="9281"/>
                  </a:lnTo>
                  <a:lnTo>
                    <a:pt x="2056" y="9241"/>
                  </a:lnTo>
                  <a:lnTo>
                    <a:pt x="2069" y="9202"/>
                  </a:lnTo>
                  <a:lnTo>
                    <a:pt x="2081" y="9167"/>
                  </a:lnTo>
                  <a:lnTo>
                    <a:pt x="2091" y="9133"/>
                  </a:lnTo>
                  <a:lnTo>
                    <a:pt x="2102" y="9104"/>
                  </a:lnTo>
                  <a:lnTo>
                    <a:pt x="2112" y="9076"/>
                  </a:lnTo>
                  <a:lnTo>
                    <a:pt x="2120" y="9051"/>
                  </a:lnTo>
                  <a:lnTo>
                    <a:pt x="2128" y="9029"/>
                  </a:lnTo>
                  <a:lnTo>
                    <a:pt x="2134" y="9012"/>
                  </a:lnTo>
                  <a:lnTo>
                    <a:pt x="2139" y="8999"/>
                  </a:lnTo>
                  <a:lnTo>
                    <a:pt x="2140" y="8993"/>
                  </a:lnTo>
                  <a:lnTo>
                    <a:pt x="2142" y="8988"/>
                  </a:lnTo>
                  <a:lnTo>
                    <a:pt x="2143" y="8985"/>
                  </a:lnTo>
                  <a:lnTo>
                    <a:pt x="2144" y="8983"/>
                  </a:lnTo>
                  <a:lnTo>
                    <a:pt x="2144" y="8982"/>
                  </a:lnTo>
                  <a:lnTo>
                    <a:pt x="2142" y="8980"/>
                  </a:lnTo>
                  <a:lnTo>
                    <a:pt x="2140" y="8977"/>
                  </a:lnTo>
                  <a:lnTo>
                    <a:pt x="2137" y="8972"/>
                  </a:lnTo>
                  <a:lnTo>
                    <a:pt x="2133" y="8966"/>
                  </a:lnTo>
                  <a:lnTo>
                    <a:pt x="2128" y="8957"/>
                  </a:lnTo>
                  <a:lnTo>
                    <a:pt x="2122" y="8949"/>
                  </a:lnTo>
                  <a:lnTo>
                    <a:pt x="2115" y="8939"/>
                  </a:lnTo>
                  <a:lnTo>
                    <a:pt x="2108" y="8926"/>
                  </a:lnTo>
                  <a:lnTo>
                    <a:pt x="2100" y="8914"/>
                  </a:lnTo>
                  <a:lnTo>
                    <a:pt x="2091" y="8901"/>
                  </a:lnTo>
                  <a:lnTo>
                    <a:pt x="2082" y="8885"/>
                  </a:lnTo>
                  <a:lnTo>
                    <a:pt x="2072" y="8869"/>
                  </a:lnTo>
                  <a:lnTo>
                    <a:pt x="2061" y="8851"/>
                  </a:lnTo>
                  <a:lnTo>
                    <a:pt x="2049" y="8834"/>
                  </a:lnTo>
                  <a:lnTo>
                    <a:pt x="2037" y="8814"/>
                  </a:lnTo>
                  <a:lnTo>
                    <a:pt x="2011" y="8772"/>
                  </a:lnTo>
                  <a:lnTo>
                    <a:pt x="1983" y="8727"/>
                  </a:lnTo>
                  <a:lnTo>
                    <a:pt x="1953" y="8677"/>
                  </a:lnTo>
                  <a:lnTo>
                    <a:pt x="1922" y="8624"/>
                  </a:lnTo>
                  <a:lnTo>
                    <a:pt x="1888" y="8568"/>
                  </a:lnTo>
                  <a:lnTo>
                    <a:pt x="1854" y="8509"/>
                  </a:lnTo>
                  <a:lnTo>
                    <a:pt x="1818" y="8447"/>
                  </a:lnTo>
                  <a:lnTo>
                    <a:pt x="1781" y="8384"/>
                  </a:lnTo>
                  <a:lnTo>
                    <a:pt x="1744" y="8317"/>
                  </a:lnTo>
                  <a:lnTo>
                    <a:pt x="1704" y="8248"/>
                  </a:lnTo>
                  <a:lnTo>
                    <a:pt x="1666" y="8178"/>
                  </a:lnTo>
                  <a:lnTo>
                    <a:pt x="1627" y="8106"/>
                  </a:lnTo>
                  <a:lnTo>
                    <a:pt x="1588" y="8032"/>
                  </a:lnTo>
                  <a:lnTo>
                    <a:pt x="1548" y="7958"/>
                  </a:lnTo>
                  <a:lnTo>
                    <a:pt x="1472" y="7807"/>
                  </a:lnTo>
                  <a:lnTo>
                    <a:pt x="1435" y="7730"/>
                  </a:lnTo>
                  <a:lnTo>
                    <a:pt x="1398" y="7653"/>
                  </a:lnTo>
                  <a:lnTo>
                    <a:pt x="1363" y="7576"/>
                  </a:lnTo>
                  <a:lnTo>
                    <a:pt x="1329" y="7500"/>
                  </a:lnTo>
                  <a:lnTo>
                    <a:pt x="1296" y="7423"/>
                  </a:lnTo>
                  <a:lnTo>
                    <a:pt x="1265" y="7347"/>
                  </a:lnTo>
                  <a:lnTo>
                    <a:pt x="1235" y="7273"/>
                  </a:lnTo>
                  <a:lnTo>
                    <a:pt x="1208" y="7199"/>
                  </a:lnTo>
                  <a:lnTo>
                    <a:pt x="1183" y="7125"/>
                  </a:lnTo>
                  <a:lnTo>
                    <a:pt x="1161" y="7050"/>
                  </a:lnTo>
                  <a:lnTo>
                    <a:pt x="1142" y="6972"/>
                  </a:lnTo>
                  <a:lnTo>
                    <a:pt x="1124" y="6893"/>
                  </a:lnTo>
                  <a:lnTo>
                    <a:pt x="1110" y="6814"/>
                  </a:lnTo>
                  <a:lnTo>
                    <a:pt x="1097" y="6735"/>
                  </a:lnTo>
                  <a:lnTo>
                    <a:pt x="1088" y="6653"/>
                  </a:lnTo>
                  <a:lnTo>
                    <a:pt x="1080" y="6573"/>
                  </a:lnTo>
                  <a:lnTo>
                    <a:pt x="1074" y="6492"/>
                  </a:lnTo>
                  <a:lnTo>
                    <a:pt x="1068" y="6412"/>
                  </a:lnTo>
                  <a:lnTo>
                    <a:pt x="1066" y="6333"/>
                  </a:lnTo>
                  <a:lnTo>
                    <a:pt x="1064" y="6255"/>
                  </a:lnTo>
                  <a:lnTo>
                    <a:pt x="1064" y="6177"/>
                  </a:lnTo>
                  <a:lnTo>
                    <a:pt x="1065" y="6102"/>
                  </a:lnTo>
                  <a:lnTo>
                    <a:pt x="1067" y="6028"/>
                  </a:lnTo>
                  <a:lnTo>
                    <a:pt x="1072" y="5956"/>
                  </a:lnTo>
                  <a:lnTo>
                    <a:pt x="1075" y="5887"/>
                  </a:lnTo>
                  <a:lnTo>
                    <a:pt x="1080" y="5819"/>
                  </a:lnTo>
                  <a:lnTo>
                    <a:pt x="1085" y="5755"/>
                  </a:lnTo>
                  <a:lnTo>
                    <a:pt x="1091" y="5694"/>
                  </a:lnTo>
                  <a:lnTo>
                    <a:pt x="1096" y="5635"/>
                  </a:lnTo>
                  <a:lnTo>
                    <a:pt x="1103" y="5582"/>
                  </a:lnTo>
                  <a:lnTo>
                    <a:pt x="1106" y="5556"/>
                  </a:lnTo>
                  <a:lnTo>
                    <a:pt x="1109" y="5531"/>
                  </a:lnTo>
                  <a:lnTo>
                    <a:pt x="1112" y="5508"/>
                  </a:lnTo>
                  <a:lnTo>
                    <a:pt x="1115" y="5485"/>
                  </a:lnTo>
                  <a:lnTo>
                    <a:pt x="1118" y="5463"/>
                  </a:lnTo>
                  <a:lnTo>
                    <a:pt x="1121" y="5443"/>
                  </a:lnTo>
                  <a:lnTo>
                    <a:pt x="1124" y="5424"/>
                  </a:lnTo>
                  <a:lnTo>
                    <a:pt x="1126" y="5407"/>
                  </a:lnTo>
                  <a:lnTo>
                    <a:pt x="1129" y="5389"/>
                  </a:lnTo>
                  <a:lnTo>
                    <a:pt x="1131" y="5374"/>
                  </a:lnTo>
                  <a:lnTo>
                    <a:pt x="1133" y="5360"/>
                  </a:lnTo>
                  <a:lnTo>
                    <a:pt x="1136" y="5347"/>
                  </a:lnTo>
                  <a:lnTo>
                    <a:pt x="1138" y="5336"/>
                  </a:lnTo>
                  <a:lnTo>
                    <a:pt x="1140" y="5326"/>
                  </a:lnTo>
                  <a:lnTo>
                    <a:pt x="1141" y="5317"/>
                  </a:lnTo>
                  <a:lnTo>
                    <a:pt x="1143" y="5310"/>
                  </a:lnTo>
                  <a:lnTo>
                    <a:pt x="1144" y="5305"/>
                  </a:lnTo>
                  <a:lnTo>
                    <a:pt x="1144" y="5301"/>
                  </a:lnTo>
                  <a:lnTo>
                    <a:pt x="1145" y="5299"/>
                  </a:lnTo>
                  <a:lnTo>
                    <a:pt x="1145" y="5298"/>
                  </a:lnTo>
                  <a:lnTo>
                    <a:pt x="1144" y="5299"/>
                  </a:lnTo>
                  <a:lnTo>
                    <a:pt x="1141" y="5301"/>
                  </a:lnTo>
                  <a:lnTo>
                    <a:pt x="1136" y="5304"/>
                  </a:lnTo>
                  <a:lnTo>
                    <a:pt x="1127" y="5308"/>
                  </a:lnTo>
                  <a:lnTo>
                    <a:pt x="1118" y="5312"/>
                  </a:lnTo>
                  <a:lnTo>
                    <a:pt x="1106" y="5317"/>
                  </a:lnTo>
                  <a:lnTo>
                    <a:pt x="1091" y="5323"/>
                  </a:lnTo>
                  <a:lnTo>
                    <a:pt x="1075" y="5330"/>
                  </a:lnTo>
                  <a:lnTo>
                    <a:pt x="1056" y="5335"/>
                  </a:lnTo>
                  <a:lnTo>
                    <a:pt x="1035" y="5341"/>
                  </a:lnTo>
                  <a:lnTo>
                    <a:pt x="1013" y="5346"/>
                  </a:lnTo>
                  <a:lnTo>
                    <a:pt x="988" y="5351"/>
                  </a:lnTo>
                  <a:lnTo>
                    <a:pt x="960" y="5354"/>
                  </a:lnTo>
                  <a:lnTo>
                    <a:pt x="931" y="5357"/>
                  </a:lnTo>
                  <a:lnTo>
                    <a:pt x="899" y="5359"/>
                  </a:lnTo>
                  <a:lnTo>
                    <a:pt x="865" y="5360"/>
                  </a:lnTo>
                  <a:lnTo>
                    <a:pt x="829" y="5359"/>
                  </a:lnTo>
                  <a:lnTo>
                    <a:pt x="789" y="5355"/>
                  </a:lnTo>
                  <a:lnTo>
                    <a:pt x="746" y="5349"/>
                  </a:lnTo>
                  <a:lnTo>
                    <a:pt x="701" y="5341"/>
                  </a:lnTo>
                  <a:lnTo>
                    <a:pt x="652" y="5332"/>
                  </a:lnTo>
                  <a:lnTo>
                    <a:pt x="602" y="5320"/>
                  </a:lnTo>
                  <a:lnTo>
                    <a:pt x="547" y="5309"/>
                  </a:lnTo>
                  <a:lnTo>
                    <a:pt x="490" y="5298"/>
                  </a:lnTo>
                  <a:lnTo>
                    <a:pt x="459" y="5282"/>
                  </a:lnTo>
                  <a:lnTo>
                    <a:pt x="430" y="5264"/>
                  </a:lnTo>
                  <a:lnTo>
                    <a:pt x="403" y="5244"/>
                  </a:lnTo>
                  <a:lnTo>
                    <a:pt x="377" y="5222"/>
                  </a:lnTo>
                  <a:lnTo>
                    <a:pt x="353" y="5199"/>
                  </a:lnTo>
                  <a:lnTo>
                    <a:pt x="331" y="5174"/>
                  </a:lnTo>
                  <a:lnTo>
                    <a:pt x="311" y="5147"/>
                  </a:lnTo>
                  <a:lnTo>
                    <a:pt x="292" y="5120"/>
                  </a:lnTo>
                  <a:lnTo>
                    <a:pt x="275" y="5092"/>
                  </a:lnTo>
                  <a:lnTo>
                    <a:pt x="259" y="5063"/>
                  </a:lnTo>
                  <a:lnTo>
                    <a:pt x="245" y="5033"/>
                  </a:lnTo>
                  <a:lnTo>
                    <a:pt x="231" y="5002"/>
                  </a:lnTo>
                  <a:lnTo>
                    <a:pt x="220" y="4972"/>
                  </a:lnTo>
                  <a:lnTo>
                    <a:pt x="209" y="4941"/>
                  </a:lnTo>
                  <a:lnTo>
                    <a:pt x="199" y="4911"/>
                  </a:lnTo>
                  <a:lnTo>
                    <a:pt x="191" y="4880"/>
                  </a:lnTo>
                  <a:lnTo>
                    <a:pt x="177" y="4822"/>
                  </a:lnTo>
                  <a:lnTo>
                    <a:pt x="170" y="4794"/>
                  </a:lnTo>
                  <a:lnTo>
                    <a:pt x="166" y="4766"/>
                  </a:lnTo>
                  <a:lnTo>
                    <a:pt x="162" y="4740"/>
                  </a:lnTo>
                  <a:lnTo>
                    <a:pt x="158" y="4716"/>
                  </a:lnTo>
                  <a:lnTo>
                    <a:pt x="155" y="4692"/>
                  </a:lnTo>
                  <a:lnTo>
                    <a:pt x="153" y="4671"/>
                  </a:lnTo>
                  <a:lnTo>
                    <a:pt x="152" y="4651"/>
                  </a:lnTo>
                  <a:lnTo>
                    <a:pt x="150" y="4633"/>
                  </a:lnTo>
                  <a:lnTo>
                    <a:pt x="149" y="4618"/>
                  </a:lnTo>
                  <a:lnTo>
                    <a:pt x="149" y="4605"/>
                  </a:lnTo>
                  <a:lnTo>
                    <a:pt x="148" y="4595"/>
                  </a:lnTo>
                  <a:lnTo>
                    <a:pt x="148" y="4587"/>
                  </a:lnTo>
                  <a:lnTo>
                    <a:pt x="148" y="4583"/>
                  </a:lnTo>
                  <a:lnTo>
                    <a:pt x="148" y="4581"/>
                  </a:lnTo>
                  <a:lnTo>
                    <a:pt x="147" y="4581"/>
                  </a:lnTo>
                  <a:lnTo>
                    <a:pt x="146" y="4580"/>
                  </a:lnTo>
                  <a:lnTo>
                    <a:pt x="142" y="4578"/>
                  </a:lnTo>
                  <a:lnTo>
                    <a:pt x="138" y="4575"/>
                  </a:lnTo>
                  <a:lnTo>
                    <a:pt x="128" y="4567"/>
                  </a:lnTo>
                  <a:lnTo>
                    <a:pt x="115" y="4556"/>
                  </a:lnTo>
                  <a:lnTo>
                    <a:pt x="100" y="4542"/>
                  </a:lnTo>
                  <a:lnTo>
                    <a:pt x="84" y="4523"/>
                  </a:lnTo>
                  <a:lnTo>
                    <a:pt x="67" y="4501"/>
                  </a:lnTo>
                  <a:lnTo>
                    <a:pt x="51" y="4476"/>
                  </a:lnTo>
                  <a:lnTo>
                    <a:pt x="42" y="4461"/>
                  </a:lnTo>
                  <a:lnTo>
                    <a:pt x="35" y="4446"/>
                  </a:lnTo>
                  <a:lnTo>
                    <a:pt x="28" y="4429"/>
                  </a:lnTo>
                  <a:lnTo>
                    <a:pt x="22" y="4412"/>
                  </a:lnTo>
                  <a:lnTo>
                    <a:pt x="15" y="4393"/>
                  </a:lnTo>
                  <a:lnTo>
                    <a:pt x="11" y="4374"/>
                  </a:lnTo>
                  <a:lnTo>
                    <a:pt x="7" y="4353"/>
                  </a:lnTo>
                  <a:lnTo>
                    <a:pt x="3" y="4330"/>
                  </a:lnTo>
                  <a:lnTo>
                    <a:pt x="1" y="4308"/>
                  </a:lnTo>
                  <a:lnTo>
                    <a:pt x="0" y="4284"/>
                  </a:lnTo>
                  <a:lnTo>
                    <a:pt x="1" y="4258"/>
                  </a:lnTo>
                  <a:lnTo>
                    <a:pt x="2" y="4231"/>
                  </a:lnTo>
                  <a:lnTo>
                    <a:pt x="5" y="4204"/>
                  </a:lnTo>
                  <a:lnTo>
                    <a:pt x="9" y="4175"/>
                  </a:lnTo>
                  <a:lnTo>
                    <a:pt x="15" y="4145"/>
                  </a:lnTo>
                  <a:lnTo>
                    <a:pt x="24" y="4113"/>
                  </a:lnTo>
                  <a:lnTo>
                    <a:pt x="34" y="4081"/>
                  </a:lnTo>
                  <a:lnTo>
                    <a:pt x="46" y="4049"/>
                  </a:lnTo>
                  <a:lnTo>
                    <a:pt x="61" y="4018"/>
                  </a:lnTo>
                  <a:lnTo>
                    <a:pt x="77" y="3986"/>
                  </a:lnTo>
                  <a:lnTo>
                    <a:pt x="96" y="3956"/>
                  </a:lnTo>
                  <a:lnTo>
                    <a:pt x="116" y="3926"/>
                  </a:lnTo>
                  <a:lnTo>
                    <a:pt x="137" y="3896"/>
                  </a:lnTo>
                  <a:lnTo>
                    <a:pt x="160" y="3867"/>
                  </a:lnTo>
                  <a:lnTo>
                    <a:pt x="185" y="3838"/>
                  </a:lnTo>
                  <a:lnTo>
                    <a:pt x="210" y="3810"/>
                  </a:lnTo>
                  <a:lnTo>
                    <a:pt x="261" y="3756"/>
                  </a:lnTo>
                  <a:lnTo>
                    <a:pt x="316" y="3705"/>
                  </a:lnTo>
                  <a:lnTo>
                    <a:pt x="370" y="3658"/>
                  </a:lnTo>
                  <a:lnTo>
                    <a:pt x="396" y="3636"/>
                  </a:lnTo>
                  <a:lnTo>
                    <a:pt x="423" y="3615"/>
                  </a:lnTo>
                  <a:lnTo>
                    <a:pt x="449" y="3595"/>
                  </a:lnTo>
                  <a:lnTo>
                    <a:pt x="474" y="3575"/>
                  </a:lnTo>
                  <a:lnTo>
                    <a:pt x="498" y="3558"/>
                  </a:lnTo>
                  <a:lnTo>
                    <a:pt x="520" y="3541"/>
                  </a:lnTo>
                  <a:lnTo>
                    <a:pt x="542" y="3527"/>
                  </a:lnTo>
                  <a:lnTo>
                    <a:pt x="562" y="3514"/>
                  </a:lnTo>
                  <a:lnTo>
                    <a:pt x="580" y="3501"/>
                  </a:lnTo>
                  <a:lnTo>
                    <a:pt x="597" y="3490"/>
                  </a:lnTo>
                  <a:lnTo>
                    <a:pt x="611" y="3481"/>
                  </a:lnTo>
                  <a:lnTo>
                    <a:pt x="624" y="3473"/>
                  </a:lnTo>
                  <a:lnTo>
                    <a:pt x="633" y="3467"/>
                  </a:lnTo>
                  <a:lnTo>
                    <a:pt x="640" y="3463"/>
                  </a:lnTo>
                  <a:lnTo>
                    <a:pt x="645" y="3460"/>
                  </a:lnTo>
                  <a:lnTo>
                    <a:pt x="646" y="3459"/>
                  </a:lnTo>
                  <a:lnTo>
                    <a:pt x="646" y="3460"/>
                  </a:lnTo>
                  <a:lnTo>
                    <a:pt x="645" y="3462"/>
                  </a:lnTo>
                  <a:lnTo>
                    <a:pt x="643" y="3466"/>
                  </a:lnTo>
                  <a:lnTo>
                    <a:pt x="641" y="3472"/>
                  </a:lnTo>
                  <a:lnTo>
                    <a:pt x="638" y="3480"/>
                  </a:lnTo>
                  <a:lnTo>
                    <a:pt x="635" y="3488"/>
                  </a:lnTo>
                  <a:lnTo>
                    <a:pt x="632" y="3498"/>
                  </a:lnTo>
                  <a:lnTo>
                    <a:pt x="628" y="3510"/>
                  </a:lnTo>
                  <a:lnTo>
                    <a:pt x="624" y="3524"/>
                  </a:lnTo>
                  <a:lnTo>
                    <a:pt x="618" y="3538"/>
                  </a:lnTo>
                  <a:lnTo>
                    <a:pt x="613" y="3555"/>
                  </a:lnTo>
                  <a:lnTo>
                    <a:pt x="609" y="3572"/>
                  </a:lnTo>
                  <a:lnTo>
                    <a:pt x="604" y="3592"/>
                  </a:lnTo>
                  <a:lnTo>
                    <a:pt x="599" y="3612"/>
                  </a:lnTo>
                  <a:lnTo>
                    <a:pt x="594" y="3634"/>
                  </a:lnTo>
                  <a:lnTo>
                    <a:pt x="588" y="3658"/>
                  </a:lnTo>
                  <a:lnTo>
                    <a:pt x="583" y="3682"/>
                  </a:lnTo>
                  <a:lnTo>
                    <a:pt x="578" y="3708"/>
                  </a:lnTo>
                  <a:lnTo>
                    <a:pt x="574" y="3736"/>
                  </a:lnTo>
                  <a:lnTo>
                    <a:pt x="569" y="3765"/>
                  </a:lnTo>
                  <a:lnTo>
                    <a:pt x="565" y="3795"/>
                  </a:lnTo>
                  <a:lnTo>
                    <a:pt x="562" y="3826"/>
                  </a:lnTo>
                  <a:lnTo>
                    <a:pt x="557" y="3859"/>
                  </a:lnTo>
                  <a:lnTo>
                    <a:pt x="554" y="3893"/>
                  </a:lnTo>
                  <a:lnTo>
                    <a:pt x="552" y="3928"/>
                  </a:lnTo>
                  <a:lnTo>
                    <a:pt x="550" y="3964"/>
                  </a:lnTo>
                  <a:lnTo>
                    <a:pt x="549" y="4002"/>
                  </a:lnTo>
                  <a:lnTo>
                    <a:pt x="548" y="4040"/>
                  </a:lnTo>
                  <a:lnTo>
                    <a:pt x="548" y="4080"/>
                  </a:lnTo>
                  <a:lnTo>
                    <a:pt x="549" y="4121"/>
                  </a:lnTo>
                  <a:lnTo>
                    <a:pt x="551" y="4164"/>
                  </a:lnTo>
                  <a:lnTo>
                    <a:pt x="553" y="4207"/>
                  </a:lnTo>
                  <a:lnTo>
                    <a:pt x="555" y="4233"/>
                  </a:lnTo>
                  <a:lnTo>
                    <a:pt x="556" y="4256"/>
                  </a:lnTo>
                  <a:lnTo>
                    <a:pt x="555" y="4279"/>
                  </a:lnTo>
                  <a:lnTo>
                    <a:pt x="553" y="4301"/>
                  </a:lnTo>
                  <a:lnTo>
                    <a:pt x="549" y="4321"/>
                  </a:lnTo>
                  <a:lnTo>
                    <a:pt x="545" y="4340"/>
                  </a:lnTo>
                  <a:lnTo>
                    <a:pt x="539" y="4357"/>
                  </a:lnTo>
                  <a:lnTo>
                    <a:pt x="533" y="4374"/>
                  </a:lnTo>
                  <a:lnTo>
                    <a:pt x="524" y="4389"/>
                  </a:lnTo>
                  <a:lnTo>
                    <a:pt x="516" y="4404"/>
                  </a:lnTo>
                  <a:lnTo>
                    <a:pt x="507" y="4417"/>
                  </a:lnTo>
                  <a:lnTo>
                    <a:pt x="498" y="4428"/>
                  </a:lnTo>
                  <a:lnTo>
                    <a:pt x="477" y="4450"/>
                  </a:lnTo>
                  <a:lnTo>
                    <a:pt x="455" y="4468"/>
                  </a:lnTo>
                  <a:lnTo>
                    <a:pt x="434" y="4483"/>
                  </a:lnTo>
                  <a:lnTo>
                    <a:pt x="412" y="4494"/>
                  </a:lnTo>
                  <a:lnTo>
                    <a:pt x="391" y="4503"/>
                  </a:lnTo>
                  <a:lnTo>
                    <a:pt x="373" y="4510"/>
                  </a:lnTo>
                  <a:lnTo>
                    <a:pt x="357" y="4514"/>
                  </a:lnTo>
                  <a:lnTo>
                    <a:pt x="351" y="4516"/>
                  </a:lnTo>
                  <a:lnTo>
                    <a:pt x="345" y="4517"/>
                  </a:lnTo>
                  <a:lnTo>
                    <a:pt x="341" y="4518"/>
                  </a:lnTo>
                  <a:lnTo>
                    <a:pt x="338" y="4519"/>
                  </a:lnTo>
                  <a:lnTo>
                    <a:pt x="336" y="4519"/>
                  </a:lnTo>
                  <a:lnTo>
                    <a:pt x="334" y="4519"/>
                  </a:lnTo>
                  <a:lnTo>
                    <a:pt x="334" y="4520"/>
                  </a:lnTo>
                  <a:lnTo>
                    <a:pt x="336" y="4522"/>
                  </a:lnTo>
                  <a:lnTo>
                    <a:pt x="338" y="4526"/>
                  </a:lnTo>
                  <a:lnTo>
                    <a:pt x="341" y="4532"/>
                  </a:lnTo>
                  <a:lnTo>
                    <a:pt x="344" y="4539"/>
                  </a:lnTo>
                  <a:lnTo>
                    <a:pt x="348" y="4548"/>
                  </a:lnTo>
                  <a:lnTo>
                    <a:pt x="353" y="4557"/>
                  </a:lnTo>
                  <a:lnTo>
                    <a:pt x="358" y="4567"/>
                  </a:lnTo>
                  <a:lnTo>
                    <a:pt x="372" y="4591"/>
                  </a:lnTo>
                  <a:lnTo>
                    <a:pt x="389" y="4618"/>
                  </a:lnTo>
                  <a:lnTo>
                    <a:pt x="409" y="4646"/>
                  </a:lnTo>
                  <a:lnTo>
                    <a:pt x="433" y="4674"/>
                  </a:lnTo>
                  <a:lnTo>
                    <a:pt x="458" y="4703"/>
                  </a:lnTo>
                  <a:lnTo>
                    <a:pt x="488" y="4731"/>
                  </a:lnTo>
                  <a:lnTo>
                    <a:pt x="521" y="4758"/>
                  </a:lnTo>
                  <a:lnTo>
                    <a:pt x="558" y="4782"/>
                  </a:lnTo>
                  <a:lnTo>
                    <a:pt x="578" y="4792"/>
                  </a:lnTo>
                  <a:lnTo>
                    <a:pt x="599" y="4801"/>
                  </a:lnTo>
                  <a:lnTo>
                    <a:pt x="619" y="4809"/>
                  </a:lnTo>
                  <a:lnTo>
                    <a:pt x="642" y="4817"/>
                  </a:lnTo>
                  <a:lnTo>
                    <a:pt x="665" y="4823"/>
                  </a:lnTo>
                  <a:lnTo>
                    <a:pt x="690" y="4827"/>
                  </a:lnTo>
                  <a:lnTo>
                    <a:pt x="714" y="4829"/>
                  </a:lnTo>
                  <a:lnTo>
                    <a:pt x="740" y="4830"/>
                  </a:lnTo>
                  <a:lnTo>
                    <a:pt x="802" y="4830"/>
                  </a:lnTo>
                  <a:lnTo>
                    <a:pt x="831" y="4826"/>
                  </a:lnTo>
                  <a:lnTo>
                    <a:pt x="859" y="4821"/>
                  </a:lnTo>
                  <a:lnTo>
                    <a:pt x="887" y="4812"/>
                  </a:lnTo>
                  <a:lnTo>
                    <a:pt x="914" y="4803"/>
                  </a:lnTo>
                  <a:lnTo>
                    <a:pt x="940" y="4791"/>
                  </a:lnTo>
                  <a:lnTo>
                    <a:pt x="967" y="4777"/>
                  </a:lnTo>
                  <a:lnTo>
                    <a:pt x="993" y="4761"/>
                  </a:lnTo>
                  <a:lnTo>
                    <a:pt x="1020" y="4742"/>
                  </a:lnTo>
                  <a:lnTo>
                    <a:pt x="1048" y="4722"/>
                  </a:lnTo>
                  <a:lnTo>
                    <a:pt x="1076" y="4698"/>
                  </a:lnTo>
                  <a:lnTo>
                    <a:pt x="1104" y="4672"/>
                  </a:lnTo>
                  <a:lnTo>
                    <a:pt x="1133" y="4644"/>
                  </a:lnTo>
                  <a:lnTo>
                    <a:pt x="1163" y="4613"/>
                  </a:lnTo>
                  <a:lnTo>
                    <a:pt x="1194" y="4579"/>
                  </a:lnTo>
                  <a:lnTo>
                    <a:pt x="1227" y="4543"/>
                  </a:lnTo>
                  <a:lnTo>
                    <a:pt x="1262" y="4503"/>
                  </a:lnTo>
                  <a:lnTo>
                    <a:pt x="1298" y="4460"/>
                  </a:lnTo>
                  <a:lnTo>
                    <a:pt x="1336" y="4415"/>
                  </a:lnTo>
                  <a:lnTo>
                    <a:pt x="1375" y="4366"/>
                  </a:lnTo>
                  <a:lnTo>
                    <a:pt x="1417" y="4315"/>
                  </a:lnTo>
                  <a:lnTo>
                    <a:pt x="1461" y="4260"/>
                  </a:lnTo>
                  <a:lnTo>
                    <a:pt x="1507" y="4203"/>
                  </a:lnTo>
                  <a:lnTo>
                    <a:pt x="1557" y="4141"/>
                  </a:lnTo>
                  <a:lnTo>
                    <a:pt x="1608" y="4077"/>
                  </a:lnTo>
                  <a:lnTo>
                    <a:pt x="1663" y="4008"/>
                  </a:lnTo>
                  <a:lnTo>
                    <a:pt x="1721" y="3937"/>
                  </a:lnTo>
                  <a:lnTo>
                    <a:pt x="1783" y="3862"/>
                  </a:lnTo>
                  <a:lnTo>
                    <a:pt x="1847" y="3782"/>
                  </a:lnTo>
                  <a:lnTo>
                    <a:pt x="1915" y="3699"/>
                  </a:lnTo>
                  <a:lnTo>
                    <a:pt x="1987" y="3612"/>
                  </a:lnTo>
                  <a:lnTo>
                    <a:pt x="2063" y="3523"/>
                  </a:lnTo>
                  <a:lnTo>
                    <a:pt x="2102" y="3475"/>
                  </a:lnTo>
                  <a:lnTo>
                    <a:pt x="2142" y="3428"/>
                  </a:lnTo>
                  <a:lnTo>
                    <a:pt x="2176" y="3389"/>
                  </a:lnTo>
                  <a:lnTo>
                    <a:pt x="2212" y="3351"/>
                  </a:lnTo>
                  <a:lnTo>
                    <a:pt x="2249" y="3314"/>
                  </a:lnTo>
                  <a:lnTo>
                    <a:pt x="2288" y="3278"/>
                  </a:lnTo>
                  <a:lnTo>
                    <a:pt x="2328" y="3242"/>
                  </a:lnTo>
                  <a:lnTo>
                    <a:pt x="2369" y="3207"/>
                  </a:lnTo>
                  <a:lnTo>
                    <a:pt x="2410" y="3173"/>
                  </a:lnTo>
                  <a:lnTo>
                    <a:pt x="2454" y="3140"/>
                  </a:lnTo>
                  <a:lnTo>
                    <a:pt x="2543" y="3076"/>
                  </a:lnTo>
                  <a:lnTo>
                    <a:pt x="2636" y="3015"/>
                  </a:lnTo>
                  <a:lnTo>
                    <a:pt x="2732" y="2957"/>
                  </a:lnTo>
                  <a:lnTo>
                    <a:pt x="2830" y="2903"/>
                  </a:lnTo>
                  <a:lnTo>
                    <a:pt x="2930" y="2851"/>
                  </a:lnTo>
                  <a:lnTo>
                    <a:pt x="3031" y="2802"/>
                  </a:lnTo>
                  <a:lnTo>
                    <a:pt x="3133" y="2756"/>
                  </a:lnTo>
                  <a:lnTo>
                    <a:pt x="3236" y="2713"/>
                  </a:lnTo>
                  <a:lnTo>
                    <a:pt x="3340" y="2673"/>
                  </a:lnTo>
                  <a:lnTo>
                    <a:pt x="3442" y="2635"/>
                  </a:lnTo>
                  <a:lnTo>
                    <a:pt x="3543" y="2600"/>
                  </a:lnTo>
                  <a:lnTo>
                    <a:pt x="3642" y="2567"/>
                  </a:lnTo>
                  <a:lnTo>
                    <a:pt x="3740" y="2537"/>
                  </a:lnTo>
                  <a:lnTo>
                    <a:pt x="3834" y="2509"/>
                  </a:lnTo>
                  <a:lnTo>
                    <a:pt x="3926" y="2484"/>
                  </a:lnTo>
                  <a:lnTo>
                    <a:pt x="3970" y="2472"/>
                  </a:lnTo>
                  <a:lnTo>
                    <a:pt x="4015" y="2461"/>
                  </a:lnTo>
                  <a:lnTo>
                    <a:pt x="4057" y="2450"/>
                  </a:lnTo>
                  <a:lnTo>
                    <a:pt x="4098" y="2439"/>
                  </a:lnTo>
                  <a:lnTo>
                    <a:pt x="4139" y="2430"/>
                  </a:lnTo>
                  <a:lnTo>
                    <a:pt x="4178" y="2421"/>
                  </a:lnTo>
                  <a:lnTo>
                    <a:pt x="4215" y="2412"/>
                  </a:lnTo>
                  <a:lnTo>
                    <a:pt x="4252" y="2404"/>
                  </a:lnTo>
                  <a:lnTo>
                    <a:pt x="4287" y="2396"/>
                  </a:lnTo>
                  <a:lnTo>
                    <a:pt x="4320" y="2390"/>
                  </a:lnTo>
                  <a:lnTo>
                    <a:pt x="4352" y="2383"/>
                  </a:lnTo>
                  <a:lnTo>
                    <a:pt x="4383" y="2376"/>
                  </a:lnTo>
                  <a:lnTo>
                    <a:pt x="4411" y="2371"/>
                  </a:lnTo>
                  <a:lnTo>
                    <a:pt x="4438" y="2366"/>
                  </a:lnTo>
                  <a:lnTo>
                    <a:pt x="4464" y="2361"/>
                  </a:lnTo>
                  <a:lnTo>
                    <a:pt x="4486" y="2357"/>
                  </a:lnTo>
                  <a:lnTo>
                    <a:pt x="4508" y="2353"/>
                  </a:lnTo>
                  <a:lnTo>
                    <a:pt x="4528" y="2350"/>
                  </a:lnTo>
                  <a:lnTo>
                    <a:pt x="4545" y="2347"/>
                  </a:lnTo>
                  <a:lnTo>
                    <a:pt x="4561" y="2344"/>
                  </a:lnTo>
                  <a:lnTo>
                    <a:pt x="4573" y="2342"/>
                  </a:lnTo>
                  <a:lnTo>
                    <a:pt x="4585" y="2340"/>
                  </a:lnTo>
                  <a:lnTo>
                    <a:pt x="4593" y="2339"/>
                  </a:lnTo>
                  <a:lnTo>
                    <a:pt x="4599" y="2338"/>
                  </a:lnTo>
                  <a:lnTo>
                    <a:pt x="4603" y="2337"/>
                  </a:lnTo>
                  <a:lnTo>
                    <a:pt x="4604" y="2337"/>
                  </a:lnTo>
                  <a:lnTo>
                    <a:pt x="4602" y="2339"/>
                  </a:lnTo>
                  <a:lnTo>
                    <a:pt x="4598" y="2344"/>
                  </a:lnTo>
                  <a:lnTo>
                    <a:pt x="4590" y="2354"/>
                  </a:lnTo>
                  <a:lnTo>
                    <a:pt x="4578" y="2366"/>
                  </a:lnTo>
                  <a:lnTo>
                    <a:pt x="4565" y="2382"/>
                  </a:lnTo>
                  <a:lnTo>
                    <a:pt x="4548" y="2399"/>
                  </a:lnTo>
                  <a:lnTo>
                    <a:pt x="4530" y="2420"/>
                  </a:lnTo>
                  <a:lnTo>
                    <a:pt x="4508" y="2443"/>
                  </a:lnTo>
                  <a:lnTo>
                    <a:pt x="4485" y="2469"/>
                  </a:lnTo>
                  <a:lnTo>
                    <a:pt x="4461" y="2497"/>
                  </a:lnTo>
                  <a:lnTo>
                    <a:pt x="4434" y="2526"/>
                  </a:lnTo>
                  <a:lnTo>
                    <a:pt x="4406" y="2558"/>
                  </a:lnTo>
                  <a:lnTo>
                    <a:pt x="4376" y="2591"/>
                  </a:lnTo>
                  <a:lnTo>
                    <a:pt x="4345" y="2625"/>
                  </a:lnTo>
                  <a:lnTo>
                    <a:pt x="4314" y="2660"/>
                  </a:lnTo>
                  <a:lnTo>
                    <a:pt x="4281" y="2696"/>
                  </a:lnTo>
                  <a:lnTo>
                    <a:pt x="4215" y="2770"/>
                  </a:lnTo>
                  <a:lnTo>
                    <a:pt x="4147" y="2845"/>
                  </a:lnTo>
                  <a:lnTo>
                    <a:pt x="4079" y="2920"/>
                  </a:lnTo>
                  <a:lnTo>
                    <a:pt x="4014" y="2994"/>
                  </a:lnTo>
                  <a:lnTo>
                    <a:pt x="3982" y="3030"/>
                  </a:lnTo>
                  <a:lnTo>
                    <a:pt x="3951" y="3064"/>
                  </a:lnTo>
                  <a:lnTo>
                    <a:pt x="3921" y="3098"/>
                  </a:lnTo>
                  <a:lnTo>
                    <a:pt x="3892" y="3130"/>
                  </a:lnTo>
                  <a:lnTo>
                    <a:pt x="3865" y="3160"/>
                  </a:lnTo>
                  <a:lnTo>
                    <a:pt x="3840" y="3189"/>
                  </a:lnTo>
                  <a:lnTo>
                    <a:pt x="3816" y="3216"/>
                  </a:lnTo>
                  <a:lnTo>
                    <a:pt x="3795" y="3241"/>
                  </a:lnTo>
                  <a:lnTo>
                    <a:pt x="3776" y="3265"/>
                  </a:lnTo>
                  <a:lnTo>
                    <a:pt x="3756" y="3291"/>
                  </a:lnTo>
                  <a:lnTo>
                    <a:pt x="3733" y="3320"/>
                  </a:lnTo>
                  <a:lnTo>
                    <a:pt x="3709" y="3350"/>
                  </a:lnTo>
                  <a:lnTo>
                    <a:pt x="3683" y="3381"/>
                  </a:lnTo>
                  <a:lnTo>
                    <a:pt x="3656" y="3415"/>
                  </a:lnTo>
                  <a:lnTo>
                    <a:pt x="3629" y="3450"/>
                  </a:lnTo>
                  <a:lnTo>
                    <a:pt x="3599" y="3486"/>
                  </a:lnTo>
                  <a:lnTo>
                    <a:pt x="3570" y="3523"/>
                  </a:lnTo>
                  <a:lnTo>
                    <a:pt x="3539" y="3562"/>
                  </a:lnTo>
                  <a:lnTo>
                    <a:pt x="3508" y="3603"/>
                  </a:lnTo>
                  <a:lnTo>
                    <a:pt x="3477" y="3644"/>
                  </a:lnTo>
                  <a:lnTo>
                    <a:pt x="3446" y="3687"/>
                  </a:lnTo>
                  <a:lnTo>
                    <a:pt x="3415" y="3731"/>
                  </a:lnTo>
                  <a:lnTo>
                    <a:pt x="3354" y="3822"/>
                  </a:lnTo>
                  <a:lnTo>
                    <a:pt x="3295" y="3915"/>
                  </a:lnTo>
                  <a:lnTo>
                    <a:pt x="3268" y="3963"/>
                  </a:lnTo>
                  <a:lnTo>
                    <a:pt x="3241" y="4011"/>
                  </a:lnTo>
                  <a:lnTo>
                    <a:pt x="3216" y="4061"/>
                  </a:lnTo>
                  <a:lnTo>
                    <a:pt x="3192" y="4110"/>
                  </a:lnTo>
                  <a:lnTo>
                    <a:pt x="3170" y="4159"/>
                  </a:lnTo>
                  <a:lnTo>
                    <a:pt x="3150" y="4210"/>
                  </a:lnTo>
                  <a:lnTo>
                    <a:pt x="3132" y="4260"/>
                  </a:lnTo>
                  <a:lnTo>
                    <a:pt x="3116" y="4311"/>
                  </a:lnTo>
                  <a:lnTo>
                    <a:pt x="3102" y="4361"/>
                  </a:lnTo>
                  <a:lnTo>
                    <a:pt x="3092" y="4412"/>
                  </a:lnTo>
                  <a:lnTo>
                    <a:pt x="3084" y="4462"/>
                  </a:lnTo>
                  <a:lnTo>
                    <a:pt x="3078" y="4513"/>
                  </a:lnTo>
                  <a:lnTo>
                    <a:pt x="3076" y="4563"/>
                  </a:lnTo>
                  <a:lnTo>
                    <a:pt x="3077" y="4613"/>
                  </a:lnTo>
                  <a:lnTo>
                    <a:pt x="3081" y="4642"/>
                  </a:lnTo>
                  <a:lnTo>
                    <a:pt x="3087" y="4672"/>
                  </a:lnTo>
                  <a:lnTo>
                    <a:pt x="3094" y="4702"/>
                  </a:lnTo>
                  <a:lnTo>
                    <a:pt x="3103" y="4733"/>
                  </a:lnTo>
                  <a:lnTo>
                    <a:pt x="3113" y="4764"/>
                  </a:lnTo>
                  <a:lnTo>
                    <a:pt x="3125" y="4796"/>
                  </a:lnTo>
                  <a:lnTo>
                    <a:pt x="3138" y="4828"/>
                  </a:lnTo>
                  <a:lnTo>
                    <a:pt x="3153" y="4860"/>
                  </a:lnTo>
                  <a:lnTo>
                    <a:pt x="3168" y="4893"/>
                  </a:lnTo>
                  <a:lnTo>
                    <a:pt x="3186" y="4925"/>
                  </a:lnTo>
                  <a:lnTo>
                    <a:pt x="3203" y="4958"/>
                  </a:lnTo>
                  <a:lnTo>
                    <a:pt x="3223" y="4991"/>
                  </a:lnTo>
                  <a:lnTo>
                    <a:pt x="3263" y="5057"/>
                  </a:lnTo>
                  <a:lnTo>
                    <a:pt x="3308" y="5122"/>
                  </a:lnTo>
                  <a:lnTo>
                    <a:pt x="3354" y="5187"/>
                  </a:lnTo>
                  <a:lnTo>
                    <a:pt x="3402" y="5252"/>
                  </a:lnTo>
                  <a:lnTo>
                    <a:pt x="3452" y="5316"/>
                  </a:lnTo>
                  <a:lnTo>
                    <a:pt x="3503" y="5379"/>
                  </a:lnTo>
                  <a:lnTo>
                    <a:pt x="3553" y="5440"/>
                  </a:lnTo>
                  <a:lnTo>
                    <a:pt x="3604" y="5498"/>
                  </a:lnTo>
                  <a:lnTo>
                    <a:pt x="3653" y="5555"/>
                  </a:lnTo>
                  <a:lnTo>
                    <a:pt x="3701" y="5610"/>
                  </a:lnTo>
                  <a:lnTo>
                    <a:pt x="3729" y="5645"/>
                  </a:lnTo>
                  <a:lnTo>
                    <a:pt x="3754" y="5678"/>
                  </a:lnTo>
                  <a:lnTo>
                    <a:pt x="3776" y="5711"/>
                  </a:lnTo>
                  <a:lnTo>
                    <a:pt x="3796" y="5742"/>
                  </a:lnTo>
                  <a:lnTo>
                    <a:pt x="3813" y="5771"/>
                  </a:lnTo>
                  <a:lnTo>
                    <a:pt x="3829" y="5800"/>
                  </a:lnTo>
                  <a:lnTo>
                    <a:pt x="3841" y="5826"/>
                  </a:lnTo>
                  <a:lnTo>
                    <a:pt x="3853" y="5851"/>
                  </a:lnTo>
                  <a:lnTo>
                    <a:pt x="3862" y="5872"/>
                  </a:lnTo>
                  <a:lnTo>
                    <a:pt x="3870" y="5893"/>
                  </a:lnTo>
                  <a:lnTo>
                    <a:pt x="3875" y="5909"/>
                  </a:lnTo>
                  <a:lnTo>
                    <a:pt x="3881" y="5925"/>
                  </a:lnTo>
                  <a:lnTo>
                    <a:pt x="3884" y="5936"/>
                  </a:lnTo>
                  <a:lnTo>
                    <a:pt x="3886" y="5944"/>
                  </a:lnTo>
                  <a:lnTo>
                    <a:pt x="3888" y="5950"/>
                  </a:lnTo>
                  <a:lnTo>
                    <a:pt x="3888" y="5952"/>
                  </a:lnTo>
                  <a:lnTo>
                    <a:pt x="3514" y="6513"/>
                  </a:lnTo>
                  <a:lnTo>
                    <a:pt x="3515" y="6514"/>
                  </a:lnTo>
                  <a:lnTo>
                    <a:pt x="3516" y="6515"/>
                  </a:lnTo>
                  <a:lnTo>
                    <a:pt x="3518" y="6518"/>
                  </a:lnTo>
                  <a:lnTo>
                    <a:pt x="3522" y="6523"/>
                  </a:lnTo>
                  <a:lnTo>
                    <a:pt x="3526" y="6529"/>
                  </a:lnTo>
                  <a:lnTo>
                    <a:pt x="3532" y="6535"/>
                  </a:lnTo>
                  <a:lnTo>
                    <a:pt x="3538" y="6542"/>
                  </a:lnTo>
                  <a:lnTo>
                    <a:pt x="3545" y="6550"/>
                  </a:lnTo>
                  <a:lnTo>
                    <a:pt x="3562" y="6571"/>
                  </a:lnTo>
                  <a:lnTo>
                    <a:pt x="3581" y="6593"/>
                  </a:lnTo>
                  <a:lnTo>
                    <a:pt x="3604" y="6620"/>
                  </a:lnTo>
                  <a:lnTo>
                    <a:pt x="3630" y="6650"/>
                  </a:lnTo>
                  <a:lnTo>
                    <a:pt x="3658" y="6682"/>
                  </a:lnTo>
                  <a:lnTo>
                    <a:pt x="3690" y="6716"/>
                  </a:lnTo>
                  <a:lnTo>
                    <a:pt x="3723" y="6753"/>
                  </a:lnTo>
                  <a:lnTo>
                    <a:pt x="3759" y="6791"/>
                  </a:lnTo>
                  <a:lnTo>
                    <a:pt x="3797" y="6830"/>
                  </a:lnTo>
                  <a:lnTo>
                    <a:pt x="3837" y="6870"/>
                  </a:lnTo>
                  <a:lnTo>
                    <a:pt x="3879" y="6912"/>
                  </a:lnTo>
                  <a:lnTo>
                    <a:pt x="3923" y="6953"/>
                  </a:lnTo>
                  <a:lnTo>
                    <a:pt x="3968" y="6995"/>
                  </a:lnTo>
                  <a:lnTo>
                    <a:pt x="4015" y="7036"/>
                  </a:lnTo>
                  <a:lnTo>
                    <a:pt x="4063" y="7078"/>
                  </a:lnTo>
                  <a:lnTo>
                    <a:pt x="4112" y="7117"/>
                  </a:lnTo>
                  <a:lnTo>
                    <a:pt x="4162" y="7156"/>
                  </a:lnTo>
                  <a:lnTo>
                    <a:pt x="4213" y="7193"/>
                  </a:lnTo>
                  <a:lnTo>
                    <a:pt x="4263" y="7229"/>
                  </a:lnTo>
                  <a:lnTo>
                    <a:pt x="4316" y="7262"/>
                  </a:lnTo>
                  <a:lnTo>
                    <a:pt x="4368" y="7293"/>
                  </a:lnTo>
                  <a:lnTo>
                    <a:pt x="4420" y="7322"/>
                  </a:lnTo>
                  <a:lnTo>
                    <a:pt x="4473" y="7346"/>
                  </a:lnTo>
                  <a:lnTo>
                    <a:pt x="4525" y="7369"/>
                  </a:lnTo>
                  <a:lnTo>
                    <a:pt x="4576" y="7387"/>
                  </a:lnTo>
                  <a:lnTo>
                    <a:pt x="4602" y="7395"/>
                  </a:lnTo>
                  <a:lnTo>
                    <a:pt x="4628" y="7401"/>
                  </a:lnTo>
                  <a:lnTo>
                    <a:pt x="4654" y="7407"/>
                  </a:lnTo>
                  <a:lnTo>
                    <a:pt x="4680" y="7411"/>
                  </a:lnTo>
                  <a:lnTo>
                    <a:pt x="4704" y="7414"/>
                  </a:lnTo>
                  <a:lnTo>
                    <a:pt x="4729" y="7416"/>
                  </a:lnTo>
                  <a:lnTo>
                    <a:pt x="4776" y="7415"/>
                  </a:lnTo>
                  <a:lnTo>
                    <a:pt x="4822" y="7412"/>
                  </a:lnTo>
                  <a:lnTo>
                    <a:pt x="4867" y="7407"/>
                  </a:lnTo>
                  <a:lnTo>
                    <a:pt x="4914" y="7400"/>
                  </a:lnTo>
                  <a:lnTo>
                    <a:pt x="4959" y="7391"/>
                  </a:lnTo>
                  <a:lnTo>
                    <a:pt x="5004" y="7380"/>
                  </a:lnTo>
                  <a:lnTo>
                    <a:pt x="5049" y="7368"/>
                  </a:lnTo>
                  <a:lnTo>
                    <a:pt x="5093" y="7354"/>
                  </a:lnTo>
                  <a:lnTo>
                    <a:pt x="5139" y="7338"/>
                  </a:lnTo>
                  <a:lnTo>
                    <a:pt x="5183" y="7322"/>
                  </a:lnTo>
                  <a:lnTo>
                    <a:pt x="5228" y="7303"/>
                  </a:lnTo>
                  <a:lnTo>
                    <a:pt x="5272" y="7284"/>
                  </a:lnTo>
                  <a:lnTo>
                    <a:pt x="5316" y="7263"/>
                  </a:lnTo>
                  <a:lnTo>
                    <a:pt x="5361" y="7241"/>
                  </a:lnTo>
                  <a:lnTo>
                    <a:pt x="5450" y="7195"/>
                  </a:lnTo>
                  <a:lnTo>
                    <a:pt x="5539" y="7144"/>
                  </a:lnTo>
                  <a:lnTo>
                    <a:pt x="5629" y="7092"/>
                  </a:lnTo>
                  <a:lnTo>
                    <a:pt x="5720" y="7038"/>
                  </a:lnTo>
                  <a:lnTo>
                    <a:pt x="5812" y="6983"/>
                  </a:lnTo>
                  <a:lnTo>
                    <a:pt x="5905" y="6927"/>
                  </a:lnTo>
                  <a:lnTo>
                    <a:pt x="6000" y="6870"/>
                  </a:lnTo>
                  <a:lnTo>
                    <a:pt x="6096" y="6816"/>
                  </a:lnTo>
                  <a:lnTo>
                    <a:pt x="6194" y="6762"/>
                  </a:lnTo>
                  <a:lnTo>
                    <a:pt x="6229" y="6746"/>
                  </a:lnTo>
                  <a:lnTo>
                    <a:pt x="6265" y="6730"/>
                  </a:lnTo>
                  <a:lnTo>
                    <a:pt x="6302" y="6716"/>
                  </a:lnTo>
                  <a:lnTo>
                    <a:pt x="6339" y="6704"/>
                  </a:lnTo>
                  <a:lnTo>
                    <a:pt x="6377" y="6692"/>
                  </a:lnTo>
                  <a:lnTo>
                    <a:pt x="6414" y="6682"/>
                  </a:lnTo>
                  <a:lnTo>
                    <a:pt x="6452" y="6673"/>
                  </a:lnTo>
                  <a:lnTo>
                    <a:pt x="6490" y="6664"/>
                  </a:lnTo>
                  <a:lnTo>
                    <a:pt x="6528" y="6658"/>
                  </a:lnTo>
                  <a:lnTo>
                    <a:pt x="6567" y="6652"/>
                  </a:lnTo>
                  <a:lnTo>
                    <a:pt x="6641" y="6644"/>
                  </a:lnTo>
                  <a:lnTo>
                    <a:pt x="6715" y="6639"/>
                  </a:lnTo>
                  <a:lnTo>
                    <a:pt x="6786" y="6638"/>
                  </a:lnTo>
                  <a:lnTo>
                    <a:pt x="6849" y="6639"/>
                  </a:lnTo>
                  <a:lnTo>
                    <a:pt x="6910" y="6642"/>
                  </a:lnTo>
                  <a:lnTo>
                    <a:pt x="6968" y="6646"/>
                  </a:lnTo>
                  <a:lnTo>
                    <a:pt x="7024" y="6652"/>
                  </a:lnTo>
                  <a:lnTo>
                    <a:pt x="7076" y="6659"/>
                  </a:lnTo>
                  <a:lnTo>
                    <a:pt x="7124" y="6668"/>
                  </a:lnTo>
                  <a:lnTo>
                    <a:pt x="7169" y="6676"/>
                  </a:lnTo>
                  <a:lnTo>
                    <a:pt x="7211" y="6685"/>
                  </a:lnTo>
                  <a:lnTo>
                    <a:pt x="7230" y="6689"/>
                  </a:lnTo>
                  <a:lnTo>
                    <a:pt x="7248" y="6693"/>
                  </a:lnTo>
                  <a:lnTo>
                    <a:pt x="7265" y="6697"/>
                  </a:lnTo>
                  <a:lnTo>
                    <a:pt x="7281" y="6702"/>
                  </a:lnTo>
                  <a:lnTo>
                    <a:pt x="7296" y="6706"/>
                  </a:lnTo>
                  <a:lnTo>
                    <a:pt x="7310" y="6710"/>
                  </a:lnTo>
                  <a:lnTo>
                    <a:pt x="7322" y="6713"/>
                  </a:lnTo>
                  <a:lnTo>
                    <a:pt x="7334" y="6717"/>
                  </a:lnTo>
                  <a:lnTo>
                    <a:pt x="7344" y="6720"/>
                  </a:lnTo>
                  <a:lnTo>
                    <a:pt x="7353" y="6723"/>
                  </a:lnTo>
                  <a:lnTo>
                    <a:pt x="7360" y="6725"/>
                  </a:lnTo>
                  <a:lnTo>
                    <a:pt x="7367" y="6727"/>
                  </a:lnTo>
                  <a:lnTo>
                    <a:pt x="7372" y="6729"/>
                  </a:lnTo>
                  <a:lnTo>
                    <a:pt x="7375" y="6730"/>
                  </a:lnTo>
                  <a:lnTo>
                    <a:pt x="7377" y="6731"/>
                  </a:lnTo>
                  <a:lnTo>
                    <a:pt x="7378" y="6731"/>
                  </a:lnTo>
                  <a:lnTo>
                    <a:pt x="7378" y="6731"/>
                  </a:lnTo>
                  <a:lnTo>
                    <a:pt x="7379" y="6729"/>
                  </a:lnTo>
                  <a:lnTo>
                    <a:pt x="7379" y="6726"/>
                  </a:lnTo>
                  <a:lnTo>
                    <a:pt x="7380" y="6723"/>
                  </a:lnTo>
                  <a:lnTo>
                    <a:pt x="7383" y="6713"/>
                  </a:lnTo>
                  <a:lnTo>
                    <a:pt x="7387" y="6698"/>
                  </a:lnTo>
                  <a:lnTo>
                    <a:pt x="7392" y="6680"/>
                  </a:lnTo>
                  <a:lnTo>
                    <a:pt x="7399" y="6658"/>
                  </a:lnTo>
                  <a:lnTo>
                    <a:pt x="7405" y="6633"/>
                  </a:lnTo>
                  <a:lnTo>
                    <a:pt x="7413" y="6604"/>
                  </a:lnTo>
                  <a:lnTo>
                    <a:pt x="7421" y="6572"/>
                  </a:lnTo>
                  <a:lnTo>
                    <a:pt x="7430" y="6537"/>
                  </a:lnTo>
                  <a:lnTo>
                    <a:pt x="7439" y="6500"/>
                  </a:lnTo>
                  <a:lnTo>
                    <a:pt x="7449" y="6458"/>
                  </a:lnTo>
                  <a:lnTo>
                    <a:pt x="7460" y="6415"/>
                  </a:lnTo>
                  <a:lnTo>
                    <a:pt x="7470" y="6370"/>
                  </a:lnTo>
                  <a:lnTo>
                    <a:pt x="7480" y="6321"/>
                  </a:lnTo>
                  <a:lnTo>
                    <a:pt x="7492" y="6272"/>
                  </a:lnTo>
                  <a:lnTo>
                    <a:pt x="7502" y="6219"/>
                  </a:lnTo>
                  <a:lnTo>
                    <a:pt x="7513" y="6166"/>
                  </a:lnTo>
                  <a:lnTo>
                    <a:pt x="7525" y="6110"/>
                  </a:lnTo>
                  <a:lnTo>
                    <a:pt x="7535" y="6053"/>
                  </a:lnTo>
                  <a:lnTo>
                    <a:pt x="7546" y="5994"/>
                  </a:lnTo>
                  <a:lnTo>
                    <a:pt x="7557" y="5934"/>
                  </a:lnTo>
                  <a:lnTo>
                    <a:pt x="7566" y="5873"/>
                  </a:lnTo>
                  <a:lnTo>
                    <a:pt x="7576" y="5812"/>
                  </a:lnTo>
                  <a:lnTo>
                    <a:pt x="7594" y="5685"/>
                  </a:lnTo>
                  <a:lnTo>
                    <a:pt x="7608" y="5556"/>
                  </a:lnTo>
                  <a:lnTo>
                    <a:pt x="7620" y="5426"/>
                  </a:lnTo>
                  <a:lnTo>
                    <a:pt x="7625" y="5362"/>
                  </a:lnTo>
                  <a:lnTo>
                    <a:pt x="7628" y="5298"/>
                  </a:lnTo>
                  <a:lnTo>
                    <a:pt x="7629" y="5254"/>
                  </a:lnTo>
                  <a:lnTo>
                    <a:pt x="7629" y="5212"/>
                  </a:lnTo>
                  <a:lnTo>
                    <a:pt x="7629" y="5171"/>
                  </a:lnTo>
                  <a:lnTo>
                    <a:pt x="7628" y="5132"/>
                  </a:lnTo>
                  <a:lnTo>
                    <a:pt x="7624" y="5055"/>
                  </a:lnTo>
                  <a:lnTo>
                    <a:pt x="7618" y="4980"/>
                  </a:lnTo>
                  <a:lnTo>
                    <a:pt x="7608" y="4910"/>
                  </a:lnTo>
                  <a:lnTo>
                    <a:pt x="7598" y="4843"/>
                  </a:lnTo>
                  <a:lnTo>
                    <a:pt x="7584" y="4778"/>
                  </a:lnTo>
                  <a:lnTo>
                    <a:pt x="7571" y="4716"/>
                  </a:lnTo>
                  <a:lnTo>
                    <a:pt x="7556" y="4655"/>
                  </a:lnTo>
                  <a:lnTo>
                    <a:pt x="7539" y="4594"/>
                  </a:lnTo>
                  <a:lnTo>
                    <a:pt x="7503" y="4478"/>
                  </a:lnTo>
                  <a:lnTo>
                    <a:pt x="7466" y="4360"/>
                  </a:lnTo>
                  <a:lnTo>
                    <a:pt x="7447" y="4302"/>
                  </a:lnTo>
                  <a:lnTo>
                    <a:pt x="7429" y="4242"/>
                  </a:lnTo>
                  <a:lnTo>
                    <a:pt x="7411" y="4180"/>
                  </a:lnTo>
                  <a:lnTo>
                    <a:pt x="7393" y="4117"/>
                  </a:lnTo>
                  <a:lnTo>
                    <a:pt x="7377" y="4052"/>
                  </a:lnTo>
                  <a:lnTo>
                    <a:pt x="7361" y="3984"/>
                  </a:lnTo>
                  <a:lnTo>
                    <a:pt x="7348" y="3913"/>
                  </a:lnTo>
                  <a:lnTo>
                    <a:pt x="7336" y="3840"/>
                  </a:lnTo>
                  <a:lnTo>
                    <a:pt x="7325" y="3762"/>
                  </a:lnTo>
                  <a:lnTo>
                    <a:pt x="7320" y="3722"/>
                  </a:lnTo>
                  <a:lnTo>
                    <a:pt x="7316" y="3680"/>
                  </a:lnTo>
                  <a:lnTo>
                    <a:pt x="7313" y="3638"/>
                  </a:lnTo>
                  <a:lnTo>
                    <a:pt x="7310" y="3594"/>
                  </a:lnTo>
                  <a:lnTo>
                    <a:pt x="7308" y="3550"/>
                  </a:lnTo>
                  <a:lnTo>
                    <a:pt x="7306" y="3503"/>
                  </a:lnTo>
                  <a:lnTo>
                    <a:pt x="7306" y="3456"/>
                  </a:lnTo>
                  <a:lnTo>
                    <a:pt x="7305" y="3407"/>
                  </a:lnTo>
                  <a:lnTo>
                    <a:pt x="7306" y="3357"/>
                  </a:lnTo>
                  <a:lnTo>
                    <a:pt x="7307" y="3305"/>
                  </a:lnTo>
                  <a:lnTo>
                    <a:pt x="7309" y="3253"/>
                  </a:lnTo>
                  <a:lnTo>
                    <a:pt x="7312" y="3198"/>
                  </a:lnTo>
                  <a:lnTo>
                    <a:pt x="7315" y="3142"/>
                  </a:lnTo>
                  <a:lnTo>
                    <a:pt x="7320" y="3084"/>
                  </a:lnTo>
                  <a:lnTo>
                    <a:pt x="7325" y="3024"/>
                  </a:lnTo>
                  <a:lnTo>
                    <a:pt x="7332" y="2964"/>
                  </a:lnTo>
                  <a:lnTo>
                    <a:pt x="7339" y="2901"/>
                  </a:lnTo>
                  <a:lnTo>
                    <a:pt x="7347" y="2836"/>
                  </a:lnTo>
                  <a:lnTo>
                    <a:pt x="7326" y="2872"/>
                  </a:lnTo>
                  <a:lnTo>
                    <a:pt x="7307" y="2908"/>
                  </a:lnTo>
                  <a:lnTo>
                    <a:pt x="7287" y="2946"/>
                  </a:lnTo>
                  <a:lnTo>
                    <a:pt x="7268" y="2985"/>
                  </a:lnTo>
                  <a:lnTo>
                    <a:pt x="7249" y="3026"/>
                  </a:lnTo>
                  <a:lnTo>
                    <a:pt x="7230" y="3068"/>
                  </a:lnTo>
                  <a:lnTo>
                    <a:pt x="7213" y="3112"/>
                  </a:lnTo>
                  <a:lnTo>
                    <a:pt x="7196" y="3156"/>
                  </a:lnTo>
                  <a:lnTo>
                    <a:pt x="7180" y="3202"/>
                  </a:lnTo>
                  <a:lnTo>
                    <a:pt x="7164" y="3251"/>
                  </a:lnTo>
                  <a:lnTo>
                    <a:pt x="7150" y="3300"/>
                  </a:lnTo>
                  <a:lnTo>
                    <a:pt x="7136" y="3352"/>
                  </a:lnTo>
                  <a:lnTo>
                    <a:pt x="7124" y="3405"/>
                  </a:lnTo>
                  <a:lnTo>
                    <a:pt x="7113" y="3460"/>
                  </a:lnTo>
                  <a:lnTo>
                    <a:pt x="7102" y="3517"/>
                  </a:lnTo>
                  <a:lnTo>
                    <a:pt x="7094" y="3576"/>
                  </a:lnTo>
                  <a:lnTo>
                    <a:pt x="7087" y="3637"/>
                  </a:lnTo>
                  <a:lnTo>
                    <a:pt x="7081" y="3700"/>
                  </a:lnTo>
                  <a:lnTo>
                    <a:pt x="7077" y="3765"/>
                  </a:lnTo>
                  <a:lnTo>
                    <a:pt x="7073" y="3832"/>
                  </a:lnTo>
                  <a:lnTo>
                    <a:pt x="7072" y="3902"/>
                  </a:lnTo>
                  <a:lnTo>
                    <a:pt x="7073" y="3974"/>
                  </a:lnTo>
                  <a:lnTo>
                    <a:pt x="7076" y="4048"/>
                  </a:lnTo>
                  <a:lnTo>
                    <a:pt x="7080" y="4124"/>
                  </a:lnTo>
                  <a:lnTo>
                    <a:pt x="7086" y="4204"/>
                  </a:lnTo>
                  <a:lnTo>
                    <a:pt x="7094" y="4285"/>
                  </a:lnTo>
                  <a:lnTo>
                    <a:pt x="7104" y="4368"/>
                  </a:lnTo>
                  <a:lnTo>
                    <a:pt x="7118" y="4456"/>
                  </a:lnTo>
                  <a:lnTo>
                    <a:pt x="7132" y="4545"/>
                  </a:lnTo>
                  <a:lnTo>
                    <a:pt x="7150" y="4637"/>
                  </a:lnTo>
                  <a:lnTo>
                    <a:pt x="7169" y="4732"/>
                  </a:lnTo>
                  <a:lnTo>
                    <a:pt x="7191" y="4830"/>
                  </a:lnTo>
                  <a:lnTo>
                    <a:pt x="7205" y="4887"/>
                  </a:lnTo>
                  <a:lnTo>
                    <a:pt x="7215" y="4944"/>
                  </a:lnTo>
                  <a:lnTo>
                    <a:pt x="7222" y="5003"/>
                  </a:lnTo>
                  <a:lnTo>
                    <a:pt x="7228" y="5063"/>
                  </a:lnTo>
                  <a:lnTo>
                    <a:pt x="7231" y="5124"/>
                  </a:lnTo>
                  <a:lnTo>
                    <a:pt x="7231" y="5185"/>
                  </a:lnTo>
                  <a:lnTo>
                    <a:pt x="7230" y="5247"/>
                  </a:lnTo>
                  <a:lnTo>
                    <a:pt x="7227" y="5309"/>
                  </a:lnTo>
                  <a:lnTo>
                    <a:pt x="7223" y="5371"/>
                  </a:lnTo>
                  <a:lnTo>
                    <a:pt x="7217" y="5433"/>
                  </a:lnTo>
                  <a:lnTo>
                    <a:pt x="7210" y="5493"/>
                  </a:lnTo>
                  <a:lnTo>
                    <a:pt x="7200" y="5554"/>
                  </a:lnTo>
                  <a:lnTo>
                    <a:pt x="7191" y="5613"/>
                  </a:lnTo>
                  <a:lnTo>
                    <a:pt x="7180" y="5672"/>
                  </a:lnTo>
                  <a:lnTo>
                    <a:pt x="7168" y="5729"/>
                  </a:lnTo>
                  <a:lnTo>
                    <a:pt x="7156" y="5785"/>
                  </a:lnTo>
                  <a:lnTo>
                    <a:pt x="7144" y="5838"/>
                  </a:lnTo>
                  <a:lnTo>
                    <a:pt x="7130" y="5890"/>
                  </a:lnTo>
                  <a:lnTo>
                    <a:pt x="7118" y="5940"/>
                  </a:lnTo>
                  <a:lnTo>
                    <a:pt x="7104" y="5988"/>
                  </a:lnTo>
                  <a:lnTo>
                    <a:pt x="7092" y="6032"/>
                  </a:lnTo>
                  <a:lnTo>
                    <a:pt x="7079" y="6074"/>
                  </a:lnTo>
                  <a:lnTo>
                    <a:pt x="7067" y="6113"/>
                  </a:lnTo>
                  <a:lnTo>
                    <a:pt x="7056" y="6149"/>
                  </a:lnTo>
                  <a:lnTo>
                    <a:pt x="7045" y="6181"/>
                  </a:lnTo>
                  <a:lnTo>
                    <a:pt x="7035" y="6210"/>
                  </a:lnTo>
                  <a:lnTo>
                    <a:pt x="7026" y="6235"/>
                  </a:lnTo>
                  <a:lnTo>
                    <a:pt x="7022" y="6246"/>
                  </a:lnTo>
                  <a:lnTo>
                    <a:pt x="7019" y="6257"/>
                  </a:lnTo>
                  <a:lnTo>
                    <a:pt x="7016" y="6265"/>
                  </a:lnTo>
                  <a:lnTo>
                    <a:pt x="7013" y="6273"/>
                  </a:lnTo>
                  <a:lnTo>
                    <a:pt x="7010" y="6279"/>
                  </a:lnTo>
                  <a:lnTo>
                    <a:pt x="7008" y="6284"/>
                  </a:lnTo>
                  <a:lnTo>
                    <a:pt x="7006" y="6290"/>
                  </a:lnTo>
                  <a:lnTo>
                    <a:pt x="7005" y="6293"/>
                  </a:lnTo>
                  <a:lnTo>
                    <a:pt x="7004" y="6294"/>
                  </a:lnTo>
                  <a:lnTo>
                    <a:pt x="7004" y="6295"/>
                  </a:lnTo>
                  <a:lnTo>
                    <a:pt x="7003" y="6295"/>
                  </a:lnTo>
                  <a:lnTo>
                    <a:pt x="7000" y="6294"/>
                  </a:lnTo>
                  <a:lnTo>
                    <a:pt x="6995" y="6292"/>
                  </a:lnTo>
                  <a:lnTo>
                    <a:pt x="6987" y="6290"/>
                  </a:lnTo>
                  <a:lnTo>
                    <a:pt x="6977" y="6287"/>
                  </a:lnTo>
                  <a:lnTo>
                    <a:pt x="6966" y="6285"/>
                  </a:lnTo>
                  <a:lnTo>
                    <a:pt x="6953" y="6282"/>
                  </a:lnTo>
                  <a:lnTo>
                    <a:pt x="6938" y="6279"/>
                  </a:lnTo>
                  <a:lnTo>
                    <a:pt x="6921" y="6276"/>
                  </a:lnTo>
                  <a:lnTo>
                    <a:pt x="6902" y="6274"/>
                  </a:lnTo>
                  <a:lnTo>
                    <a:pt x="6881" y="6271"/>
                  </a:lnTo>
                  <a:lnTo>
                    <a:pt x="6860" y="6269"/>
                  </a:lnTo>
                  <a:lnTo>
                    <a:pt x="6836" y="6267"/>
                  </a:lnTo>
                  <a:lnTo>
                    <a:pt x="6810" y="6265"/>
                  </a:lnTo>
                  <a:lnTo>
                    <a:pt x="6783" y="6264"/>
                  </a:lnTo>
                  <a:lnTo>
                    <a:pt x="6756" y="6264"/>
                  </a:lnTo>
                  <a:lnTo>
                    <a:pt x="6737" y="6264"/>
                  </a:lnTo>
                  <a:lnTo>
                    <a:pt x="6717" y="6264"/>
                  </a:lnTo>
                  <a:lnTo>
                    <a:pt x="6697" y="6264"/>
                  </a:lnTo>
                  <a:lnTo>
                    <a:pt x="6674" y="6265"/>
                  </a:lnTo>
                  <a:lnTo>
                    <a:pt x="6651" y="6265"/>
                  </a:lnTo>
                  <a:lnTo>
                    <a:pt x="6628" y="6266"/>
                  </a:lnTo>
                  <a:lnTo>
                    <a:pt x="6576" y="6268"/>
                  </a:lnTo>
                  <a:lnTo>
                    <a:pt x="6522" y="6271"/>
                  </a:lnTo>
                  <a:lnTo>
                    <a:pt x="6465" y="6277"/>
                  </a:lnTo>
                  <a:lnTo>
                    <a:pt x="6409" y="6284"/>
                  </a:lnTo>
                  <a:lnTo>
                    <a:pt x="6350" y="6295"/>
                  </a:lnTo>
                  <a:lnTo>
                    <a:pt x="6305" y="6305"/>
                  </a:lnTo>
                  <a:lnTo>
                    <a:pt x="6259" y="6317"/>
                  </a:lnTo>
                  <a:lnTo>
                    <a:pt x="6213" y="6333"/>
                  </a:lnTo>
                  <a:lnTo>
                    <a:pt x="6164" y="6350"/>
                  </a:lnTo>
                  <a:lnTo>
                    <a:pt x="6114" y="6369"/>
                  </a:lnTo>
                  <a:lnTo>
                    <a:pt x="6065" y="6390"/>
                  </a:lnTo>
                  <a:lnTo>
                    <a:pt x="6014" y="6413"/>
                  </a:lnTo>
                  <a:lnTo>
                    <a:pt x="5963" y="6438"/>
                  </a:lnTo>
                  <a:lnTo>
                    <a:pt x="5911" y="6464"/>
                  </a:lnTo>
                  <a:lnTo>
                    <a:pt x="5858" y="6490"/>
                  </a:lnTo>
                  <a:lnTo>
                    <a:pt x="5753" y="6546"/>
                  </a:lnTo>
                  <a:lnTo>
                    <a:pt x="5648" y="6606"/>
                  </a:lnTo>
                  <a:lnTo>
                    <a:pt x="5544" y="6665"/>
                  </a:lnTo>
                  <a:lnTo>
                    <a:pt x="5440" y="6724"/>
                  </a:lnTo>
                  <a:lnTo>
                    <a:pt x="5341" y="6782"/>
                  </a:lnTo>
                  <a:lnTo>
                    <a:pt x="5293" y="6810"/>
                  </a:lnTo>
                  <a:lnTo>
                    <a:pt x="5245" y="6836"/>
                  </a:lnTo>
                  <a:lnTo>
                    <a:pt x="5199" y="6862"/>
                  </a:lnTo>
                  <a:lnTo>
                    <a:pt x="5153" y="6887"/>
                  </a:lnTo>
                  <a:lnTo>
                    <a:pt x="5110" y="6910"/>
                  </a:lnTo>
                  <a:lnTo>
                    <a:pt x="5068" y="6930"/>
                  </a:lnTo>
                  <a:lnTo>
                    <a:pt x="5027" y="6950"/>
                  </a:lnTo>
                  <a:lnTo>
                    <a:pt x="4988" y="6967"/>
                  </a:lnTo>
                  <a:lnTo>
                    <a:pt x="4952" y="6982"/>
                  </a:lnTo>
                  <a:lnTo>
                    <a:pt x="4917" y="6994"/>
                  </a:lnTo>
                  <a:lnTo>
                    <a:pt x="4884" y="7004"/>
                  </a:lnTo>
                  <a:lnTo>
                    <a:pt x="4854" y="7012"/>
                  </a:lnTo>
                  <a:lnTo>
                    <a:pt x="4792" y="7012"/>
                  </a:lnTo>
                  <a:lnTo>
                    <a:pt x="4754" y="7011"/>
                  </a:lnTo>
                  <a:lnTo>
                    <a:pt x="4717" y="7006"/>
                  </a:lnTo>
                  <a:lnTo>
                    <a:pt x="4680" y="7000"/>
                  </a:lnTo>
                  <a:lnTo>
                    <a:pt x="4642" y="6992"/>
                  </a:lnTo>
                  <a:lnTo>
                    <a:pt x="4605" y="6981"/>
                  </a:lnTo>
                  <a:lnTo>
                    <a:pt x="4569" y="6968"/>
                  </a:lnTo>
                  <a:lnTo>
                    <a:pt x="4534" y="6954"/>
                  </a:lnTo>
                  <a:lnTo>
                    <a:pt x="4499" y="6938"/>
                  </a:lnTo>
                  <a:lnTo>
                    <a:pt x="4465" y="6921"/>
                  </a:lnTo>
                  <a:lnTo>
                    <a:pt x="4432" y="6903"/>
                  </a:lnTo>
                  <a:lnTo>
                    <a:pt x="4367" y="6863"/>
                  </a:lnTo>
                  <a:lnTo>
                    <a:pt x="4337" y="6843"/>
                  </a:lnTo>
                  <a:lnTo>
                    <a:pt x="4307" y="6821"/>
                  </a:lnTo>
                  <a:lnTo>
                    <a:pt x="4278" y="6799"/>
                  </a:lnTo>
                  <a:lnTo>
                    <a:pt x="4250" y="6778"/>
                  </a:lnTo>
                  <a:lnTo>
                    <a:pt x="4224" y="6756"/>
                  </a:lnTo>
                  <a:lnTo>
                    <a:pt x="4198" y="6735"/>
                  </a:lnTo>
                  <a:lnTo>
                    <a:pt x="4175" y="6713"/>
                  </a:lnTo>
                  <a:lnTo>
                    <a:pt x="4152" y="6692"/>
                  </a:lnTo>
                  <a:lnTo>
                    <a:pt x="4131" y="6672"/>
                  </a:lnTo>
                  <a:lnTo>
                    <a:pt x="4112" y="6652"/>
                  </a:lnTo>
                  <a:lnTo>
                    <a:pt x="4094" y="6635"/>
                  </a:lnTo>
                  <a:lnTo>
                    <a:pt x="4078" y="6617"/>
                  </a:lnTo>
                  <a:lnTo>
                    <a:pt x="4063" y="6602"/>
                  </a:lnTo>
                  <a:lnTo>
                    <a:pt x="4050" y="6587"/>
                  </a:lnTo>
                  <a:lnTo>
                    <a:pt x="4038" y="6575"/>
                  </a:lnTo>
                  <a:lnTo>
                    <a:pt x="4029" y="6565"/>
                  </a:lnTo>
                  <a:lnTo>
                    <a:pt x="4022" y="6555"/>
                  </a:lnTo>
                  <a:lnTo>
                    <a:pt x="4017" y="6549"/>
                  </a:lnTo>
                  <a:lnTo>
                    <a:pt x="4014" y="6545"/>
                  </a:lnTo>
                  <a:lnTo>
                    <a:pt x="4013" y="6544"/>
                  </a:lnTo>
                  <a:lnTo>
                    <a:pt x="4854" y="4799"/>
                  </a:lnTo>
                  <a:lnTo>
                    <a:pt x="4138" y="5641"/>
                  </a:lnTo>
                  <a:lnTo>
                    <a:pt x="4137" y="5640"/>
                  </a:lnTo>
                  <a:lnTo>
                    <a:pt x="4134" y="5634"/>
                  </a:lnTo>
                  <a:lnTo>
                    <a:pt x="4130" y="5627"/>
                  </a:lnTo>
                  <a:lnTo>
                    <a:pt x="4125" y="5617"/>
                  </a:lnTo>
                  <a:lnTo>
                    <a:pt x="4118" y="5605"/>
                  </a:lnTo>
                  <a:lnTo>
                    <a:pt x="4110" y="5588"/>
                  </a:lnTo>
                  <a:lnTo>
                    <a:pt x="4099" y="5570"/>
                  </a:lnTo>
                  <a:lnTo>
                    <a:pt x="4087" y="5547"/>
                  </a:lnTo>
                  <a:lnTo>
                    <a:pt x="4073" y="5522"/>
                  </a:lnTo>
                  <a:lnTo>
                    <a:pt x="4056" y="5494"/>
                  </a:lnTo>
                  <a:lnTo>
                    <a:pt x="4038" y="5463"/>
                  </a:lnTo>
                  <a:lnTo>
                    <a:pt x="4019" y="5430"/>
                  </a:lnTo>
                  <a:lnTo>
                    <a:pt x="3997" y="5393"/>
                  </a:lnTo>
                  <a:lnTo>
                    <a:pt x="3972" y="5354"/>
                  </a:lnTo>
                  <a:lnTo>
                    <a:pt x="3947" y="5312"/>
                  </a:lnTo>
                  <a:lnTo>
                    <a:pt x="3919" y="5267"/>
                  </a:lnTo>
                  <a:lnTo>
                    <a:pt x="3888" y="5220"/>
                  </a:lnTo>
                  <a:lnTo>
                    <a:pt x="3854" y="5175"/>
                  </a:lnTo>
                  <a:lnTo>
                    <a:pt x="3818" y="5129"/>
                  </a:lnTo>
                  <a:lnTo>
                    <a:pt x="3780" y="5084"/>
                  </a:lnTo>
                  <a:lnTo>
                    <a:pt x="3702" y="4995"/>
                  </a:lnTo>
                  <a:lnTo>
                    <a:pt x="3664" y="4949"/>
                  </a:lnTo>
                  <a:lnTo>
                    <a:pt x="3627" y="4904"/>
                  </a:lnTo>
                  <a:lnTo>
                    <a:pt x="3591" y="4859"/>
                  </a:lnTo>
                  <a:lnTo>
                    <a:pt x="3558" y="4812"/>
                  </a:lnTo>
                  <a:lnTo>
                    <a:pt x="3528" y="4766"/>
                  </a:lnTo>
                  <a:lnTo>
                    <a:pt x="3515" y="4742"/>
                  </a:lnTo>
                  <a:lnTo>
                    <a:pt x="3503" y="4719"/>
                  </a:lnTo>
                  <a:lnTo>
                    <a:pt x="3491" y="4695"/>
                  </a:lnTo>
                  <a:lnTo>
                    <a:pt x="3481" y="4670"/>
                  </a:lnTo>
                  <a:lnTo>
                    <a:pt x="3472" y="4646"/>
                  </a:lnTo>
                  <a:lnTo>
                    <a:pt x="3464" y="4621"/>
                  </a:lnTo>
                  <a:lnTo>
                    <a:pt x="3459" y="4596"/>
                  </a:lnTo>
                  <a:lnTo>
                    <a:pt x="3454" y="4570"/>
                  </a:lnTo>
                  <a:lnTo>
                    <a:pt x="3452" y="4545"/>
                  </a:lnTo>
                  <a:lnTo>
                    <a:pt x="3451" y="4519"/>
                  </a:lnTo>
                  <a:lnTo>
                    <a:pt x="3453" y="4491"/>
                  </a:lnTo>
                  <a:lnTo>
                    <a:pt x="3457" y="4460"/>
                  </a:lnTo>
                  <a:lnTo>
                    <a:pt x="3464" y="4427"/>
                  </a:lnTo>
                  <a:lnTo>
                    <a:pt x="3475" y="4391"/>
                  </a:lnTo>
                  <a:lnTo>
                    <a:pt x="3488" y="4353"/>
                  </a:lnTo>
                  <a:lnTo>
                    <a:pt x="3504" y="4313"/>
                  </a:lnTo>
                  <a:lnTo>
                    <a:pt x="3522" y="4270"/>
                  </a:lnTo>
                  <a:lnTo>
                    <a:pt x="3543" y="4225"/>
                  </a:lnTo>
                  <a:lnTo>
                    <a:pt x="3566" y="4179"/>
                  </a:lnTo>
                  <a:lnTo>
                    <a:pt x="3591" y="4131"/>
                  </a:lnTo>
                  <a:lnTo>
                    <a:pt x="3619" y="4080"/>
                  </a:lnTo>
                  <a:lnTo>
                    <a:pt x="3648" y="4029"/>
                  </a:lnTo>
                  <a:lnTo>
                    <a:pt x="3680" y="3976"/>
                  </a:lnTo>
                  <a:lnTo>
                    <a:pt x="3714" y="3921"/>
                  </a:lnTo>
                  <a:lnTo>
                    <a:pt x="3749" y="3866"/>
                  </a:lnTo>
                  <a:lnTo>
                    <a:pt x="3787" y="3809"/>
                  </a:lnTo>
                  <a:lnTo>
                    <a:pt x="3826" y="3753"/>
                  </a:lnTo>
                  <a:lnTo>
                    <a:pt x="3866" y="3694"/>
                  </a:lnTo>
                  <a:lnTo>
                    <a:pt x="3907" y="3635"/>
                  </a:lnTo>
                  <a:lnTo>
                    <a:pt x="3951" y="3575"/>
                  </a:lnTo>
                  <a:lnTo>
                    <a:pt x="3995" y="3516"/>
                  </a:lnTo>
                  <a:lnTo>
                    <a:pt x="4041" y="3456"/>
                  </a:lnTo>
                  <a:lnTo>
                    <a:pt x="4088" y="3395"/>
                  </a:lnTo>
                  <a:lnTo>
                    <a:pt x="4135" y="3335"/>
                  </a:lnTo>
                  <a:lnTo>
                    <a:pt x="4234" y="3215"/>
                  </a:lnTo>
                  <a:lnTo>
                    <a:pt x="4335" y="3096"/>
                  </a:lnTo>
                  <a:lnTo>
                    <a:pt x="4438" y="2980"/>
                  </a:lnTo>
                  <a:lnTo>
                    <a:pt x="4490" y="2922"/>
                  </a:lnTo>
                  <a:lnTo>
                    <a:pt x="4542" y="2867"/>
                  </a:lnTo>
                  <a:lnTo>
                    <a:pt x="4642" y="2754"/>
                  </a:lnTo>
                  <a:lnTo>
                    <a:pt x="4741" y="2642"/>
                  </a:lnTo>
                  <a:lnTo>
                    <a:pt x="4842" y="2529"/>
                  </a:lnTo>
                  <a:lnTo>
                    <a:pt x="4940" y="2417"/>
                  </a:lnTo>
                  <a:lnTo>
                    <a:pt x="5038" y="2306"/>
                  </a:lnTo>
                  <a:lnTo>
                    <a:pt x="5134" y="2199"/>
                  </a:lnTo>
                  <a:lnTo>
                    <a:pt x="5180" y="2147"/>
                  </a:lnTo>
                  <a:lnTo>
                    <a:pt x="5227" y="2096"/>
                  </a:lnTo>
                  <a:lnTo>
                    <a:pt x="5272" y="2047"/>
                  </a:lnTo>
                  <a:lnTo>
                    <a:pt x="5317" y="1998"/>
                  </a:lnTo>
                  <a:lnTo>
                    <a:pt x="5362" y="1951"/>
                  </a:lnTo>
                  <a:lnTo>
                    <a:pt x="5405" y="1907"/>
                  </a:lnTo>
                  <a:lnTo>
                    <a:pt x="5448" y="1863"/>
                  </a:lnTo>
                  <a:lnTo>
                    <a:pt x="5489" y="1822"/>
                  </a:lnTo>
                  <a:lnTo>
                    <a:pt x="5529" y="1783"/>
                  </a:lnTo>
                  <a:lnTo>
                    <a:pt x="5568" y="1746"/>
                  </a:lnTo>
                  <a:lnTo>
                    <a:pt x="5606" y="1711"/>
                  </a:lnTo>
                  <a:lnTo>
                    <a:pt x="5643" y="1679"/>
                  </a:lnTo>
                  <a:lnTo>
                    <a:pt x="5678" y="1650"/>
                  </a:lnTo>
                  <a:lnTo>
                    <a:pt x="5712" y="1622"/>
                  </a:lnTo>
                  <a:lnTo>
                    <a:pt x="5744" y="1599"/>
                  </a:lnTo>
                  <a:lnTo>
                    <a:pt x="5775" y="1578"/>
                  </a:lnTo>
                  <a:lnTo>
                    <a:pt x="5805" y="1561"/>
                  </a:lnTo>
                  <a:lnTo>
                    <a:pt x="5832" y="1545"/>
                  </a:lnTo>
                  <a:lnTo>
                    <a:pt x="5858" y="1534"/>
                  </a:lnTo>
                  <a:lnTo>
                    <a:pt x="5882" y="1527"/>
                  </a:lnTo>
                  <a:lnTo>
                    <a:pt x="6475" y="1434"/>
                  </a:lnTo>
                  <a:lnTo>
                    <a:pt x="6533" y="1425"/>
                  </a:lnTo>
                  <a:lnTo>
                    <a:pt x="6587" y="1416"/>
                  </a:lnTo>
                  <a:lnTo>
                    <a:pt x="6641" y="1407"/>
                  </a:lnTo>
                  <a:lnTo>
                    <a:pt x="6693" y="1398"/>
                  </a:lnTo>
                  <a:lnTo>
                    <a:pt x="6742" y="1389"/>
                  </a:lnTo>
                  <a:lnTo>
                    <a:pt x="6790" y="1379"/>
                  </a:lnTo>
                  <a:lnTo>
                    <a:pt x="6835" y="1370"/>
                  </a:lnTo>
                  <a:lnTo>
                    <a:pt x="6879" y="1361"/>
                  </a:lnTo>
                  <a:lnTo>
                    <a:pt x="6921" y="1350"/>
                  </a:lnTo>
                  <a:lnTo>
                    <a:pt x="6961" y="1342"/>
                  </a:lnTo>
                  <a:lnTo>
                    <a:pt x="6998" y="1333"/>
                  </a:lnTo>
                  <a:lnTo>
                    <a:pt x="7034" y="1324"/>
                  </a:lnTo>
                  <a:lnTo>
                    <a:pt x="7068" y="1314"/>
                  </a:lnTo>
                  <a:lnTo>
                    <a:pt x="7101" y="1306"/>
                  </a:lnTo>
                  <a:lnTo>
                    <a:pt x="7131" y="1298"/>
                  </a:lnTo>
                  <a:lnTo>
                    <a:pt x="7160" y="1290"/>
                  </a:lnTo>
                  <a:lnTo>
                    <a:pt x="7187" y="1281"/>
                  </a:lnTo>
                  <a:lnTo>
                    <a:pt x="7212" y="1274"/>
                  </a:lnTo>
                  <a:lnTo>
                    <a:pt x="7236" y="1267"/>
                  </a:lnTo>
                  <a:lnTo>
                    <a:pt x="7256" y="1260"/>
                  </a:lnTo>
                  <a:lnTo>
                    <a:pt x="7276" y="1254"/>
                  </a:lnTo>
                  <a:lnTo>
                    <a:pt x="7294" y="1247"/>
                  </a:lnTo>
                  <a:lnTo>
                    <a:pt x="7310" y="1241"/>
                  </a:lnTo>
                  <a:lnTo>
                    <a:pt x="7324" y="1236"/>
                  </a:lnTo>
                  <a:lnTo>
                    <a:pt x="7337" y="1232"/>
                  </a:lnTo>
                  <a:lnTo>
                    <a:pt x="7348" y="1228"/>
                  </a:lnTo>
                  <a:lnTo>
                    <a:pt x="7357" y="1224"/>
                  </a:lnTo>
                  <a:lnTo>
                    <a:pt x="7365" y="1221"/>
                  </a:lnTo>
                  <a:lnTo>
                    <a:pt x="7371" y="1219"/>
                  </a:lnTo>
                  <a:lnTo>
                    <a:pt x="7375" y="1217"/>
                  </a:lnTo>
                  <a:lnTo>
                    <a:pt x="7377" y="1216"/>
                  </a:lnTo>
                  <a:lnTo>
                    <a:pt x="7378" y="1216"/>
                  </a:lnTo>
                  <a:lnTo>
                    <a:pt x="6381" y="1246"/>
                  </a:lnTo>
                  <a:lnTo>
                    <a:pt x="6383" y="1245"/>
                  </a:lnTo>
                  <a:lnTo>
                    <a:pt x="6385" y="1243"/>
                  </a:lnTo>
                  <a:lnTo>
                    <a:pt x="6389" y="1238"/>
                  </a:lnTo>
                  <a:lnTo>
                    <a:pt x="6393" y="1232"/>
                  </a:lnTo>
                  <a:lnTo>
                    <a:pt x="6398" y="1225"/>
                  </a:lnTo>
                  <a:lnTo>
                    <a:pt x="6405" y="1216"/>
                  </a:lnTo>
                  <a:lnTo>
                    <a:pt x="6411" y="1205"/>
                  </a:lnTo>
                  <a:lnTo>
                    <a:pt x="6419" y="1193"/>
                  </a:lnTo>
                  <a:lnTo>
                    <a:pt x="6427" y="1179"/>
                  </a:lnTo>
                  <a:lnTo>
                    <a:pt x="6438" y="1165"/>
                  </a:lnTo>
                  <a:lnTo>
                    <a:pt x="6448" y="1149"/>
                  </a:lnTo>
                  <a:lnTo>
                    <a:pt x="6459" y="1131"/>
                  </a:lnTo>
                  <a:lnTo>
                    <a:pt x="6472" y="1114"/>
                  </a:lnTo>
                  <a:lnTo>
                    <a:pt x="6485" y="1094"/>
                  </a:lnTo>
                  <a:lnTo>
                    <a:pt x="6501" y="1073"/>
                  </a:lnTo>
                  <a:lnTo>
                    <a:pt x="6516" y="1052"/>
                  </a:lnTo>
                  <a:lnTo>
                    <a:pt x="6533" y="1029"/>
                  </a:lnTo>
                  <a:lnTo>
                    <a:pt x="6550" y="1006"/>
                  </a:lnTo>
                  <a:lnTo>
                    <a:pt x="6569" y="982"/>
                  </a:lnTo>
                  <a:lnTo>
                    <a:pt x="6589" y="957"/>
                  </a:lnTo>
                  <a:lnTo>
                    <a:pt x="6610" y="932"/>
                  </a:lnTo>
                  <a:lnTo>
                    <a:pt x="6633" y="905"/>
                  </a:lnTo>
                  <a:lnTo>
                    <a:pt x="6655" y="880"/>
                  </a:lnTo>
                  <a:lnTo>
                    <a:pt x="6680" y="852"/>
                  </a:lnTo>
                  <a:lnTo>
                    <a:pt x="6706" y="824"/>
                  </a:lnTo>
                  <a:lnTo>
                    <a:pt x="6734" y="796"/>
                  </a:lnTo>
                  <a:lnTo>
                    <a:pt x="6762" y="768"/>
                  </a:lnTo>
                  <a:lnTo>
                    <a:pt x="6792" y="740"/>
                  </a:lnTo>
                  <a:lnTo>
                    <a:pt x="6822" y="711"/>
                  </a:lnTo>
                  <a:lnTo>
                    <a:pt x="6855" y="682"/>
                  </a:lnTo>
                  <a:lnTo>
                    <a:pt x="6888" y="652"/>
                  </a:lnTo>
                  <a:lnTo>
                    <a:pt x="6923" y="623"/>
                  </a:lnTo>
                  <a:lnTo>
                    <a:pt x="6959" y="594"/>
                  </a:lnTo>
                  <a:lnTo>
                    <a:pt x="6996" y="565"/>
                  </a:lnTo>
                  <a:lnTo>
                    <a:pt x="7035" y="536"/>
                  </a:lnTo>
                  <a:lnTo>
                    <a:pt x="7076" y="507"/>
                  </a:lnTo>
                  <a:lnTo>
                    <a:pt x="7117" y="478"/>
                  </a:lnTo>
                  <a:lnTo>
                    <a:pt x="7160" y="450"/>
                  </a:lnTo>
                  <a:lnTo>
                    <a:pt x="7205" y="422"/>
                  </a:lnTo>
                  <a:lnTo>
                    <a:pt x="7250" y="395"/>
                  </a:lnTo>
                  <a:lnTo>
                    <a:pt x="7297" y="368"/>
                  </a:lnTo>
                  <a:lnTo>
                    <a:pt x="7347" y="341"/>
                  </a:lnTo>
                  <a:lnTo>
                    <a:pt x="7398" y="314"/>
                  </a:lnTo>
                  <a:lnTo>
                    <a:pt x="7449" y="290"/>
                  </a:lnTo>
                  <a:lnTo>
                    <a:pt x="7503" y="265"/>
                  </a:lnTo>
                  <a:lnTo>
                    <a:pt x="7559" y="240"/>
                  </a:lnTo>
                  <a:lnTo>
                    <a:pt x="7615" y="217"/>
                  </a:lnTo>
                  <a:lnTo>
                    <a:pt x="7674" y="195"/>
                  </a:lnTo>
                  <a:lnTo>
                    <a:pt x="7734" y="173"/>
                  </a:lnTo>
                  <a:lnTo>
                    <a:pt x="7796" y="153"/>
                  </a:lnTo>
                  <a:lnTo>
                    <a:pt x="7859" y="134"/>
                  </a:lnTo>
                  <a:lnTo>
                    <a:pt x="7924" y="115"/>
                  </a:lnTo>
                  <a:lnTo>
                    <a:pt x="7991" y="98"/>
                  </a:lnTo>
                  <a:lnTo>
                    <a:pt x="8059" y="81"/>
                  </a:lnTo>
                  <a:lnTo>
                    <a:pt x="8130" y="67"/>
                  </a:lnTo>
                  <a:lnTo>
                    <a:pt x="8202" y="54"/>
                  </a:lnTo>
                  <a:lnTo>
                    <a:pt x="8275" y="41"/>
                  </a:lnTo>
                  <a:lnTo>
                    <a:pt x="8350" y="31"/>
                  </a:lnTo>
                  <a:lnTo>
                    <a:pt x="8428" y="22"/>
                  </a:lnTo>
                  <a:lnTo>
                    <a:pt x="8507" y="14"/>
                  </a:lnTo>
                  <a:lnTo>
                    <a:pt x="8589" y="8"/>
                  </a:lnTo>
                  <a:lnTo>
                    <a:pt x="8671" y="4"/>
                  </a:lnTo>
                  <a:lnTo>
                    <a:pt x="8756" y="1"/>
                  </a:lnTo>
                  <a:lnTo>
                    <a:pt x="8843" y="0"/>
                  </a:lnTo>
                  <a:lnTo>
                    <a:pt x="9062" y="0"/>
                  </a:lnTo>
                  <a:lnTo>
                    <a:pt x="9114" y="4"/>
                  </a:lnTo>
                  <a:lnTo>
                    <a:pt x="9166" y="8"/>
                  </a:lnTo>
                  <a:lnTo>
                    <a:pt x="9217" y="14"/>
                  </a:lnTo>
                  <a:lnTo>
                    <a:pt x="9266" y="23"/>
                  </a:lnTo>
                  <a:lnTo>
                    <a:pt x="9316" y="31"/>
                  </a:lnTo>
                  <a:lnTo>
                    <a:pt x="9365" y="41"/>
                  </a:lnTo>
                  <a:lnTo>
                    <a:pt x="9413" y="52"/>
                  </a:lnTo>
                  <a:lnTo>
                    <a:pt x="9460" y="64"/>
                  </a:lnTo>
                  <a:lnTo>
                    <a:pt x="9507" y="77"/>
                  </a:lnTo>
                  <a:lnTo>
                    <a:pt x="9553" y="91"/>
                  </a:lnTo>
                  <a:lnTo>
                    <a:pt x="9643" y="123"/>
                  </a:lnTo>
                  <a:lnTo>
                    <a:pt x="9731" y="158"/>
                  </a:lnTo>
                  <a:lnTo>
                    <a:pt x="9815" y="196"/>
                  </a:lnTo>
                  <a:lnTo>
                    <a:pt x="9897" y="237"/>
                  </a:lnTo>
                  <a:lnTo>
                    <a:pt x="9976" y="280"/>
                  </a:lnTo>
                  <a:lnTo>
                    <a:pt x="10053" y="327"/>
                  </a:lnTo>
                  <a:lnTo>
                    <a:pt x="10126" y="375"/>
                  </a:lnTo>
                  <a:lnTo>
                    <a:pt x="10197" y="425"/>
                  </a:lnTo>
                  <a:lnTo>
                    <a:pt x="10265" y="477"/>
                  </a:lnTo>
                  <a:lnTo>
                    <a:pt x="10330" y="531"/>
                  </a:lnTo>
                  <a:lnTo>
                    <a:pt x="10393" y="584"/>
                  </a:lnTo>
                  <a:lnTo>
                    <a:pt x="10453" y="639"/>
                  </a:lnTo>
                  <a:lnTo>
                    <a:pt x="10511" y="693"/>
                  </a:lnTo>
                  <a:lnTo>
                    <a:pt x="10565" y="747"/>
                  </a:lnTo>
                  <a:lnTo>
                    <a:pt x="10617" y="801"/>
                  </a:lnTo>
                  <a:lnTo>
                    <a:pt x="10666" y="855"/>
                  </a:lnTo>
                  <a:lnTo>
                    <a:pt x="10712" y="908"/>
                  </a:lnTo>
                  <a:lnTo>
                    <a:pt x="10756" y="958"/>
                  </a:lnTo>
                  <a:lnTo>
                    <a:pt x="10797" y="1007"/>
                  </a:lnTo>
                  <a:lnTo>
                    <a:pt x="10835" y="1056"/>
                  </a:lnTo>
                  <a:lnTo>
                    <a:pt x="10870" y="1101"/>
                  </a:lnTo>
                  <a:lnTo>
                    <a:pt x="10903" y="1143"/>
                  </a:lnTo>
                  <a:lnTo>
                    <a:pt x="10933" y="1184"/>
                  </a:lnTo>
                  <a:lnTo>
                    <a:pt x="10960" y="1221"/>
                  </a:lnTo>
                  <a:lnTo>
                    <a:pt x="10985" y="1254"/>
                  </a:lnTo>
                  <a:lnTo>
                    <a:pt x="11007" y="1284"/>
                  </a:lnTo>
                  <a:lnTo>
                    <a:pt x="11016" y="1297"/>
                  </a:lnTo>
                  <a:lnTo>
                    <a:pt x="11025" y="1309"/>
                  </a:lnTo>
                  <a:lnTo>
                    <a:pt x="10993" y="1309"/>
                  </a:lnTo>
                  <a:lnTo>
                    <a:pt x="10963" y="1311"/>
                  </a:lnTo>
                  <a:lnTo>
                    <a:pt x="10931" y="1316"/>
                  </a:lnTo>
                  <a:lnTo>
                    <a:pt x="10898" y="1324"/>
                  </a:lnTo>
                  <a:lnTo>
                    <a:pt x="10864" y="1334"/>
                  </a:lnTo>
                  <a:lnTo>
                    <a:pt x="10830" y="1345"/>
                  </a:lnTo>
                  <a:lnTo>
                    <a:pt x="10797" y="1359"/>
                  </a:lnTo>
                  <a:lnTo>
                    <a:pt x="10764" y="1372"/>
                  </a:lnTo>
                  <a:lnTo>
                    <a:pt x="10732" y="1388"/>
                  </a:lnTo>
                  <a:lnTo>
                    <a:pt x="10703" y="1402"/>
                  </a:lnTo>
                  <a:lnTo>
                    <a:pt x="10675" y="1415"/>
                  </a:lnTo>
                  <a:lnTo>
                    <a:pt x="10651" y="1429"/>
                  </a:lnTo>
                  <a:lnTo>
                    <a:pt x="10630" y="1440"/>
                  </a:lnTo>
                  <a:lnTo>
                    <a:pt x="10621" y="1446"/>
                  </a:lnTo>
                  <a:lnTo>
                    <a:pt x="10612" y="1450"/>
                  </a:lnTo>
                  <a:lnTo>
                    <a:pt x="10605" y="1454"/>
                  </a:lnTo>
                  <a:lnTo>
                    <a:pt x="10600" y="1459"/>
                  </a:lnTo>
                  <a:lnTo>
                    <a:pt x="10595" y="1461"/>
                  </a:lnTo>
                  <a:lnTo>
                    <a:pt x="10592" y="1463"/>
                  </a:lnTo>
                  <a:lnTo>
                    <a:pt x="10590" y="1465"/>
                  </a:lnTo>
                  <a:lnTo>
                    <a:pt x="10589" y="1465"/>
                  </a:lnTo>
                  <a:lnTo>
                    <a:pt x="10868" y="1465"/>
                  </a:lnTo>
                  <a:lnTo>
                    <a:pt x="10914" y="1465"/>
                  </a:lnTo>
                  <a:lnTo>
                    <a:pt x="10957" y="1466"/>
                  </a:lnTo>
                  <a:lnTo>
                    <a:pt x="10997" y="1467"/>
                  </a:lnTo>
                  <a:lnTo>
                    <a:pt x="11037" y="1469"/>
                  </a:lnTo>
                  <a:lnTo>
                    <a:pt x="11074" y="1472"/>
                  </a:lnTo>
                  <a:lnTo>
                    <a:pt x="11110" y="1478"/>
                  </a:lnTo>
                  <a:lnTo>
                    <a:pt x="11145" y="1485"/>
                  </a:lnTo>
                  <a:lnTo>
                    <a:pt x="11180" y="1496"/>
                  </a:lnTo>
                  <a:lnTo>
                    <a:pt x="11215" y="1508"/>
                  </a:lnTo>
                  <a:lnTo>
                    <a:pt x="11249" y="1521"/>
                  </a:lnTo>
                  <a:lnTo>
                    <a:pt x="11283" y="1535"/>
                  </a:lnTo>
                  <a:lnTo>
                    <a:pt x="11316" y="1551"/>
                  </a:lnTo>
                  <a:lnTo>
                    <a:pt x="11349" y="1568"/>
                  </a:lnTo>
                  <a:lnTo>
                    <a:pt x="11383" y="1587"/>
                  </a:lnTo>
                  <a:lnTo>
                    <a:pt x="11416" y="1609"/>
                  </a:lnTo>
                  <a:lnTo>
                    <a:pt x="11449" y="1633"/>
                  </a:lnTo>
                  <a:lnTo>
                    <a:pt x="11484" y="1658"/>
                  </a:lnTo>
                  <a:lnTo>
                    <a:pt x="11518" y="1687"/>
                  </a:lnTo>
                  <a:lnTo>
                    <a:pt x="11553" y="1719"/>
                  </a:lnTo>
                  <a:lnTo>
                    <a:pt x="11589" y="1754"/>
                  </a:lnTo>
                  <a:lnTo>
                    <a:pt x="11625" y="1793"/>
                  </a:lnTo>
                  <a:lnTo>
                    <a:pt x="11663" y="1836"/>
                  </a:lnTo>
                  <a:lnTo>
                    <a:pt x="11682" y="1858"/>
                  </a:lnTo>
                  <a:lnTo>
                    <a:pt x="11701" y="1882"/>
                  </a:lnTo>
                  <a:lnTo>
                    <a:pt x="11721" y="1907"/>
                  </a:lnTo>
                  <a:lnTo>
                    <a:pt x="11742" y="1932"/>
                  </a:lnTo>
                  <a:lnTo>
                    <a:pt x="11769" y="1967"/>
                  </a:lnTo>
                  <a:lnTo>
                    <a:pt x="11794" y="2004"/>
                  </a:lnTo>
                  <a:lnTo>
                    <a:pt x="11816" y="2040"/>
                  </a:lnTo>
                  <a:lnTo>
                    <a:pt x="11833" y="2075"/>
                  </a:lnTo>
                  <a:lnTo>
                    <a:pt x="11848" y="2109"/>
                  </a:lnTo>
                  <a:lnTo>
                    <a:pt x="11859" y="2143"/>
                  </a:lnTo>
                  <a:lnTo>
                    <a:pt x="11867" y="2174"/>
                  </a:lnTo>
                  <a:lnTo>
                    <a:pt x="11871" y="2204"/>
                  </a:lnTo>
                  <a:lnTo>
                    <a:pt x="11871" y="2219"/>
                  </a:lnTo>
                  <a:lnTo>
                    <a:pt x="11870" y="2233"/>
                  </a:lnTo>
                  <a:lnTo>
                    <a:pt x="11868" y="2246"/>
                  </a:lnTo>
                  <a:lnTo>
                    <a:pt x="11864" y="2258"/>
                  </a:lnTo>
                  <a:lnTo>
                    <a:pt x="11861" y="2270"/>
                  </a:lnTo>
                  <a:lnTo>
                    <a:pt x="11856" y="2281"/>
                  </a:lnTo>
                  <a:lnTo>
                    <a:pt x="11850" y="2291"/>
                  </a:lnTo>
                  <a:lnTo>
                    <a:pt x="11843" y="2300"/>
                  </a:lnTo>
                  <a:lnTo>
                    <a:pt x="11833" y="2308"/>
                  </a:lnTo>
                  <a:lnTo>
                    <a:pt x="11824" y="2316"/>
                  </a:lnTo>
                  <a:lnTo>
                    <a:pt x="11814" y="2322"/>
                  </a:lnTo>
                  <a:lnTo>
                    <a:pt x="11801" y="2328"/>
                  </a:lnTo>
                  <a:lnTo>
                    <a:pt x="11788" y="2332"/>
                  </a:lnTo>
                  <a:lnTo>
                    <a:pt x="11775" y="2335"/>
                  </a:lnTo>
                  <a:lnTo>
                    <a:pt x="11758" y="2336"/>
                  </a:lnTo>
                  <a:lnTo>
                    <a:pt x="11742" y="2337"/>
                  </a:lnTo>
                  <a:lnTo>
                    <a:pt x="11648" y="2337"/>
                  </a:lnTo>
                  <a:lnTo>
                    <a:pt x="11619" y="2337"/>
                  </a:lnTo>
                  <a:lnTo>
                    <a:pt x="11592" y="2338"/>
                  </a:lnTo>
                  <a:lnTo>
                    <a:pt x="11566" y="2339"/>
                  </a:lnTo>
                  <a:lnTo>
                    <a:pt x="11541" y="2340"/>
                  </a:lnTo>
                  <a:lnTo>
                    <a:pt x="11519" y="2341"/>
                  </a:lnTo>
                  <a:lnTo>
                    <a:pt x="11496" y="2343"/>
                  </a:lnTo>
                  <a:lnTo>
                    <a:pt x="11475" y="2345"/>
                  </a:lnTo>
                  <a:lnTo>
                    <a:pt x="11456" y="2348"/>
                  </a:lnTo>
                  <a:lnTo>
                    <a:pt x="11419" y="2354"/>
                  </a:lnTo>
                  <a:lnTo>
                    <a:pt x="11384" y="2360"/>
                  </a:lnTo>
                  <a:lnTo>
                    <a:pt x="11353" y="2368"/>
                  </a:lnTo>
                  <a:lnTo>
                    <a:pt x="11325" y="2376"/>
                  </a:lnTo>
                  <a:lnTo>
                    <a:pt x="11298" y="2385"/>
                  </a:lnTo>
                  <a:lnTo>
                    <a:pt x="11272" y="2395"/>
                  </a:lnTo>
                  <a:lnTo>
                    <a:pt x="11222" y="2416"/>
                  </a:lnTo>
                  <a:lnTo>
                    <a:pt x="11199" y="2427"/>
                  </a:lnTo>
                  <a:lnTo>
                    <a:pt x="11173" y="2438"/>
                  </a:lnTo>
                  <a:lnTo>
                    <a:pt x="11146" y="2451"/>
                  </a:lnTo>
                  <a:lnTo>
                    <a:pt x="11118" y="2462"/>
                  </a:lnTo>
                  <a:lnTo>
                    <a:pt x="11132" y="2461"/>
                  </a:lnTo>
                  <a:lnTo>
                    <a:pt x="11147" y="2457"/>
                  </a:lnTo>
                  <a:lnTo>
                    <a:pt x="11165" y="2453"/>
                  </a:lnTo>
                  <a:lnTo>
                    <a:pt x="11184" y="2446"/>
                  </a:lnTo>
                  <a:lnTo>
                    <a:pt x="11206" y="2441"/>
                  </a:lnTo>
                  <a:lnTo>
                    <a:pt x="11228" y="2436"/>
                  </a:lnTo>
                  <a:lnTo>
                    <a:pt x="11251" y="2432"/>
                  </a:lnTo>
                  <a:lnTo>
                    <a:pt x="11274" y="2431"/>
                  </a:lnTo>
                  <a:lnTo>
                    <a:pt x="11321" y="2432"/>
                  </a:lnTo>
                  <a:lnTo>
                    <a:pt x="11345" y="2433"/>
                  </a:lnTo>
                  <a:lnTo>
                    <a:pt x="11369" y="2435"/>
                  </a:lnTo>
                  <a:lnTo>
                    <a:pt x="11393" y="2439"/>
                  </a:lnTo>
                  <a:lnTo>
                    <a:pt x="11415" y="2444"/>
                  </a:lnTo>
                  <a:lnTo>
                    <a:pt x="11438" y="2453"/>
                  </a:lnTo>
                  <a:lnTo>
                    <a:pt x="11461" y="2463"/>
                  </a:lnTo>
                  <a:lnTo>
                    <a:pt x="11483" y="2476"/>
                  </a:lnTo>
                  <a:lnTo>
                    <a:pt x="11503" y="2493"/>
                  </a:lnTo>
                  <a:lnTo>
                    <a:pt x="11523" y="2513"/>
                  </a:lnTo>
                  <a:lnTo>
                    <a:pt x="11532" y="2526"/>
                  </a:lnTo>
                  <a:lnTo>
                    <a:pt x="11540" y="2538"/>
                  </a:lnTo>
                  <a:lnTo>
                    <a:pt x="11550" y="2551"/>
                  </a:lnTo>
                  <a:lnTo>
                    <a:pt x="11558" y="2567"/>
                  </a:lnTo>
                  <a:lnTo>
                    <a:pt x="11566" y="2582"/>
                  </a:lnTo>
                  <a:lnTo>
                    <a:pt x="11573" y="2600"/>
                  </a:lnTo>
                  <a:lnTo>
                    <a:pt x="11581" y="2618"/>
                  </a:lnTo>
                  <a:lnTo>
                    <a:pt x="11588" y="2638"/>
                  </a:lnTo>
                  <a:lnTo>
                    <a:pt x="11594" y="2660"/>
                  </a:lnTo>
                  <a:lnTo>
                    <a:pt x="11600" y="2682"/>
                  </a:lnTo>
                  <a:lnTo>
                    <a:pt x="11600" y="2715"/>
                  </a:lnTo>
                  <a:lnTo>
                    <a:pt x="11600" y="2746"/>
                  </a:lnTo>
                  <a:lnTo>
                    <a:pt x="11599" y="2774"/>
                  </a:lnTo>
                  <a:lnTo>
                    <a:pt x="11598" y="2800"/>
                  </a:lnTo>
                  <a:lnTo>
                    <a:pt x="11595" y="2824"/>
                  </a:lnTo>
                  <a:lnTo>
                    <a:pt x="11592" y="2846"/>
                  </a:lnTo>
                  <a:lnTo>
                    <a:pt x="11588" y="2866"/>
                  </a:lnTo>
                  <a:lnTo>
                    <a:pt x="11583" y="2883"/>
                  </a:lnTo>
                  <a:lnTo>
                    <a:pt x="11575" y="2900"/>
                  </a:lnTo>
                  <a:lnTo>
                    <a:pt x="11568" y="2913"/>
                  </a:lnTo>
                  <a:lnTo>
                    <a:pt x="11559" y="2925"/>
                  </a:lnTo>
                  <a:lnTo>
                    <a:pt x="11549" y="2937"/>
                  </a:lnTo>
                  <a:lnTo>
                    <a:pt x="11537" y="2946"/>
                  </a:lnTo>
                  <a:lnTo>
                    <a:pt x="11524" y="2953"/>
                  </a:lnTo>
                  <a:lnTo>
                    <a:pt x="11509" y="2959"/>
                  </a:lnTo>
                  <a:lnTo>
                    <a:pt x="11493" y="2965"/>
                  </a:lnTo>
                  <a:lnTo>
                    <a:pt x="11518" y="2955"/>
                  </a:lnTo>
                  <a:lnTo>
                    <a:pt x="11540" y="2948"/>
                  </a:lnTo>
                  <a:lnTo>
                    <a:pt x="11564" y="2943"/>
                  </a:lnTo>
                  <a:lnTo>
                    <a:pt x="11577" y="2940"/>
                  </a:lnTo>
                  <a:lnTo>
                    <a:pt x="11591" y="2938"/>
                  </a:lnTo>
                  <a:lnTo>
                    <a:pt x="11606" y="2937"/>
                  </a:lnTo>
                  <a:lnTo>
                    <a:pt x="11623" y="2935"/>
                  </a:lnTo>
                  <a:lnTo>
                    <a:pt x="11641" y="2934"/>
                  </a:lnTo>
                  <a:lnTo>
                    <a:pt x="11662" y="2933"/>
                  </a:lnTo>
                  <a:lnTo>
                    <a:pt x="11686" y="2932"/>
                  </a:lnTo>
                  <a:lnTo>
                    <a:pt x="11712" y="2931"/>
                  </a:lnTo>
                  <a:lnTo>
                    <a:pt x="11741" y="2931"/>
                  </a:lnTo>
                  <a:lnTo>
                    <a:pt x="11773" y="2930"/>
                  </a:lnTo>
                  <a:lnTo>
                    <a:pt x="11796" y="2931"/>
                  </a:lnTo>
                  <a:lnTo>
                    <a:pt x="11820" y="2933"/>
                  </a:lnTo>
                  <a:lnTo>
                    <a:pt x="11844" y="2937"/>
                  </a:lnTo>
                  <a:lnTo>
                    <a:pt x="11868" y="2943"/>
                  </a:lnTo>
                  <a:lnTo>
                    <a:pt x="11890" y="2950"/>
                  </a:lnTo>
                  <a:lnTo>
                    <a:pt x="11914" y="2959"/>
                  </a:lnTo>
                  <a:lnTo>
                    <a:pt x="11936" y="2970"/>
                  </a:lnTo>
                  <a:lnTo>
                    <a:pt x="11957" y="2981"/>
                  </a:lnTo>
                  <a:lnTo>
                    <a:pt x="11978" y="2994"/>
                  </a:lnTo>
                  <a:lnTo>
                    <a:pt x="11998" y="3008"/>
                  </a:lnTo>
                  <a:lnTo>
                    <a:pt x="12016" y="3023"/>
                  </a:lnTo>
                  <a:lnTo>
                    <a:pt x="12033" y="3040"/>
                  </a:lnTo>
                  <a:lnTo>
                    <a:pt x="12048" y="3057"/>
                  </a:lnTo>
                  <a:lnTo>
                    <a:pt x="12063" y="3076"/>
                  </a:lnTo>
                  <a:lnTo>
                    <a:pt x="12074" y="3095"/>
                  </a:lnTo>
                  <a:lnTo>
                    <a:pt x="12084" y="3116"/>
                  </a:lnTo>
                  <a:lnTo>
                    <a:pt x="12094" y="3137"/>
                  </a:lnTo>
                  <a:lnTo>
                    <a:pt x="12102" y="3157"/>
                  </a:lnTo>
                  <a:lnTo>
                    <a:pt x="12110" y="3176"/>
                  </a:lnTo>
                  <a:lnTo>
                    <a:pt x="12117" y="3194"/>
                  </a:lnTo>
                  <a:lnTo>
                    <a:pt x="12124" y="3213"/>
                  </a:lnTo>
                  <a:lnTo>
                    <a:pt x="12128" y="3231"/>
                  </a:lnTo>
                  <a:lnTo>
                    <a:pt x="12130" y="3251"/>
                  </a:lnTo>
                  <a:lnTo>
                    <a:pt x="12130" y="3269"/>
                  </a:lnTo>
                  <a:lnTo>
                    <a:pt x="12127" y="3290"/>
                  </a:lnTo>
                  <a:lnTo>
                    <a:pt x="12120" y="3312"/>
                  </a:lnTo>
                  <a:lnTo>
                    <a:pt x="12111" y="3334"/>
                  </a:lnTo>
                  <a:lnTo>
                    <a:pt x="12105" y="3347"/>
                  </a:lnTo>
                  <a:lnTo>
                    <a:pt x="12098" y="3359"/>
                  </a:lnTo>
                  <a:lnTo>
                    <a:pt x="12090" y="3371"/>
                  </a:lnTo>
                  <a:lnTo>
                    <a:pt x="12080" y="3385"/>
                  </a:lnTo>
                  <a:lnTo>
                    <a:pt x="12070" y="3399"/>
                  </a:lnTo>
                  <a:lnTo>
                    <a:pt x="12058" y="3414"/>
                  </a:lnTo>
                  <a:lnTo>
                    <a:pt x="12045" y="3429"/>
                  </a:lnTo>
                  <a:lnTo>
                    <a:pt x="12031" y="3445"/>
                  </a:lnTo>
                  <a:lnTo>
                    <a:pt x="12015" y="3461"/>
                  </a:lnTo>
                  <a:lnTo>
                    <a:pt x="11999" y="3479"/>
                  </a:lnTo>
                  <a:lnTo>
                    <a:pt x="12016" y="3462"/>
                  </a:lnTo>
                  <a:lnTo>
                    <a:pt x="12035" y="3446"/>
                  </a:lnTo>
                  <a:lnTo>
                    <a:pt x="12053" y="3431"/>
                  </a:lnTo>
                  <a:lnTo>
                    <a:pt x="12073" y="3418"/>
                  </a:lnTo>
                  <a:lnTo>
                    <a:pt x="12093" y="3405"/>
                  </a:lnTo>
                  <a:lnTo>
                    <a:pt x="12113" y="3394"/>
                  </a:lnTo>
                  <a:lnTo>
                    <a:pt x="12134" y="3385"/>
                  </a:lnTo>
                  <a:lnTo>
                    <a:pt x="12156" y="3376"/>
                  </a:lnTo>
                  <a:lnTo>
                    <a:pt x="12199" y="3360"/>
                  </a:lnTo>
                  <a:lnTo>
                    <a:pt x="12243" y="3348"/>
                  </a:lnTo>
                  <a:lnTo>
                    <a:pt x="12288" y="3339"/>
                  </a:lnTo>
                  <a:lnTo>
                    <a:pt x="12333" y="3334"/>
                  </a:lnTo>
                  <a:lnTo>
                    <a:pt x="12350" y="3333"/>
                  </a:lnTo>
                  <a:lnTo>
                    <a:pt x="12367" y="3333"/>
                  </a:lnTo>
                  <a:lnTo>
                    <a:pt x="12385" y="3334"/>
                  </a:lnTo>
                  <a:lnTo>
                    <a:pt x="12401" y="3336"/>
                  </a:lnTo>
                  <a:lnTo>
                    <a:pt x="12418" y="3341"/>
                  </a:lnTo>
                  <a:lnTo>
                    <a:pt x="12433" y="3347"/>
                  </a:lnTo>
                  <a:lnTo>
                    <a:pt x="12447" y="3355"/>
                  </a:lnTo>
                  <a:lnTo>
                    <a:pt x="12458" y="3365"/>
                  </a:lnTo>
                  <a:lnTo>
                    <a:pt x="12474" y="3382"/>
                  </a:lnTo>
                  <a:lnTo>
                    <a:pt x="12487" y="3397"/>
                  </a:lnTo>
                  <a:lnTo>
                    <a:pt x="12499" y="3413"/>
                  </a:lnTo>
                  <a:lnTo>
                    <a:pt x="12511" y="3427"/>
                  </a:lnTo>
                  <a:lnTo>
                    <a:pt x="12520" y="3442"/>
                  </a:lnTo>
                  <a:lnTo>
                    <a:pt x="12528" y="3458"/>
                  </a:lnTo>
                  <a:lnTo>
                    <a:pt x="12534" y="3474"/>
                  </a:lnTo>
                  <a:lnTo>
                    <a:pt x="12539" y="3492"/>
                  </a:lnTo>
                  <a:lnTo>
                    <a:pt x="12542" y="3511"/>
                  </a:lnTo>
                  <a:lnTo>
                    <a:pt x="12544" y="3534"/>
                  </a:lnTo>
                  <a:lnTo>
                    <a:pt x="12543" y="3558"/>
                  </a:lnTo>
                  <a:lnTo>
                    <a:pt x="12541" y="3586"/>
                  </a:lnTo>
                  <a:lnTo>
                    <a:pt x="12537" y="3618"/>
                  </a:lnTo>
                  <a:lnTo>
                    <a:pt x="12533" y="3634"/>
                  </a:lnTo>
                  <a:lnTo>
                    <a:pt x="12529" y="3653"/>
                  </a:lnTo>
                  <a:lnTo>
                    <a:pt x="12526" y="3671"/>
                  </a:lnTo>
                  <a:lnTo>
                    <a:pt x="12521" y="3692"/>
                  </a:lnTo>
                  <a:lnTo>
                    <a:pt x="12516" y="3713"/>
                  </a:lnTo>
                  <a:lnTo>
                    <a:pt x="12511" y="3736"/>
                  </a:lnTo>
                  <a:lnTo>
                    <a:pt x="12505" y="3766"/>
                  </a:lnTo>
                  <a:lnTo>
                    <a:pt x="12497" y="3797"/>
                  </a:lnTo>
                  <a:lnTo>
                    <a:pt x="12483" y="3861"/>
                  </a:lnTo>
                  <a:lnTo>
                    <a:pt x="12465" y="3927"/>
                  </a:lnTo>
                  <a:lnTo>
                    <a:pt x="12447" y="3995"/>
                  </a:lnTo>
                  <a:lnTo>
                    <a:pt x="12427" y="4063"/>
                  </a:lnTo>
                  <a:lnTo>
                    <a:pt x="12407" y="4131"/>
                  </a:lnTo>
                  <a:lnTo>
                    <a:pt x="12387" y="4196"/>
                  </a:lnTo>
                  <a:lnTo>
                    <a:pt x="12367" y="4259"/>
                  </a:lnTo>
                  <a:lnTo>
                    <a:pt x="12358" y="4290"/>
                  </a:lnTo>
                  <a:lnTo>
                    <a:pt x="12349" y="4319"/>
                  </a:lnTo>
                  <a:lnTo>
                    <a:pt x="12339" y="4348"/>
                  </a:lnTo>
                  <a:lnTo>
                    <a:pt x="12330" y="4375"/>
                  </a:lnTo>
                  <a:lnTo>
                    <a:pt x="12322" y="4399"/>
                  </a:lnTo>
                  <a:lnTo>
                    <a:pt x="12315" y="4424"/>
                  </a:lnTo>
                  <a:lnTo>
                    <a:pt x="12306" y="4446"/>
                  </a:lnTo>
                  <a:lnTo>
                    <a:pt x="12300" y="4466"/>
                  </a:lnTo>
                  <a:lnTo>
                    <a:pt x="12294" y="4485"/>
                  </a:lnTo>
                  <a:lnTo>
                    <a:pt x="12288" y="4501"/>
                  </a:lnTo>
                  <a:lnTo>
                    <a:pt x="12283" y="4516"/>
                  </a:lnTo>
                  <a:lnTo>
                    <a:pt x="12278" y="4527"/>
                  </a:lnTo>
                  <a:lnTo>
                    <a:pt x="12275" y="4537"/>
                  </a:lnTo>
                  <a:lnTo>
                    <a:pt x="12273" y="4544"/>
                  </a:lnTo>
                  <a:lnTo>
                    <a:pt x="12272" y="4549"/>
                  </a:lnTo>
                  <a:lnTo>
                    <a:pt x="12271" y="4550"/>
                  </a:lnTo>
                  <a:lnTo>
                    <a:pt x="12272" y="4548"/>
                  </a:lnTo>
                  <a:lnTo>
                    <a:pt x="12276" y="4544"/>
                  </a:lnTo>
                  <a:lnTo>
                    <a:pt x="12283" y="4535"/>
                  </a:lnTo>
                  <a:lnTo>
                    <a:pt x="12291" y="4525"/>
                  </a:lnTo>
                  <a:lnTo>
                    <a:pt x="12301" y="4511"/>
                  </a:lnTo>
                  <a:lnTo>
                    <a:pt x="12314" y="4493"/>
                  </a:lnTo>
                  <a:lnTo>
                    <a:pt x="12328" y="4473"/>
                  </a:lnTo>
                  <a:lnTo>
                    <a:pt x="12343" y="4449"/>
                  </a:lnTo>
                  <a:lnTo>
                    <a:pt x="12360" y="4422"/>
                  </a:lnTo>
                  <a:lnTo>
                    <a:pt x="12379" y="4392"/>
                  </a:lnTo>
                  <a:lnTo>
                    <a:pt x="12398" y="4359"/>
                  </a:lnTo>
                  <a:lnTo>
                    <a:pt x="12419" y="4323"/>
                  </a:lnTo>
                  <a:lnTo>
                    <a:pt x="12439" y="4284"/>
                  </a:lnTo>
                  <a:lnTo>
                    <a:pt x="12462" y="4242"/>
                  </a:lnTo>
                  <a:lnTo>
                    <a:pt x="12484" y="4196"/>
                  </a:lnTo>
                  <a:lnTo>
                    <a:pt x="12507" y="4147"/>
                  </a:lnTo>
                  <a:lnTo>
                    <a:pt x="12529" y="4096"/>
                  </a:lnTo>
                  <a:lnTo>
                    <a:pt x="12553" y="4041"/>
                  </a:lnTo>
                  <a:lnTo>
                    <a:pt x="12576" y="3983"/>
                  </a:lnTo>
                  <a:lnTo>
                    <a:pt x="12597" y="3922"/>
                  </a:lnTo>
                  <a:lnTo>
                    <a:pt x="12620" y="3858"/>
                  </a:lnTo>
                  <a:lnTo>
                    <a:pt x="12642" y="3791"/>
                  </a:lnTo>
                  <a:lnTo>
                    <a:pt x="12662" y="3721"/>
                  </a:lnTo>
                  <a:lnTo>
                    <a:pt x="12682" y="3647"/>
                  </a:lnTo>
                  <a:lnTo>
                    <a:pt x="12701" y="3571"/>
                  </a:lnTo>
                  <a:lnTo>
                    <a:pt x="12718" y="3491"/>
                  </a:lnTo>
                  <a:lnTo>
                    <a:pt x="12735" y="3408"/>
                  </a:lnTo>
                  <a:lnTo>
                    <a:pt x="12749" y="3323"/>
                  </a:lnTo>
                  <a:lnTo>
                    <a:pt x="12763" y="3234"/>
                  </a:lnTo>
                  <a:lnTo>
                    <a:pt x="12773" y="3143"/>
                  </a:lnTo>
                  <a:lnTo>
                    <a:pt x="12782" y="3048"/>
                  </a:lnTo>
                  <a:lnTo>
                    <a:pt x="12789" y="2950"/>
                  </a:lnTo>
                  <a:lnTo>
                    <a:pt x="12793" y="2897"/>
                  </a:lnTo>
                  <a:lnTo>
                    <a:pt x="12795" y="2844"/>
                  </a:lnTo>
                  <a:lnTo>
                    <a:pt x="12796" y="2794"/>
                  </a:lnTo>
                  <a:lnTo>
                    <a:pt x="12797" y="2743"/>
                  </a:lnTo>
                  <a:lnTo>
                    <a:pt x="12798" y="2695"/>
                  </a:lnTo>
                  <a:lnTo>
                    <a:pt x="12798" y="2647"/>
                  </a:lnTo>
                  <a:lnTo>
                    <a:pt x="12798" y="2601"/>
                  </a:lnTo>
                  <a:lnTo>
                    <a:pt x="12798" y="2556"/>
                  </a:lnTo>
                  <a:lnTo>
                    <a:pt x="12797" y="2511"/>
                  </a:lnTo>
                  <a:lnTo>
                    <a:pt x="12796" y="2468"/>
                  </a:lnTo>
                  <a:lnTo>
                    <a:pt x="12794" y="2426"/>
                  </a:lnTo>
                  <a:lnTo>
                    <a:pt x="12791" y="2385"/>
                  </a:lnTo>
                  <a:lnTo>
                    <a:pt x="12789" y="2344"/>
                  </a:lnTo>
                  <a:lnTo>
                    <a:pt x="12787" y="2305"/>
                  </a:lnTo>
                  <a:lnTo>
                    <a:pt x="12781" y="2231"/>
                  </a:lnTo>
                  <a:lnTo>
                    <a:pt x="12774" y="2159"/>
                  </a:lnTo>
                  <a:lnTo>
                    <a:pt x="12767" y="2092"/>
                  </a:lnTo>
                  <a:lnTo>
                    <a:pt x="12759" y="2028"/>
                  </a:lnTo>
                  <a:lnTo>
                    <a:pt x="12751" y="1968"/>
                  </a:lnTo>
                  <a:lnTo>
                    <a:pt x="12742" y="1911"/>
                  </a:lnTo>
                  <a:lnTo>
                    <a:pt x="12734" y="1857"/>
                  </a:lnTo>
                  <a:lnTo>
                    <a:pt x="12724" y="1808"/>
                  </a:lnTo>
                  <a:lnTo>
                    <a:pt x="12716" y="1760"/>
                  </a:lnTo>
                  <a:lnTo>
                    <a:pt x="12708" y="1715"/>
                  </a:lnTo>
                  <a:lnTo>
                    <a:pt x="12701" y="1674"/>
                  </a:lnTo>
                  <a:lnTo>
                    <a:pt x="12693" y="1635"/>
                  </a:lnTo>
                  <a:lnTo>
                    <a:pt x="12687" y="1599"/>
                  </a:lnTo>
                  <a:lnTo>
                    <a:pt x="12683" y="1565"/>
                  </a:lnTo>
                  <a:lnTo>
                    <a:pt x="12679" y="1533"/>
                  </a:lnTo>
                  <a:lnTo>
                    <a:pt x="12676" y="1504"/>
                  </a:lnTo>
                  <a:lnTo>
                    <a:pt x="12675" y="1476"/>
                  </a:lnTo>
                  <a:lnTo>
                    <a:pt x="12676" y="1450"/>
                  </a:lnTo>
                  <a:lnTo>
                    <a:pt x="12678" y="1427"/>
                  </a:lnTo>
                  <a:lnTo>
                    <a:pt x="12682" y="1405"/>
                  </a:lnTo>
                  <a:lnTo>
                    <a:pt x="12688" y="1385"/>
                  </a:lnTo>
                  <a:lnTo>
                    <a:pt x="12697" y="1366"/>
                  </a:lnTo>
                  <a:lnTo>
                    <a:pt x="12707" y="1348"/>
                  </a:lnTo>
                  <a:lnTo>
                    <a:pt x="12720" y="1333"/>
                  </a:lnTo>
                  <a:lnTo>
                    <a:pt x="12737" y="1317"/>
                  </a:lnTo>
                  <a:lnTo>
                    <a:pt x="12752" y="1301"/>
                  </a:lnTo>
                  <a:lnTo>
                    <a:pt x="12769" y="1286"/>
                  </a:lnTo>
                  <a:lnTo>
                    <a:pt x="12786" y="1271"/>
                  </a:lnTo>
                  <a:lnTo>
                    <a:pt x="12805" y="1258"/>
                  </a:lnTo>
                  <a:lnTo>
                    <a:pt x="12825" y="1245"/>
                  </a:lnTo>
                  <a:lnTo>
                    <a:pt x="12845" y="1234"/>
                  </a:lnTo>
                  <a:lnTo>
                    <a:pt x="12890" y="1213"/>
                  </a:lnTo>
                  <a:lnTo>
                    <a:pt x="12938" y="1196"/>
                  </a:lnTo>
                  <a:lnTo>
                    <a:pt x="12989" y="1179"/>
                  </a:lnTo>
                  <a:lnTo>
                    <a:pt x="13041" y="1165"/>
                  </a:lnTo>
                  <a:lnTo>
                    <a:pt x="13096" y="1150"/>
                  </a:lnTo>
                  <a:lnTo>
                    <a:pt x="13153" y="1133"/>
                  </a:lnTo>
                  <a:lnTo>
                    <a:pt x="13210" y="1117"/>
                  </a:lnTo>
                  <a:lnTo>
                    <a:pt x="13267" y="1096"/>
                  </a:lnTo>
                  <a:lnTo>
                    <a:pt x="13326" y="1073"/>
                  </a:lnTo>
                  <a:lnTo>
                    <a:pt x="13355" y="1061"/>
                  </a:lnTo>
                  <a:lnTo>
                    <a:pt x="13383" y="1047"/>
                  </a:lnTo>
                  <a:lnTo>
                    <a:pt x="13412" y="1031"/>
                  </a:lnTo>
                  <a:lnTo>
                    <a:pt x="13440" y="1015"/>
                  </a:lnTo>
                  <a:lnTo>
                    <a:pt x="13468" y="997"/>
                  </a:lnTo>
                  <a:lnTo>
                    <a:pt x="13496" y="978"/>
                  </a:lnTo>
                  <a:lnTo>
                    <a:pt x="13522" y="957"/>
                  </a:lnTo>
                  <a:lnTo>
                    <a:pt x="13549" y="934"/>
                  </a:lnTo>
                  <a:lnTo>
                    <a:pt x="13569" y="919"/>
                  </a:lnTo>
                  <a:lnTo>
                    <a:pt x="13588" y="903"/>
                  </a:lnTo>
                  <a:lnTo>
                    <a:pt x="13625" y="868"/>
                  </a:lnTo>
                  <a:lnTo>
                    <a:pt x="13658" y="830"/>
                  </a:lnTo>
                  <a:lnTo>
                    <a:pt x="13689" y="791"/>
                  </a:lnTo>
                  <a:lnTo>
                    <a:pt x="13717" y="750"/>
                  </a:lnTo>
                  <a:lnTo>
                    <a:pt x="13745" y="709"/>
                  </a:lnTo>
                  <a:lnTo>
                    <a:pt x="13772" y="667"/>
                  </a:lnTo>
                  <a:lnTo>
                    <a:pt x="13799" y="626"/>
                  </a:lnTo>
                  <a:lnTo>
                    <a:pt x="13825" y="588"/>
                  </a:lnTo>
                  <a:lnTo>
                    <a:pt x="13852" y="552"/>
                  </a:lnTo>
                  <a:lnTo>
                    <a:pt x="13865" y="536"/>
                  </a:lnTo>
                  <a:lnTo>
                    <a:pt x="13880" y="520"/>
                  </a:lnTo>
                  <a:lnTo>
                    <a:pt x="13894" y="506"/>
                  </a:lnTo>
                  <a:lnTo>
                    <a:pt x="13908" y="491"/>
                  </a:lnTo>
                  <a:lnTo>
                    <a:pt x="13924" y="479"/>
                  </a:lnTo>
                  <a:lnTo>
                    <a:pt x="13939" y="469"/>
                  </a:lnTo>
                  <a:lnTo>
                    <a:pt x="13956" y="458"/>
                  </a:lnTo>
                  <a:lnTo>
                    <a:pt x="13972" y="451"/>
                  </a:lnTo>
                  <a:lnTo>
                    <a:pt x="13990" y="444"/>
                  </a:lnTo>
                  <a:lnTo>
                    <a:pt x="14009" y="440"/>
                  </a:lnTo>
                  <a:lnTo>
                    <a:pt x="14028" y="437"/>
                  </a:lnTo>
                  <a:lnTo>
                    <a:pt x="14048" y="436"/>
                  </a:lnTo>
                  <a:lnTo>
                    <a:pt x="14063" y="438"/>
                  </a:lnTo>
                  <a:lnTo>
                    <a:pt x="14081" y="442"/>
                  </a:lnTo>
                  <a:lnTo>
                    <a:pt x="14100" y="450"/>
                  </a:lnTo>
                  <a:lnTo>
                    <a:pt x="14122" y="463"/>
                  </a:lnTo>
                  <a:lnTo>
                    <a:pt x="14145" y="478"/>
                  </a:lnTo>
                  <a:lnTo>
                    <a:pt x="14170" y="498"/>
                  </a:lnTo>
                  <a:lnTo>
                    <a:pt x="14182" y="509"/>
                  </a:lnTo>
                  <a:lnTo>
                    <a:pt x="14195" y="521"/>
                  </a:lnTo>
                  <a:lnTo>
                    <a:pt x="14209" y="535"/>
                  </a:lnTo>
                  <a:lnTo>
                    <a:pt x="14222" y="549"/>
                  </a:lnTo>
                  <a:lnTo>
                    <a:pt x="14236" y="565"/>
                  </a:lnTo>
                  <a:lnTo>
                    <a:pt x="14250" y="582"/>
                  </a:lnTo>
                  <a:lnTo>
                    <a:pt x="14265" y="600"/>
                  </a:lnTo>
                  <a:lnTo>
                    <a:pt x="14279" y="619"/>
                  </a:lnTo>
                  <a:lnTo>
                    <a:pt x="14294" y="639"/>
                  </a:lnTo>
                  <a:lnTo>
                    <a:pt x="14308" y="660"/>
                  </a:lnTo>
                  <a:lnTo>
                    <a:pt x="14323" y="683"/>
                  </a:lnTo>
                  <a:lnTo>
                    <a:pt x="14338" y="707"/>
                  </a:lnTo>
                  <a:lnTo>
                    <a:pt x="14353" y="732"/>
                  </a:lnTo>
                  <a:lnTo>
                    <a:pt x="14369" y="759"/>
                  </a:lnTo>
                  <a:lnTo>
                    <a:pt x="14384" y="787"/>
                  </a:lnTo>
                  <a:lnTo>
                    <a:pt x="14399" y="816"/>
                  </a:lnTo>
                  <a:lnTo>
                    <a:pt x="14414" y="847"/>
                  </a:lnTo>
                  <a:lnTo>
                    <a:pt x="14430" y="879"/>
                  </a:lnTo>
                  <a:lnTo>
                    <a:pt x="14445" y="912"/>
                  </a:lnTo>
                  <a:lnTo>
                    <a:pt x="14461" y="947"/>
                  </a:lnTo>
                  <a:lnTo>
                    <a:pt x="14476" y="983"/>
                  </a:lnTo>
                  <a:lnTo>
                    <a:pt x="14492" y="1020"/>
                  </a:lnTo>
                  <a:lnTo>
                    <a:pt x="14506" y="1059"/>
                  </a:lnTo>
                  <a:lnTo>
                    <a:pt x="14522" y="1100"/>
                  </a:lnTo>
                  <a:lnTo>
                    <a:pt x="14536" y="1142"/>
                  </a:lnTo>
                  <a:lnTo>
                    <a:pt x="14552" y="1186"/>
                  </a:lnTo>
                  <a:lnTo>
                    <a:pt x="14566" y="1231"/>
                  </a:lnTo>
                  <a:lnTo>
                    <a:pt x="14580" y="1277"/>
                  </a:lnTo>
                  <a:lnTo>
                    <a:pt x="14595" y="1326"/>
                  </a:lnTo>
                  <a:lnTo>
                    <a:pt x="14608" y="1376"/>
                  </a:lnTo>
                  <a:lnTo>
                    <a:pt x="14623" y="1428"/>
                  </a:lnTo>
                  <a:lnTo>
                    <a:pt x="14636" y="1481"/>
                  </a:lnTo>
                  <a:lnTo>
                    <a:pt x="14650" y="1536"/>
                  </a:lnTo>
                  <a:lnTo>
                    <a:pt x="14663" y="1593"/>
                  </a:lnTo>
                  <a:lnTo>
                    <a:pt x="14675" y="1651"/>
                  </a:lnTo>
                  <a:lnTo>
                    <a:pt x="14688" y="1712"/>
                  </a:lnTo>
                  <a:lnTo>
                    <a:pt x="14700" y="1774"/>
                  </a:lnTo>
                  <a:lnTo>
                    <a:pt x="14712" y="1838"/>
                  </a:lnTo>
                  <a:lnTo>
                    <a:pt x="14723" y="1903"/>
                  </a:lnTo>
                  <a:lnTo>
                    <a:pt x="14734" y="1971"/>
                  </a:lnTo>
                  <a:lnTo>
                    <a:pt x="14745" y="2040"/>
                  </a:lnTo>
                  <a:lnTo>
                    <a:pt x="14754" y="2111"/>
                  </a:lnTo>
                  <a:lnTo>
                    <a:pt x="14764" y="2184"/>
                  </a:lnTo>
                  <a:lnTo>
                    <a:pt x="14774" y="2259"/>
                  </a:lnTo>
                  <a:lnTo>
                    <a:pt x="14782" y="2335"/>
                  </a:lnTo>
                  <a:lnTo>
                    <a:pt x="14790" y="2414"/>
                  </a:lnTo>
                  <a:lnTo>
                    <a:pt x="14797" y="2495"/>
                  </a:lnTo>
                  <a:lnTo>
                    <a:pt x="14805" y="2578"/>
                  </a:lnTo>
                  <a:lnTo>
                    <a:pt x="14812" y="2663"/>
                  </a:lnTo>
                  <a:lnTo>
                    <a:pt x="14817" y="2749"/>
                  </a:lnTo>
                  <a:lnTo>
                    <a:pt x="14822" y="2839"/>
                  </a:lnTo>
                  <a:lnTo>
                    <a:pt x="14827" y="2930"/>
                  </a:lnTo>
                  <a:lnTo>
                    <a:pt x="14830" y="3041"/>
                  </a:lnTo>
                  <a:lnTo>
                    <a:pt x="14832" y="3151"/>
                  </a:lnTo>
                  <a:lnTo>
                    <a:pt x="14831" y="3260"/>
                  </a:lnTo>
                  <a:lnTo>
                    <a:pt x="14829" y="3366"/>
                  </a:lnTo>
                  <a:lnTo>
                    <a:pt x="14825" y="3471"/>
                  </a:lnTo>
                  <a:lnTo>
                    <a:pt x="14819" y="3575"/>
                  </a:lnTo>
                  <a:lnTo>
                    <a:pt x="14811" y="3677"/>
                  </a:lnTo>
                  <a:lnTo>
                    <a:pt x="14800" y="3777"/>
                  </a:lnTo>
                  <a:lnTo>
                    <a:pt x="14789" y="3876"/>
                  </a:lnTo>
                  <a:lnTo>
                    <a:pt x="14777" y="3974"/>
                  </a:lnTo>
                  <a:lnTo>
                    <a:pt x="14761" y="4069"/>
                  </a:lnTo>
                  <a:lnTo>
                    <a:pt x="14746" y="4162"/>
                  </a:lnTo>
                  <a:lnTo>
                    <a:pt x="14727" y="4255"/>
                  </a:lnTo>
                  <a:lnTo>
                    <a:pt x="14707" y="4346"/>
                  </a:lnTo>
                  <a:lnTo>
                    <a:pt x="14687" y="4434"/>
                  </a:lnTo>
                  <a:lnTo>
                    <a:pt x="14664" y="4522"/>
                  </a:lnTo>
                  <a:lnTo>
                    <a:pt x="14640" y="4607"/>
                  </a:lnTo>
                  <a:lnTo>
                    <a:pt x="14615" y="4691"/>
                  </a:lnTo>
                  <a:lnTo>
                    <a:pt x="14589" y="4773"/>
                  </a:lnTo>
                  <a:lnTo>
                    <a:pt x="14560" y="4854"/>
                  </a:lnTo>
                  <a:lnTo>
                    <a:pt x="14531" y="4932"/>
                  </a:lnTo>
                  <a:lnTo>
                    <a:pt x="14500" y="5009"/>
                  </a:lnTo>
                  <a:lnTo>
                    <a:pt x="14469" y="5085"/>
                  </a:lnTo>
                  <a:lnTo>
                    <a:pt x="14436" y="5159"/>
                  </a:lnTo>
                  <a:lnTo>
                    <a:pt x="14402" y="5231"/>
                  </a:lnTo>
                  <a:lnTo>
                    <a:pt x="14366" y="5301"/>
                  </a:lnTo>
                  <a:lnTo>
                    <a:pt x="14330" y="5370"/>
                  </a:lnTo>
                  <a:lnTo>
                    <a:pt x="14292" y="5437"/>
                  </a:lnTo>
                  <a:lnTo>
                    <a:pt x="14254" y="5502"/>
                  </a:lnTo>
                  <a:lnTo>
                    <a:pt x="14215" y="5565"/>
                  </a:lnTo>
                  <a:lnTo>
                    <a:pt x="14175" y="5627"/>
                  </a:lnTo>
                  <a:lnTo>
                    <a:pt x="14134" y="5687"/>
                  </a:lnTo>
                  <a:lnTo>
                    <a:pt x="14091" y="5746"/>
                  </a:lnTo>
                  <a:lnTo>
                    <a:pt x="14048" y="5802"/>
                  </a:lnTo>
                  <a:lnTo>
                    <a:pt x="14004" y="5857"/>
                  </a:lnTo>
                  <a:lnTo>
                    <a:pt x="13960" y="5909"/>
                  </a:lnTo>
                  <a:lnTo>
                    <a:pt x="13915" y="5961"/>
                  </a:lnTo>
                  <a:lnTo>
                    <a:pt x="13869" y="6010"/>
                  </a:lnTo>
                  <a:lnTo>
                    <a:pt x="13823" y="6059"/>
                  </a:lnTo>
                  <a:lnTo>
                    <a:pt x="13775" y="6104"/>
                  </a:lnTo>
                  <a:lnTo>
                    <a:pt x="13728" y="6148"/>
                  </a:lnTo>
                  <a:lnTo>
                    <a:pt x="13679" y="6192"/>
                  </a:lnTo>
                  <a:lnTo>
                    <a:pt x="13631" y="6232"/>
                  </a:lnTo>
                  <a:lnTo>
                    <a:pt x="13581" y="6271"/>
                  </a:lnTo>
                  <a:lnTo>
                    <a:pt x="13532" y="6308"/>
                  </a:lnTo>
                  <a:lnTo>
                    <a:pt x="13482" y="6343"/>
                  </a:lnTo>
                  <a:lnTo>
                    <a:pt x="13432" y="6377"/>
                  </a:lnTo>
                  <a:lnTo>
                    <a:pt x="13381" y="6409"/>
                  </a:lnTo>
                  <a:lnTo>
                    <a:pt x="13329" y="6439"/>
                  </a:lnTo>
                  <a:lnTo>
                    <a:pt x="13278" y="6467"/>
                  </a:lnTo>
                  <a:lnTo>
                    <a:pt x="13226" y="6493"/>
                  </a:lnTo>
                  <a:lnTo>
                    <a:pt x="13174" y="6517"/>
                  </a:lnTo>
                  <a:lnTo>
                    <a:pt x="13123" y="6541"/>
                  </a:lnTo>
                  <a:lnTo>
                    <a:pt x="13071" y="6561"/>
                  </a:lnTo>
                  <a:lnTo>
                    <a:pt x="13019" y="6580"/>
                  </a:lnTo>
                  <a:lnTo>
                    <a:pt x="12967" y="6598"/>
                  </a:lnTo>
                  <a:lnTo>
                    <a:pt x="12914" y="6613"/>
                  </a:lnTo>
                  <a:lnTo>
                    <a:pt x="12863" y="6626"/>
                  </a:lnTo>
                  <a:lnTo>
                    <a:pt x="12810" y="6638"/>
                  </a:lnTo>
                  <a:lnTo>
                    <a:pt x="12758" y="6648"/>
                  </a:lnTo>
                  <a:lnTo>
                    <a:pt x="12707" y="6656"/>
                  </a:lnTo>
                  <a:lnTo>
                    <a:pt x="12655" y="6662"/>
                  </a:lnTo>
                  <a:lnTo>
                    <a:pt x="12604" y="6667"/>
                  </a:lnTo>
                  <a:lnTo>
                    <a:pt x="12552" y="6669"/>
                  </a:lnTo>
                  <a:lnTo>
                    <a:pt x="12458" y="6669"/>
                  </a:lnTo>
                  <a:lnTo>
                    <a:pt x="12375" y="6668"/>
                  </a:lnTo>
                  <a:lnTo>
                    <a:pt x="12294" y="6665"/>
                  </a:lnTo>
                  <a:lnTo>
                    <a:pt x="12214" y="6660"/>
                  </a:lnTo>
                  <a:lnTo>
                    <a:pt x="12136" y="6654"/>
                  </a:lnTo>
                  <a:lnTo>
                    <a:pt x="12059" y="6647"/>
                  </a:lnTo>
                  <a:lnTo>
                    <a:pt x="11982" y="6638"/>
                  </a:lnTo>
                  <a:lnTo>
                    <a:pt x="11908" y="6627"/>
                  </a:lnTo>
                  <a:lnTo>
                    <a:pt x="11835" y="6615"/>
                  </a:lnTo>
                  <a:lnTo>
                    <a:pt x="11762" y="6602"/>
                  </a:lnTo>
                  <a:lnTo>
                    <a:pt x="11691" y="6587"/>
                  </a:lnTo>
                  <a:lnTo>
                    <a:pt x="11622" y="6571"/>
                  </a:lnTo>
                  <a:lnTo>
                    <a:pt x="11554" y="6553"/>
                  </a:lnTo>
                  <a:lnTo>
                    <a:pt x="11487" y="6536"/>
                  </a:lnTo>
                  <a:lnTo>
                    <a:pt x="11422" y="6516"/>
                  </a:lnTo>
                  <a:lnTo>
                    <a:pt x="11358" y="6496"/>
                  </a:lnTo>
                  <a:lnTo>
                    <a:pt x="11295" y="6474"/>
                  </a:lnTo>
                  <a:lnTo>
                    <a:pt x="11233" y="6451"/>
                  </a:lnTo>
                  <a:lnTo>
                    <a:pt x="11173" y="6429"/>
                  </a:lnTo>
                  <a:lnTo>
                    <a:pt x="11114" y="6404"/>
                  </a:lnTo>
                  <a:lnTo>
                    <a:pt x="11056" y="6379"/>
                  </a:lnTo>
                  <a:lnTo>
                    <a:pt x="11000" y="6354"/>
                  </a:lnTo>
                  <a:lnTo>
                    <a:pt x="10946" y="6328"/>
                  </a:lnTo>
                  <a:lnTo>
                    <a:pt x="10892" y="6302"/>
                  </a:lnTo>
                  <a:lnTo>
                    <a:pt x="10839" y="6274"/>
                  </a:lnTo>
                  <a:lnTo>
                    <a:pt x="10788" y="6246"/>
                  </a:lnTo>
                  <a:lnTo>
                    <a:pt x="10738" y="6218"/>
                  </a:lnTo>
                  <a:lnTo>
                    <a:pt x="10690" y="6191"/>
                  </a:lnTo>
                  <a:lnTo>
                    <a:pt x="10643" y="6162"/>
                  </a:lnTo>
                  <a:lnTo>
                    <a:pt x="10597" y="6133"/>
                  </a:lnTo>
                  <a:lnTo>
                    <a:pt x="10552" y="6104"/>
                  </a:lnTo>
                  <a:lnTo>
                    <a:pt x="10509" y="6074"/>
                  </a:lnTo>
                  <a:lnTo>
                    <a:pt x="10468" y="6045"/>
                  </a:lnTo>
                  <a:lnTo>
                    <a:pt x="10426" y="6017"/>
                  </a:lnTo>
                  <a:lnTo>
                    <a:pt x="10387" y="5987"/>
                  </a:lnTo>
                  <a:lnTo>
                    <a:pt x="10349" y="5958"/>
                  </a:lnTo>
                  <a:lnTo>
                    <a:pt x="10313" y="5929"/>
                  </a:lnTo>
                  <a:lnTo>
                    <a:pt x="10278" y="5900"/>
                  </a:lnTo>
                  <a:lnTo>
                    <a:pt x="10243" y="5872"/>
                  </a:lnTo>
                  <a:lnTo>
                    <a:pt x="10211" y="5845"/>
                  </a:lnTo>
                  <a:lnTo>
                    <a:pt x="10179" y="5817"/>
                  </a:lnTo>
                  <a:lnTo>
                    <a:pt x="10149" y="5790"/>
                  </a:lnTo>
                  <a:lnTo>
                    <a:pt x="10120" y="5763"/>
                  </a:lnTo>
                  <a:lnTo>
                    <a:pt x="10092" y="5736"/>
                  </a:lnTo>
                  <a:lnTo>
                    <a:pt x="10066" y="5712"/>
                  </a:lnTo>
                  <a:lnTo>
                    <a:pt x="10040" y="5687"/>
                  </a:lnTo>
                  <a:lnTo>
                    <a:pt x="10017" y="5662"/>
                  </a:lnTo>
                  <a:lnTo>
                    <a:pt x="9994" y="5640"/>
                  </a:lnTo>
                  <a:lnTo>
                    <a:pt x="9973" y="5617"/>
                  </a:lnTo>
                  <a:lnTo>
                    <a:pt x="9954" y="5595"/>
                  </a:lnTo>
                  <a:lnTo>
                    <a:pt x="9935" y="5575"/>
                  </a:lnTo>
                  <a:lnTo>
                    <a:pt x="9918" y="5556"/>
                  </a:lnTo>
                  <a:lnTo>
                    <a:pt x="9901" y="5538"/>
                  </a:lnTo>
                  <a:lnTo>
                    <a:pt x="9887" y="5520"/>
                  </a:lnTo>
                  <a:lnTo>
                    <a:pt x="9873" y="5504"/>
                  </a:lnTo>
                  <a:lnTo>
                    <a:pt x="9861" y="5489"/>
                  </a:lnTo>
                  <a:lnTo>
                    <a:pt x="9850" y="5476"/>
                  </a:lnTo>
                  <a:lnTo>
                    <a:pt x="9840" y="5463"/>
                  </a:lnTo>
                  <a:lnTo>
                    <a:pt x="9832" y="5453"/>
                  </a:lnTo>
                  <a:lnTo>
                    <a:pt x="9826" y="5444"/>
                  </a:lnTo>
                  <a:lnTo>
                    <a:pt x="9819" y="5437"/>
                  </a:lnTo>
                  <a:lnTo>
                    <a:pt x="9815" y="5430"/>
                  </a:lnTo>
                  <a:lnTo>
                    <a:pt x="9812" y="5426"/>
                  </a:lnTo>
                  <a:lnTo>
                    <a:pt x="9810" y="5423"/>
                  </a:lnTo>
                  <a:lnTo>
                    <a:pt x="9809" y="5422"/>
                  </a:lnTo>
                  <a:lnTo>
                    <a:pt x="9809" y="5423"/>
                  </a:lnTo>
                  <a:lnTo>
                    <a:pt x="9808" y="5427"/>
                  </a:lnTo>
                  <a:lnTo>
                    <a:pt x="9807" y="5434"/>
                  </a:lnTo>
                  <a:lnTo>
                    <a:pt x="9806" y="5443"/>
                  </a:lnTo>
                  <a:lnTo>
                    <a:pt x="9805" y="5454"/>
                  </a:lnTo>
                  <a:lnTo>
                    <a:pt x="9803" y="5468"/>
                  </a:lnTo>
                  <a:lnTo>
                    <a:pt x="9801" y="5484"/>
                  </a:lnTo>
                  <a:lnTo>
                    <a:pt x="9799" y="5502"/>
                  </a:lnTo>
                  <a:lnTo>
                    <a:pt x="9797" y="5521"/>
                  </a:lnTo>
                  <a:lnTo>
                    <a:pt x="9795" y="5543"/>
                  </a:lnTo>
                  <a:lnTo>
                    <a:pt x="9792" y="5567"/>
                  </a:lnTo>
                  <a:lnTo>
                    <a:pt x="9790" y="5592"/>
                  </a:lnTo>
                  <a:lnTo>
                    <a:pt x="9786" y="5620"/>
                  </a:lnTo>
                  <a:lnTo>
                    <a:pt x="9784" y="5649"/>
                  </a:lnTo>
                  <a:lnTo>
                    <a:pt x="9781" y="5679"/>
                  </a:lnTo>
                  <a:lnTo>
                    <a:pt x="9779" y="5711"/>
                  </a:lnTo>
                  <a:lnTo>
                    <a:pt x="9777" y="5745"/>
                  </a:lnTo>
                  <a:lnTo>
                    <a:pt x="9775" y="5779"/>
                  </a:lnTo>
                  <a:lnTo>
                    <a:pt x="9773" y="5815"/>
                  </a:lnTo>
                  <a:lnTo>
                    <a:pt x="9772" y="5852"/>
                  </a:lnTo>
                  <a:lnTo>
                    <a:pt x="9770" y="5890"/>
                  </a:lnTo>
                  <a:lnTo>
                    <a:pt x="9769" y="5928"/>
                  </a:lnTo>
                  <a:lnTo>
                    <a:pt x="9768" y="6009"/>
                  </a:lnTo>
                  <a:lnTo>
                    <a:pt x="9769" y="6093"/>
                  </a:lnTo>
                  <a:lnTo>
                    <a:pt x="9771" y="6178"/>
                  </a:lnTo>
                  <a:lnTo>
                    <a:pt x="9775" y="6265"/>
                  </a:lnTo>
                  <a:lnTo>
                    <a:pt x="9782" y="6353"/>
                  </a:lnTo>
                  <a:lnTo>
                    <a:pt x="9792" y="6442"/>
                  </a:lnTo>
                  <a:lnTo>
                    <a:pt x="9804" y="6530"/>
                  </a:lnTo>
                  <a:lnTo>
                    <a:pt x="9819" y="6617"/>
                  </a:lnTo>
                  <a:lnTo>
                    <a:pt x="9838" y="6702"/>
                  </a:lnTo>
                  <a:lnTo>
                    <a:pt x="9861" y="6785"/>
                  </a:lnTo>
                  <a:lnTo>
                    <a:pt x="9873" y="6825"/>
                  </a:lnTo>
                  <a:lnTo>
                    <a:pt x="9888" y="6865"/>
                  </a:lnTo>
                  <a:lnTo>
                    <a:pt x="9902" y="6903"/>
                  </a:lnTo>
                  <a:lnTo>
                    <a:pt x="9919" y="6942"/>
                  </a:lnTo>
                  <a:lnTo>
                    <a:pt x="9935" y="6978"/>
                  </a:lnTo>
                  <a:lnTo>
                    <a:pt x="9954" y="7014"/>
                  </a:lnTo>
                  <a:lnTo>
                    <a:pt x="9973" y="7048"/>
                  </a:lnTo>
                  <a:lnTo>
                    <a:pt x="9994" y="7081"/>
                  </a:lnTo>
                  <a:lnTo>
                    <a:pt x="10016" y="7112"/>
                  </a:lnTo>
                  <a:lnTo>
                    <a:pt x="10039" y="7141"/>
                  </a:lnTo>
                  <a:lnTo>
                    <a:pt x="10064" y="7170"/>
                  </a:lnTo>
                  <a:lnTo>
                    <a:pt x="10090" y="7197"/>
                  </a:lnTo>
                  <a:lnTo>
                    <a:pt x="10118" y="7222"/>
                  </a:lnTo>
                  <a:lnTo>
                    <a:pt x="10147" y="7244"/>
                  </a:lnTo>
                  <a:lnTo>
                    <a:pt x="10177" y="7266"/>
                  </a:lnTo>
                  <a:lnTo>
                    <a:pt x="10209" y="7286"/>
                  </a:lnTo>
                  <a:lnTo>
                    <a:pt x="10242" y="7302"/>
                  </a:lnTo>
                  <a:lnTo>
                    <a:pt x="10277" y="7318"/>
                  </a:lnTo>
                  <a:lnTo>
                    <a:pt x="10313" y="7330"/>
                  </a:lnTo>
                  <a:lnTo>
                    <a:pt x="10351" y="7341"/>
                  </a:lnTo>
                  <a:lnTo>
                    <a:pt x="10391" y="7349"/>
                  </a:lnTo>
                  <a:lnTo>
                    <a:pt x="10433" y="7355"/>
                  </a:lnTo>
                  <a:lnTo>
                    <a:pt x="10495" y="7355"/>
                  </a:lnTo>
                  <a:lnTo>
                    <a:pt x="10535" y="7353"/>
                  </a:lnTo>
                  <a:lnTo>
                    <a:pt x="10574" y="7348"/>
                  </a:lnTo>
                  <a:lnTo>
                    <a:pt x="10612" y="7340"/>
                  </a:lnTo>
                  <a:lnTo>
                    <a:pt x="10649" y="7329"/>
                  </a:lnTo>
                  <a:lnTo>
                    <a:pt x="10686" y="7315"/>
                  </a:lnTo>
                  <a:lnTo>
                    <a:pt x="10720" y="7300"/>
                  </a:lnTo>
                  <a:lnTo>
                    <a:pt x="10754" y="7282"/>
                  </a:lnTo>
                  <a:lnTo>
                    <a:pt x="10786" y="7262"/>
                  </a:lnTo>
                  <a:lnTo>
                    <a:pt x="10817" y="7240"/>
                  </a:lnTo>
                  <a:lnTo>
                    <a:pt x="10847" y="7218"/>
                  </a:lnTo>
                  <a:lnTo>
                    <a:pt x="10876" y="7193"/>
                  </a:lnTo>
                  <a:lnTo>
                    <a:pt x="10903" y="7167"/>
                  </a:lnTo>
                  <a:lnTo>
                    <a:pt x="10929" y="7140"/>
                  </a:lnTo>
                  <a:lnTo>
                    <a:pt x="10955" y="7114"/>
                  </a:lnTo>
                  <a:lnTo>
                    <a:pt x="10979" y="7086"/>
                  </a:lnTo>
                  <a:lnTo>
                    <a:pt x="11001" y="7059"/>
                  </a:lnTo>
                  <a:lnTo>
                    <a:pt x="11022" y="7031"/>
                  </a:lnTo>
                  <a:lnTo>
                    <a:pt x="11043" y="7003"/>
                  </a:lnTo>
                  <a:lnTo>
                    <a:pt x="11061" y="6977"/>
                  </a:lnTo>
                  <a:lnTo>
                    <a:pt x="11078" y="6950"/>
                  </a:lnTo>
                  <a:lnTo>
                    <a:pt x="11094" y="6924"/>
                  </a:lnTo>
                  <a:lnTo>
                    <a:pt x="11109" y="6899"/>
                  </a:lnTo>
                  <a:lnTo>
                    <a:pt x="11122" y="6877"/>
                  </a:lnTo>
                  <a:lnTo>
                    <a:pt x="11135" y="6855"/>
                  </a:lnTo>
                  <a:lnTo>
                    <a:pt x="11145" y="6835"/>
                  </a:lnTo>
                  <a:lnTo>
                    <a:pt x="11154" y="6817"/>
                  </a:lnTo>
                  <a:lnTo>
                    <a:pt x="11162" y="6801"/>
                  </a:lnTo>
                  <a:lnTo>
                    <a:pt x="11169" y="6788"/>
                  </a:lnTo>
                  <a:lnTo>
                    <a:pt x="11174" y="6777"/>
                  </a:lnTo>
                  <a:lnTo>
                    <a:pt x="11177" y="6769"/>
                  </a:lnTo>
                  <a:lnTo>
                    <a:pt x="11179" y="6764"/>
                  </a:lnTo>
                  <a:lnTo>
                    <a:pt x="11180" y="6762"/>
                  </a:lnTo>
                  <a:lnTo>
                    <a:pt x="11336" y="6793"/>
                  </a:lnTo>
                  <a:lnTo>
                    <a:pt x="11336" y="6794"/>
                  </a:lnTo>
                  <a:lnTo>
                    <a:pt x="11335" y="6796"/>
                  </a:lnTo>
                  <a:lnTo>
                    <a:pt x="11334" y="6799"/>
                  </a:lnTo>
                  <a:lnTo>
                    <a:pt x="11333" y="6804"/>
                  </a:lnTo>
                  <a:lnTo>
                    <a:pt x="11332" y="6810"/>
                  </a:lnTo>
                  <a:lnTo>
                    <a:pt x="11330" y="6816"/>
                  </a:lnTo>
                  <a:lnTo>
                    <a:pt x="11327" y="6824"/>
                  </a:lnTo>
                  <a:lnTo>
                    <a:pt x="11324" y="6833"/>
                  </a:lnTo>
                  <a:lnTo>
                    <a:pt x="11317" y="6855"/>
                  </a:lnTo>
                  <a:lnTo>
                    <a:pt x="11308" y="6880"/>
                  </a:lnTo>
                  <a:lnTo>
                    <a:pt x="11298" y="6908"/>
                  </a:lnTo>
                  <a:lnTo>
                    <a:pt x="11286" y="6939"/>
                  </a:lnTo>
                  <a:lnTo>
                    <a:pt x="11272" y="6973"/>
                  </a:lnTo>
                  <a:lnTo>
                    <a:pt x="11256" y="7011"/>
                  </a:lnTo>
                  <a:lnTo>
                    <a:pt x="11239" y="7049"/>
                  </a:lnTo>
                  <a:lnTo>
                    <a:pt x="11219" y="7089"/>
                  </a:lnTo>
                  <a:lnTo>
                    <a:pt x="11198" y="7131"/>
                  </a:lnTo>
                  <a:lnTo>
                    <a:pt x="11175" y="7173"/>
                  </a:lnTo>
                  <a:lnTo>
                    <a:pt x="11149" y="7218"/>
                  </a:lnTo>
                  <a:lnTo>
                    <a:pt x="11122" y="7261"/>
                  </a:lnTo>
                  <a:lnTo>
                    <a:pt x="11092" y="7305"/>
                  </a:lnTo>
                  <a:lnTo>
                    <a:pt x="11061" y="7348"/>
                  </a:lnTo>
                  <a:lnTo>
                    <a:pt x="11027" y="7391"/>
                  </a:lnTo>
                  <a:lnTo>
                    <a:pt x="10991" y="7433"/>
                  </a:lnTo>
                  <a:lnTo>
                    <a:pt x="10953" y="7473"/>
                  </a:lnTo>
                  <a:lnTo>
                    <a:pt x="10912" y="7511"/>
                  </a:lnTo>
                  <a:lnTo>
                    <a:pt x="10869" y="7548"/>
                  </a:lnTo>
                  <a:lnTo>
                    <a:pt x="10824" y="7582"/>
                  </a:lnTo>
                  <a:lnTo>
                    <a:pt x="10776" y="7614"/>
                  </a:lnTo>
                  <a:lnTo>
                    <a:pt x="10726" y="7642"/>
                  </a:lnTo>
                  <a:lnTo>
                    <a:pt x="10673" y="7667"/>
                  </a:lnTo>
                  <a:lnTo>
                    <a:pt x="10617" y="7688"/>
                  </a:lnTo>
                  <a:lnTo>
                    <a:pt x="10590" y="7698"/>
                  </a:lnTo>
                  <a:lnTo>
                    <a:pt x="10560" y="7706"/>
                  </a:lnTo>
                  <a:lnTo>
                    <a:pt x="10530" y="7712"/>
                  </a:lnTo>
                  <a:lnTo>
                    <a:pt x="10500" y="7718"/>
                  </a:lnTo>
                  <a:lnTo>
                    <a:pt x="10469" y="7722"/>
                  </a:lnTo>
                  <a:lnTo>
                    <a:pt x="10437" y="7725"/>
                  </a:lnTo>
                  <a:lnTo>
                    <a:pt x="10404" y="7727"/>
                  </a:lnTo>
                  <a:lnTo>
                    <a:pt x="10371" y="7729"/>
                  </a:lnTo>
                  <a:lnTo>
                    <a:pt x="10324" y="7727"/>
                  </a:lnTo>
                  <a:lnTo>
                    <a:pt x="10277" y="7722"/>
                  </a:lnTo>
                  <a:lnTo>
                    <a:pt x="10230" y="7715"/>
                  </a:lnTo>
                  <a:lnTo>
                    <a:pt x="10184" y="7705"/>
                  </a:lnTo>
                  <a:lnTo>
                    <a:pt x="10136" y="7692"/>
                  </a:lnTo>
                  <a:lnTo>
                    <a:pt x="10090" y="7676"/>
                  </a:lnTo>
                  <a:lnTo>
                    <a:pt x="10042" y="7656"/>
                  </a:lnTo>
                  <a:lnTo>
                    <a:pt x="9996" y="7635"/>
                  </a:lnTo>
                  <a:lnTo>
                    <a:pt x="9943" y="7610"/>
                  </a:lnTo>
                  <a:lnTo>
                    <a:pt x="9889" y="7581"/>
                  </a:lnTo>
                  <a:lnTo>
                    <a:pt x="9833" y="7549"/>
                  </a:lnTo>
                  <a:lnTo>
                    <a:pt x="9778" y="7515"/>
                  </a:lnTo>
                  <a:lnTo>
                    <a:pt x="9721" y="7478"/>
                  </a:lnTo>
                  <a:lnTo>
                    <a:pt x="9666" y="7439"/>
                  </a:lnTo>
                  <a:lnTo>
                    <a:pt x="9611" y="7398"/>
                  </a:lnTo>
                  <a:lnTo>
                    <a:pt x="9556" y="7355"/>
                  </a:lnTo>
                  <a:lnTo>
                    <a:pt x="9503" y="7310"/>
                  </a:lnTo>
                  <a:lnTo>
                    <a:pt x="9450" y="7264"/>
                  </a:lnTo>
                  <a:lnTo>
                    <a:pt x="9400" y="7218"/>
                  </a:lnTo>
                  <a:lnTo>
                    <a:pt x="9352" y="7170"/>
                  </a:lnTo>
                  <a:lnTo>
                    <a:pt x="9305" y="7123"/>
                  </a:lnTo>
                  <a:lnTo>
                    <a:pt x="9263" y="7075"/>
                  </a:lnTo>
                  <a:lnTo>
                    <a:pt x="9223" y="7028"/>
                  </a:lnTo>
                  <a:lnTo>
                    <a:pt x="9186" y="6981"/>
                  </a:lnTo>
                  <a:lnTo>
                    <a:pt x="9136" y="6968"/>
                  </a:lnTo>
                  <a:lnTo>
                    <a:pt x="9086" y="6953"/>
                  </a:lnTo>
                  <a:lnTo>
                    <a:pt x="9038" y="6936"/>
                  </a:lnTo>
                  <a:lnTo>
                    <a:pt x="8989" y="6918"/>
                  </a:lnTo>
                  <a:lnTo>
                    <a:pt x="8941" y="6898"/>
                  </a:lnTo>
                  <a:lnTo>
                    <a:pt x="8894" y="6877"/>
                  </a:lnTo>
                  <a:lnTo>
                    <a:pt x="8847" y="6854"/>
                  </a:lnTo>
                  <a:lnTo>
                    <a:pt x="8802" y="6830"/>
                  </a:lnTo>
                  <a:lnTo>
                    <a:pt x="8756" y="6807"/>
                  </a:lnTo>
                  <a:lnTo>
                    <a:pt x="8713" y="6781"/>
                  </a:lnTo>
                  <a:lnTo>
                    <a:pt x="8669" y="6755"/>
                  </a:lnTo>
                  <a:lnTo>
                    <a:pt x="8627" y="6728"/>
                  </a:lnTo>
                  <a:lnTo>
                    <a:pt x="8587" y="6703"/>
                  </a:lnTo>
                  <a:lnTo>
                    <a:pt x="8548" y="6676"/>
                  </a:lnTo>
                  <a:lnTo>
                    <a:pt x="8509" y="6649"/>
                  </a:lnTo>
                  <a:lnTo>
                    <a:pt x="8473" y="6622"/>
                  </a:lnTo>
                  <a:lnTo>
                    <a:pt x="8438" y="6596"/>
                  </a:lnTo>
                  <a:lnTo>
                    <a:pt x="8404" y="6571"/>
                  </a:lnTo>
                  <a:lnTo>
                    <a:pt x="8373" y="6546"/>
                  </a:lnTo>
                  <a:lnTo>
                    <a:pt x="8343" y="6522"/>
                  </a:lnTo>
                  <a:lnTo>
                    <a:pt x="8315" y="6499"/>
                  </a:lnTo>
                  <a:lnTo>
                    <a:pt x="8290" y="6477"/>
                  </a:lnTo>
                  <a:lnTo>
                    <a:pt x="8266" y="6456"/>
                  </a:lnTo>
                  <a:lnTo>
                    <a:pt x="8244" y="6438"/>
                  </a:lnTo>
                  <a:lnTo>
                    <a:pt x="8225" y="6420"/>
                  </a:lnTo>
                  <a:lnTo>
                    <a:pt x="8207" y="6404"/>
                  </a:lnTo>
                  <a:lnTo>
                    <a:pt x="8193" y="6390"/>
                  </a:lnTo>
                  <a:lnTo>
                    <a:pt x="8180" y="6379"/>
                  </a:lnTo>
                  <a:lnTo>
                    <a:pt x="8170" y="6370"/>
                  </a:lnTo>
                  <a:lnTo>
                    <a:pt x="8164" y="6363"/>
                  </a:lnTo>
                  <a:lnTo>
                    <a:pt x="8158" y="6359"/>
                  </a:lnTo>
                  <a:lnTo>
                    <a:pt x="8157" y="6358"/>
                  </a:lnTo>
                  <a:lnTo>
                    <a:pt x="8157" y="6360"/>
                  </a:lnTo>
                  <a:lnTo>
                    <a:pt x="8159" y="6365"/>
                  </a:lnTo>
                  <a:lnTo>
                    <a:pt x="8162" y="6374"/>
                  </a:lnTo>
                  <a:lnTo>
                    <a:pt x="8166" y="6385"/>
                  </a:lnTo>
                  <a:lnTo>
                    <a:pt x="8171" y="6401"/>
                  </a:lnTo>
                  <a:lnTo>
                    <a:pt x="8177" y="6420"/>
                  </a:lnTo>
                  <a:lnTo>
                    <a:pt x="8185" y="6442"/>
                  </a:lnTo>
                  <a:lnTo>
                    <a:pt x="8197" y="6467"/>
                  </a:lnTo>
                  <a:lnTo>
                    <a:pt x="8209" y="6495"/>
                  </a:lnTo>
                  <a:lnTo>
                    <a:pt x="8225" y="6524"/>
                  </a:lnTo>
                  <a:lnTo>
                    <a:pt x="8242" y="6558"/>
                  </a:lnTo>
                  <a:lnTo>
                    <a:pt x="8263" y="6594"/>
                  </a:lnTo>
                  <a:lnTo>
                    <a:pt x="8285" y="6633"/>
                  </a:lnTo>
                  <a:lnTo>
                    <a:pt x="8312" y="6674"/>
                  </a:lnTo>
                  <a:lnTo>
                    <a:pt x="8342" y="6717"/>
                  </a:lnTo>
                  <a:lnTo>
                    <a:pt x="8375" y="6762"/>
                  </a:lnTo>
                  <a:lnTo>
                    <a:pt x="8424" y="6820"/>
                  </a:lnTo>
                  <a:lnTo>
                    <a:pt x="8473" y="6876"/>
                  </a:lnTo>
                  <a:lnTo>
                    <a:pt x="8526" y="6930"/>
                  </a:lnTo>
                  <a:lnTo>
                    <a:pt x="8579" y="6982"/>
                  </a:lnTo>
                  <a:lnTo>
                    <a:pt x="8630" y="7031"/>
                  </a:lnTo>
                  <a:lnTo>
                    <a:pt x="8682" y="7078"/>
                  </a:lnTo>
                  <a:lnTo>
                    <a:pt x="8732" y="7121"/>
                  </a:lnTo>
                  <a:lnTo>
                    <a:pt x="8781" y="7160"/>
                  </a:lnTo>
                  <a:lnTo>
                    <a:pt x="8826" y="7196"/>
                  </a:lnTo>
                  <a:lnTo>
                    <a:pt x="8847" y="7212"/>
                  </a:lnTo>
                  <a:lnTo>
                    <a:pt x="8868" y="7228"/>
                  </a:lnTo>
                  <a:lnTo>
                    <a:pt x="8886" y="7243"/>
                  </a:lnTo>
                  <a:lnTo>
                    <a:pt x="8905" y="7257"/>
                  </a:lnTo>
                  <a:lnTo>
                    <a:pt x="8921" y="7269"/>
                  </a:lnTo>
                  <a:lnTo>
                    <a:pt x="8937" y="7279"/>
                  </a:lnTo>
                  <a:lnTo>
                    <a:pt x="8950" y="7290"/>
                  </a:lnTo>
                  <a:lnTo>
                    <a:pt x="8963" y="7299"/>
                  </a:lnTo>
                  <a:lnTo>
                    <a:pt x="8973" y="7306"/>
                  </a:lnTo>
                  <a:lnTo>
                    <a:pt x="8982" y="7312"/>
                  </a:lnTo>
                  <a:lnTo>
                    <a:pt x="8989" y="7318"/>
                  </a:lnTo>
                  <a:lnTo>
                    <a:pt x="8995" y="7321"/>
                  </a:lnTo>
                  <a:lnTo>
                    <a:pt x="8998" y="7323"/>
                  </a:lnTo>
                  <a:lnTo>
                    <a:pt x="8999" y="7324"/>
                  </a:lnTo>
                  <a:lnTo>
                    <a:pt x="8999" y="7325"/>
                  </a:lnTo>
                  <a:lnTo>
                    <a:pt x="8997" y="7329"/>
                  </a:lnTo>
                  <a:lnTo>
                    <a:pt x="8995" y="7334"/>
                  </a:lnTo>
                  <a:lnTo>
                    <a:pt x="8992" y="7342"/>
                  </a:lnTo>
                  <a:lnTo>
                    <a:pt x="8987" y="7353"/>
                  </a:lnTo>
                  <a:lnTo>
                    <a:pt x="8983" y="7365"/>
                  </a:lnTo>
                  <a:lnTo>
                    <a:pt x="8978" y="7379"/>
                  </a:lnTo>
                  <a:lnTo>
                    <a:pt x="8971" y="7396"/>
                  </a:lnTo>
                  <a:lnTo>
                    <a:pt x="8965" y="7413"/>
                  </a:lnTo>
                  <a:lnTo>
                    <a:pt x="8956" y="7434"/>
                  </a:lnTo>
                  <a:lnTo>
                    <a:pt x="8948" y="7456"/>
                  </a:lnTo>
                  <a:lnTo>
                    <a:pt x="8939" y="7479"/>
                  </a:lnTo>
                  <a:lnTo>
                    <a:pt x="8930" y="7504"/>
                  </a:lnTo>
                  <a:lnTo>
                    <a:pt x="8918" y="7531"/>
                  </a:lnTo>
                  <a:lnTo>
                    <a:pt x="8908" y="7559"/>
                  </a:lnTo>
                  <a:lnTo>
                    <a:pt x="8896" y="7588"/>
                  </a:lnTo>
                  <a:lnTo>
                    <a:pt x="8884" y="7619"/>
                  </a:lnTo>
                  <a:lnTo>
                    <a:pt x="8871" y="7652"/>
                  </a:lnTo>
                  <a:lnTo>
                    <a:pt x="8857" y="7685"/>
                  </a:lnTo>
                  <a:lnTo>
                    <a:pt x="8844" y="7720"/>
                  </a:lnTo>
                  <a:lnTo>
                    <a:pt x="8829" y="7756"/>
                  </a:lnTo>
                  <a:lnTo>
                    <a:pt x="8815" y="7792"/>
                  </a:lnTo>
                  <a:lnTo>
                    <a:pt x="8783" y="7870"/>
                  </a:lnTo>
                  <a:lnTo>
                    <a:pt x="8751" y="7949"/>
                  </a:lnTo>
                  <a:lnTo>
                    <a:pt x="8717" y="8032"/>
                  </a:lnTo>
                  <a:lnTo>
                    <a:pt x="8681" y="8117"/>
                  </a:lnTo>
                  <a:lnTo>
                    <a:pt x="8645" y="8204"/>
                  </a:lnTo>
                  <a:lnTo>
                    <a:pt x="8606" y="8292"/>
                  </a:lnTo>
                  <a:lnTo>
                    <a:pt x="8568" y="8381"/>
                  </a:lnTo>
                  <a:lnTo>
                    <a:pt x="8489" y="8559"/>
                  </a:lnTo>
                  <a:lnTo>
                    <a:pt x="8449" y="8647"/>
                  </a:lnTo>
                  <a:lnTo>
                    <a:pt x="8408" y="8734"/>
                  </a:lnTo>
                  <a:lnTo>
                    <a:pt x="8368" y="8818"/>
                  </a:lnTo>
                  <a:lnTo>
                    <a:pt x="8328" y="8901"/>
                  </a:lnTo>
                  <a:lnTo>
                    <a:pt x="8289" y="8981"/>
                  </a:lnTo>
                  <a:lnTo>
                    <a:pt x="8249" y="9057"/>
                  </a:lnTo>
                  <a:lnTo>
                    <a:pt x="8230" y="9093"/>
                  </a:lnTo>
                  <a:lnTo>
                    <a:pt x="8210" y="9129"/>
                  </a:lnTo>
                  <a:lnTo>
                    <a:pt x="8191" y="9163"/>
                  </a:lnTo>
                  <a:lnTo>
                    <a:pt x="8173" y="9196"/>
                  </a:lnTo>
                  <a:lnTo>
                    <a:pt x="8154" y="9228"/>
                  </a:lnTo>
                  <a:lnTo>
                    <a:pt x="8136" y="9259"/>
                  </a:lnTo>
                  <a:lnTo>
                    <a:pt x="8117" y="9288"/>
                  </a:lnTo>
                  <a:lnTo>
                    <a:pt x="8100" y="9316"/>
                  </a:lnTo>
                  <a:lnTo>
                    <a:pt x="8082" y="9343"/>
                  </a:lnTo>
                  <a:lnTo>
                    <a:pt x="8066" y="9367"/>
                  </a:lnTo>
                  <a:lnTo>
                    <a:pt x="8049" y="9390"/>
                  </a:lnTo>
                  <a:lnTo>
                    <a:pt x="8032" y="9412"/>
                  </a:lnTo>
                  <a:lnTo>
                    <a:pt x="7999" y="9452"/>
                  </a:lnTo>
                  <a:lnTo>
                    <a:pt x="7966" y="9492"/>
                  </a:lnTo>
                  <a:lnTo>
                    <a:pt x="7896" y="9571"/>
                  </a:lnTo>
                  <a:lnTo>
                    <a:pt x="7822" y="9647"/>
                  </a:lnTo>
                  <a:lnTo>
                    <a:pt x="7744" y="9723"/>
                  </a:lnTo>
                  <a:lnTo>
                    <a:pt x="7664" y="9797"/>
                  </a:lnTo>
                  <a:lnTo>
                    <a:pt x="7581" y="9869"/>
                  </a:lnTo>
                  <a:lnTo>
                    <a:pt x="7497" y="9941"/>
                  </a:lnTo>
                  <a:lnTo>
                    <a:pt x="7409" y="10011"/>
                  </a:lnTo>
                  <a:lnTo>
                    <a:pt x="7321" y="10081"/>
                  </a:lnTo>
                  <a:lnTo>
                    <a:pt x="7231" y="10150"/>
                  </a:lnTo>
                  <a:lnTo>
                    <a:pt x="7051" y="10288"/>
                  </a:lnTo>
                  <a:lnTo>
                    <a:pt x="6870" y="10425"/>
                  </a:lnTo>
                  <a:lnTo>
                    <a:pt x="6781" y="10494"/>
                  </a:lnTo>
                  <a:lnTo>
                    <a:pt x="6693" y="10564"/>
                  </a:lnTo>
                  <a:lnTo>
                    <a:pt x="6658" y="10592"/>
                  </a:lnTo>
                  <a:lnTo>
                    <a:pt x="6625" y="10618"/>
                  </a:lnTo>
                  <a:lnTo>
                    <a:pt x="6593" y="10643"/>
                  </a:lnTo>
                  <a:lnTo>
                    <a:pt x="6564" y="10664"/>
                  </a:lnTo>
                  <a:lnTo>
                    <a:pt x="6534" y="10684"/>
                  </a:lnTo>
                  <a:lnTo>
                    <a:pt x="6506" y="10701"/>
                  </a:lnTo>
                  <a:lnTo>
                    <a:pt x="6478" y="10718"/>
                  </a:lnTo>
                  <a:lnTo>
                    <a:pt x="6451" y="10732"/>
                  </a:lnTo>
                  <a:lnTo>
                    <a:pt x="6425" y="10744"/>
                  </a:lnTo>
                  <a:lnTo>
                    <a:pt x="6400" y="10755"/>
                  </a:lnTo>
                  <a:lnTo>
                    <a:pt x="6376" y="10763"/>
                  </a:lnTo>
                  <a:lnTo>
                    <a:pt x="6351" y="10770"/>
                  </a:lnTo>
                  <a:lnTo>
                    <a:pt x="6327" y="10775"/>
                  </a:lnTo>
                  <a:lnTo>
                    <a:pt x="6303" y="10779"/>
                  </a:lnTo>
                  <a:lnTo>
                    <a:pt x="6281" y="10782"/>
                  </a:lnTo>
                  <a:lnTo>
                    <a:pt x="6257" y="10783"/>
                  </a:lnTo>
                  <a:lnTo>
                    <a:pt x="6239" y="10782"/>
                  </a:lnTo>
                  <a:lnTo>
                    <a:pt x="6222" y="10781"/>
                  </a:lnTo>
                  <a:lnTo>
                    <a:pt x="6204" y="10777"/>
                  </a:lnTo>
                  <a:lnTo>
                    <a:pt x="6188" y="10773"/>
                  </a:lnTo>
                  <a:lnTo>
                    <a:pt x="6170" y="10769"/>
                  </a:lnTo>
                  <a:lnTo>
                    <a:pt x="6154" y="10763"/>
                  </a:lnTo>
                  <a:lnTo>
                    <a:pt x="6136" y="10756"/>
                  </a:lnTo>
                  <a:lnTo>
                    <a:pt x="6119" y="10747"/>
                  </a:lnTo>
                  <a:lnTo>
                    <a:pt x="6101" y="10737"/>
                  </a:lnTo>
                  <a:lnTo>
                    <a:pt x="6083" y="10727"/>
                  </a:lnTo>
                  <a:lnTo>
                    <a:pt x="6066" y="10715"/>
                  </a:lnTo>
                  <a:lnTo>
                    <a:pt x="6047" y="10702"/>
                  </a:lnTo>
                  <a:lnTo>
                    <a:pt x="6029" y="10688"/>
                  </a:lnTo>
                  <a:lnTo>
                    <a:pt x="6010" y="10672"/>
                  </a:lnTo>
                  <a:lnTo>
                    <a:pt x="5992" y="10656"/>
                  </a:lnTo>
                  <a:lnTo>
                    <a:pt x="5972" y="10638"/>
                  </a:lnTo>
                  <a:lnTo>
                    <a:pt x="5951" y="10620"/>
                  </a:lnTo>
                  <a:lnTo>
                    <a:pt x="5932" y="10599"/>
                  </a:lnTo>
                  <a:lnTo>
                    <a:pt x="5910" y="10578"/>
                  </a:lnTo>
                  <a:lnTo>
                    <a:pt x="5888" y="10556"/>
                  </a:lnTo>
                  <a:lnTo>
                    <a:pt x="5867" y="10532"/>
                  </a:lnTo>
                  <a:lnTo>
                    <a:pt x="5844" y="10508"/>
                  </a:lnTo>
                  <a:lnTo>
                    <a:pt x="5820" y="10481"/>
                  </a:lnTo>
                  <a:lnTo>
                    <a:pt x="5795" y="10454"/>
                  </a:lnTo>
                  <a:lnTo>
                    <a:pt x="5771" y="10425"/>
                  </a:lnTo>
                  <a:lnTo>
                    <a:pt x="5745" y="10395"/>
                  </a:lnTo>
                  <a:lnTo>
                    <a:pt x="5718" y="10364"/>
                  </a:lnTo>
                  <a:lnTo>
                    <a:pt x="5690" y="10332"/>
                  </a:lnTo>
                  <a:lnTo>
                    <a:pt x="5662" y="10298"/>
                  </a:lnTo>
                  <a:lnTo>
                    <a:pt x="5632" y="10263"/>
                  </a:lnTo>
                  <a:lnTo>
                    <a:pt x="5602" y="10227"/>
                  </a:lnTo>
                  <a:lnTo>
                    <a:pt x="5570" y="10190"/>
                  </a:lnTo>
                  <a:lnTo>
                    <a:pt x="5570" y="10190"/>
                  </a:lnTo>
                  <a:close/>
                  <a:moveTo>
                    <a:pt x="9965" y="3553"/>
                  </a:moveTo>
                  <a:lnTo>
                    <a:pt x="10041" y="3496"/>
                  </a:lnTo>
                  <a:lnTo>
                    <a:pt x="10117" y="3444"/>
                  </a:lnTo>
                  <a:lnTo>
                    <a:pt x="10190" y="3394"/>
                  </a:lnTo>
                  <a:lnTo>
                    <a:pt x="10262" y="3348"/>
                  </a:lnTo>
                  <a:lnTo>
                    <a:pt x="10333" y="3305"/>
                  </a:lnTo>
                  <a:lnTo>
                    <a:pt x="10400" y="3267"/>
                  </a:lnTo>
                  <a:lnTo>
                    <a:pt x="10432" y="3250"/>
                  </a:lnTo>
                  <a:lnTo>
                    <a:pt x="10464" y="3233"/>
                  </a:lnTo>
                  <a:lnTo>
                    <a:pt x="10494" y="3217"/>
                  </a:lnTo>
                  <a:lnTo>
                    <a:pt x="10522" y="3201"/>
                  </a:lnTo>
                  <a:lnTo>
                    <a:pt x="10550" y="3188"/>
                  </a:lnTo>
                  <a:lnTo>
                    <a:pt x="10577" y="3175"/>
                  </a:lnTo>
                  <a:lnTo>
                    <a:pt x="10602" y="3162"/>
                  </a:lnTo>
                  <a:lnTo>
                    <a:pt x="10626" y="3151"/>
                  </a:lnTo>
                  <a:lnTo>
                    <a:pt x="10648" y="3141"/>
                  </a:lnTo>
                  <a:lnTo>
                    <a:pt x="10669" y="3130"/>
                  </a:lnTo>
                  <a:lnTo>
                    <a:pt x="10689" y="3122"/>
                  </a:lnTo>
                  <a:lnTo>
                    <a:pt x="10706" y="3114"/>
                  </a:lnTo>
                  <a:lnTo>
                    <a:pt x="10722" y="3108"/>
                  </a:lnTo>
                  <a:lnTo>
                    <a:pt x="10735" y="3102"/>
                  </a:lnTo>
                  <a:lnTo>
                    <a:pt x="10747" y="3096"/>
                  </a:lnTo>
                  <a:lnTo>
                    <a:pt x="10757" y="3092"/>
                  </a:lnTo>
                  <a:lnTo>
                    <a:pt x="10765" y="3089"/>
                  </a:lnTo>
                  <a:lnTo>
                    <a:pt x="10771" y="3087"/>
                  </a:lnTo>
                  <a:lnTo>
                    <a:pt x="10774" y="3085"/>
                  </a:lnTo>
                  <a:lnTo>
                    <a:pt x="10775" y="3085"/>
                  </a:lnTo>
                  <a:lnTo>
                    <a:pt x="10774" y="3085"/>
                  </a:lnTo>
                  <a:lnTo>
                    <a:pt x="10770" y="3085"/>
                  </a:lnTo>
                  <a:lnTo>
                    <a:pt x="10763" y="3085"/>
                  </a:lnTo>
                  <a:lnTo>
                    <a:pt x="10754" y="3086"/>
                  </a:lnTo>
                  <a:lnTo>
                    <a:pt x="10742" y="3087"/>
                  </a:lnTo>
                  <a:lnTo>
                    <a:pt x="10729" y="3088"/>
                  </a:lnTo>
                  <a:lnTo>
                    <a:pt x="10714" y="3090"/>
                  </a:lnTo>
                  <a:lnTo>
                    <a:pt x="10697" y="3093"/>
                  </a:lnTo>
                  <a:lnTo>
                    <a:pt x="10679" y="3096"/>
                  </a:lnTo>
                  <a:lnTo>
                    <a:pt x="10660" y="3101"/>
                  </a:lnTo>
                  <a:lnTo>
                    <a:pt x="10639" y="3106"/>
                  </a:lnTo>
                  <a:lnTo>
                    <a:pt x="10617" y="3112"/>
                  </a:lnTo>
                  <a:lnTo>
                    <a:pt x="10595" y="3119"/>
                  </a:lnTo>
                  <a:lnTo>
                    <a:pt x="10572" y="3127"/>
                  </a:lnTo>
                  <a:lnTo>
                    <a:pt x="10549" y="3137"/>
                  </a:lnTo>
                  <a:lnTo>
                    <a:pt x="10526" y="3148"/>
                  </a:lnTo>
                  <a:lnTo>
                    <a:pt x="10504" y="3154"/>
                  </a:lnTo>
                  <a:lnTo>
                    <a:pt x="10483" y="3159"/>
                  </a:lnTo>
                  <a:lnTo>
                    <a:pt x="10466" y="3165"/>
                  </a:lnTo>
                  <a:lnTo>
                    <a:pt x="10449" y="3171"/>
                  </a:lnTo>
                  <a:lnTo>
                    <a:pt x="10435" y="3176"/>
                  </a:lnTo>
                  <a:lnTo>
                    <a:pt x="10422" y="3181"/>
                  </a:lnTo>
                  <a:lnTo>
                    <a:pt x="10411" y="3186"/>
                  </a:lnTo>
                  <a:lnTo>
                    <a:pt x="10402" y="3190"/>
                  </a:lnTo>
                  <a:lnTo>
                    <a:pt x="10393" y="3194"/>
                  </a:lnTo>
                  <a:lnTo>
                    <a:pt x="10387" y="3198"/>
                  </a:lnTo>
                  <a:lnTo>
                    <a:pt x="10382" y="3201"/>
                  </a:lnTo>
                  <a:lnTo>
                    <a:pt x="10378" y="3205"/>
                  </a:lnTo>
                  <a:lnTo>
                    <a:pt x="10375" y="3207"/>
                  </a:lnTo>
                  <a:lnTo>
                    <a:pt x="10373" y="3209"/>
                  </a:lnTo>
                  <a:lnTo>
                    <a:pt x="10371" y="3210"/>
                  </a:lnTo>
                  <a:lnTo>
                    <a:pt x="10371" y="3208"/>
                  </a:lnTo>
                  <a:lnTo>
                    <a:pt x="10371" y="3202"/>
                  </a:lnTo>
                  <a:lnTo>
                    <a:pt x="10370" y="3194"/>
                  </a:lnTo>
                  <a:lnTo>
                    <a:pt x="10369" y="3184"/>
                  </a:lnTo>
                  <a:lnTo>
                    <a:pt x="10367" y="3170"/>
                  </a:lnTo>
                  <a:lnTo>
                    <a:pt x="10365" y="3154"/>
                  </a:lnTo>
                  <a:lnTo>
                    <a:pt x="10360" y="3136"/>
                  </a:lnTo>
                  <a:lnTo>
                    <a:pt x="10355" y="3116"/>
                  </a:lnTo>
                  <a:lnTo>
                    <a:pt x="10348" y="3095"/>
                  </a:lnTo>
                  <a:lnTo>
                    <a:pt x="10340" y="3073"/>
                  </a:lnTo>
                  <a:lnTo>
                    <a:pt x="10330" y="3050"/>
                  </a:lnTo>
                  <a:lnTo>
                    <a:pt x="10318" y="3026"/>
                  </a:lnTo>
                  <a:lnTo>
                    <a:pt x="10304" y="3002"/>
                  </a:lnTo>
                  <a:lnTo>
                    <a:pt x="10287" y="2977"/>
                  </a:lnTo>
                  <a:lnTo>
                    <a:pt x="10267" y="2953"/>
                  </a:lnTo>
                  <a:lnTo>
                    <a:pt x="10246" y="2930"/>
                  </a:lnTo>
                  <a:lnTo>
                    <a:pt x="10228" y="2907"/>
                  </a:lnTo>
                  <a:lnTo>
                    <a:pt x="10210" y="2887"/>
                  </a:lnTo>
                  <a:lnTo>
                    <a:pt x="10191" y="2869"/>
                  </a:lnTo>
                  <a:lnTo>
                    <a:pt x="10172" y="2852"/>
                  </a:lnTo>
                  <a:lnTo>
                    <a:pt x="10154" y="2838"/>
                  </a:lnTo>
                  <a:lnTo>
                    <a:pt x="10135" y="2825"/>
                  </a:lnTo>
                  <a:lnTo>
                    <a:pt x="10118" y="2814"/>
                  </a:lnTo>
                  <a:lnTo>
                    <a:pt x="10101" y="2805"/>
                  </a:lnTo>
                  <a:lnTo>
                    <a:pt x="10086" y="2797"/>
                  </a:lnTo>
                  <a:lnTo>
                    <a:pt x="10071" y="2789"/>
                  </a:lnTo>
                  <a:lnTo>
                    <a:pt x="10059" y="2784"/>
                  </a:lnTo>
                  <a:lnTo>
                    <a:pt x="10048" y="2780"/>
                  </a:lnTo>
                  <a:lnTo>
                    <a:pt x="10039" y="2777"/>
                  </a:lnTo>
                  <a:lnTo>
                    <a:pt x="10032" y="2775"/>
                  </a:lnTo>
                  <a:lnTo>
                    <a:pt x="10028" y="2773"/>
                  </a:lnTo>
                  <a:lnTo>
                    <a:pt x="10027" y="2773"/>
                  </a:lnTo>
                  <a:lnTo>
                    <a:pt x="10027" y="2772"/>
                  </a:lnTo>
                  <a:lnTo>
                    <a:pt x="10029" y="2768"/>
                  </a:lnTo>
                  <a:lnTo>
                    <a:pt x="10031" y="2765"/>
                  </a:lnTo>
                  <a:lnTo>
                    <a:pt x="10033" y="2762"/>
                  </a:lnTo>
                  <a:lnTo>
                    <a:pt x="10037" y="2758"/>
                  </a:lnTo>
                  <a:lnTo>
                    <a:pt x="10042" y="2753"/>
                  </a:lnTo>
                  <a:lnTo>
                    <a:pt x="10050" y="2749"/>
                  </a:lnTo>
                  <a:lnTo>
                    <a:pt x="10058" y="2744"/>
                  </a:lnTo>
                  <a:lnTo>
                    <a:pt x="10067" y="2739"/>
                  </a:lnTo>
                  <a:lnTo>
                    <a:pt x="10080" y="2734"/>
                  </a:lnTo>
                  <a:lnTo>
                    <a:pt x="10094" y="2729"/>
                  </a:lnTo>
                  <a:lnTo>
                    <a:pt x="10111" y="2722"/>
                  </a:lnTo>
                  <a:lnTo>
                    <a:pt x="10130" y="2717"/>
                  </a:lnTo>
                  <a:lnTo>
                    <a:pt x="10152" y="2711"/>
                  </a:lnTo>
                  <a:lnTo>
                    <a:pt x="10175" y="2705"/>
                  </a:lnTo>
                  <a:lnTo>
                    <a:pt x="10196" y="2700"/>
                  </a:lnTo>
                  <a:lnTo>
                    <a:pt x="10216" y="2694"/>
                  </a:lnTo>
                  <a:lnTo>
                    <a:pt x="10233" y="2688"/>
                  </a:lnTo>
                  <a:lnTo>
                    <a:pt x="10251" y="2683"/>
                  </a:lnTo>
                  <a:lnTo>
                    <a:pt x="10265" y="2678"/>
                  </a:lnTo>
                  <a:lnTo>
                    <a:pt x="10280" y="2673"/>
                  </a:lnTo>
                  <a:lnTo>
                    <a:pt x="10292" y="2668"/>
                  </a:lnTo>
                  <a:lnTo>
                    <a:pt x="10303" y="2664"/>
                  </a:lnTo>
                  <a:lnTo>
                    <a:pt x="10313" y="2660"/>
                  </a:lnTo>
                  <a:lnTo>
                    <a:pt x="10320" y="2657"/>
                  </a:lnTo>
                  <a:lnTo>
                    <a:pt x="10327" y="2653"/>
                  </a:lnTo>
                  <a:lnTo>
                    <a:pt x="10333" y="2651"/>
                  </a:lnTo>
                  <a:lnTo>
                    <a:pt x="10336" y="2649"/>
                  </a:lnTo>
                  <a:lnTo>
                    <a:pt x="10338" y="2648"/>
                  </a:lnTo>
                  <a:lnTo>
                    <a:pt x="10339" y="2648"/>
                  </a:lnTo>
                  <a:lnTo>
                    <a:pt x="10335" y="2648"/>
                  </a:lnTo>
                  <a:lnTo>
                    <a:pt x="10329" y="2648"/>
                  </a:lnTo>
                  <a:lnTo>
                    <a:pt x="10322" y="2648"/>
                  </a:lnTo>
                  <a:lnTo>
                    <a:pt x="10313" y="2649"/>
                  </a:lnTo>
                  <a:lnTo>
                    <a:pt x="10303" y="2649"/>
                  </a:lnTo>
                  <a:lnTo>
                    <a:pt x="10290" y="2650"/>
                  </a:lnTo>
                  <a:lnTo>
                    <a:pt x="10277" y="2651"/>
                  </a:lnTo>
                  <a:lnTo>
                    <a:pt x="10261" y="2652"/>
                  </a:lnTo>
                  <a:lnTo>
                    <a:pt x="10245" y="2653"/>
                  </a:lnTo>
                  <a:lnTo>
                    <a:pt x="10227" y="2656"/>
                  </a:lnTo>
                  <a:lnTo>
                    <a:pt x="10208" y="2659"/>
                  </a:lnTo>
                  <a:lnTo>
                    <a:pt x="10187" y="2662"/>
                  </a:lnTo>
                  <a:lnTo>
                    <a:pt x="10165" y="2665"/>
                  </a:lnTo>
                  <a:lnTo>
                    <a:pt x="10143" y="2669"/>
                  </a:lnTo>
                  <a:lnTo>
                    <a:pt x="10119" y="2674"/>
                  </a:lnTo>
                  <a:lnTo>
                    <a:pt x="10094" y="2679"/>
                  </a:lnTo>
                  <a:lnTo>
                    <a:pt x="10040" y="2693"/>
                  </a:lnTo>
                  <a:lnTo>
                    <a:pt x="9984" y="2709"/>
                  </a:lnTo>
                  <a:lnTo>
                    <a:pt x="9924" y="2730"/>
                  </a:lnTo>
                  <a:lnTo>
                    <a:pt x="9893" y="2741"/>
                  </a:lnTo>
                  <a:lnTo>
                    <a:pt x="9862" y="2754"/>
                  </a:lnTo>
                  <a:lnTo>
                    <a:pt x="9829" y="2768"/>
                  </a:lnTo>
                  <a:lnTo>
                    <a:pt x="9797" y="2782"/>
                  </a:lnTo>
                  <a:lnTo>
                    <a:pt x="9763" y="2799"/>
                  </a:lnTo>
                  <a:lnTo>
                    <a:pt x="9730" y="2816"/>
                  </a:lnTo>
                  <a:lnTo>
                    <a:pt x="9696" y="2835"/>
                  </a:lnTo>
                  <a:lnTo>
                    <a:pt x="9660" y="2854"/>
                  </a:lnTo>
                  <a:lnTo>
                    <a:pt x="9626" y="2876"/>
                  </a:lnTo>
                  <a:lnTo>
                    <a:pt x="9591" y="2899"/>
                  </a:lnTo>
                  <a:lnTo>
                    <a:pt x="9557" y="2920"/>
                  </a:lnTo>
                  <a:lnTo>
                    <a:pt x="9523" y="2942"/>
                  </a:lnTo>
                  <a:lnTo>
                    <a:pt x="9490" y="2966"/>
                  </a:lnTo>
                  <a:lnTo>
                    <a:pt x="9458" y="2990"/>
                  </a:lnTo>
                  <a:lnTo>
                    <a:pt x="9398" y="3043"/>
                  </a:lnTo>
                  <a:lnTo>
                    <a:pt x="9341" y="3097"/>
                  </a:lnTo>
                  <a:lnTo>
                    <a:pt x="9288" y="3154"/>
                  </a:lnTo>
                  <a:lnTo>
                    <a:pt x="9263" y="3182"/>
                  </a:lnTo>
                  <a:lnTo>
                    <a:pt x="9239" y="3211"/>
                  </a:lnTo>
                  <a:lnTo>
                    <a:pt x="9217" y="3240"/>
                  </a:lnTo>
                  <a:lnTo>
                    <a:pt x="9195" y="3267"/>
                  </a:lnTo>
                  <a:lnTo>
                    <a:pt x="9174" y="3295"/>
                  </a:lnTo>
                  <a:lnTo>
                    <a:pt x="9155" y="3323"/>
                  </a:lnTo>
                  <a:lnTo>
                    <a:pt x="9136" y="3350"/>
                  </a:lnTo>
                  <a:lnTo>
                    <a:pt x="9120" y="3376"/>
                  </a:lnTo>
                  <a:lnTo>
                    <a:pt x="9103" y="3400"/>
                  </a:lnTo>
                  <a:lnTo>
                    <a:pt x="9088" y="3424"/>
                  </a:lnTo>
                  <a:lnTo>
                    <a:pt x="9074" y="3447"/>
                  </a:lnTo>
                  <a:lnTo>
                    <a:pt x="9061" y="3468"/>
                  </a:lnTo>
                  <a:lnTo>
                    <a:pt x="9049" y="3489"/>
                  </a:lnTo>
                  <a:lnTo>
                    <a:pt x="9039" y="3507"/>
                  </a:lnTo>
                  <a:lnTo>
                    <a:pt x="9030" y="3524"/>
                  </a:lnTo>
                  <a:lnTo>
                    <a:pt x="9021" y="3539"/>
                  </a:lnTo>
                  <a:lnTo>
                    <a:pt x="9014" y="3552"/>
                  </a:lnTo>
                  <a:lnTo>
                    <a:pt x="9009" y="3563"/>
                  </a:lnTo>
                  <a:lnTo>
                    <a:pt x="9005" y="3572"/>
                  </a:lnTo>
                  <a:lnTo>
                    <a:pt x="9002" y="3578"/>
                  </a:lnTo>
                  <a:lnTo>
                    <a:pt x="9000" y="3583"/>
                  </a:lnTo>
                  <a:lnTo>
                    <a:pt x="8999" y="3584"/>
                  </a:lnTo>
                  <a:lnTo>
                    <a:pt x="9000" y="3583"/>
                  </a:lnTo>
                  <a:lnTo>
                    <a:pt x="9004" y="3578"/>
                  </a:lnTo>
                  <a:lnTo>
                    <a:pt x="9011" y="3571"/>
                  </a:lnTo>
                  <a:lnTo>
                    <a:pt x="9019" y="3563"/>
                  </a:lnTo>
                  <a:lnTo>
                    <a:pt x="9030" y="3553"/>
                  </a:lnTo>
                  <a:lnTo>
                    <a:pt x="9041" y="3541"/>
                  </a:lnTo>
                  <a:lnTo>
                    <a:pt x="9054" y="3528"/>
                  </a:lnTo>
                  <a:lnTo>
                    <a:pt x="9069" y="3514"/>
                  </a:lnTo>
                  <a:lnTo>
                    <a:pt x="9099" y="3484"/>
                  </a:lnTo>
                  <a:lnTo>
                    <a:pt x="9130" y="3453"/>
                  </a:lnTo>
                  <a:lnTo>
                    <a:pt x="9160" y="3423"/>
                  </a:lnTo>
                  <a:lnTo>
                    <a:pt x="9173" y="3410"/>
                  </a:lnTo>
                  <a:lnTo>
                    <a:pt x="9186" y="3397"/>
                  </a:lnTo>
                  <a:lnTo>
                    <a:pt x="9209" y="3376"/>
                  </a:lnTo>
                  <a:lnTo>
                    <a:pt x="9232" y="3356"/>
                  </a:lnTo>
                  <a:lnTo>
                    <a:pt x="9253" y="3339"/>
                  </a:lnTo>
                  <a:lnTo>
                    <a:pt x="9271" y="3327"/>
                  </a:lnTo>
                  <a:lnTo>
                    <a:pt x="9288" y="3317"/>
                  </a:lnTo>
                  <a:lnTo>
                    <a:pt x="9294" y="3313"/>
                  </a:lnTo>
                  <a:lnTo>
                    <a:pt x="9300" y="3310"/>
                  </a:lnTo>
                  <a:lnTo>
                    <a:pt x="9304" y="3307"/>
                  </a:lnTo>
                  <a:lnTo>
                    <a:pt x="9307" y="3304"/>
                  </a:lnTo>
                  <a:lnTo>
                    <a:pt x="9309" y="3303"/>
                  </a:lnTo>
                  <a:lnTo>
                    <a:pt x="9311" y="3303"/>
                  </a:lnTo>
                  <a:lnTo>
                    <a:pt x="9311" y="3310"/>
                  </a:lnTo>
                  <a:lnTo>
                    <a:pt x="9312" y="3318"/>
                  </a:lnTo>
                  <a:lnTo>
                    <a:pt x="9314" y="3327"/>
                  </a:lnTo>
                  <a:lnTo>
                    <a:pt x="9317" y="3337"/>
                  </a:lnTo>
                  <a:lnTo>
                    <a:pt x="9325" y="3360"/>
                  </a:lnTo>
                  <a:lnTo>
                    <a:pt x="9331" y="3372"/>
                  </a:lnTo>
                  <a:lnTo>
                    <a:pt x="9337" y="3385"/>
                  </a:lnTo>
                  <a:lnTo>
                    <a:pt x="9346" y="3398"/>
                  </a:lnTo>
                  <a:lnTo>
                    <a:pt x="9355" y="3412"/>
                  </a:lnTo>
                  <a:lnTo>
                    <a:pt x="9365" y="3426"/>
                  </a:lnTo>
                  <a:lnTo>
                    <a:pt x="9377" y="3439"/>
                  </a:lnTo>
                  <a:lnTo>
                    <a:pt x="9389" y="3453"/>
                  </a:lnTo>
                  <a:lnTo>
                    <a:pt x="9403" y="3465"/>
                  </a:lnTo>
                  <a:lnTo>
                    <a:pt x="9419" y="3478"/>
                  </a:lnTo>
                  <a:lnTo>
                    <a:pt x="9435" y="3490"/>
                  </a:lnTo>
                  <a:lnTo>
                    <a:pt x="9458" y="3513"/>
                  </a:lnTo>
                  <a:lnTo>
                    <a:pt x="9481" y="3532"/>
                  </a:lnTo>
                  <a:lnTo>
                    <a:pt x="9501" y="3551"/>
                  </a:lnTo>
                  <a:lnTo>
                    <a:pt x="9522" y="3567"/>
                  </a:lnTo>
                  <a:lnTo>
                    <a:pt x="9542" y="3582"/>
                  </a:lnTo>
                  <a:lnTo>
                    <a:pt x="9559" y="3594"/>
                  </a:lnTo>
                  <a:lnTo>
                    <a:pt x="9576" y="3605"/>
                  </a:lnTo>
                  <a:lnTo>
                    <a:pt x="9591" y="3615"/>
                  </a:lnTo>
                  <a:lnTo>
                    <a:pt x="9605" y="3623"/>
                  </a:lnTo>
                  <a:lnTo>
                    <a:pt x="9617" y="3630"/>
                  </a:lnTo>
                  <a:lnTo>
                    <a:pt x="9627" y="3635"/>
                  </a:lnTo>
                  <a:lnTo>
                    <a:pt x="9637" y="3639"/>
                  </a:lnTo>
                  <a:lnTo>
                    <a:pt x="9644" y="3642"/>
                  </a:lnTo>
                  <a:lnTo>
                    <a:pt x="9649" y="3644"/>
                  </a:lnTo>
                  <a:lnTo>
                    <a:pt x="9652" y="3646"/>
                  </a:lnTo>
                  <a:lnTo>
                    <a:pt x="9653" y="3646"/>
                  </a:lnTo>
                  <a:lnTo>
                    <a:pt x="9652" y="3647"/>
                  </a:lnTo>
                  <a:lnTo>
                    <a:pt x="9649" y="3651"/>
                  </a:lnTo>
                  <a:lnTo>
                    <a:pt x="9645" y="3656"/>
                  </a:lnTo>
                  <a:lnTo>
                    <a:pt x="9638" y="3663"/>
                  </a:lnTo>
                  <a:lnTo>
                    <a:pt x="9631" y="3671"/>
                  </a:lnTo>
                  <a:lnTo>
                    <a:pt x="9622" y="3680"/>
                  </a:lnTo>
                  <a:lnTo>
                    <a:pt x="9613" y="3692"/>
                  </a:lnTo>
                  <a:lnTo>
                    <a:pt x="9603" y="3704"/>
                  </a:lnTo>
                  <a:lnTo>
                    <a:pt x="9592" y="3719"/>
                  </a:lnTo>
                  <a:lnTo>
                    <a:pt x="9582" y="3733"/>
                  </a:lnTo>
                  <a:lnTo>
                    <a:pt x="9561" y="3764"/>
                  </a:lnTo>
                  <a:lnTo>
                    <a:pt x="9543" y="3798"/>
                  </a:lnTo>
                  <a:lnTo>
                    <a:pt x="9535" y="3815"/>
                  </a:lnTo>
                  <a:lnTo>
                    <a:pt x="9528" y="3833"/>
                  </a:lnTo>
                  <a:lnTo>
                    <a:pt x="9507" y="3869"/>
                  </a:lnTo>
                  <a:lnTo>
                    <a:pt x="9488" y="3907"/>
                  </a:lnTo>
                  <a:lnTo>
                    <a:pt x="9472" y="3943"/>
                  </a:lnTo>
                  <a:lnTo>
                    <a:pt x="9465" y="3961"/>
                  </a:lnTo>
                  <a:lnTo>
                    <a:pt x="9459" y="3977"/>
                  </a:lnTo>
                  <a:lnTo>
                    <a:pt x="9453" y="3993"/>
                  </a:lnTo>
                  <a:lnTo>
                    <a:pt x="9449" y="4007"/>
                  </a:lnTo>
                  <a:lnTo>
                    <a:pt x="9445" y="4019"/>
                  </a:lnTo>
                  <a:lnTo>
                    <a:pt x="9442" y="4031"/>
                  </a:lnTo>
                  <a:lnTo>
                    <a:pt x="9439" y="4039"/>
                  </a:lnTo>
                  <a:lnTo>
                    <a:pt x="9436" y="4046"/>
                  </a:lnTo>
                  <a:lnTo>
                    <a:pt x="9435" y="4050"/>
                  </a:lnTo>
                  <a:lnTo>
                    <a:pt x="9435" y="4051"/>
                  </a:lnTo>
                  <a:lnTo>
                    <a:pt x="9436" y="4050"/>
                  </a:lnTo>
                  <a:lnTo>
                    <a:pt x="9439" y="4048"/>
                  </a:lnTo>
                  <a:lnTo>
                    <a:pt x="9442" y="4044"/>
                  </a:lnTo>
                  <a:lnTo>
                    <a:pt x="9447" y="4039"/>
                  </a:lnTo>
                  <a:lnTo>
                    <a:pt x="9453" y="4032"/>
                  </a:lnTo>
                  <a:lnTo>
                    <a:pt x="9460" y="4024"/>
                  </a:lnTo>
                  <a:lnTo>
                    <a:pt x="9468" y="4014"/>
                  </a:lnTo>
                  <a:lnTo>
                    <a:pt x="9479" y="4004"/>
                  </a:lnTo>
                  <a:lnTo>
                    <a:pt x="9490" y="3993"/>
                  </a:lnTo>
                  <a:lnTo>
                    <a:pt x="9501" y="3979"/>
                  </a:lnTo>
                  <a:lnTo>
                    <a:pt x="9515" y="3966"/>
                  </a:lnTo>
                  <a:lnTo>
                    <a:pt x="9529" y="3951"/>
                  </a:lnTo>
                  <a:lnTo>
                    <a:pt x="9560" y="3919"/>
                  </a:lnTo>
                  <a:lnTo>
                    <a:pt x="9595" y="3884"/>
                  </a:lnTo>
                  <a:lnTo>
                    <a:pt x="9633" y="3846"/>
                  </a:lnTo>
                  <a:lnTo>
                    <a:pt x="9674" y="3806"/>
                  </a:lnTo>
                  <a:lnTo>
                    <a:pt x="9718" y="3765"/>
                  </a:lnTo>
                  <a:lnTo>
                    <a:pt x="9764" y="3723"/>
                  </a:lnTo>
                  <a:lnTo>
                    <a:pt x="9812" y="3679"/>
                  </a:lnTo>
                  <a:lnTo>
                    <a:pt x="9862" y="3637"/>
                  </a:lnTo>
                  <a:lnTo>
                    <a:pt x="9912" y="3594"/>
                  </a:lnTo>
                  <a:lnTo>
                    <a:pt x="9965" y="3553"/>
                  </a:lnTo>
                  <a:lnTo>
                    <a:pt x="9965" y="3553"/>
                  </a:lnTo>
                  <a:close/>
                  <a:moveTo>
                    <a:pt x="5828" y="2799"/>
                  </a:moveTo>
                  <a:lnTo>
                    <a:pt x="5843" y="2776"/>
                  </a:lnTo>
                  <a:lnTo>
                    <a:pt x="5857" y="2754"/>
                  </a:lnTo>
                  <a:lnTo>
                    <a:pt x="5871" y="2734"/>
                  </a:lnTo>
                  <a:lnTo>
                    <a:pt x="5884" y="2714"/>
                  </a:lnTo>
                  <a:lnTo>
                    <a:pt x="5909" y="2678"/>
                  </a:lnTo>
                  <a:lnTo>
                    <a:pt x="5933" y="2645"/>
                  </a:lnTo>
                  <a:lnTo>
                    <a:pt x="5955" y="2616"/>
                  </a:lnTo>
                  <a:lnTo>
                    <a:pt x="5976" y="2592"/>
                  </a:lnTo>
                  <a:lnTo>
                    <a:pt x="5995" y="2569"/>
                  </a:lnTo>
                  <a:lnTo>
                    <a:pt x="6011" y="2550"/>
                  </a:lnTo>
                  <a:lnTo>
                    <a:pt x="6027" y="2534"/>
                  </a:lnTo>
                  <a:lnTo>
                    <a:pt x="6040" y="2521"/>
                  </a:lnTo>
                  <a:lnTo>
                    <a:pt x="6051" y="2510"/>
                  </a:lnTo>
                  <a:lnTo>
                    <a:pt x="6061" y="2501"/>
                  </a:lnTo>
                  <a:lnTo>
                    <a:pt x="6068" y="2495"/>
                  </a:lnTo>
                  <a:lnTo>
                    <a:pt x="6073" y="2491"/>
                  </a:lnTo>
                  <a:lnTo>
                    <a:pt x="6076" y="2489"/>
                  </a:lnTo>
                  <a:lnTo>
                    <a:pt x="6077" y="2488"/>
                  </a:lnTo>
                  <a:lnTo>
                    <a:pt x="6076" y="2490"/>
                  </a:lnTo>
                  <a:lnTo>
                    <a:pt x="6075" y="2495"/>
                  </a:lnTo>
                  <a:lnTo>
                    <a:pt x="6072" y="2503"/>
                  </a:lnTo>
                  <a:lnTo>
                    <a:pt x="6068" y="2514"/>
                  </a:lnTo>
                  <a:lnTo>
                    <a:pt x="6064" y="2528"/>
                  </a:lnTo>
                  <a:lnTo>
                    <a:pt x="6060" y="2543"/>
                  </a:lnTo>
                  <a:lnTo>
                    <a:pt x="6055" y="2562"/>
                  </a:lnTo>
                  <a:lnTo>
                    <a:pt x="6050" y="2581"/>
                  </a:lnTo>
                  <a:lnTo>
                    <a:pt x="6046" y="2602"/>
                  </a:lnTo>
                  <a:lnTo>
                    <a:pt x="6042" y="2625"/>
                  </a:lnTo>
                  <a:lnTo>
                    <a:pt x="6040" y="2647"/>
                  </a:lnTo>
                  <a:lnTo>
                    <a:pt x="6038" y="2671"/>
                  </a:lnTo>
                  <a:lnTo>
                    <a:pt x="6038" y="2696"/>
                  </a:lnTo>
                  <a:lnTo>
                    <a:pt x="6039" y="2720"/>
                  </a:lnTo>
                  <a:lnTo>
                    <a:pt x="6041" y="2744"/>
                  </a:lnTo>
                  <a:lnTo>
                    <a:pt x="6046" y="2768"/>
                  </a:lnTo>
                  <a:lnTo>
                    <a:pt x="6053" y="2819"/>
                  </a:lnTo>
                  <a:lnTo>
                    <a:pt x="6061" y="2870"/>
                  </a:lnTo>
                  <a:lnTo>
                    <a:pt x="6069" y="2918"/>
                  </a:lnTo>
                  <a:lnTo>
                    <a:pt x="6079" y="2965"/>
                  </a:lnTo>
                  <a:lnTo>
                    <a:pt x="6089" y="3008"/>
                  </a:lnTo>
                  <a:lnTo>
                    <a:pt x="6100" y="3049"/>
                  </a:lnTo>
                  <a:lnTo>
                    <a:pt x="6110" y="3087"/>
                  </a:lnTo>
                  <a:lnTo>
                    <a:pt x="6121" y="3122"/>
                  </a:lnTo>
                  <a:lnTo>
                    <a:pt x="6131" y="3154"/>
                  </a:lnTo>
                  <a:lnTo>
                    <a:pt x="6140" y="3183"/>
                  </a:lnTo>
                  <a:lnTo>
                    <a:pt x="6149" y="3208"/>
                  </a:lnTo>
                  <a:lnTo>
                    <a:pt x="6153" y="3218"/>
                  </a:lnTo>
                  <a:lnTo>
                    <a:pt x="6156" y="3228"/>
                  </a:lnTo>
                  <a:lnTo>
                    <a:pt x="6160" y="3236"/>
                  </a:lnTo>
                  <a:lnTo>
                    <a:pt x="6162" y="3245"/>
                  </a:lnTo>
                  <a:lnTo>
                    <a:pt x="6165" y="3251"/>
                  </a:lnTo>
                  <a:lnTo>
                    <a:pt x="6167" y="3256"/>
                  </a:lnTo>
                  <a:lnTo>
                    <a:pt x="6169" y="3261"/>
                  </a:lnTo>
                  <a:lnTo>
                    <a:pt x="6170" y="3264"/>
                  </a:lnTo>
                  <a:lnTo>
                    <a:pt x="6171" y="3265"/>
                  </a:lnTo>
                  <a:lnTo>
                    <a:pt x="6171" y="3266"/>
                  </a:lnTo>
                  <a:lnTo>
                    <a:pt x="6171" y="3264"/>
                  </a:lnTo>
                  <a:lnTo>
                    <a:pt x="6171" y="3260"/>
                  </a:lnTo>
                  <a:lnTo>
                    <a:pt x="6172" y="3252"/>
                  </a:lnTo>
                  <a:lnTo>
                    <a:pt x="6173" y="3241"/>
                  </a:lnTo>
                  <a:lnTo>
                    <a:pt x="6174" y="3226"/>
                  </a:lnTo>
                  <a:lnTo>
                    <a:pt x="6175" y="3210"/>
                  </a:lnTo>
                  <a:lnTo>
                    <a:pt x="6177" y="3191"/>
                  </a:lnTo>
                  <a:lnTo>
                    <a:pt x="6179" y="3170"/>
                  </a:lnTo>
                  <a:lnTo>
                    <a:pt x="6183" y="3146"/>
                  </a:lnTo>
                  <a:lnTo>
                    <a:pt x="6185" y="3120"/>
                  </a:lnTo>
                  <a:lnTo>
                    <a:pt x="6189" y="3093"/>
                  </a:lnTo>
                  <a:lnTo>
                    <a:pt x="6193" y="3064"/>
                  </a:lnTo>
                  <a:lnTo>
                    <a:pt x="6197" y="3034"/>
                  </a:lnTo>
                  <a:lnTo>
                    <a:pt x="6202" y="3002"/>
                  </a:lnTo>
                  <a:lnTo>
                    <a:pt x="6207" y="2969"/>
                  </a:lnTo>
                  <a:lnTo>
                    <a:pt x="6214" y="2936"/>
                  </a:lnTo>
                  <a:lnTo>
                    <a:pt x="6228" y="2865"/>
                  </a:lnTo>
                  <a:lnTo>
                    <a:pt x="6246" y="2794"/>
                  </a:lnTo>
                  <a:lnTo>
                    <a:pt x="6266" y="2720"/>
                  </a:lnTo>
                  <a:lnTo>
                    <a:pt x="6289" y="2648"/>
                  </a:lnTo>
                  <a:lnTo>
                    <a:pt x="6316" y="2578"/>
                  </a:lnTo>
                  <a:lnTo>
                    <a:pt x="6331" y="2544"/>
                  </a:lnTo>
                  <a:lnTo>
                    <a:pt x="6347" y="2512"/>
                  </a:lnTo>
                  <a:lnTo>
                    <a:pt x="6363" y="2480"/>
                  </a:lnTo>
                  <a:lnTo>
                    <a:pt x="6382" y="2450"/>
                  </a:lnTo>
                  <a:lnTo>
                    <a:pt x="6400" y="2421"/>
                  </a:lnTo>
                  <a:lnTo>
                    <a:pt x="6420" y="2394"/>
                  </a:lnTo>
                  <a:lnTo>
                    <a:pt x="6444" y="2365"/>
                  </a:lnTo>
                  <a:lnTo>
                    <a:pt x="6470" y="2338"/>
                  </a:lnTo>
                  <a:lnTo>
                    <a:pt x="6496" y="2313"/>
                  </a:lnTo>
                  <a:lnTo>
                    <a:pt x="6525" y="2289"/>
                  </a:lnTo>
                  <a:lnTo>
                    <a:pt x="6554" y="2265"/>
                  </a:lnTo>
                  <a:lnTo>
                    <a:pt x="6585" y="2244"/>
                  </a:lnTo>
                  <a:lnTo>
                    <a:pt x="6617" y="2223"/>
                  </a:lnTo>
                  <a:lnTo>
                    <a:pt x="6650" y="2203"/>
                  </a:lnTo>
                  <a:lnTo>
                    <a:pt x="6684" y="2185"/>
                  </a:lnTo>
                  <a:lnTo>
                    <a:pt x="6719" y="2167"/>
                  </a:lnTo>
                  <a:lnTo>
                    <a:pt x="6793" y="2135"/>
                  </a:lnTo>
                  <a:lnTo>
                    <a:pt x="6869" y="2108"/>
                  </a:lnTo>
                  <a:lnTo>
                    <a:pt x="6950" y="2083"/>
                  </a:lnTo>
                  <a:lnTo>
                    <a:pt x="6992" y="2069"/>
                  </a:lnTo>
                  <a:lnTo>
                    <a:pt x="7035" y="2054"/>
                  </a:lnTo>
                  <a:lnTo>
                    <a:pt x="7080" y="2036"/>
                  </a:lnTo>
                  <a:lnTo>
                    <a:pt x="7125" y="2017"/>
                  </a:lnTo>
                  <a:lnTo>
                    <a:pt x="7169" y="1997"/>
                  </a:lnTo>
                  <a:lnTo>
                    <a:pt x="7214" y="1977"/>
                  </a:lnTo>
                  <a:lnTo>
                    <a:pt x="7256" y="1955"/>
                  </a:lnTo>
                  <a:lnTo>
                    <a:pt x="7297" y="1934"/>
                  </a:lnTo>
                  <a:lnTo>
                    <a:pt x="7335" y="1915"/>
                  </a:lnTo>
                  <a:lnTo>
                    <a:pt x="7370" y="1896"/>
                  </a:lnTo>
                  <a:lnTo>
                    <a:pt x="7386" y="1887"/>
                  </a:lnTo>
                  <a:lnTo>
                    <a:pt x="7402" y="1879"/>
                  </a:lnTo>
                  <a:lnTo>
                    <a:pt x="7415" y="1871"/>
                  </a:lnTo>
                  <a:lnTo>
                    <a:pt x="7429" y="1863"/>
                  </a:lnTo>
                  <a:lnTo>
                    <a:pt x="7440" y="1857"/>
                  </a:lnTo>
                  <a:lnTo>
                    <a:pt x="7450" y="1851"/>
                  </a:lnTo>
                  <a:lnTo>
                    <a:pt x="7459" y="1846"/>
                  </a:lnTo>
                  <a:lnTo>
                    <a:pt x="7467" y="1842"/>
                  </a:lnTo>
                  <a:lnTo>
                    <a:pt x="7472" y="1839"/>
                  </a:lnTo>
                  <a:lnTo>
                    <a:pt x="7477" y="1836"/>
                  </a:lnTo>
                  <a:lnTo>
                    <a:pt x="7479" y="1835"/>
                  </a:lnTo>
                  <a:lnTo>
                    <a:pt x="7480" y="1834"/>
                  </a:lnTo>
                  <a:lnTo>
                    <a:pt x="7479" y="1834"/>
                  </a:lnTo>
                  <a:lnTo>
                    <a:pt x="7478" y="1835"/>
                  </a:lnTo>
                  <a:lnTo>
                    <a:pt x="7475" y="1836"/>
                  </a:lnTo>
                  <a:lnTo>
                    <a:pt x="7471" y="1837"/>
                  </a:lnTo>
                  <a:lnTo>
                    <a:pt x="7467" y="1838"/>
                  </a:lnTo>
                  <a:lnTo>
                    <a:pt x="7461" y="1840"/>
                  </a:lnTo>
                  <a:lnTo>
                    <a:pt x="7453" y="1842"/>
                  </a:lnTo>
                  <a:lnTo>
                    <a:pt x="7444" y="1844"/>
                  </a:lnTo>
                  <a:lnTo>
                    <a:pt x="7435" y="1847"/>
                  </a:lnTo>
                  <a:lnTo>
                    <a:pt x="7424" y="1850"/>
                  </a:lnTo>
                  <a:lnTo>
                    <a:pt x="7412" y="1853"/>
                  </a:lnTo>
                  <a:lnTo>
                    <a:pt x="7400" y="1856"/>
                  </a:lnTo>
                  <a:lnTo>
                    <a:pt x="7385" y="1860"/>
                  </a:lnTo>
                  <a:lnTo>
                    <a:pt x="7370" y="1864"/>
                  </a:lnTo>
                  <a:lnTo>
                    <a:pt x="7353" y="1869"/>
                  </a:lnTo>
                  <a:lnTo>
                    <a:pt x="7336" y="1873"/>
                  </a:lnTo>
                  <a:lnTo>
                    <a:pt x="7317" y="1877"/>
                  </a:lnTo>
                  <a:lnTo>
                    <a:pt x="7296" y="1881"/>
                  </a:lnTo>
                  <a:lnTo>
                    <a:pt x="7276" y="1886"/>
                  </a:lnTo>
                  <a:lnTo>
                    <a:pt x="7253" y="1891"/>
                  </a:lnTo>
                  <a:lnTo>
                    <a:pt x="7229" y="1896"/>
                  </a:lnTo>
                  <a:lnTo>
                    <a:pt x="7205" y="1902"/>
                  </a:lnTo>
                  <a:lnTo>
                    <a:pt x="7179" y="1907"/>
                  </a:lnTo>
                  <a:lnTo>
                    <a:pt x="7151" y="1912"/>
                  </a:lnTo>
                  <a:lnTo>
                    <a:pt x="7122" y="1918"/>
                  </a:lnTo>
                  <a:lnTo>
                    <a:pt x="7093" y="1923"/>
                  </a:lnTo>
                  <a:lnTo>
                    <a:pt x="7062" y="1929"/>
                  </a:lnTo>
                  <a:lnTo>
                    <a:pt x="7029" y="1934"/>
                  </a:lnTo>
                  <a:lnTo>
                    <a:pt x="6996" y="1941"/>
                  </a:lnTo>
                  <a:lnTo>
                    <a:pt x="6961" y="1947"/>
                  </a:lnTo>
                  <a:lnTo>
                    <a:pt x="6925" y="1952"/>
                  </a:lnTo>
                  <a:lnTo>
                    <a:pt x="6888" y="1958"/>
                  </a:lnTo>
                  <a:lnTo>
                    <a:pt x="6818" y="1968"/>
                  </a:lnTo>
                  <a:lnTo>
                    <a:pt x="6752" y="1978"/>
                  </a:lnTo>
                  <a:lnTo>
                    <a:pt x="6687" y="1985"/>
                  </a:lnTo>
                  <a:lnTo>
                    <a:pt x="6624" y="1990"/>
                  </a:lnTo>
                  <a:lnTo>
                    <a:pt x="6565" y="1995"/>
                  </a:lnTo>
                  <a:lnTo>
                    <a:pt x="6507" y="2000"/>
                  </a:lnTo>
                  <a:lnTo>
                    <a:pt x="6451" y="2005"/>
                  </a:lnTo>
                  <a:lnTo>
                    <a:pt x="6397" y="2009"/>
                  </a:lnTo>
                  <a:lnTo>
                    <a:pt x="6346" y="2013"/>
                  </a:lnTo>
                  <a:lnTo>
                    <a:pt x="6296" y="2019"/>
                  </a:lnTo>
                  <a:lnTo>
                    <a:pt x="6249" y="2025"/>
                  </a:lnTo>
                  <a:lnTo>
                    <a:pt x="6204" y="2032"/>
                  </a:lnTo>
                  <a:lnTo>
                    <a:pt x="6161" y="2042"/>
                  </a:lnTo>
                  <a:lnTo>
                    <a:pt x="6121" y="2053"/>
                  </a:lnTo>
                  <a:lnTo>
                    <a:pt x="6082" y="2066"/>
                  </a:lnTo>
                  <a:lnTo>
                    <a:pt x="6046" y="2083"/>
                  </a:lnTo>
                  <a:lnTo>
                    <a:pt x="5996" y="2113"/>
                  </a:lnTo>
                  <a:lnTo>
                    <a:pt x="5948" y="2146"/>
                  </a:lnTo>
                  <a:lnTo>
                    <a:pt x="5904" y="2181"/>
                  </a:lnTo>
                  <a:lnTo>
                    <a:pt x="5863" y="2218"/>
                  </a:lnTo>
                  <a:lnTo>
                    <a:pt x="5824" y="2258"/>
                  </a:lnTo>
                  <a:lnTo>
                    <a:pt x="5788" y="2300"/>
                  </a:lnTo>
                  <a:lnTo>
                    <a:pt x="5754" y="2345"/>
                  </a:lnTo>
                  <a:lnTo>
                    <a:pt x="5723" y="2394"/>
                  </a:lnTo>
                  <a:lnTo>
                    <a:pt x="5693" y="2445"/>
                  </a:lnTo>
                  <a:lnTo>
                    <a:pt x="5664" y="2499"/>
                  </a:lnTo>
                  <a:lnTo>
                    <a:pt x="5638" y="2557"/>
                  </a:lnTo>
                  <a:lnTo>
                    <a:pt x="5613" y="2617"/>
                  </a:lnTo>
                  <a:lnTo>
                    <a:pt x="5588" y="2680"/>
                  </a:lnTo>
                  <a:lnTo>
                    <a:pt x="5563" y="2748"/>
                  </a:lnTo>
                  <a:lnTo>
                    <a:pt x="5540" y="2818"/>
                  </a:lnTo>
                  <a:lnTo>
                    <a:pt x="5517" y="2892"/>
                  </a:lnTo>
                  <a:lnTo>
                    <a:pt x="5502" y="2937"/>
                  </a:lnTo>
                  <a:lnTo>
                    <a:pt x="5490" y="2981"/>
                  </a:lnTo>
                  <a:lnTo>
                    <a:pt x="5466" y="3073"/>
                  </a:lnTo>
                  <a:lnTo>
                    <a:pt x="5448" y="3164"/>
                  </a:lnTo>
                  <a:lnTo>
                    <a:pt x="5431" y="3255"/>
                  </a:lnTo>
                  <a:lnTo>
                    <a:pt x="5419" y="3346"/>
                  </a:lnTo>
                  <a:lnTo>
                    <a:pt x="5408" y="3433"/>
                  </a:lnTo>
                  <a:lnTo>
                    <a:pt x="5404" y="3476"/>
                  </a:lnTo>
                  <a:lnTo>
                    <a:pt x="5401" y="3518"/>
                  </a:lnTo>
                  <a:lnTo>
                    <a:pt x="5398" y="3559"/>
                  </a:lnTo>
                  <a:lnTo>
                    <a:pt x="5396" y="3598"/>
                  </a:lnTo>
                  <a:lnTo>
                    <a:pt x="5394" y="3636"/>
                  </a:lnTo>
                  <a:lnTo>
                    <a:pt x="5392" y="3672"/>
                  </a:lnTo>
                  <a:lnTo>
                    <a:pt x="5391" y="3707"/>
                  </a:lnTo>
                  <a:lnTo>
                    <a:pt x="5391" y="3740"/>
                  </a:lnTo>
                  <a:lnTo>
                    <a:pt x="5390" y="3771"/>
                  </a:lnTo>
                  <a:lnTo>
                    <a:pt x="5390" y="3801"/>
                  </a:lnTo>
                  <a:lnTo>
                    <a:pt x="5390" y="3828"/>
                  </a:lnTo>
                  <a:lnTo>
                    <a:pt x="5390" y="3852"/>
                  </a:lnTo>
                  <a:lnTo>
                    <a:pt x="5390" y="3875"/>
                  </a:lnTo>
                  <a:lnTo>
                    <a:pt x="5390" y="3895"/>
                  </a:lnTo>
                  <a:lnTo>
                    <a:pt x="5391" y="3912"/>
                  </a:lnTo>
                  <a:lnTo>
                    <a:pt x="5391" y="3926"/>
                  </a:lnTo>
                  <a:lnTo>
                    <a:pt x="5391" y="3937"/>
                  </a:lnTo>
                  <a:lnTo>
                    <a:pt x="5392" y="3945"/>
                  </a:lnTo>
                  <a:lnTo>
                    <a:pt x="5392" y="3950"/>
                  </a:lnTo>
                  <a:lnTo>
                    <a:pt x="5392" y="3952"/>
                  </a:lnTo>
                  <a:lnTo>
                    <a:pt x="5392" y="3951"/>
                  </a:lnTo>
                  <a:lnTo>
                    <a:pt x="5393" y="3950"/>
                  </a:lnTo>
                  <a:lnTo>
                    <a:pt x="5393" y="3947"/>
                  </a:lnTo>
                  <a:lnTo>
                    <a:pt x="5394" y="3943"/>
                  </a:lnTo>
                  <a:lnTo>
                    <a:pt x="5396" y="3938"/>
                  </a:lnTo>
                  <a:lnTo>
                    <a:pt x="5397" y="3932"/>
                  </a:lnTo>
                  <a:lnTo>
                    <a:pt x="5399" y="3924"/>
                  </a:lnTo>
                  <a:lnTo>
                    <a:pt x="5402" y="3915"/>
                  </a:lnTo>
                  <a:lnTo>
                    <a:pt x="5407" y="3896"/>
                  </a:lnTo>
                  <a:lnTo>
                    <a:pt x="5413" y="3873"/>
                  </a:lnTo>
                  <a:lnTo>
                    <a:pt x="5421" y="3846"/>
                  </a:lnTo>
                  <a:lnTo>
                    <a:pt x="5429" y="3816"/>
                  </a:lnTo>
                  <a:lnTo>
                    <a:pt x="5438" y="3783"/>
                  </a:lnTo>
                  <a:lnTo>
                    <a:pt x="5449" y="3747"/>
                  </a:lnTo>
                  <a:lnTo>
                    <a:pt x="5460" y="3709"/>
                  </a:lnTo>
                  <a:lnTo>
                    <a:pt x="5472" y="3670"/>
                  </a:lnTo>
                  <a:lnTo>
                    <a:pt x="5485" y="3628"/>
                  </a:lnTo>
                  <a:lnTo>
                    <a:pt x="5499" y="3584"/>
                  </a:lnTo>
                  <a:lnTo>
                    <a:pt x="5513" y="3539"/>
                  </a:lnTo>
                  <a:lnTo>
                    <a:pt x="5528" y="3493"/>
                  </a:lnTo>
                  <a:lnTo>
                    <a:pt x="5560" y="3397"/>
                  </a:lnTo>
                  <a:lnTo>
                    <a:pt x="5594" y="3301"/>
                  </a:lnTo>
                  <a:lnTo>
                    <a:pt x="5630" y="3205"/>
                  </a:lnTo>
                  <a:lnTo>
                    <a:pt x="5649" y="3157"/>
                  </a:lnTo>
                  <a:lnTo>
                    <a:pt x="5668" y="3111"/>
                  </a:lnTo>
                  <a:lnTo>
                    <a:pt x="5687" y="3065"/>
                  </a:lnTo>
                  <a:lnTo>
                    <a:pt x="5707" y="3021"/>
                  </a:lnTo>
                  <a:lnTo>
                    <a:pt x="5727" y="2979"/>
                  </a:lnTo>
                  <a:lnTo>
                    <a:pt x="5747" y="2938"/>
                  </a:lnTo>
                  <a:lnTo>
                    <a:pt x="5768" y="2900"/>
                  </a:lnTo>
                  <a:lnTo>
                    <a:pt x="5787" y="2864"/>
                  </a:lnTo>
                  <a:lnTo>
                    <a:pt x="5808" y="2830"/>
                  </a:lnTo>
                  <a:lnTo>
                    <a:pt x="5828" y="2799"/>
                  </a:lnTo>
                  <a:lnTo>
                    <a:pt x="5828" y="2799"/>
                  </a:lnTo>
                  <a:close/>
                  <a:moveTo>
                    <a:pt x="8937" y="2088"/>
                  </a:moveTo>
                  <a:lnTo>
                    <a:pt x="8957" y="2070"/>
                  </a:lnTo>
                  <a:lnTo>
                    <a:pt x="8979" y="2055"/>
                  </a:lnTo>
                  <a:lnTo>
                    <a:pt x="9002" y="2040"/>
                  </a:lnTo>
                  <a:lnTo>
                    <a:pt x="9025" y="2026"/>
                  </a:lnTo>
                  <a:lnTo>
                    <a:pt x="9072" y="2001"/>
                  </a:lnTo>
                  <a:lnTo>
                    <a:pt x="9122" y="1980"/>
                  </a:lnTo>
                  <a:lnTo>
                    <a:pt x="9170" y="1961"/>
                  </a:lnTo>
                  <a:lnTo>
                    <a:pt x="9220" y="1946"/>
                  </a:lnTo>
                  <a:lnTo>
                    <a:pt x="9268" y="1933"/>
                  </a:lnTo>
                  <a:lnTo>
                    <a:pt x="9315" y="1924"/>
                  </a:lnTo>
                  <a:lnTo>
                    <a:pt x="9358" y="1916"/>
                  </a:lnTo>
                  <a:lnTo>
                    <a:pt x="9398" y="1911"/>
                  </a:lnTo>
                  <a:lnTo>
                    <a:pt x="9418" y="1908"/>
                  </a:lnTo>
                  <a:lnTo>
                    <a:pt x="9435" y="1907"/>
                  </a:lnTo>
                  <a:lnTo>
                    <a:pt x="9452" y="1905"/>
                  </a:lnTo>
                  <a:lnTo>
                    <a:pt x="9466" y="1904"/>
                  </a:lnTo>
                  <a:lnTo>
                    <a:pt x="9480" y="1903"/>
                  </a:lnTo>
                  <a:lnTo>
                    <a:pt x="9492" y="1902"/>
                  </a:lnTo>
                  <a:lnTo>
                    <a:pt x="9503" y="1902"/>
                  </a:lnTo>
                  <a:lnTo>
                    <a:pt x="9512" y="1901"/>
                  </a:lnTo>
                  <a:lnTo>
                    <a:pt x="9519" y="1901"/>
                  </a:lnTo>
                  <a:lnTo>
                    <a:pt x="9524" y="1901"/>
                  </a:lnTo>
                  <a:lnTo>
                    <a:pt x="9527" y="1901"/>
                  </a:lnTo>
                  <a:lnTo>
                    <a:pt x="9528" y="1901"/>
                  </a:lnTo>
                  <a:lnTo>
                    <a:pt x="9527" y="1901"/>
                  </a:lnTo>
                  <a:lnTo>
                    <a:pt x="9525" y="1899"/>
                  </a:lnTo>
                  <a:lnTo>
                    <a:pt x="9520" y="1898"/>
                  </a:lnTo>
                  <a:lnTo>
                    <a:pt x="9515" y="1896"/>
                  </a:lnTo>
                  <a:lnTo>
                    <a:pt x="9507" y="1894"/>
                  </a:lnTo>
                  <a:lnTo>
                    <a:pt x="9498" y="1892"/>
                  </a:lnTo>
                  <a:lnTo>
                    <a:pt x="9488" y="1889"/>
                  </a:lnTo>
                  <a:lnTo>
                    <a:pt x="9476" y="1886"/>
                  </a:lnTo>
                  <a:lnTo>
                    <a:pt x="9463" y="1883"/>
                  </a:lnTo>
                  <a:lnTo>
                    <a:pt x="9449" y="1879"/>
                  </a:lnTo>
                  <a:lnTo>
                    <a:pt x="9433" y="1875"/>
                  </a:lnTo>
                  <a:lnTo>
                    <a:pt x="9417" y="1872"/>
                  </a:lnTo>
                  <a:lnTo>
                    <a:pt x="9381" y="1862"/>
                  </a:lnTo>
                  <a:lnTo>
                    <a:pt x="9341" y="1854"/>
                  </a:lnTo>
                  <a:lnTo>
                    <a:pt x="9299" y="1846"/>
                  </a:lnTo>
                  <a:lnTo>
                    <a:pt x="9255" y="1838"/>
                  </a:lnTo>
                  <a:lnTo>
                    <a:pt x="9208" y="1829"/>
                  </a:lnTo>
                  <a:lnTo>
                    <a:pt x="9161" y="1822"/>
                  </a:lnTo>
                  <a:lnTo>
                    <a:pt x="9112" y="1816"/>
                  </a:lnTo>
                  <a:lnTo>
                    <a:pt x="9064" y="1812"/>
                  </a:lnTo>
                  <a:lnTo>
                    <a:pt x="9015" y="1809"/>
                  </a:lnTo>
                  <a:lnTo>
                    <a:pt x="8968" y="1808"/>
                  </a:lnTo>
                  <a:lnTo>
                    <a:pt x="8933" y="1808"/>
                  </a:lnTo>
                  <a:lnTo>
                    <a:pt x="8898" y="1809"/>
                  </a:lnTo>
                  <a:lnTo>
                    <a:pt x="8865" y="1811"/>
                  </a:lnTo>
                  <a:lnTo>
                    <a:pt x="8832" y="1816"/>
                  </a:lnTo>
                  <a:lnTo>
                    <a:pt x="8800" y="1823"/>
                  </a:lnTo>
                  <a:lnTo>
                    <a:pt x="8785" y="1828"/>
                  </a:lnTo>
                  <a:lnTo>
                    <a:pt x="8771" y="1834"/>
                  </a:lnTo>
                  <a:lnTo>
                    <a:pt x="8756" y="1841"/>
                  </a:lnTo>
                  <a:lnTo>
                    <a:pt x="8743" y="1849"/>
                  </a:lnTo>
                  <a:lnTo>
                    <a:pt x="8730" y="1858"/>
                  </a:lnTo>
                  <a:lnTo>
                    <a:pt x="8718" y="1870"/>
                  </a:lnTo>
                  <a:lnTo>
                    <a:pt x="8711" y="1875"/>
                  </a:lnTo>
                  <a:lnTo>
                    <a:pt x="8704" y="1881"/>
                  </a:lnTo>
                  <a:lnTo>
                    <a:pt x="8689" y="1895"/>
                  </a:lnTo>
                  <a:lnTo>
                    <a:pt x="8676" y="1914"/>
                  </a:lnTo>
                  <a:lnTo>
                    <a:pt x="8662" y="1937"/>
                  </a:lnTo>
                  <a:lnTo>
                    <a:pt x="8650" y="1962"/>
                  </a:lnTo>
                  <a:lnTo>
                    <a:pt x="8637" y="1991"/>
                  </a:lnTo>
                  <a:lnTo>
                    <a:pt x="8625" y="2022"/>
                  </a:lnTo>
                  <a:lnTo>
                    <a:pt x="8614" y="2055"/>
                  </a:lnTo>
                  <a:lnTo>
                    <a:pt x="8602" y="2091"/>
                  </a:lnTo>
                  <a:lnTo>
                    <a:pt x="8591" y="2128"/>
                  </a:lnTo>
                  <a:lnTo>
                    <a:pt x="8581" y="2167"/>
                  </a:lnTo>
                  <a:lnTo>
                    <a:pt x="8570" y="2206"/>
                  </a:lnTo>
                  <a:lnTo>
                    <a:pt x="8552" y="2289"/>
                  </a:lnTo>
                  <a:lnTo>
                    <a:pt x="8535" y="2372"/>
                  </a:lnTo>
                  <a:lnTo>
                    <a:pt x="8520" y="2455"/>
                  </a:lnTo>
                  <a:lnTo>
                    <a:pt x="8514" y="2495"/>
                  </a:lnTo>
                  <a:lnTo>
                    <a:pt x="8506" y="2534"/>
                  </a:lnTo>
                  <a:lnTo>
                    <a:pt x="8501" y="2571"/>
                  </a:lnTo>
                  <a:lnTo>
                    <a:pt x="8496" y="2607"/>
                  </a:lnTo>
                  <a:lnTo>
                    <a:pt x="8491" y="2640"/>
                  </a:lnTo>
                  <a:lnTo>
                    <a:pt x="8486" y="2672"/>
                  </a:lnTo>
                  <a:lnTo>
                    <a:pt x="8483" y="2701"/>
                  </a:lnTo>
                  <a:lnTo>
                    <a:pt x="8478" y="2727"/>
                  </a:lnTo>
                  <a:lnTo>
                    <a:pt x="8476" y="2749"/>
                  </a:lnTo>
                  <a:lnTo>
                    <a:pt x="8473" y="2769"/>
                  </a:lnTo>
                  <a:lnTo>
                    <a:pt x="8471" y="2784"/>
                  </a:lnTo>
                  <a:lnTo>
                    <a:pt x="8471" y="2790"/>
                  </a:lnTo>
                  <a:lnTo>
                    <a:pt x="8470" y="2796"/>
                  </a:lnTo>
                  <a:lnTo>
                    <a:pt x="8470" y="2800"/>
                  </a:lnTo>
                  <a:lnTo>
                    <a:pt x="8469" y="2803"/>
                  </a:lnTo>
                  <a:lnTo>
                    <a:pt x="8469" y="2804"/>
                  </a:lnTo>
                  <a:lnTo>
                    <a:pt x="8469" y="2805"/>
                  </a:lnTo>
                  <a:lnTo>
                    <a:pt x="8470" y="2803"/>
                  </a:lnTo>
                  <a:lnTo>
                    <a:pt x="8472" y="2799"/>
                  </a:lnTo>
                  <a:lnTo>
                    <a:pt x="8476" y="2790"/>
                  </a:lnTo>
                  <a:lnTo>
                    <a:pt x="8482" y="2780"/>
                  </a:lnTo>
                  <a:lnTo>
                    <a:pt x="8489" y="2768"/>
                  </a:lnTo>
                  <a:lnTo>
                    <a:pt x="8496" y="2752"/>
                  </a:lnTo>
                  <a:lnTo>
                    <a:pt x="8505" y="2735"/>
                  </a:lnTo>
                  <a:lnTo>
                    <a:pt x="8516" y="2715"/>
                  </a:lnTo>
                  <a:lnTo>
                    <a:pt x="8528" y="2694"/>
                  </a:lnTo>
                  <a:lnTo>
                    <a:pt x="8540" y="2670"/>
                  </a:lnTo>
                  <a:lnTo>
                    <a:pt x="8554" y="2645"/>
                  </a:lnTo>
                  <a:lnTo>
                    <a:pt x="8568" y="2619"/>
                  </a:lnTo>
                  <a:lnTo>
                    <a:pt x="8583" y="2592"/>
                  </a:lnTo>
                  <a:lnTo>
                    <a:pt x="8599" y="2564"/>
                  </a:lnTo>
                  <a:lnTo>
                    <a:pt x="8633" y="2505"/>
                  </a:lnTo>
                  <a:lnTo>
                    <a:pt x="8669" y="2444"/>
                  </a:lnTo>
                  <a:lnTo>
                    <a:pt x="8707" y="2384"/>
                  </a:lnTo>
                  <a:lnTo>
                    <a:pt x="8746" y="2323"/>
                  </a:lnTo>
                  <a:lnTo>
                    <a:pt x="8785" y="2265"/>
                  </a:lnTo>
                  <a:lnTo>
                    <a:pt x="8805" y="2238"/>
                  </a:lnTo>
                  <a:lnTo>
                    <a:pt x="8824" y="2212"/>
                  </a:lnTo>
                  <a:lnTo>
                    <a:pt x="8844" y="2187"/>
                  </a:lnTo>
                  <a:lnTo>
                    <a:pt x="8864" y="2163"/>
                  </a:lnTo>
                  <a:lnTo>
                    <a:pt x="8882" y="2142"/>
                  </a:lnTo>
                  <a:lnTo>
                    <a:pt x="8901" y="2122"/>
                  </a:lnTo>
                  <a:lnTo>
                    <a:pt x="8919" y="2103"/>
                  </a:lnTo>
                  <a:lnTo>
                    <a:pt x="8937" y="2088"/>
                  </a:lnTo>
                  <a:lnTo>
                    <a:pt x="8937" y="2088"/>
                  </a:lnTo>
                  <a:close/>
                  <a:moveTo>
                    <a:pt x="13635" y="1364"/>
                  </a:moveTo>
                  <a:lnTo>
                    <a:pt x="13659" y="1346"/>
                  </a:lnTo>
                  <a:lnTo>
                    <a:pt x="13681" y="1327"/>
                  </a:lnTo>
                  <a:lnTo>
                    <a:pt x="13726" y="1287"/>
                  </a:lnTo>
                  <a:lnTo>
                    <a:pt x="13768" y="1242"/>
                  </a:lnTo>
                  <a:lnTo>
                    <a:pt x="13807" y="1196"/>
                  </a:lnTo>
                  <a:lnTo>
                    <a:pt x="13845" y="1149"/>
                  </a:lnTo>
                  <a:lnTo>
                    <a:pt x="13880" y="1100"/>
                  </a:lnTo>
                  <a:lnTo>
                    <a:pt x="13912" y="1051"/>
                  </a:lnTo>
                  <a:lnTo>
                    <a:pt x="13939" y="1002"/>
                  </a:lnTo>
                  <a:lnTo>
                    <a:pt x="13963" y="955"/>
                  </a:lnTo>
                  <a:lnTo>
                    <a:pt x="13975" y="931"/>
                  </a:lnTo>
                  <a:lnTo>
                    <a:pt x="13984" y="909"/>
                  </a:lnTo>
                  <a:lnTo>
                    <a:pt x="13993" y="887"/>
                  </a:lnTo>
                  <a:lnTo>
                    <a:pt x="14000" y="865"/>
                  </a:lnTo>
                  <a:lnTo>
                    <a:pt x="14007" y="845"/>
                  </a:lnTo>
                  <a:lnTo>
                    <a:pt x="14013" y="825"/>
                  </a:lnTo>
                  <a:lnTo>
                    <a:pt x="14017" y="807"/>
                  </a:lnTo>
                  <a:lnTo>
                    <a:pt x="14020" y="789"/>
                  </a:lnTo>
                  <a:lnTo>
                    <a:pt x="14021" y="773"/>
                  </a:lnTo>
                  <a:lnTo>
                    <a:pt x="14022" y="757"/>
                  </a:lnTo>
                  <a:lnTo>
                    <a:pt x="14021" y="743"/>
                  </a:lnTo>
                  <a:lnTo>
                    <a:pt x="14019" y="730"/>
                  </a:lnTo>
                  <a:lnTo>
                    <a:pt x="14015" y="719"/>
                  </a:lnTo>
                  <a:lnTo>
                    <a:pt x="14010" y="710"/>
                  </a:lnTo>
                  <a:lnTo>
                    <a:pt x="14010" y="709"/>
                  </a:lnTo>
                  <a:lnTo>
                    <a:pt x="14010" y="705"/>
                  </a:lnTo>
                  <a:lnTo>
                    <a:pt x="14008" y="701"/>
                  </a:lnTo>
                  <a:lnTo>
                    <a:pt x="14005" y="694"/>
                  </a:lnTo>
                  <a:lnTo>
                    <a:pt x="14001" y="689"/>
                  </a:lnTo>
                  <a:lnTo>
                    <a:pt x="13996" y="684"/>
                  </a:lnTo>
                  <a:lnTo>
                    <a:pt x="13988" y="680"/>
                  </a:lnTo>
                  <a:lnTo>
                    <a:pt x="13978" y="679"/>
                  </a:lnTo>
                  <a:lnTo>
                    <a:pt x="13968" y="680"/>
                  </a:lnTo>
                  <a:lnTo>
                    <a:pt x="13959" y="683"/>
                  </a:lnTo>
                  <a:lnTo>
                    <a:pt x="13950" y="687"/>
                  </a:lnTo>
                  <a:lnTo>
                    <a:pt x="13939" y="694"/>
                  </a:lnTo>
                  <a:lnTo>
                    <a:pt x="13929" y="702"/>
                  </a:lnTo>
                  <a:lnTo>
                    <a:pt x="13919" y="712"/>
                  </a:lnTo>
                  <a:lnTo>
                    <a:pt x="13907" y="722"/>
                  </a:lnTo>
                  <a:lnTo>
                    <a:pt x="13896" y="734"/>
                  </a:lnTo>
                  <a:lnTo>
                    <a:pt x="13885" y="748"/>
                  </a:lnTo>
                  <a:lnTo>
                    <a:pt x="13872" y="763"/>
                  </a:lnTo>
                  <a:lnTo>
                    <a:pt x="13860" y="779"/>
                  </a:lnTo>
                  <a:lnTo>
                    <a:pt x="13847" y="795"/>
                  </a:lnTo>
                  <a:lnTo>
                    <a:pt x="13820" y="831"/>
                  </a:lnTo>
                  <a:lnTo>
                    <a:pt x="13791" y="869"/>
                  </a:lnTo>
                  <a:lnTo>
                    <a:pt x="13761" y="910"/>
                  </a:lnTo>
                  <a:lnTo>
                    <a:pt x="13730" y="951"/>
                  </a:lnTo>
                  <a:lnTo>
                    <a:pt x="13697" y="992"/>
                  </a:lnTo>
                  <a:lnTo>
                    <a:pt x="13663" y="1033"/>
                  </a:lnTo>
                  <a:lnTo>
                    <a:pt x="13627" y="1073"/>
                  </a:lnTo>
                  <a:lnTo>
                    <a:pt x="13589" y="1111"/>
                  </a:lnTo>
                  <a:lnTo>
                    <a:pt x="13551" y="1147"/>
                  </a:lnTo>
                  <a:lnTo>
                    <a:pt x="13532" y="1162"/>
                  </a:lnTo>
                  <a:lnTo>
                    <a:pt x="13511" y="1177"/>
                  </a:lnTo>
                  <a:lnTo>
                    <a:pt x="13475" y="1206"/>
                  </a:lnTo>
                  <a:lnTo>
                    <a:pt x="13436" y="1233"/>
                  </a:lnTo>
                  <a:lnTo>
                    <a:pt x="13395" y="1258"/>
                  </a:lnTo>
                  <a:lnTo>
                    <a:pt x="13354" y="1282"/>
                  </a:lnTo>
                  <a:lnTo>
                    <a:pt x="13313" y="1304"/>
                  </a:lnTo>
                  <a:lnTo>
                    <a:pt x="13272" y="1325"/>
                  </a:lnTo>
                  <a:lnTo>
                    <a:pt x="13230" y="1343"/>
                  </a:lnTo>
                  <a:lnTo>
                    <a:pt x="13192" y="1361"/>
                  </a:lnTo>
                  <a:lnTo>
                    <a:pt x="13155" y="1375"/>
                  </a:lnTo>
                  <a:lnTo>
                    <a:pt x="13121" y="1389"/>
                  </a:lnTo>
                  <a:lnTo>
                    <a:pt x="13091" y="1400"/>
                  </a:lnTo>
                  <a:lnTo>
                    <a:pt x="13076" y="1405"/>
                  </a:lnTo>
                  <a:lnTo>
                    <a:pt x="13064" y="1409"/>
                  </a:lnTo>
                  <a:lnTo>
                    <a:pt x="13053" y="1413"/>
                  </a:lnTo>
                  <a:lnTo>
                    <a:pt x="13042" y="1417"/>
                  </a:lnTo>
                  <a:lnTo>
                    <a:pt x="13034" y="1419"/>
                  </a:lnTo>
                  <a:lnTo>
                    <a:pt x="13026" y="1423"/>
                  </a:lnTo>
                  <a:lnTo>
                    <a:pt x="13021" y="1425"/>
                  </a:lnTo>
                  <a:lnTo>
                    <a:pt x="13016" y="1426"/>
                  </a:lnTo>
                  <a:lnTo>
                    <a:pt x="13013" y="1427"/>
                  </a:lnTo>
                  <a:lnTo>
                    <a:pt x="13012" y="1427"/>
                  </a:lnTo>
                  <a:lnTo>
                    <a:pt x="13011" y="1427"/>
                  </a:lnTo>
                  <a:lnTo>
                    <a:pt x="13009" y="1427"/>
                  </a:lnTo>
                  <a:lnTo>
                    <a:pt x="13003" y="1428"/>
                  </a:lnTo>
                  <a:lnTo>
                    <a:pt x="12994" y="1432"/>
                  </a:lnTo>
                  <a:lnTo>
                    <a:pt x="12990" y="1435"/>
                  </a:lnTo>
                  <a:lnTo>
                    <a:pt x="12985" y="1438"/>
                  </a:lnTo>
                  <a:lnTo>
                    <a:pt x="12980" y="1443"/>
                  </a:lnTo>
                  <a:lnTo>
                    <a:pt x="12977" y="1449"/>
                  </a:lnTo>
                  <a:lnTo>
                    <a:pt x="12974" y="1457"/>
                  </a:lnTo>
                  <a:lnTo>
                    <a:pt x="12972" y="1466"/>
                  </a:lnTo>
                  <a:lnTo>
                    <a:pt x="12972" y="1476"/>
                  </a:lnTo>
                  <a:lnTo>
                    <a:pt x="12973" y="1488"/>
                  </a:lnTo>
                  <a:lnTo>
                    <a:pt x="12975" y="1503"/>
                  </a:lnTo>
                  <a:lnTo>
                    <a:pt x="12980" y="1519"/>
                  </a:lnTo>
                  <a:lnTo>
                    <a:pt x="12993" y="1532"/>
                  </a:lnTo>
                  <a:lnTo>
                    <a:pt x="13005" y="1543"/>
                  </a:lnTo>
                  <a:lnTo>
                    <a:pt x="13020" y="1553"/>
                  </a:lnTo>
                  <a:lnTo>
                    <a:pt x="13035" y="1563"/>
                  </a:lnTo>
                  <a:lnTo>
                    <a:pt x="13055" y="1571"/>
                  </a:lnTo>
                  <a:lnTo>
                    <a:pt x="13065" y="1574"/>
                  </a:lnTo>
                  <a:lnTo>
                    <a:pt x="13077" y="1577"/>
                  </a:lnTo>
                  <a:lnTo>
                    <a:pt x="13090" y="1579"/>
                  </a:lnTo>
                  <a:lnTo>
                    <a:pt x="13104" y="1581"/>
                  </a:lnTo>
                  <a:lnTo>
                    <a:pt x="13120" y="1582"/>
                  </a:lnTo>
                  <a:lnTo>
                    <a:pt x="13136" y="1582"/>
                  </a:lnTo>
                  <a:lnTo>
                    <a:pt x="13160" y="1581"/>
                  </a:lnTo>
                  <a:lnTo>
                    <a:pt x="13186" y="1579"/>
                  </a:lnTo>
                  <a:lnTo>
                    <a:pt x="13213" y="1575"/>
                  </a:lnTo>
                  <a:lnTo>
                    <a:pt x="13241" y="1570"/>
                  </a:lnTo>
                  <a:lnTo>
                    <a:pt x="13269" y="1563"/>
                  </a:lnTo>
                  <a:lnTo>
                    <a:pt x="13299" y="1554"/>
                  </a:lnTo>
                  <a:lnTo>
                    <a:pt x="13330" y="1544"/>
                  </a:lnTo>
                  <a:lnTo>
                    <a:pt x="13362" y="1532"/>
                  </a:lnTo>
                  <a:lnTo>
                    <a:pt x="13394" y="1517"/>
                  </a:lnTo>
                  <a:lnTo>
                    <a:pt x="13428" y="1501"/>
                  </a:lnTo>
                  <a:lnTo>
                    <a:pt x="13461" y="1483"/>
                  </a:lnTo>
                  <a:lnTo>
                    <a:pt x="13496" y="1464"/>
                  </a:lnTo>
                  <a:lnTo>
                    <a:pt x="13531" y="1442"/>
                  </a:lnTo>
                  <a:lnTo>
                    <a:pt x="13565" y="1417"/>
                  </a:lnTo>
                  <a:lnTo>
                    <a:pt x="13600" y="1392"/>
                  </a:lnTo>
                  <a:lnTo>
                    <a:pt x="13635" y="1364"/>
                  </a:lnTo>
                  <a:lnTo>
                    <a:pt x="13635" y="13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Freeform 50"/>
            <p:cNvSpPr>
              <a:spLocks/>
            </p:cNvSpPr>
            <p:nvPr/>
          </p:nvSpPr>
          <p:spPr bwMode="auto">
            <a:xfrm>
              <a:off x="3376613" y="4881563"/>
              <a:ext cx="173037" cy="225425"/>
            </a:xfrm>
            <a:custGeom>
              <a:avLst/>
              <a:gdLst>
                <a:gd name="T0" fmla="*/ 51 w 1624"/>
                <a:gd name="T1" fmla="*/ 1213 h 2120"/>
                <a:gd name="T2" fmla="*/ 44 w 1624"/>
                <a:gd name="T3" fmla="*/ 1202 h 2120"/>
                <a:gd name="T4" fmla="*/ 23 w 1624"/>
                <a:gd name="T5" fmla="*/ 1163 h 2120"/>
                <a:gd name="T6" fmla="*/ 3 w 1624"/>
                <a:gd name="T7" fmla="*/ 1084 h 2120"/>
                <a:gd name="T8" fmla="*/ 2 w 1624"/>
                <a:gd name="T9" fmla="*/ 992 h 2120"/>
                <a:gd name="T10" fmla="*/ 14 w 1624"/>
                <a:gd name="T11" fmla="*/ 926 h 2120"/>
                <a:gd name="T12" fmla="*/ 39 w 1624"/>
                <a:gd name="T13" fmla="*/ 854 h 2120"/>
                <a:gd name="T14" fmla="*/ 79 w 1624"/>
                <a:gd name="T15" fmla="*/ 774 h 2120"/>
                <a:gd name="T16" fmla="*/ 157 w 1624"/>
                <a:gd name="T17" fmla="*/ 663 h 2120"/>
                <a:gd name="T18" fmla="*/ 295 w 1624"/>
                <a:gd name="T19" fmla="*/ 491 h 2120"/>
                <a:gd name="T20" fmla="*/ 434 w 1624"/>
                <a:gd name="T21" fmla="*/ 322 h 2120"/>
                <a:gd name="T22" fmla="*/ 538 w 1624"/>
                <a:gd name="T23" fmla="*/ 197 h 2120"/>
                <a:gd name="T24" fmla="*/ 591 w 1624"/>
                <a:gd name="T25" fmla="*/ 134 h 2120"/>
                <a:gd name="T26" fmla="*/ 632 w 1624"/>
                <a:gd name="T27" fmla="*/ 85 h 2120"/>
                <a:gd name="T28" fmla="*/ 661 w 1624"/>
                <a:gd name="T29" fmla="*/ 49 h 2120"/>
                <a:gd name="T30" fmla="*/ 676 w 1624"/>
                <a:gd name="T31" fmla="*/ 33 h 2120"/>
                <a:gd name="T32" fmla="*/ 735 w 1624"/>
                <a:gd name="T33" fmla="*/ 45 h 2120"/>
                <a:gd name="T34" fmla="*/ 801 w 1624"/>
                <a:gd name="T35" fmla="*/ 214 h 2120"/>
                <a:gd name="T36" fmla="*/ 967 w 1624"/>
                <a:gd name="T37" fmla="*/ 585 h 2120"/>
                <a:gd name="T38" fmla="*/ 1150 w 1624"/>
                <a:gd name="T39" fmla="*/ 944 h 2120"/>
                <a:gd name="T40" fmla="*/ 1242 w 1624"/>
                <a:gd name="T41" fmla="*/ 1111 h 2120"/>
                <a:gd name="T42" fmla="*/ 1332 w 1624"/>
                <a:gd name="T43" fmla="*/ 1269 h 2120"/>
                <a:gd name="T44" fmla="*/ 1417 w 1624"/>
                <a:gd name="T45" fmla="*/ 1413 h 2120"/>
                <a:gd name="T46" fmla="*/ 1495 w 1624"/>
                <a:gd name="T47" fmla="*/ 1542 h 2120"/>
                <a:gd name="T48" fmla="*/ 1566 w 1624"/>
                <a:gd name="T49" fmla="*/ 1652 h 2120"/>
                <a:gd name="T50" fmla="*/ 1624 w 1624"/>
                <a:gd name="T51" fmla="*/ 1742 h 2120"/>
                <a:gd name="T52" fmla="*/ 1616 w 1624"/>
                <a:gd name="T53" fmla="*/ 1790 h 2120"/>
                <a:gd name="T54" fmla="*/ 1602 w 1624"/>
                <a:gd name="T55" fmla="*/ 1850 h 2120"/>
                <a:gd name="T56" fmla="*/ 1547 w 1624"/>
                <a:gd name="T57" fmla="*/ 1941 h 2120"/>
                <a:gd name="T58" fmla="*/ 1459 w 1624"/>
                <a:gd name="T59" fmla="*/ 2020 h 2120"/>
                <a:gd name="T60" fmla="*/ 1389 w 1624"/>
                <a:gd name="T61" fmla="*/ 2068 h 2120"/>
                <a:gd name="T62" fmla="*/ 1315 w 1624"/>
                <a:gd name="T63" fmla="*/ 2102 h 2120"/>
                <a:gd name="T64" fmla="*/ 1234 w 1624"/>
                <a:gd name="T65" fmla="*/ 2119 h 2120"/>
                <a:gd name="T66" fmla="*/ 1091 w 1624"/>
                <a:gd name="T67" fmla="*/ 2119 h 2120"/>
                <a:gd name="T68" fmla="*/ 1025 w 1624"/>
                <a:gd name="T69" fmla="*/ 2110 h 2120"/>
                <a:gd name="T70" fmla="*/ 956 w 1624"/>
                <a:gd name="T71" fmla="*/ 2090 h 2120"/>
                <a:gd name="T72" fmla="*/ 843 w 1624"/>
                <a:gd name="T73" fmla="*/ 2036 h 2120"/>
                <a:gd name="T74" fmla="*/ 706 w 1624"/>
                <a:gd name="T75" fmla="*/ 1946 h 2120"/>
                <a:gd name="T76" fmla="*/ 574 w 1624"/>
                <a:gd name="T77" fmla="*/ 1834 h 2120"/>
                <a:gd name="T78" fmla="*/ 449 w 1624"/>
                <a:gd name="T79" fmla="*/ 1710 h 2120"/>
                <a:gd name="T80" fmla="*/ 334 w 1624"/>
                <a:gd name="T81" fmla="*/ 1583 h 2120"/>
                <a:gd name="T82" fmla="*/ 235 w 1624"/>
                <a:gd name="T83" fmla="*/ 1463 h 2120"/>
                <a:gd name="T84" fmla="*/ 153 w 1624"/>
                <a:gd name="T85" fmla="*/ 1357 h 2120"/>
                <a:gd name="T86" fmla="*/ 95 w 1624"/>
                <a:gd name="T87" fmla="*/ 1275 h 2120"/>
                <a:gd name="T88" fmla="*/ 69 w 1624"/>
                <a:gd name="T89" fmla="*/ 1238 h 2120"/>
                <a:gd name="T90" fmla="*/ 57 w 1624"/>
                <a:gd name="T91" fmla="*/ 1222 h 2120"/>
                <a:gd name="T92" fmla="*/ 53 w 1624"/>
                <a:gd name="T93" fmla="*/ 1216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24" h="2120">
                  <a:moveTo>
                    <a:pt x="53" y="1216"/>
                  </a:moveTo>
                  <a:lnTo>
                    <a:pt x="53" y="1216"/>
                  </a:lnTo>
                  <a:lnTo>
                    <a:pt x="51" y="1213"/>
                  </a:lnTo>
                  <a:lnTo>
                    <a:pt x="49" y="1210"/>
                  </a:lnTo>
                  <a:lnTo>
                    <a:pt x="47" y="1207"/>
                  </a:lnTo>
                  <a:lnTo>
                    <a:pt x="44" y="1202"/>
                  </a:lnTo>
                  <a:lnTo>
                    <a:pt x="40" y="1196"/>
                  </a:lnTo>
                  <a:lnTo>
                    <a:pt x="33" y="1182"/>
                  </a:lnTo>
                  <a:lnTo>
                    <a:pt x="23" y="1163"/>
                  </a:lnTo>
                  <a:lnTo>
                    <a:pt x="15" y="1140"/>
                  </a:lnTo>
                  <a:lnTo>
                    <a:pt x="8" y="1114"/>
                  </a:lnTo>
                  <a:lnTo>
                    <a:pt x="3" y="1084"/>
                  </a:lnTo>
                  <a:lnTo>
                    <a:pt x="0" y="1050"/>
                  </a:lnTo>
                  <a:lnTo>
                    <a:pt x="0" y="1012"/>
                  </a:lnTo>
                  <a:lnTo>
                    <a:pt x="2" y="992"/>
                  </a:lnTo>
                  <a:lnTo>
                    <a:pt x="5" y="971"/>
                  </a:lnTo>
                  <a:lnTo>
                    <a:pt x="8" y="949"/>
                  </a:lnTo>
                  <a:lnTo>
                    <a:pt x="14" y="926"/>
                  </a:lnTo>
                  <a:lnTo>
                    <a:pt x="20" y="903"/>
                  </a:lnTo>
                  <a:lnTo>
                    <a:pt x="28" y="879"/>
                  </a:lnTo>
                  <a:lnTo>
                    <a:pt x="39" y="854"/>
                  </a:lnTo>
                  <a:lnTo>
                    <a:pt x="50" y="828"/>
                  </a:lnTo>
                  <a:lnTo>
                    <a:pt x="64" y="801"/>
                  </a:lnTo>
                  <a:lnTo>
                    <a:pt x="79" y="774"/>
                  </a:lnTo>
                  <a:lnTo>
                    <a:pt x="96" y="746"/>
                  </a:lnTo>
                  <a:lnTo>
                    <a:pt x="115" y="717"/>
                  </a:lnTo>
                  <a:lnTo>
                    <a:pt x="157" y="663"/>
                  </a:lnTo>
                  <a:lnTo>
                    <a:pt x="202" y="607"/>
                  </a:lnTo>
                  <a:lnTo>
                    <a:pt x="248" y="550"/>
                  </a:lnTo>
                  <a:lnTo>
                    <a:pt x="295" y="491"/>
                  </a:lnTo>
                  <a:lnTo>
                    <a:pt x="342" y="434"/>
                  </a:lnTo>
                  <a:lnTo>
                    <a:pt x="389" y="377"/>
                  </a:lnTo>
                  <a:lnTo>
                    <a:pt x="434" y="322"/>
                  </a:lnTo>
                  <a:lnTo>
                    <a:pt x="479" y="270"/>
                  </a:lnTo>
                  <a:lnTo>
                    <a:pt x="519" y="220"/>
                  </a:lnTo>
                  <a:lnTo>
                    <a:pt x="538" y="197"/>
                  </a:lnTo>
                  <a:lnTo>
                    <a:pt x="557" y="175"/>
                  </a:lnTo>
                  <a:lnTo>
                    <a:pt x="575" y="154"/>
                  </a:lnTo>
                  <a:lnTo>
                    <a:pt x="591" y="134"/>
                  </a:lnTo>
                  <a:lnTo>
                    <a:pt x="606" y="116"/>
                  </a:lnTo>
                  <a:lnTo>
                    <a:pt x="620" y="100"/>
                  </a:lnTo>
                  <a:lnTo>
                    <a:pt x="632" y="85"/>
                  </a:lnTo>
                  <a:lnTo>
                    <a:pt x="644" y="71"/>
                  </a:lnTo>
                  <a:lnTo>
                    <a:pt x="653" y="60"/>
                  </a:lnTo>
                  <a:lnTo>
                    <a:pt x="661" y="49"/>
                  </a:lnTo>
                  <a:lnTo>
                    <a:pt x="668" y="42"/>
                  </a:lnTo>
                  <a:lnTo>
                    <a:pt x="673" y="37"/>
                  </a:lnTo>
                  <a:lnTo>
                    <a:pt x="676" y="33"/>
                  </a:lnTo>
                  <a:lnTo>
                    <a:pt x="677" y="32"/>
                  </a:lnTo>
                  <a:lnTo>
                    <a:pt x="717" y="0"/>
                  </a:lnTo>
                  <a:lnTo>
                    <a:pt x="735" y="45"/>
                  </a:lnTo>
                  <a:lnTo>
                    <a:pt x="752" y="91"/>
                  </a:lnTo>
                  <a:lnTo>
                    <a:pt x="776" y="152"/>
                  </a:lnTo>
                  <a:lnTo>
                    <a:pt x="801" y="214"/>
                  </a:lnTo>
                  <a:lnTo>
                    <a:pt x="853" y="338"/>
                  </a:lnTo>
                  <a:lnTo>
                    <a:pt x="909" y="462"/>
                  </a:lnTo>
                  <a:lnTo>
                    <a:pt x="967" y="585"/>
                  </a:lnTo>
                  <a:lnTo>
                    <a:pt x="1027" y="707"/>
                  </a:lnTo>
                  <a:lnTo>
                    <a:pt x="1089" y="827"/>
                  </a:lnTo>
                  <a:lnTo>
                    <a:pt x="1150" y="944"/>
                  </a:lnTo>
                  <a:lnTo>
                    <a:pt x="1181" y="1000"/>
                  </a:lnTo>
                  <a:lnTo>
                    <a:pt x="1211" y="1057"/>
                  </a:lnTo>
                  <a:lnTo>
                    <a:pt x="1242" y="1111"/>
                  </a:lnTo>
                  <a:lnTo>
                    <a:pt x="1272" y="1165"/>
                  </a:lnTo>
                  <a:lnTo>
                    <a:pt x="1302" y="1218"/>
                  </a:lnTo>
                  <a:lnTo>
                    <a:pt x="1332" y="1269"/>
                  </a:lnTo>
                  <a:lnTo>
                    <a:pt x="1361" y="1319"/>
                  </a:lnTo>
                  <a:lnTo>
                    <a:pt x="1389" y="1367"/>
                  </a:lnTo>
                  <a:lnTo>
                    <a:pt x="1417" y="1413"/>
                  </a:lnTo>
                  <a:lnTo>
                    <a:pt x="1445" y="1458"/>
                  </a:lnTo>
                  <a:lnTo>
                    <a:pt x="1471" y="1501"/>
                  </a:lnTo>
                  <a:lnTo>
                    <a:pt x="1495" y="1542"/>
                  </a:lnTo>
                  <a:lnTo>
                    <a:pt x="1520" y="1580"/>
                  </a:lnTo>
                  <a:lnTo>
                    <a:pt x="1544" y="1617"/>
                  </a:lnTo>
                  <a:lnTo>
                    <a:pt x="1566" y="1652"/>
                  </a:lnTo>
                  <a:lnTo>
                    <a:pt x="1586" y="1684"/>
                  </a:lnTo>
                  <a:lnTo>
                    <a:pt x="1606" y="1714"/>
                  </a:lnTo>
                  <a:lnTo>
                    <a:pt x="1624" y="1742"/>
                  </a:lnTo>
                  <a:lnTo>
                    <a:pt x="1622" y="1757"/>
                  </a:lnTo>
                  <a:lnTo>
                    <a:pt x="1619" y="1773"/>
                  </a:lnTo>
                  <a:lnTo>
                    <a:pt x="1616" y="1790"/>
                  </a:lnTo>
                  <a:lnTo>
                    <a:pt x="1612" y="1810"/>
                  </a:lnTo>
                  <a:lnTo>
                    <a:pt x="1607" y="1829"/>
                  </a:lnTo>
                  <a:lnTo>
                    <a:pt x="1602" y="1850"/>
                  </a:lnTo>
                  <a:lnTo>
                    <a:pt x="1596" y="1873"/>
                  </a:lnTo>
                  <a:lnTo>
                    <a:pt x="1589" y="1895"/>
                  </a:lnTo>
                  <a:lnTo>
                    <a:pt x="1547" y="1941"/>
                  </a:lnTo>
                  <a:lnTo>
                    <a:pt x="1504" y="1982"/>
                  </a:lnTo>
                  <a:lnTo>
                    <a:pt x="1482" y="2001"/>
                  </a:lnTo>
                  <a:lnTo>
                    <a:pt x="1459" y="2020"/>
                  </a:lnTo>
                  <a:lnTo>
                    <a:pt x="1437" y="2037"/>
                  </a:lnTo>
                  <a:lnTo>
                    <a:pt x="1413" y="2054"/>
                  </a:lnTo>
                  <a:lnTo>
                    <a:pt x="1389" y="2068"/>
                  </a:lnTo>
                  <a:lnTo>
                    <a:pt x="1364" y="2081"/>
                  </a:lnTo>
                  <a:lnTo>
                    <a:pt x="1339" y="2092"/>
                  </a:lnTo>
                  <a:lnTo>
                    <a:pt x="1315" y="2102"/>
                  </a:lnTo>
                  <a:lnTo>
                    <a:pt x="1288" y="2110"/>
                  </a:lnTo>
                  <a:lnTo>
                    <a:pt x="1262" y="2116"/>
                  </a:lnTo>
                  <a:lnTo>
                    <a:pt x="1234" y="2119"/>
                  </a:lnTo>
                  <a:lnTo>
                    <a:pt x="1206" y="2120"/>
                  </a:lnTo>
                  <a:lnTo>
                    <a:pt x="1112" y="2120"/>
                  </a:lnTo>
                  <a:lnTo>
                    <a:pt x="1091" y="2119"/>
                  </a:lnTo>
                  <a:lnTo>
                    <a:pt x="1069" y="2118"/>
                  </a:lnTo>
                  <a:lnTo>
                    <a:pt x="1046" y="2114"/>
                  </a:lnTo>
                  <a:lnTo>
                    <a:pt x="1025" y="2110"/>
                  </a:lnTo>
                  <a:lnTo>
                    <a:pt x="1002" y="2104"/>
                  </a:lnTo>
                  <a:lnTo>
                    <a:pt x="979" y="2097"/>
                  </a:lnTo>
                  <a:lnTo>
                    <a:pt x="956" y="2090"/>
                  </a:lnTo>
                  <a:lnTo>
                    <a:pt x="934" y="2081"/>
                  </a:lnTo>
                  <a:lnTo>
                    <a:pt x="888" y="2060"/>
                  </a:lnTo>
                  <a:lnTo>
                    <a:pt x="843" y="2036"/>
                  </a:lnTo>
                  <a:lnTo>
                    <a:pt x="796" y="2009"/>
                  </a:lnTo>
                  <a:lnTo>
                    <a:pt x="751" y="1979"/>
                  </a:lnTo>
                  <a:lnTo>
                    <a:pt x="706" y="1946"/>
                  </a:lnTo>
                  <a:lnTo>
                    <a:pt x="661" y="1910"/>
                  </a:lnTo>
                  <a:lnTo>
                    <a:pt x="617" y="1873"/>
                  </a:lnTo>
                  <a:lnTo>
                    <a:pt x="574" y="1834"/>
                  </a:lnTo>
                  <a:lnTo>
                    <a:pt x="531" y="1793"/>
                  </a:lnTo>
                  <a:lnTo>
                    <a:pt x="489" y="1752"/>
                  </a:lnTo>
                  <a:lnTo>
                    <a:pt x="449" y="1710"/>
                  </a:lnTo>
                  <a:lnTo>
                    <a:pt x="409" y="1668"/>
                  </a:lnTo>
                  <a:lnTo>
                    <a:pt x="371" y="1625"/>
                  </a:lnTo>
                  <a:lnTo>
                    <a:pt x="334" y="1583"/>
                  </a:lnTo>
                  <a:lnTo>
                    <a:pt x="299" y="1542"/>
                  </a:lnTo>
                  <a:lnTo>
                    <a:pt x="266" y="1502"/>
                  </a:lnTo>
                  <a:lnTo>
                    <a:pt x="235" y="1463"/>
                  </a:lnTo>
                  <a:lnTo>
                    <a:pt x="206" y="1426"/>
                  </a:lnTo>
                  <a:lnTo>
                    <a:pt x="178" y="1390"/>
                  </a:lnTo>
                  <a:lnTo>
                    <a:pt x="153" y="1357"/>
                  </a:lnTo>
                  <a:lnTo>
                    <a:pt x="131" y="1327"/>
                  </a:lnTo>
                  <a:lnTo>
                    <a:pt x="111" y="1299"/>
                  </a:lnTo>
                  <a:lnTo>
                    <a:pt x="95" y="1275"/>
                  </a:lnTo>
                  <a:lnTo>
                    <a:pt x="80" y="1255"/>
                  </a:lnTo>
                  <a:lnTo>
                    <a:pt x="74" y="1245"/>
                  </a:lnTo>
                  <a:lnTo>
                    <a:pt x="69" y="1238"/>
                  </a:lnTo>
                  <a:lnTo>
                    <a:pt x="64" y="1231"/>
                  </a:lnTo>
                  <a:lnTo>
                    <a:pt x="60" y="1226"/>
                  </a:lnTo>
                  <a:lnTo>
                    <a:pt x="57" y="1222"/>
                  </a:lnTo>
                  <a:lnTo>
                    <a:pt x="55" y="1219"/>
                  </a:lnTo>
                  <a:lnTo>
                    <a:pt x="53" y="1217"/>
                  </a:lnTo>
                  <a:lnTo>
                    <a:pt x="53" y="1216"/>
                  </a:lnTo>
                  <a:lnTo>
                    <a:pt x="53" y="1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 name="Freeform 51"/>
            <p:cNvSpPr>
              <a:spLocks/>
            </p:cNvSpPr>
            <p:nvPr/>
          </p:nvSpPr>
          <p:spPr bwMode="auto">
            <a:xfrm>
              <a:off x="4205288" y="4954588"/>
              <a:ext cx="180975" cy="255588"/>
            </a:xfrm>
            <a:custGeom>
              <a:avLst/>
              <a:gdLst>
                <a:gd name="T0" fmla="*/ 186 w 1703"/>
                <a:gd name="T1" fmla="*/ 2409 h 2413"/>
                <a:gd name="T2" fmla="*/ 136 w 1703"/>
                <a:gd name="T3" fmla="*/ 2400 h 2413"/>
                <a:gd name="T4" fmla="*/ 96 w 1703"/>
                <a:gd name="T5" fmla="*/ 2383 h 2413"/>
                <a:gd name="T6" fmla="*/ 67 w 1703"/>
                <a:gd name="T7" fmla="*/ 2359 h 2413"/>
                <a:gd name="T8" fmla="*/ 32 w 1703"/>
                <a:gd name="T9" fmla="*/ 2300 h 2413"/>
                <a:gd name="T10" fmla="*/ 19 w 1703"/>
                <a:gd name="T11" fmla="*/ 2242 h 2413"/>
                <a:gd name="T12" fmla="*/ 19 w 1703"/>
                <a:gd name="T13" fmla="*/ 2200 h 2413"/>
                <a:gd name="T14" fmla="*/ 20 w 1703"/>
                <a:gd name="T15" fmla="*/ 2192 h 2413"/>
                <a:gd name="T16" fmla="*/ 73 w 1703"/>
                <a:gd name="T17" fmla="*/ 1899 h 2413"/>
                <a:gd name="T18" fmla="*/ 279 w 1703"/>
                <a:gd name="T19" fmla="*/ 1671 h 2413"/>
                <a:gd name="T20" fmla="*/ 351 w 1703"/>
                <a:gd name="T21" fmla="*/ 1570 h 2413"/>
                <a:gd name="T22" fmla="*/ 427 w 1703"/>
                <a:gd name="T23" fmla="*/ 1446 h 2413"/>
                <a:gd name="T24" fmla="*/ 506 w 1703"/>
                <a:gd name="T25" fmla="*/ 1305 h 2413"/>
                <a:gd name="T26" fmla="*/ 588 w 1703"/>
                <a:gd name="T27" fmla="*/ 1149 h 2413"/>
                <a:gd name="T28" fmla="*/ 698 w 1703"/>
                <a:gd name="T29" fmla="*/ 923 h 2413"/>
                <a:gd name="T30" fmla="*/ 861 w 1703"/>
                <a:gd name="T31" fmla="*/ 567 h 2413"/>
                <a:gd name="T32" fmla="*/ 1010 w 1703"/>
                <a:gd name="T33" fmla="*/ 217 h 2413"/>
                <a:gd name="T34" fmla="*/ 1077 w 1703"/>
                <a:gd name="T35" fmla="*/ 53 h 2413"/>
                <a:gd name="T36" fmla="*/ 1164 w 1703"/>
                <a:gd name="T37" fmla="*/ 92 h 2413"/>
                <a:gd name="T38" fmla="*/ 1249 w 1703"/>
                <a:gd name="T39" fmla="*/ 223 h 2413"/>
                <a:gd name="T40" fmla="*/ 1321 w 1703"/>
                <a:gd name="T41" fmla="*/ 358 h 2413"/>
                <a:gd name="T42" fmla="*/ 1389 w 1703"/>
                <a:gd name="T43" fmla="*/ 513 h 2413"/>
                <a:gd name="T44" fmla="*/ 1425 w 1703"/>
                <a:gd name="T45" fmla="*/ 603 h 2413"/>
                <a:gd name="T46" fmla="*/ 1463 w 1703"/>
                <a:gd name="T47" fmla="*/ 703 h 2413"/>
                <a:gd name="T48" fmla="*/ 1505 w 1703"/>
                <a:gd name="T49" fmla="*/ 815 h 2413"/>
                <a:gd name="T50" fmla="*/ 1529 w 1703"/>
                <a:gd name="T51" fmla="*/ 901 h 2413"/>
                <a:gd name="T52" fmla="*/ 1542 w 1703"/>
                <a:gd name="T53" fmla="*/ 983 h 2413"/>
                <a:gd name="T54" fmla="*/ 1550 w 1703"/>
                <a:gd name="T55" fmla="*/ 1079 h 2413"/>
                <a:gd name="T56" fmla="*/ 1556 w 1703"/>
                <a:gd name="T57" fmla="*/ 1288 h 2413"/>
                <a:gd name="T58" fmla="*/ 1556 w 1703"/>
                <a:gd name="T59" fmla="*/ 1457 h 2413"/>
                <a:gd name="T60" fmla="*/ 1554 w 1703"/>
                <a:gd name="T61" fmla="*/ 1544 h 2413"/>
                <a:gd name="T62" fmla="*/ 1551 w 1703"/>
                <a:gd name="T63" fmla="*/ 1617 h 2413"/>
                <a:gd name="T64" fmla="*/ 1549 w 1703"/>
                <a:gd name="T65" fmla="*/ 1669 h 2413"/>
                <a:gd name="T66" fmla="*/ 1548 w 1703"/>
                <a:gd name="T67" fmla="*/ 1694 h 2413"/>
                <a:gd name="T68" fmla="*/ 1550 w 1703"/>
                <a:gd name="T69" fmla="*/ 1698 h 2413"/>
                <a:gd name="T70" fmla="*/ 1563 w 1703"/>
                <a:gd name="T71" fmla="*/ 1714 h 2413"/>
                <a:gd name="T72" fmla="*/ 1598 w 1703"/>
                <a:gd name="T73" fmla="*/ 1765 h 2413"/>
                <a:gd name="T74" fmla="*/ 1640 w 1703"/>
                <a:gd name="T75" fmla="*/ 1840 h 2413"/>
                <a:gd name="T76" fmla="*/ 1679 w 1703"/>
                <a:gd name="T77" fmla="*/ 1933 h 2413"/>
                <a:gd name="T78" fmla="*/ 1702 w 1703"/>
                <a:gd name="T79" fmla="*/ 2036 h 2413"/>
                <a:gd name="T80" fmla="*/ 1697 w 1703"/>
                <a:gd name="T81" fmla="*/ 2139 h 2413"/>
                <a:gd name="T82" fmla="*/ 1668 w 1703"/>
                <a:gd name="T83" fmla="*/ 2232 h 2413"/>
                <a:gd name="T84" fmla="*/ 1617 w 1703"/>
                <a:gd name="T85" fmla="*/ 2312 h 2413"/>
                <a:gd name="T86" fmla="*/ 1546 w 1703"/>
                <a:gd name="T87" fmla="*/ 2370 h 2413"/>
                <a:gd name="T88" fmla="*/ 1458 w 1703"/>
                <a:gd name="T89" fmla="*/ 2405 h 2413"/>
                <a:gd name="T90" fmla="*/ 1391 w 1703"/>
                <a:gd name="T91" fmla="*/ 2413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3" h="2413">
                  <a:moveTo>
                    <a:pt x="1391" y="2413"/>
                  </a:moveTo>
                  <a:lnTo>
                    <a:pt x="206" y="2410"/>
                  </a:lnTo>
                  <a:lnTo>
                    <a:pt x="186" y="2409"/>
                  </a:lnTo>
                  <a:lnTo>
                    <a:pt x="168" y="2408"/>
                  </a:lnTo>
                  <a:lnTo>
                    <a:pt x="151" y="2404"/>
                  </a:lnTo>
                  <a:lnTo>
                    <a:pt x="136" y="2400"/>
                  </a:lnTo>
                  <a:lnTo>
                    <a:pt x="121" y="2395"/>
                  </a:lnTo>
                  <a:lnTo>
                    <a:pt x="108" y="2389"/>
                  </a:lnTo>
                  <a:lnTo>
                    <a:pt x="96" y="2383"/>
                  </a:lnTo>
                  <a:lnTo>
                    <a:pt x="85" y="2376"/>
                  </a:lnTo>
                  <a:lnTo>
                    <a:pt x="75" y="2367"/>
                  </a:lnTo>
                  <a:lnTo>
                    <a:pt x="67" y="2359"/>
                  </a:lnTo>
                  <a:lnTo>
                    <a:pt x="51" y="2341"/>
                  </a:lnTo>
                  <a:lnTo>
                    <a:pt x="40" y="2321"/>
                  </a:lnTo>
                  <a:lnTo>
                    <a:pt x="32" y="2300"/>
                  </a:lnTo>
                  <a:lnTo>
                    <a:pt x="25" y="2280"/>
                  </a:lnTo>
                  <a:lnTo>
                    <a:pt x="21" y="2260"/>
                  </a:lnTo>
                  <a:lnTo>
                    <a:pt x="19" y="2242"/>
                  </a:lnTo>
                  <a:lnTo>
                    <a:pt x="18" y="2225"/>
                  </a:lnTo>
                  <a:lnTo>
                    <a:pt x="19" y="2212"/>
                  </a:lnTo>
                  <a:lnTo>
                    <a:pt x="19" y="2200"/>
                  </a:lnTo>
                  <a:lnTo>
                    <a:pt x="19" y="2196"/>
                  </a:lnTo>
                  <a:lnTo>
                    <a:pt x="20" y="2193"/>
                  </a:lnTo>
                  <a:lnTo>
                    <a:pt x="20" y="2192"/>
                  </a:lnTo>
                  <a:lnTo>
                    <a:pt x="20" y="2191"/>
                  </a:lnTo>
                  <a:lnTo>
                    <a:pt x="0" y="1972"/>
                  </a:lnTo>
                  <a:lnTo>
                    <a:pt x="73" y="1899"/>
                  </a:lnTo>
                  <a:lnTo>
                    <a:pt x="144" y="1825"/>
                  </a:lnTo>
                  <a:lnTo>
                    <a:pt x="213" y="1748"/>
                  </a:lnTo>
                  <a:lnTo>
                    <a:pt x="279" y="1671"/>
                  </a:lnTo>
                  <a:lnTo>
                    <a:pt x="302" y="1640"/>
                  </a:lnTo>
                  <a:lnTo>
                    <a:pt x="326" y="1606"/>
                  </a:lnTo>
                  <a:lnTo>
                    <a:pt x="351" y="1570"/>
                  </a:lnTo>
                  <a:lnTo>
                    <a:pt x="375" y="1531"/>
                  </a:lnTo>
                  <a:lnTo>
                    <a:pt x="401" y="1490"/>
                  </a:lnTo>
                  <a:lnTo>
                    <a:pt x="427" y="1446"/>
                  </a:lnTo>
                  <a:lnTo>
                    <a:pt x="453" y="1401"/>
                  </a:lnTo>
                  <a:lnTo>
                    <a:pt x="480" y="1354"/>
                  </a:lnTo>
                  <a:lnTo>
                    <a:pt x="506" y="1305"/>
                  </a:lnTo>
                  <a:lnTo>
                    <a:pt x="533" y="1254"/>
                  </a:lnTo>
                  <a:lnTo>
                    <a:pt x="560" y="1202"/>
                  </a:lnTo>
                  <a:lnTo>
                    <a:pt x="588" y="1149"/>
                  </a:lnTo>
                  <a:lnTo>
                    <a:pt x="615" y="1093"/>
                  </a:lnTo>
                  <a:lnTo>
                    <a:pt x="643" y="1038"/>
                  </a:lnTo>
                  <a:lnTo>
                    <a:pt x="698" y="923"/>
                  </a:lnTo>
                  <a:lnTo>
                    <a:pt x="753" y="806"/>
                  </a:lnTo>
                  <a:lnTo>
                    <a:pt x="807" y="686"/>
                  </a:lnTo>
                  <a:lnTo>
                    <a:pt x="861" y="567"/>
                  </a:lnTo>
                  <a:lnTo>
                    <a:pt x="912" y="448"/>
                  </a:lnTo>
                  <a:lnTo>
                    <a:pt x="962" y="331"/>
                  </a:lnTo>
                  <a:lnTo>
                    <a:pt x="1010" y="217"/>
                  </a:lnTo>
                  <a:lnTo>
                    <a:pt x="1033" y="161"/>
                  </a:lnTo>
                  <a:lnTo>
                    <a:pt x="1056" y="106"/>
                  </a:lnTo>
                  <a:lnTo>
                    <a:pt x="1077" y="53"/>
                  </a:lnTo>
                  <a:lnTo>
                    <a:pt x="1098" y="0"/>
                  </a:lnTo>
                  <a:lnTo>
                    <a:pt x="1132" y="47"/>
                  </a:lnTo>
                  <a:lnTo>
                    <a:pt x="1164" y="92"/>
                  </a:lnTo>
                  <a:lnTo>
                    <a:pt x="1194" y="136"/>
                  </a:lnTo>
                  <a:lnTo>
                    <a:pt x="1222" y="180"/>
                  </a:lnTo>
                  <a:lnTo>
                    <a:pt x="1249" y="223"/>
                  </a:lnTo>
                  <a:lnTo>
                    <a:pt x="1273" y="266"/>
                  </a:lnTo>
                  <a:lnTo>
                    <a:pt x="1297" y="311"/>
                  </a:lnTo>
                  <a:lnTo>
                    <a:pt x="1321" y="358"/>
                  </a:lnTo>
                  <a:lnTo>
                    <a:pt x="1344" y="406"/>
                  </a:lnTo>
                  <a:lnTo>
                    <a:pt x="1366" y="458"/>
                  </a:lnTo>
                  <a:lnTo>
                    <a:pt x="1389" y="513"/>
                  </a:lnTo>
                  <a:lnTo>
                    <a:pt x="1401" y="542"/>
                  </a:lnTo>
                  <a:lnTo>
                    <a:pt x="1413" y="572"/>
                  </a:lnTo>
                  <a:lnTo>
                    <a:pt x="1425" y="603"/>
                  </a:lnTo>
                  <a:lnTo>
                    <a:pt x="1438" y="635"/>
                  </a:lnTo>
                  <a:lnTo>
                    <a:pt x="1450" y="668"/>
                  </a:lnTo>
                  <a:lnTo>
                    <a:pt x="1463" y="703"/>
                  </a:lnTo>
                  <a:lnTo>
                    <a:pt x="1477" y="739"/>
                  </a:lnTo>
                  <a:lnTo>
                    <a:pt x="1490" y="776"/>
                  </a:lnTo>
                  <a:lnTo>
                    <a:pt x="1505" y="815"/>
                  </a:lnTo>
                  <a:lnTo>
                    <a:pt x="1519" y="855"/>
                  </a:lnTo>
                  <a:lnTo>
                    <a:pt x="1524" y="877"/>
                  </a:lnTo>
                  <a:lnTo>
                    <a:pt x="1529" y="901"/>
                  </a:lnTo>
                  <a:lnTo>
                    <a:pt x="1535" y="926"/>
                  </a:lnTo>
                  <a:lnTo>
                    <a:pt x="1538" y="954"/>
                  </a:lnTo>
                  <a:lnTo>
                    <a:pt x="1542" y="983"/>
                  </a:lnTo>
                  <a:lnTo>
                    <a:pt x="1545" y="1014"/>
                  </a:lnTo>
                  <a:lnTo>
                    <a:pt x="1547" y="1046"/>
                  </a:lnTo>
                  <a:lnTo>
                    <a:pt x="1550" y="1079"/>
                  </a:lnTo>
                  <a:lnTo>
                    <a:pt x="1553" y="1147"/>
                  </a:lnTo>
                  <a:lnTo>
                    <a:pt x="1555" y="1217"/>
                  </a:lnTo>
                  <a:lnTo>
                    <a:pt x="1556" y="1288"/>
                  </a:lnTo>
                  <a:lnTo>
                    <a:pt x="1557" y="1358"/>
                  </a:lnTo>
                  <a:lnTo>
                    <a:pt x="1556" y="1425"/>
                  </a:lnTo>
                  <a:lnTo>
                    <a:pt x="1556" y="1457"/>
                  </a:lnTo>
                  <a:lnTo>
                    <a:pt x="1555" y="1488"/>
                  </a:lnTo>
                  <a:lnTo>
                    <a:pt x="1554" y="1517"/>
                  </a:lnTo>
                  <a:lnTo>
                    <a:pt x="1554" y="1544"/>
                  </a:lnTo>
                  <a:lnTo>
                    <a:pt x="1553" y="1571"/>
                  </a:lnTo>
                  <a:lnTo>
                    <a:pt x="1552" y="1595"/>
                  </a:lnTo>
                  <a:lnTo>
                    <a:pt x="1551" y="1617"/>
                  </a:lnTo>
                  <a:lnTo>
                    <a:pt x="1551" y="1637"/>
                  </a:lnTo>
                  <a:lnTo>
                    <a:pt x="1550" y="1655"/>
                  </a:lnTo>
                  <a:lnTo>
                    <a:pt x="1549" y="1669"/>
                  </a:lnTo>
                  <a:lnTo>
                    <a:pt x="1549" y="1680"/>
                  </a:lnTo>
                  <a:lnTo>
                    <a:pt x="1548" y="1689"/>
                  </a:lnTo>
                  <a:lnTo>
                    <a:pt x="1548" y="1694"/>
                  </a:lnTo>
                  <a:lnTo>
                    <a:pt x="1548" y="1696"/>
                  </a:lnTo>
                  <a:lnTo>
                    <a:pt x="1548" y="1697"/>
                  </a:lnTo>
                  <a:lnTo>
                    <a:pt x="1550" y="1698"/>
                  </a:lnTo>
                  <a:lnTo>
                    <a:pt x="1552" y="1701"/>
                  </a:lnTo>
                  <a:lnTo>
                    <a:pt x="1555" y="1704"/>
                  </a:lnTo>
                  <a:lnTo>
                    <a:pt x="1563" y="1714"/>
                  </a:lnTo>
                  <a:lnTo>
                    <a:pt x="1573" y="1728"/>
                  </a:lnTo>
                  <a:lnTo>
                    <a:pt x="1584" y="1745"/>
                  </a:lnTo>
                  <a:lnTo>
                    <a:pt x="1598" y="1765"/>
                  </a:lnTo>
                  <a:lnTo>
                    <a:pt x="1611" y="1787"/>
                  </a:lnTo>
                  <a:lnTo>
                    <a:pt x="1625" y="1813"/>
                  </a:lnTo>
                  <a:lnTo>
                    <a:pt x="1640" y="1840"/>
                  </a:lnTo>
                  <a:lnTo>
                    <a:pt x="1654" y="1870"/>
                  </a:lnTo>
                  <a:lnTo>
                    <a:pt x="1668" y="1901"/>
                  </a:lnTo>
                  <a:lnTo>
                    <a:pt x="1679" y="1933"/>
                  </a:lnTo>
                  <a:lnTo>
                    <a:pt x="1689" y="1967"/>
                  </a:lnTo>
                  <a:lnTo>
                    <a:pt x="1697" y="2001"/>
                  </a:lnTo>
                  <a:lnTo>
                    <a:pt x="1702" y="2036"/>
                  </a:lnTo>
                  <a:lnTo>
                    <a:pt x="1703" y="2071"/>
                  </a:lnTo>
                  <a:lnTo>
                    <a:pt x="1702" y="2106"/>
                  </a:lnTo>
                  <a:lnTo>
                    <a:pt x="1697" y="2139"/>
                  </a:lnTo>
                  <a:lnTo>
                    <a:pt x="1691" y="2172"/>
                  </a:lnTo>
                  <a:lnTo>
                    <a:pt x="1680" y="2203"/>
                  </a:lnTo>
                  <a:lnTo>
                    <a:pt x="1668" y="2232"/>
                  </a:lnTo>
                  <a:lnTo>
                    <a:pt x="1653" y="2261"/>
                  </a:lnTo>
                  <a:lnTo>
                    <a:pt x="1637" y="2287"/>
                  </a:lnTo>
                  <a:lnTo>
                    <a:pt x="1617" y="2312"/>
                  </a:lnTo>
                  <a:lnTo>
                    <a:pt x="1596" y="2333"/>
                  </a:lnTo>
                  <a:lnTo>
                    <a:pt x="1572" y="2354"/>
                  </a:lnTo>
                  <a:lnTo>
                    <a:pt x="1546" y="2370"/>
                  </a:lnTo>
                  <a:lnTo>
                    <a:pt x="1519" y="2386"/>
                  </a:lnTo>
                  <a:lnTo>
                    <a:pt x="1489" y="2397"/>
                  </a:lnTo>
                  <a:lnTo>
                    <a:pt x="1458" y="2405"/>
                  </a:lnTo>
                  <a:lnTo>
                    <a:pt x="1425" y="2411"/>
                  </a:lnTo>
                  <a:lnTo>
                    <a:pt x="1391" y="2413"/>
                  </a:lnTo>
                  <a:lnTo>
                    <a:pt x="1391" y="24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9" name="Rectangle 18"/>
          <p:cNvSpPr/>
          <p:nvPr/>
        </p:nvSpPr>
        <p:spPr>
          <a:xfrm>
            <a:off x="6873345" y="1363662"/>
            <a:ext cx="2331508" cy="3105062"/>
          </a:xfrm>
          <a:prstGeom prst="rect">
            <a:avLst/>
          </a:prstGeom>
          <a:solidFill>
            <a:srgbClr val="0078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bg1"/>
                </a:solidFill>
                <a:effectLst/>
                <a:uLnTx/>
                <a:uFillTx/>
                <a:latin typeface="+mj-lt"/>
              </a:rPr>
              <a:t>Data Lake</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380" b="0" i="0" u="none" strike="noStrike" kern="0" cap="none" spc="0" normalizeH="0" baseline="0" noProof="0" dirty="0">
                <a:ln>
                  <a:noFill/>
                </a:ln>
                <a:solidFill>
                  <a:schemeClr val="bg1"/>
                </a:solidFill>
                <a:effectLst/>
                <a:uLnTx/>
                <a:uFillTx/>
                <a:latin typeface="+mj-lt"/>
              </a:rPr>
              <a:t>Analytics</a:t>
            </a:r>
          </a:p>
        </p:txBody>
      </p:sp>
      <p:sp>
        <p:nvSpPr>
          <p:cNvPr id="20" name="Rectangle 19"/>
          <p:cNvSpPr/>
          <p:nvPr/>
        </p:nvSpPr>
        <p:spPr>
          <a:xfrm>
            <a:off x="6873345" y="4014038"/>
            <a:ext cx="2331508"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chemeClr val="bg1"/>
                </a:solidFill>
                <a:effectLst/>
                <a:uLnTx/>
                <a:uFillTx/>
                <a:latin typeface="+mj-lt"/>
              </a:rPr>
              <a:t>Big Data as a Service</a:t>
            </a:r>
          </a:p>
        </p:txBody>
      </p:sp>
      <p:grpSp>
        <p:nvGrpSpPr>
          <p:cNvPr id="43" name="Group 42"/>
          <p:cNvGrpSpPr/>
          <p:nvPr/>
        </p:nvGrpSpPr>
        <p:grpSpPr>
          <a:xfrm>
            <a:off x="7699410" y="2323378"/>
            <a:ext cx="620446" cy="617401"/>
            <a:chOff x="8580718" y="793097"/>
            <a:chExt cx="2587625" cy="2574925"/>
          </a:xfrm>
        </p:grpSpPr>
        <p:sp>
          <p:nvSpPr>
            <p:cNvPr id="44"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8" name="Rectangle 7"/>
          <p:cNvSpPr/>
          <p:nvPr/>
        </p:nvSpPr>
        <p:spPr>
          <a:xfrm>
            <a:off x="9847497" y="1257957"/>
            <a:ext cx="246674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777149">
              <a:defRPr/>
            </a:pPr>
            <a:r>
              <a:rPr lang="en-US" sz="1400" kern="0" dirty="0">
                <a:solidFill>
                  <a:schemeClr val="tx1"/>
                </a:solidFill>
              </a:rPr>
              <a:t>Data Lake Analytics Currently in PUBLIC PREVIEW. </a:t>
            </a:r>
          </a:p>
          <a:p>
            <a:pPr lvl="0" defTabSz="777149">
              <a:defRPr/>
            </a:pPr>
            <a:r>
              <a:rPr lang="en-US" sz="1400" kern="0" dirty="0">
                <a:solidFill>
                  <a:schemeClr val="tx1"/>
                </a:solidFill>
              </a:rPr>
              <a:t>GA = Q4 CY2016</a:t>
            </a:r>
          </a:p>
        </p:txBody>
      </p:sp>
      <p:sp>
        <p:nvSpPr>
          <p:cNvPr id="39" name="Rectangle 38"/>
          <p:cNvSpPr/>
          <p:nvPr/>
        </p:nvSpPr>
        <p:spPr>
          <a:xfrm>
            <a:off x="9842272" y="5122025"/>
            <a:ext cx="246674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777149">
              <a:defRPr/>
            </a:pPr>
            <a:r>
              <a:rPr lang="en-US" sz="1400" kern="0" dirty="0">
                <a:solidFill>
                  <a:schemeClr val="tx1"/>
                </a:solidFill>
              </a:rPr>
              <a:t>Data Lake Store Currently in PUBLIC PREVIEW. </a:t>
            </a:r>
          </a:p>
          <a:p>
            <a:pPr lvl="0" defTabSz="777149">
              <a:defRPr/>
            </a:pPr>
            <a:r>
              <a:rPr lang="en-US" sz="1400" kern="0" dirty="0">
                <a:solidFill>
                  <a:schemeClr val="tx1"/>
                </a:solidFill>
              </a:rPr>
              <a:t>GA = Q4 CY2016</a:t>
            </a:r>
          </a:p>
        </p:txBody>
      </p:sp>
    </p:spTree>
    <p:extLst>
      <p:ext uri="{BB962C8B-B14F-4D97-AF65-F5344CB8AC3E}">
        <p14:creationId xmlns:p14="http://schemas.microsoft.com/office/powerpoint/2010/main" val="5384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Apache Hadoop</a:t>
            </a:r>
          </a:p>
        </p:txBody>
      </p:sp>
      <p:sp>
        <p:nvSpPr>
          <p:cNvPr id="4" name="TextBox 3"/>
          <p:cNvSpPr txBox="1"/>
          <p:nvPr/>
        </p:nvSpPr>
        <p:spPr>
          <a:xfrm>
            <a:off x="513813" y="1353891"/>
            <a:ext cx="11405738" cy="540910"/>
          </a:xfrm>
          <a:prstGeom prst="rect">
            <a:avLst/>
          </a:prstGeom>
          <a:noFill/>
        </p:spPr>
        <p:txBody>
          <a:bodyPr wrap="none" lIns="186521" tIns="149217" rIns="186521" bIns="149217" rtlCol="0">
            <a:noAutofit/>
          </a:bodyPr>
          <a:lstStyle/>
          <a:p>
            <a:pPr marL="0" marR="0" lvl="0" indent="0" algn="ctr" defTabSz="777149" eaLnBrk="1" fontAlgn="auto" latinLnBrk="0" hangingPunct="1">
              <a:lnSpc>
                <a:spcPct val="90000"/>
              </a:lnSpc>
              <a:spcBef>
                <a:spcPts val="0"/>
              </a:spcBef>
              <a:spcAft>
                <a:spcPts val="612"/>
              </a:spcAft>
              <a:buClrTx/>
              <a:buSzTx/>
              <a:buFontTx/>
              <a:buNone/>
              <a:tabLst/>
              <a:defRPr/>
            </a:pPr>
            <a:r>
              <a:rPr kumimoji="0" lang="en-US" sz="2040" b="0" i="0" u="none" strike="noStrike" kern="0" cap="none" spc="0" normalizeH="0" baseline="0" noProof="0" dirty="0">
                <a:ln>
                  <a:noFill/>
                </a:ln>
                <a:effectLst/>
                <a:uLnTx/>
                <a:uFillTx/>
                <a:latin typeface="Segoe UI Light" panose="020B0502040204020203" pitchFamily="34" charset="0"/>
                <a:cs typeface="Segoe UI Light" panose="020B0502040204020203" pitchFamily="34" charset="0"/>
              </a:rPr>
              <a:t>A highly reliable, distributed and parallel programming framework for analyzing big data</a:t>
            </a:r>
          </a:p>
        </p:txBody>
      </p:sp>
      <p:sp>
        <p:nvSpPr>
          <p:cNvPr id="6" name="Rectangle 5"/>
          <p:cNvSpPr/>
          <p:nvPr/>
        </p:nvSpPr>
        <p:spPr bwMode="auto">
          <a:xfrm>
            <a:off x="4266144" y="4749630"/>
            <a:ext cx="3674457" cy="1314971"/>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grpSp>
        <p:nvGrpSpPr>
          <p:cNvPr id="23" name="Group 22"/>
          <p:cNvGrpSpPr/>
          <p:nvPr/>
        </p:nvGrpSpPr>
        <p:grpSpPr>
          <a:xfrm>
            <a:off x="4447971" y="5822410"/>
            <a:ext cx="3302969" cy="167868"/>
            <a:chOff x="7851648" y="2916936"/>
            <a:chExt cx="3238500" cy="164592"/>
          </a:xfrm>
          <a:solidFill>
            <a:srgbClr val="92D050"/>
          </a:solidFill>
        </p:grpSpPr>
        <p:grpSp>
          <p:nvGrpSpPr>
            <p:cNvPr id="14" name="Group 13"/>
            <p:cNvGrpSpPr/>
            <p:nvPr/>
          </p:nvGrpSpPr>
          <p:grpSpPr>
            <a:xfrm>
              <a:off x="7851648" y="2916936"/>
              <a:ext cx="1586484" cy="164592"/>
              <a:chOff x="7851648" y="2916936"/>
              <a:chExt cx="1586484" cy="164592"/>
            </a:xfrm>
            <a:grpFill/>
          </p:grpSpPr>
          <p:sp>
            <p:nvSpPr>
              <p:cNvPr id="7" name="Rectangle 6"/>
              <p:cNvSpPr/>
              <p:nvPr/>
            </p:nvSpPr>
            <p:spPr bwMode="auto">
              <a:xfrm>
                <a:off x="785164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8" name="Rectangle 7"/>
              <p:cNvSpPr/>
              <p:nvPr/>
            </p:nvSpPr>
            <p:spPr bwMode="auto">
              <a:xfrm>
                <a:off x="9264396"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9" name="Rectangle 8"/>
              <p:cNvSpPr/>
              <p:nvPr/>
            </p:nvSpPr>
            <p:spPr bwMode="auto">
              <a:xfrm>
                <a:off x="807415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10" name="Rectangle 9"/>
              <p:cNvSpPr/>
              <p:nvPr/>
            </p:nvSpPr>
            <p:spPr bwMode="auto">
              <a:xfrm>
                <a:off x="831037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11" name="Rectangle 10"/>
              <p:cNvSpPr/>
              <p:nvPr/>
            </p:nvSpPr>
            <p:spPr bwMode="auto">
              <a:xfrm>
                <a:off x="854964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12" name="Rectangle 11"/>
              <p:cNvSpPr/>
              <p:nvPr/>
            </p:nvSpPr>
            <p:spPr bwMode="auto">
              <a:xfrm>
                <a:off x="878586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13" name="Rectangle 12"/>
              <p:cNvSpPr/>
              <p:nvPr/>
            </p:nvSpPr>
            <p:spPr bwMode="auto">
              <a:xfrm>
                <a:off x="902512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grpSp>
        <p:grpSp>
          <p:nvGrpSpPr>
            <p:cNvPr id="15" name="Group 14"/>
            <p:cNvGrpSpPr/>
            <p:nvPr/>
          </p:nvGrpSpPr>
          <p:grpSpPr>
            <a:xfrm>
              <a:off x="9503664" y="2916936"/>
              <a:ext cx="1586484" cy="164592"/>
              <a:chOff x="7851648" y="2916936"/>
              <a:chExt cx="1586484" cy="164592"/>
            </a:xfrm>
            <a:grpFill/>
          </p:grpSpPr>
          <p:sp>
            <p:nvSpPr>
              <p:cNvPr id="16" name="Rectangle 15"/>
              <p:cNvSpPr/>
              <p:nvPr/>
            </p:nvSpPr>
            <p:spPr bwMode="auto">
              <a:xfrm>
                <a:off x="785164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17" name="Rectangle 16"/>
              <p:cNvSpPr/>
              <p:nvPr/>
            </p:nvSpPr>
            <p:spPr bwMode="auto">
              <a:xfrm>
                <a:off x="9264396"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18" name="Rectangle 17"/>
              <p:cNvSpPr/>
              <p:nvPr/>
            </p:nvSpPr>
            <p:spPr bwMode="auto">
              <a:xfrm>
                <a:off x="807415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19" name="Rectangle 18"/>
              <p:cNvSpPr/>
              <p:nvPr/>
            </p:nvSpPr>
            <p:spPr bwMode="auto">
              <a:xfrm>
                <a:off x="831037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20" name="Rectangle 19"/>
              <p:cNvSpPr/>
              <p:nvPr/>
            </p:nvSpPr>
            <p:spPr bwMode="auto">
              <a:xfrm>
                <a:off x="854964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21" name="Rectangle 20"/>
              <p:cNvSpPr/>
              <p:nvPr/>
            </p:nvSpPr>
            <p:spPr bwMode="auto">
              <a:xfrm>
                <a:off x="878586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22" name="Rectangle 21"/>
              <p:cNvSpPr/>
              <p:nvPr/>
            </p:nvSpPr>
            <p:spPr bwMode="auto">
              <a:xfrm>
                <a:off x="902512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grpSp>
      </p:grpSp>
      <p:grpSp>
        <p:nvGrpSpPr>
          <p:cNvPr id="24" name="Group 23"/>
          <p:cNvGrpSpPr/>
          <p:nvPr/>
        </p:nvGrpSpPr>
        <p:grpSpPr>
          <a:xfrm>
            <a:off x="4447971" y="4920659"/>
            <a:ext cx="3302969" cy="167868"/>
            <a:chOff x="7851648" y="2916936"/>
            <a:chExt cx="3238500" cy="164592"/>
          </a:xfrm>
          <a:solidFill>
            <a:srgbClr val="92D050"/>
          </a:solidFill>
        </p:grpSpPr>
        <p:grpSp>
          <p:nvGrpSpPr>
            <p:cNvPr id="25" name="Group 24"/>
            <p:cNvGrpSpPr/>
            <p:nvPr/>
          </p:nvGrpSpPr>
          <p:grpSpPr>
            <a:xfrm>
              <a:off x="7851648" y="2916936"/>
              <a:ext cx="1586484" cy="164592"/>
              <a:chOff x="7851648" y="2916936"/>
              <a:chExt cx="1586484" cy="164592"/>
            </a:xfrm>
            <a:grpFill/>
          </p:grpSpPr>
          <p:sp>
            <p:nvSpPr>
              <p:cNvPr id="34" name="Rectangle 33"/>
              <p:cNvSpPr/>
              <p:nvPr/>
            </p:nvSpPr>
            <p:spPr bwMode="auto">
              <a:xfrm>
                <a:off x="785164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35" name="Rectangle 34"/>
              <p:cNvSpPr/>
              <p:nvPr/>
            </p:nvSpPr>
            <p:spPr bwMode="auto">
              <a:xfrm>
                <a:off x="9264396"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36" name="Rectangle 35"/>
              <p:cNvSpPr/>
              <p:nvPr/>
            </p:nvSpPr>
            <p:spPr bwMode="auto">
              <a:xfrm>
                <a:off x="807415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37" name="Rectangle 36"/>
              <p:cNvSpPr/>
              <p:nvPr/>
            </p:nvSpPr>
            <p:spPr bwMode="auto">
              <a:xfrm>
                <a:off x="831037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38" name="Rectangle 37"/>
              <p:cNvSpPr/>
              <p:nvPr/>
            </p:nvSpPr>
            <p:spPr bwMode="auto">
              <a:xfrm>
                <a:off x="854964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39" name="Rectangle 38"/>
              <p:cNvSpPr/>
              <p:nvPr/>
            </p:nvSpPr>
            <p:spPr bwMode="auto">
              <a:xfrm>
                <a:off x="878586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40" name="Rectangle 39"/>
              <p:cNvSpPr/>
              <p:nvPr/>
            </p:nvSpPr>
            <p:spPr bwMode="auto">
              <a:xfrm>
                <a:off x="902512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grpSp>
        <p:grpSp>
          <p:nvGrpSpPr>
            <p:cNvPr id="26" name="Group 25"/>
            <p:cNvGrpSpPr/>
            <p:nvPr/>
          </p:nvGrpSpPr>
          <p:grpSpPr>
            <a:xfrm>
              <a:off x="9503664" y="2916936"/>
              <a:ext cx="1586484" cy="164592"/>
              <a:chOff x="7851648" y="2916936"/>
              <a:chExt cx="1586484" cy="164592"/>
            </a:xfrm>
            <a:grpFill/>
          </p:grpSpPr>
          <p:sp>
            <p:nvSpPr>
              <p:cNvPr id="27" name="Rectangle 26"/>
              <p:cNvSpPr/>
              <p:nvPr/>
            </p:nvSpPr>
            <p:spPr bwMode="auto">
              <a:xfrm>
                <a:off x="785164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28" name="Rectangle 27"/>
              <p:cNvSpPr/>
              <p:nvPr/>
            </p:nvSpPr>
            <p:spPr bwMode="auto">
              <a:xfrm>
                <a:off x="9264396"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29" name="Rectangle 28"/>
              <p:cNvSpPr/>
              <p:nvPr/>
            </p:nvSpPr>
            <p:spPr bwMode="auto">
              <a:xfrm>
                <a:off x="807415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30" name="Rectangle 29"/>
              <p:cNvSpPr/>
              <p:nvPr/>
            </p:nvSpPr>
            <p:spPr bwMode="auto">
              <a:xfrm>
                <a:off x="831037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31" name="Rectangle 30"/>
              <p:cNvSpPr/>
              <p:nvPr/>
            </p:nvSpPr>
            <p:spPr bwMode="auto">
              <a:xfrm>
                <a:off x="854964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32" name="Rectangle 31"/>
              <p:cNvSpPr/>
              <p:nvPr/>
            </p:nvSpPr>
            <p:spPr bwMode="auto">
              <a:xfrm>
                <a:off x="878586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33" name="Rectangle 32"/>
              <p:cNvSpPr/>
              <p:nvPr/>
            </p:nvSpPr>
            <p:spPr bwMode="auto">
              <a:xfrm>
                <a:off x="902512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grpSp>
      </p:grpSp>
      <p:grpSp>
        <p:nvGrpSpPr>
          <p:cNvPr id="107" name="Group 106"/>
          <p:cNvGrpSpPr/>
          <p:nvPr/>
        </p:nvGrpSpPr>
        <p:grpSpPr>
          <a:xfrm>
            <a:off x="4447970" y="5206305"/>
            <a:ext cx="1130004" cy="167868"/>
            <a:chOff x="7807994" y="5995770"/>
            <a:chExt cx="1107948" cy="164592"/>
          </a:xfrm>
          <a:solidFill>
            <a:srgbClr val="92D050"/>
          </a:solidFill>
        </p:grpSpPr>
        <p:sp>
          <p:nvSpPr>
            <p:cNvPr id="51" name="Rectangle 50"/>
            <p:cNvSpPr/>
            <p:nvPr/>
          </p:nvSpPr>
          <p:spPr bwMode="auto">
            <a:xfrm>
              <a:off x="7807994" y="5995770"/>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53" name="Rectangle 52"/>
            <p:cNvSpPr/>
            <p:nvPr/>
          </p:nvSpPr>
          <p:spPr bwMode="auto">
            <a:xfrm>
              <a:off x="8030498" y="5995770"/>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54" name="Rectangle 53"/>
            <p:cNvSpPr/>
            <p:nvPr/>
          </p:nvSpPr>
          <p:spPr bwMode="auto">
            <a:xfrm>
              <a:off x="8266718" y="5995770"/>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55" name="Rectangle 54"/>
            <p:cNvSpPr/>
            <p:nvPr/>
          </p:nvSpPr>
          <p:spPr bwMode="auto">
            <a:xfrm>
              <a:off x="8505986" y="5995770"/>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56" name="Rectangle 55"/>
            <p:cNvSpPr/>
            <p:nvPr/>
          </p:nvSpPr>
          <p:spPr bwMode="auto">
            <a:xfrm>
              <a:off x="8742206" y="5995770"/>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grpSp>
      <p:sp>
        <p:nvSpPr>
          <p:cNvPr id="92" name="TextBox 91"/>
          <p:cNvSpPr txBox="1"/>
          <p:nvPr/>
        </p:nvSpPr>
        <p:spPr>
          <a:xfrm>
            <a:off x="5542770" y="5018530"/>
            <a:ext cx="1235699" cy="484954"/>
          </a:xfrm>
          <a:prstGeom prst="rect">
            <a:avLst/>
          </a:prstGeom>
          <a:noFill/>
        </p:spPr>
        <p:txBody>
          <a:bodyPr wrap="none" lIns="186521" tIns="149217" rIns="186521" bIns="149217" rtlCol="0">
            <a:noAutofit/>
          </a:bodyPr>
          <a:lstStyle/>
          <a:p>
            <a:pPr marL="0" marR="0" lvl="0" indent="0" defTabSz="777149"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mj-lt"/>
                <a:cs typeface="Segoe UI Semibold" panose="020B0702040204020203" pitchFamily="34" charset="0"/>
              </a:rPr>
              <a:t>HDFS</a:t>
            </a:r>
          </a:p>
        </p:txBody>
      </p:sp>
      <p:sp>
        <p:nvSpPr>
          <p:cNvPr id="93" name="Rectangle 92"/>
          <p:cNvSpPr/>
          <p:nvPr/>
        </p:nvSpPr>
        <p:spPr bwMode="auto">
          <a:xfrm>
            <a:off x="4266144" y="3867718"/>
            <a:ext cx="3674457" cy="923277"/>
          </a:xfrm>
          <a:prstGeom prst="rect">
            <a:avLst/>
          </a:prstGeom>
          <a:solidFill>
            <a:srgbClr val="2A80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94" name="Rectangle 93"/>
          <p:cNvSpPr/>
          <p:nvPr/>
        </p:nvSpPr>
        <p:spPr bwMode="auto">
          <a:xfrm>
            <a:off x="4266144" y="2869831"/>
            <a:ext cx="3674457" cy="997886"/>
          </a:xfrm>
          <a:prstGeom prst="rect">
            <a:avLst/>
          </a:prstGeom>
          <a:solidFill>
            <a:srgbClr val="3398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95" name="TextBox 94"/>
          <p:cNvSpPr txBox="1"/>
          <p:nvPr/>
        </p:nvSpPr>
        <p:spPr>
          <a:xfrm>
            <a:off x="5481605" y="4032328"/>
            <a:ext cx="1235699" cy="484954"/>
          </a:xfrm>
          <a:prstGeom prst="rect">
            <a:avLst/>
          </a:prstGeom>
          <a:noFill/>
        </p:spPr>
        <p:txBody>
          <a:bodyPr wrap="none" lIns="186521" tIns="149217" rIns="186521" bIns="149217" rtlCol="0">
            <a:noAutofit/>
          </a:bodyPr>
          <a:lstStyle/>
          <a:p>
            <a:pPr marL="0" marR="0" lvl="0" indent="0" algn="ctr" defTabSz="777149"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chemeClr val="bg1"/>
                </a:solidFill>
                <a:effectLst/>
                <a:uLnTx/>
                <a:uFillTx/>
                <a:latin typeface="+mj-lt"/>
                <a:cs typeface="Segoe UI Semibold" panose="020B0702040204020203" pitchFamily="34" charset="0"/>
              </a:rPr>
              <a:t>YARN</a:t>
            </a:r>
            <a:endParaRPr kumimoji="0" lang="en-US" sz="2203" b="0" i="0" u="none" strike="noStrike" kern="0" cap="none" spc="0" normalizeH="0" baseline="0" noProof="0" dirty="0">
              <a:ln>
                <a:noFill/>
              </a:ln>
              <a:solidFill>
                <a:schemeClr val="bg1"/>
              </a:solidFill>
              <a:effectLst/>
              <a:uLnTx/>
              <a:uFillTx/>
              <a:latin typeface="+mj-lt"/>
              <a:cs typeface="Segoe UI Semibold" panose="020B0702040204020203" pitchFamily="34" charset="0"/>
            </a:endParaRPr>
          </a:p>
        </p:txBody>
      </p:sp>
      <p:sp>
        <p:nvSpPr>
          <p:cNvPr id="96" name="Trapezoid 95"/>
          <p:cNvSpPr/>
          <p:nvPr/>
        </p:nvSpPr>
        <p:spPr bwMode="auto">
          <a:xfrm flipV="1">
            <a:off x="4754983" y="3858578"/>
            <a:ext cx="1014206" cy="270455"/>
          </a:xfrm>
          <a:prstGeom prst="trapezoid">
            <a:avLst/>
          </a:prstGeom>
          <a:solidFill>
            <a:srgbClr val="3398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97" name="Trapezoid 96"/>
          <p:cNvSpPr/>
          <p:nvPr/>
        </p:nvSpPr>
        <p:spPr bwMode="auto">
          <a:xfrm flipV="1">
            <a:off x="6454652" y="3866163"/>
            <a:ext cx="1014206" cy="270455"/>
          </a:xfrm>
          <a:prstGeom prst="trapezoid">
            <a:avLst/>
          </a:prstGeom>
          <a:solidFill>
            <a:srgbClr val="3398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98" name="TextBox 97"/>
          <p:cNvSpPr txBox="1"/>
          <p:nvPr/>
        </p:nvSpPr>
        <p:spPr>
          <a:xfrm>
            <a:off x="4266599" y="2883599"/>
            <a:ext cx="1847332" cy="579768"/>
          </a:xfrm>
          <a:prstGeom prst="rect">
            <a:avLst/>
          </a:prstGeom>
          <a:noFill/>
        </p:spPr>
        <p:txBody>
          <a:bodyPr wrap="none" lIns="186521" tIns="149217" rIns="186521" bIns="149217" rtlCol="0">
            <a:noAutofit/>
          </a:bodyPr>
          <a:lstStyle>
            <a:defPPr>
              <a:defRPr lang="en-US"/>
            </a:defPPr>
            <a:lvl1pPr>
              <a:lnSpc>
                <a:spcPct val="90000"/>
              </a:lnSpc>
              <a:spcAft>
                <a:spcPts val="600"/>
              </a:spcAft>
              <a:defRPr sz="2400" b="1">
                <a:solidFill>
                  <a:schemeClr val="bg1"/>
                </a:solidFill>
              </a:defRPr>
            </a:lvl1pPr>
          </a:lstStyle>
          <a:p>
            <a:pPr marL="0" marR="0" lvl="0" indent="0" algn="ctr" defTabSz="777149" eaLnBrk="1" fontAlgn="auto" latinLnBrk="0" hangingPunct="1">
              <a:lnSpc>
                <a:spcPct val="90000"/>
              </a:lnSpc>
              <a:spcBef>
                <a:spcPts val="0"/>
              </a:spcBef>
              <a:spcAft>
                <a:spcPts val="510"/>
              </a:spcAft>
              <a:buClrTx/>
              <a:buSzTx/>
              <a:buFontTx/>
              <a:buNone/>
              <a:tabLst/>
              <a:defRPr/>
            </a:pPr>
            <a:r>
              <a:rPr kumimoji="0" lang="en-US" sz="2040" b="0" i="0" u="none" strike="noStrike" kern="0" cap="none" spc="0" normalizeH="0" baseline="0" noProof="0" dirty="0">
                <a:ln>
                  <a:noFill/>
                </a:ln>
                <a:solidFill>
                  <a:schemeClr val="bg1"/>
                </a:solidFill>
                <a:effectLst/>
                <a:uLnTx/>
                <a:uFillTx/>
                <a:latin typeface="+mj-lt"/>
                <a:cs typeface="Segoe UI Semibold" panose="020B0702040204020203" pitchFamily="34" charset="0"/>
              </a:rPr>
              <a:t>MapReduce</a:t>
            </a:r>
          </a:p>
        </p:txBody>
      </p:sp>
      <p:sp>
        <p:nvSpPr>
          <p:cNvPr id="99" name="TextBox 98"/>
          <p:cNvSpPr txBox="1"/>
          <p:nvPr/>
        </p:nvSpPr>
        <p:spPr>
          <a:xfrm>
            <a:off x="6219237" y="2880002"/>
            <a:ext cx="1552438" cy="564291"/>
          </a:xfrm>
          <a:prstGeom prst="rect">
            <a:avLst/>
          </a:prstGeom>
          <a:noFill/>
        </p:spPr>
        <p:txBody>
          <a:bodyPr wrap="none" lIns="186521" tIns="149217" rIns="186521" bIns="149217" rtlCol="0">
            <a:noAutofit/>
          </a:bodyPr>
          <a:lstStyle>
            <a:defPPr>
              <a:defRPr lang="en-US"/>
            </a:defPPr>
            <a:lvl1pPr>
              <a:lnSpc>
                <a:spcPct val="90000"/>
              </a:lnSpc>
              <a:spcAft>
                <a:spcPts val="600"/>
              </a:spcAft>
              <a:defRPr sz="2400" b="1">
                <a:solidFill>
                  <a:schemeClr val="bg1"/>
                </a:solidFill>
              </a:defRPr>
            </a:lvl1pPr>
          </a:lstStyle>
          <a:p>
            <a:pPr marL="0" marR="0" lvl="0" indent="0" algn="ctr" defTabSz="777149" eaLnBrk="1" fontAlgn="auto" latinLnBrk="0" hangingPunct="1">
              <a:lnSpc>
                <a:spcPct val="90000"/>
              </a:lnSpc>
              <a:spcBef>
                <a:spcPts val="0"/>
              </a:spcBef>
              <a:spcAft>
                <a:spcPts val="510"/>
              </a:spcAft>
              <a:buClrTx/>
              <a:buSzTx/>
              <a:buFontTx/>
              <a:buNone/>
              <a:tabLst/>
              <a:defRPr/>
            </a:pPr>
            <a:r>
              <a:rPr kumimoji="0" lang="en-US" sz="2040" b="0" i="0" u="none" strike="noStrike" kern="0" cap="none" spc="0" normalizeH="0" baseline="0" noProof="0" dirty="0" err="1">
                <a:ln>
                  <a:noFill/>
                </a:ln>
                <a:solidFill>
                  <a:schemeClr val="bg1"/>
                </a:solidFill>
                <a:effectLst/>
                <a:uLnTx/>
                <a:uFillTx/>
                <a:latin typeface="+mj-lt"/>
                <a:cs typeface="Segoe UI Semibold" panose="020B0702040204020203" pitchFamily="34" charset="0"/>
              </a:rPr>
              <a:t>Tez</a:t>
            </a:r>
            <a:endParaRPr kumimoji="0" lang="en-US" sz="2040" b="0" i="0" u="none" strike="noStrike" kern="0" cap="none" spc="0" normalizeH="0" baseline="0" noProof="0" dirty="0">
              <a:ln>
                <a:noFill/>
              </a:ln>
              <a:solidFill>
                <a:schemeClr val="bg1"/>
              </a:solidFill>
              <a:effectLst/>
              <a:uLnTx/>
              <a:uFillTx/>
              <a:latin typeface="+mj-lt"/>
              <a:cs typeface="Segoe UI Semibold" panose="020B0702040204020203" pitchFamily="34" charset="0"/>
            </a:endParaRPr>
          </a:p>
        </p:txBody>
      </p:sp>
      <p:cxnSp>
        <p:nvCxnSpPr>
          <p:cNvPr id="101" name="Straight Connector 100"/>
          <p:cNvCxnSpPr>
            <a:stCxn id="94" idx="0"/>
            <a:endCxn id="93" idx="0"/>
          </p:cNvCxnSpPr>
          <p:nvPr/>
        </p:nvCxnSpPr>
        <p:spPr>
          <a:xfrm>
            <a:off x="6103371" y="2869831"/>
            <a:ext cx="0" cy="997886"/>
          </a:xfrm>
          <a:prstGeom prst="line">
            <a:avLst/>
          </a:prstGeom>
          <a:ln w="38100">
            <a:solidFill>
              <a:schemeClr val="bg1"/>
            </a:solidFill>
            <a:prstDash val="sysDot"/>
            <a:headEnd type="none"/>
            <a:tailEnd type="none"/>
          </a:ln>
        </p:spPr>
        <p:style>
          <a:lnRef idx="1">
            <a:schemeClr val="accent5"/>
          </a:lnRef>
          <a:fillRef idx="0">
            <a:schemeClr val="accent5"/>
          </a:fillRef>
          <a:effectRef idx="0">
            <a:schemeClr val="accent5"/>
          </a:effectRef>
          <a:fontRef idx="minor">
            <a:schemeClr val="tx1"/>
          </a:fontRef>
        </p:style>
      </p:cxnSp>
      <p:sp>
        <p:nvSpPr>
          <p:cNvPr id="106" name="TextBox 105"/>
          <p:cNvSpPr txBox="1"/>
          <p:nvPr/>
        </p:nvSpPr>
        <p:spPr>
          <a:xfrm>
            <a:off x="4162168" y="2407267"/>
            <a:ext cx="3778432" cy="305722"/>
          </a:xfrm>
          <a:prstGeom prst="rect">
            <a:avLst/>
          </a:prstGeom>
          <a:noFill/>
        </p:spPr>
        <p:txBody>
          <a:bodyPr wrap="none" lIns="186521" tIns="149217" rIns="186521" bIns="149217" rtlCol="0" anchor="ctr">
            <a:noAutofit/>
          </a:bodyPr>
          <a:lstStyle/>
          <a:p>
            <a:pPr marL="0" marR="0" lvl="0" indent="0" algn="ctr" defTabSz="777149" eaLnBrk="1" fontAlgn="auto" latinLnBrk="0" hangingPunct="1">
              <a:lnSpc>
                <a:spcPct val="90000"/>
              </a:lnSpc>
              <a:spcBef>
                <a:spcPts val="0"/>
              </a:spcBef>
              <a:spcAft>
                <a:spcPts val="612"/>
              </a:spcAft>
              <a:buClrTx/>
              <a:buSzTx/>
              <a:buFontTx/>
              <a:buNone/>
              <a:tabLst/>
              <a:defRPr/>
            </a:pPr>
            <a:r>
              <a:rPr kumimoji="0" lang="en-US" sz="2203" b="0" i="0" u="none" strike="noStrike" kern="0" cap="none" spc="0" normalizeH="0" baseline="0" noProof="0" dirty="0">
                <a:ln>
                  <a:noFill/>
                </a:ln>
                <a:effectLst/>
                <a:uLnTx/>
                <a:uFillTx/>
                <a:latin typeface="+mj-lt"/>
                <a:cs typeface="Segoe UI Semibold" panose="020B0702040204020203" pitchFamily="34" charset="0"/>
              </a:rPr>
              <a:t>Hadoop Core</a:t>
            </a:r>
          </a:p>
        </p:txBody>
      </p:sp>
      <p:grpSp>
        <p:nvGrpSpPr>
          <p:cNvPr id="108" name="Group 107"/>
          <p:cNvGrpSpPr/>
          <p:nvPr/>
        </p:nvGrpSpPr>
        <p:grpSpPr>
          <a:xfrm>
            <a:off x="6641671" y="5227136"/>
            <a:ext cx="1130004" cy="167868"/>
            <a:chOff x="7807994" y="5995770"/>
            <a:chExt cx="1107948" cy="164592"/>
          </a:xfrm>
          <a:solidFill>
            <a:srgbClr val="92D050"/>
          </a:solidFill>
        </p:grpSpPr>
        <p:sp>
          <p:nvSpPr>
            <p:cNvPr id="109" name="Rectangle 108"/>
            <p:cNvSpPr/>
            <p:nvPr/>
          </p:nvSpPr>
          <p:spPr bwMode="auto">
            <a:xfrm>
              <a:off x="7807994" y="5995770"/>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110" name="Rectangle 109"/>
            <p:cNvSpPr/>
            <p:nvPr/>
          </p:nvSpPr>
          <p:spPr bwMode="auto">
            <a:xfrm>
              <a:off x="8030498" y="5995770"/>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111" name="Rectangle 110"/>
            <p:cNvSpPr/>
            <p:nvPr/>
          </p:nvSpPr>
          <p:spPr bwMode="auto">
            <a:xfrm>
              <a:off x="8266718" y="5995770"/>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112" name="Rectangle 111"/>
            <p:cNvSpPr/>
            <p:nvPr/>
          </p:nvSpPr>
          <p:spPr bwMode="auto">
            <a:xfrm>
              <a:off x="8505986" y="5995770"/>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113" name="Rectangle 112"/>
            <p:cNvSpPr/>
            <p:nvPr/>
          </p:nvSpPr>
          <p:spPr bwMode="auto">
            <a:xfrm>
              <a:off x="8742206" y="5995770"/>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grpSp>
      <p:grpSp>
        <p:nvGrpSpPr>
          <p:cNvPr id="74" name="Group 73"/>
          <p:cNvGrpSpPr/>
          <p:nvPr/>
        </p:nvGrpSpPr>
        <p:grpSpPr>
          <a:xfrm>
            <a:off x="4447970" y="5512782"/>
            <a:ext cx="3302969" cy="167868"/>
            <a:chOff x="7851648" y="2916936"/>
            <a:chExt cx="3238500" cy="164592"/>
          </a:xfrm>
          <a:solidFill>
            <a:srgbClr val="92D050"/>
          </a:solidFill>
        </p:grpSpPr>
        <p:grpSp>
          <p:nvGrpSpPr>
            <p:cNvPr id="75" name="Group 74"/>
            <p:cNvGrpSpPr/>
            <p:nvPr/>
          </p:nvGrpSpPr>
          <p:grpSpPr>
            <a:xfrm>
              <a:off x="7851648" y="2916936"/>
              <a:ext cx="1586484" cy="164592"/>
              <a:chOff x="7851648" y="2916936"/>
              <a:chExt cx="1586484" cy="164592"/>
            </a:xfrm>
            <a:grpFill/>
          </p:grpSpPr>
          <p:sp>
            <p:nvSpPr>
              <p:cNvPr id="84" name="Rectangle 83"/>
              <p:cNvSpPr/>
              <p:nvPr/>
            </p:nvSpPr>
            <p:spPr bwMode="auto">
              <a:xfrm>
                <a:off x="785164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85" name="Rectangle 84"/>
              <p:cNvSpPr/>
              <p:nvPr/>
            </p:nvSpPr>
            <p:spPr bwMode="auto">
              <a:xfrm>
                <a:off x="9264396"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86" name="Rectangle 85"/>
              <p:cNvSpPr/>
              <p:nvPr/>
            </p:nvSpPr>
            <p:spPr bwMode="auto">
              <a:xfrm>
                <a:off x="807415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87" name="Rectangle 86"/>
              <p:cNvSpPr/>
              <p:nvPr/>
            </p:nvSpPr>
            <p:spPr bwMode="auto">
              <a:xfrm>
                <a:off x="831037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88" name="Rectangle 87"/>
              <p:cNvSpPr/>
              <p:nvPr/>
            </p:nvSpPr>
            <p:spPr bwMode="auto">
              <a:xfrm>
                <a:off x="854964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89" name="Rectangle 88"/>
              <p:cNvSpPr/>
              <p:nvPr/>
            </p:nvSpPr>
            <p:spPr bwMode="auto">
              <a:xfrm>
                <a:off x="878586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90" name="Rectangle 89"/>
              <p:cNvSpPr/>
              <p:nvPr/>
            </p:nvSpPr>
            <p:spPr bwMode="auto">
              <a:xfrm>
                <a:off x="902512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grpSp>
        <p:grpSp>
          <p:nvGrpSpPr>
            <p:cNvPr id="76" name="Group 75"/>
            <p:cNvGrpSpPr/>
            <p:nvPr/>
          </p:nvGrpSpPr>
          <p:grpSpPr>
            <a:xfrm>
              <a:off x="9503664" y="2916936"/>
              <a:ext cx="1586484" cy="164592"/>
              <a:chOff x="7851648" y="2916936"/>
              <a:chExt cx="1586484" cy="164592"/>
            </a:xfrm>
            <a:grpFill/>
          </p:grpSpPr>
          <p:sp>
            <p:nvSpPr>
              <p:cNvPr id="77" name="Rectangle 76"/>
              <p:cNvSpPr/>
              <p:nvPr/>
            </p:nvSpPr>
            <p:spPr bwMode="auto">
              <a:xfrm>
                <a:off x="785164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78" name="Rectangle 77"/>
              <p:cNvSpPr/>
              <p:nvPr/>
            </p:nvSpPr>
            <p:spPr bwMode="auto">
              <a:xfrm>
                <a:off x="9264396"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79" name="Rectangle 78"/>
              <p:cNvSpPr/>
              <p:nvPr/>
            </p:nvSpPr>
            <p:spPr bwMode="auto">
              <a:xfrm>
                <a:off x="807415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80" name="Rectangle 79"/>
              <p:cNvSpPr/>
              <p:nvPr/>
            </p:nvSpPr>
            <p:spPr bwMode="auto">
              <a:xfrm>
                <a:off x="8310372"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81" name="Rectangle 80"/>
              <p:cNvSpPr/>
              <p:nvPr/>
            </p:nvSpPr>
            <p:spPr bwMode="auto">
              <a:xfrm>
                <a:off x="854964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82" name="Rectangle 81"/>
              <p:cNvSpPr/>
              <p:nvPr/>
            </p:nvSpPr>
            <p:spPr bwMode="auto">
              <a:xfrm>
                <a:off x="8785860"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sp>
            <p:nvSpPr>
              <p:cNvPr id="83" name="Rectangle 82"/>
              <p:cNvSpPr/>
              <p:nvPr/>
            </p:nvSpPr>
            <p:spPr bwMode="auto">
              <a:xfrm>
                <a:off x="9025128" y="2916936"/>
                <a:ext cx="173736" cy="164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04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endParaRPr>
              </a:p>
            </p:txBody>
          </p:sp>
        </p:grpSp>
      </p:grpSp>
      <p:sp>
        <p:nvSpPr>
          <p:cNvPr id="42" name="Rectangle 41"/>
          <p:cNvSpPr/>
          <p:nvPr/>
        </p:nvSpPr>
        <p:spPr>
          <a:xfrm>
            <a:off x="332714" y="2904440"/>
            <a:ext cx="3653567" cy="3139321"/>
          </a:xfrm>
          <a:prstGeom prst="rect">
            <a:avLst/>
          </a:prstGeom>
        </p:spPr>
        <p:txBody>
          <a:bodyPr wrap="square">
            <a:noAutofit/>
          </a:bodyPr>
          <a:lstStyle/>
          <a:p>
            <a:pPr marL="285750" indent="-285750">
              <a:buFont typeface="Arial" panose="020B0604020202020204" pitchFamily="34" charset="0"/>
              <a:buChar char="•"/>
            </a:pPr>
            <a:r>
              <a:rPr lang="en-US" sz="1600" dirty="0">
                <a:latin typeface="+mj-lt"/>
              </a:rPr>
              <a:t>Open source</a:t>
            </a:r>
          </a:p>
          <a:p>
            <a:pPr marL="285750" indent="-285750">
              <a:buFont typeface="Arial" panose="020B0604020202020204" pitchFamily="34" charset="0"/>
              <a:buChar char="•"/>
            </a:pPr>
            <a:r>
              <a:rPr lang="en-US" sz="1600" dirty="0">
                <a:latin typeface="+mj-lt"/>
              </a:rPr>
              <a:t>Java-based</a:t>
            </a:r>
          </a:p>
          <a:p>
            <a:pPr marL="285750" indent="-285750">
              <a:buFont typeface="Arial" panose="020B0604020202020204" pitchFamily="34" charset="0"/>
              <a:buChar char="•"/>
            </a:pPr>
            <a:r>
              <a:rPr lang="en-US" sz="1600" dirty="0">
                <a:latin typeface="+mj-lt"/>
              </a:rPr>
              <a:t>Runs on variety of hardware platforms, including clusters of commodity hardware</a:t>
            </a:r>
          </a:p>
          <a:p>
            <a:pPr marL="285750" indent="-285750">
              <a:buFont typeface="Arial" panose="020B0604020202020204" pitchFamily="34" charset="0"/>
              <a:buChar char="•"/>
            </a:pPr>
            <a:r>
              <a:rPr lang="en-US" sz="1600" dirty="0">
                <a:latin typeface="+mj-lt"/>
              </a:rPr>
              <a:t>Tolerant to failures of nodes, software components, network</a:t>
            </a:r>
          </a:p>
          <a:p>
            <a:pPr marL="285750" indent="-285750">
              <a:buFont typeface="Arial" panose="020B0604020202020204" pitchFamily="34" charset="0"/>
              <a:buChar char="•"/>
            </a:pPr>
            <a:r>
              <a:rPr lang="en-US" sz="1600" dirty="0">
                <a:latin typeface="+mj-lt"/>
              </a:rPr>
              <a:t>Scales with the cluster</a:t>
            </a:r>
          </a:p>
          <a:p>
            <a:pPr marL="285750" indent="-285750">
              <a:buFont typeface="Arial" panose="020B0604020202020204" pitchFamily="34" charset="0"/>
              <a:buChar char="•"/>
            </a:pPr>
            <a:r>
              <a:rPr lang="en-US" sz="1600" dirty="0">
                <a:latin typeface="+mj-lt"/>
              </a:rPr>
              <a:t>Rich ecosystem that supports SQL/NoSQL, Streaming, Real-time and Interactive applications. </a:t>
            </a:r>
          </a:p>
        </p:txBody>
      </p:sp>
      <p:sp>
        <p:nvSpPr>
          <p:cNvPr id="91" name="Rectangle 90"/>
          <p:cNvSpPr/>
          <p:nvPr/>
        </p:nvSpPr>
        <p:spPr>
          <a:xfrm>
            <a:off x="8082592" y="2883600"/>
            <a:ext cx="4231646" cy="3181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777149">
              <a:defRPr/>
            </a:pPr>
            <a:endParaRPr lang="en-US" sz="1600" kern="0" dirty="0">
              <a:solidFill>
                <a:schemeClr val="tx1"/>
              </a:solidFill>
              <a:latin typeface="+mj-lt"/>
            </a:endParaRPr>
          </a:p>
          <a:p>
            <a:pPr lvl="0" defTabSz="777149">
              <a:defRPr/>
            </a:pPr>
            <a:r>
              <a:rPr lang="en-US" sz="1600" kern="0" dirty="0">
                <a:solidFill>
                  <a:schemeClr val="tx1"/>
                </a:solidFill>
                <a:latin typeface="+mj-lt"/>
              </a:rPr>
              <a:t>Develop programs based on </a:t>
            </a:r>
            <a:r>
              <a:rPr lang="en-US" sz="1600" b="1" kern="0" dirty="0">
                <a:solidFill>
                  <a:schemeClr val="tx1"/>
                </a:solidFill>
                <a:latin typeface="+mj-lt"/>
              </a:rPr>
              <a:t>MapReduce</a:t>
            </a:r>
            <a:r>
              <a:rPr lang="en-US" sz="1600" kern="0" dirty="0">
                <a:solidFill>
                  <a:schemeClr val="tx1"/>
                </a:solidFill>
                <a:latin typeface="+mj-lt"/>
              </a:rPr>
              <a:t>, </a:t>
            </a:r>
            <a:r>
              <a:rPr lang="en-US" sz="1600" b="1" kern="0" dirty="0" err="1">
                <a:solidFill>
                  <a:schemeClr val="tx1"/>
                </a:solidFill>
                <a:latin typeface="+mj-lt"/>
              </a:rPr>
              <a:t>Tez</a:t>
            </a:r>
            <a:r>
              <a:rPr lang="en-US" sz="1600" kern="0" dirty="0">
                <a:solidFill>
                  <a:schemeClr val="tx1"/>
                </a:solidFill>
                <a:latin typeface="+mj-lt"/>
              </a:rPr>
              <a:t>, etc. on top of </a:t>
            </a:r>
            <a:r>
              <a:rPr lang="en-US" sz="1600" b="1" kern="0" dirty="0">
                <a:solidFill>
                  <a:schemeClr val="tx1"/>
                </a:solidFill>
                <a:latin typeface="+mj-lt"/>
              </a:rPr>
              <a:t>YARN</a:t>
            </a:r>
          </a:p>
          <a:p>
            <a:pPr lvl="0" defTabSz="777149">
              <a:defRPr/>
            </a:pPr>
            <a:endParaRPr lang="en-US" sz="1600" b="1" kern="0" dirty="0">
              <a:solidFill>
                <a:schemeClr val="tx1"/>
              </a:solidFill>
              <a:latin typeface="+mj-lt"/>
            </a:endParaRPr>
          </a:p>
          <a:p>
            <a:pPr lvl="0" defTabSz="777149">
              <a:defRPr/>
            </a:pPr>
            <a:endParaRPr lang="en-US" sz="1600" b="1" kern="0" dirty="0">
              <a:solidFill>
                <a:schemeClr val="tx1"/>
              </a:solidFill>
              <a:latin typeface="+mj-lt"/>
            </a:endParaRPr>
          </a:p>
          <a:p>
            <a:pPr lvl="0" defTabSz="777149">
              <a:defRPr/>
            </a:pPr>
            <a:r>
              <a:rPr lang="en-US" sz="1600" b="1" kern="0" dirty="0">
                <a:solidFill>
                  <a:schemeClr val="tx1"/>
                </a:solidFill>
                <a:latin typeface="+mj-lt"/>
              </a:rPr>
              <a:t>YARN</a:t>
            </a:r>
            <a:r>
              <a:rPr lang="en-US" sz="1600" kern="0" dirty="0">
                <a:solidFill>
                  <a:schemeClr val="tx1"/>
                </a:solidFill>
                <a:latin typeface="+mj-lt"/>
              </a:rPr>
              <a:t>, a distributed resource manager that allocates and controls access to the resources of the cluster manager</a:t>
            </a:r>
          </a:p>
          <a:p>
            <a:pPr lvl="0" defTabSz="777149">
              <a:defRPr/>
            </a:pPr>
            <a:endParaRPr lang="en-US" sz="1600" b="1" kern="0" dirty="0">
              <a:solidFill>
                <a:schemeClr val="tx1"/>
              </a:solidFill>
              <a:latin typeface="+mj-lt"/>
            </a:endParaRPr>
          </a:p>
          <a:p>
            <a:pPr lvl="0" defTabSz="777149">
              <a:defRPr/>
            </a:pPr>
            <a:endParaRPr lang="en-US" sz="1600" b="1" kern="0" dirty="0">
              <a:solidFill>
                <a:schemeClr val="tx1"/>
              </a:solidFill>
              <a:latin typeface="+mj-lt"/>
            </a:endParaRPr>
          </a:p>
          <a:p>
            <a:pPr lvl="0" defTabSz="777149">
              <a:defRPr/>
            </a:pPr>
            <a:r>
              <a:rPr lang="en-US" sz="1600" b="1" kern="0" dirty="0">
                <a:solidFill>
                  <a:schemeClr val="tx1"/>
                </a:solidFill>
                <a:latin typeface="+mj-lt"/>
              </a:rPr>
              <a:t>HDFS</a:t>
            </a:r>
            <a:r>
              <a:rPr lang="en-US" sz="1600" kern="0" dirty="0">
                <a:solidFill>
                  <a:schemeClr val="tx1"/>
                </a:solidFill>
                <a:latin typeface="+mj-lt"/>
              </a:rPr>
              <a:t> - A scalable, reliable file system (HDFS)</a:t>
            </a:r>
          </a:p>
        </p:txBody>
      </p:sp>
    </p:spTree>
    <p:extLst>
      <p:ext uri="{BB962C8B-B14F-4D97-AF65-F5344CB8AC3E}">
        <p14:creationId xmlns:p14="http://schemas.microsoft.com/office/powerpoint/2010/main" val="3497851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3|5.3|8.9|17.1"/>
</p:tagLst>
</file>

<file path=ppt/tags/tag2.xml><?xml version="1.0" encoding="utf-8"?>
<p:tagLst xmlns:a="http://schemas.openxmlformats.org/drawingml/2006/main" xmlns:r="http://schemas.openxmlformats.org/officeDocument/2006/relationships" xmlns:p="http://schemas.openxmlformats.org/presentationml/2006/main">
  <p:tag name="TIMING" val="|0.4|3|5.3|8.9|17.1"/>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7c1680aa-5e06-422e-aab8-bad973cd1e4d"/>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774C582-B24E-43FB-B834-3B4581B61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13894</TotalTime>
  <Words>1813</Words>
  <Application>Microsoft Office PowerPoint</Application>
  <PresentationFormat>Custom</PresentationFormat>
  <Paragraphs>409</Paragraphs>
  <Slides>45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MS PGothic</vt:lpstr>
      <vt:lpstr>Arial</vt:lpstr>
      <vt:lpstr>Calibri</vt:lpstr>
      <vt:lpstr>Consolas</vt:lpstr>
      <vt:lpstr>Segoe UI</vt:lpstr>
      <vt:lpstr>Segoe UI Light</vt:lpstr>
      <vt:lpstr>Segoe UI Semibold</vt:lpstr>
      <vt:lpstr>Wingdings</vt:lpstr>
      <vt:lpstr>1_Office Theme</vt:lpstr>
      <vt:lpstr>PowerPoint Presentation</vt:lpstr>
      <vt:lpstr>Introducing Azure Data Lake Analytics Massively parallel, extensible, analytics made simple </vt:lpstr>
      <vt:lpstr>Start in seconds, Scale instantly, Pay per job</vt:lpstr>
      <vt:lpstr>Develop massively parallel programs with simplicity</vt:lpstr>
      <vt:lpstr>Debug and Optimize your Big Data programs with ease</vt:lpstr>
      <vt:lpstr>DEMO Start in seconds, Scale instantly, Pay per job </vt:lpstr>
      <vt:lpstr>Hadoop &amp; Big Data Azure</vt:lpstr>
      <vt:lpstr>Big Data in Azure</vt:lpstr>
      <vt:lpstr>Apache Hadoop</vt:lpstr>
      <vt:lpstr>PowerPoint Presentation</vt:lpstr>
      <vt:lpstr>U-SQL Batch Job Execution</vt:lpstr>
      <vt:lpstr>Demo: U-SQL Batch Job Execution Job Graph, Playback, &amp; Heatmaps</vt:lpstr>
      <vt:lpstr>PowerPoint Presentation</vt:lpstr>
      <vt:lpstr>PowerPoint Presentation</vt:lpstr>
      <vt:lpstr>Plans, Graphs, Vertexes, and Containers</vt:lpstr>
      <vt:lpstr>Azure Data Lake Analytics Unit (AU)</vt:lpstr>
      <vt:lpstr>Vertexes vs AUs vs Containers</vt:lpstr>
      <vt:lpstr>Demo: U-SQL in VS Visual Studio Integration U-SQL Script Authoring Code-Behind</vt:lpstr>
      <vt:lpstr>Job Lifecycle States</vt:lpstr>
      <vt:lpstr>Compilation</vt:lpstr>
      <vt:lpstr>U-SQL Compilation Process</vt:lpstr>
      <vt:lpstr>U-SQL &amp; C#: Unmanaged to Managed Transitions (Part 1)</vt:lpstr>
      <vt:lpstr>U-SQL &amp; C#: Unmanaged to Managed Transitions (part 2)</vt:lpstr>
      <vt:lpstr>Constant-foldable expressions (part 1)</vt:lpstr>
      <vt:lpstr>Constant-foldable expressions (part 2)</vt:lpstr>
      <vt:lpstr>Batch Job Queue</vt:lpstr>
      <vt:lpstr>Why does a Job stay in the queue?</vt:lpstr>
      <vt:lpstr>The Job Queue</vt:lpstr>
      <vt:lpstr>Understanding Queue Priority</vt:lpstr>
      <vt:lpstr>Batch U-SQL Job Execution</vt:lpstr>
      <vt:lpstr>Job Resources and Vertexes</vt:lpstr>
      <vt:lpstr>Execution with Requested Parallelism</vt:lpstr>
      <vt:lpstr>Relationships between vertexes</vt:lpstr>
      <vt:lpstr>DEMO   Job Heat maps Job Playback</vt:lpstr>
      <vt:lpstr>Stage (SuperVertex)</vt:lpstr>
      <vt:lpstr>Stage Details</vt:lpstr>
      <vt:lpstr>Automatic Vertex retry</vt:lpstr>
      <vt:lpstr>Inside a Stage: The Operator Graph</vt:lpstr>
      <vt:lpstr>DEMO  Vertex Execution View Critical Path </vt:lpstr>
      <vt:lpstr>PowerPoint Presentation</vt:lpstr>
      <vt:lpstr>PowerPoint Presentation</vt:lpstr>
      <vt:lpstr>PowerPoint Presentation</vt:lpstr>
      <vt:lpstr>Local Execution</vt:lpstr>
      <vt:lpstr>DEMO  Local Execution</vt:lpstr>
      <vt:lpstr>Local Execution</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435</cp:revision>
  <dcterms:created xsi:type="dcterms:W3CDTF">2015-12-21T19:38:12Z</dcterms:created>
  <dcterms:modified xsi:type="dcterms:W3CDTF">2016-12-16T15:54:24Z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