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77" r:id="rId4"/>
  </p:sldMasterIdLst>
  <p:notesMasterIdLst>
    <p:notesMasterId r:id="rId49"/>
  </p:notesMasterIdLst>
  <p:handoutMasterIdLst>
    <p:handoutMasterId r:id="rId50"/>
  </p:handoutMasterIdLst>
  <p:sldIdLst>
    <p:sldId id="1525" r:id="rId5"/>
    <p:sldId id="1574" r:id="rId6"/>
    <p:sldId id="1672" r:id="rId7"/>
    <p:sldId id="1685" r:id="rId8"/>
    <p:sldId id="1674" r:id="rId9"/>
    <p:sldId id="1671" r:id="rId10"/>
    <p:sldId id="1575" r:id="rId11"/>
    <p:sldId id="1576" r:id="rId12"/>
    <p:sldId id="1577" r:id="rId13"/>
    <p:sldId id="1662" r:id="rId14"/>
    <p:sldId id="1578" r:id="rId15"/>
    <p:sldId id="1684" r:id="rId16"/>
    <p:sldId id="1669" r:id="rId17"/>
    <p:sldId id="1670" r:id="rId18"/>
    <p:sldId id="1675" r:id="rId19"/>
    <p:sldId id="1581" r:id="rId20"/>
    <p:sldId id="1582" r:id="rId21"/>
    <p:sldId id="1583" r:id="rId22"/>
    <p:sldId id="1584" r:id="rId23"/>
    <p:sldId id="1585" r:id="rId24"/>
    <p:sldId id="1586" r:id="rId25"/>
    <p:sldId id="1587" r:id="rId26"/>
    <p:sldId id="1588" r:id="rId27"/>
    <p:sldId id="1589" r:id="rId28"/>
    <p:sldId id="1590" r:id="rId29"/>
    <p:sldId id="1591" r:id="rId30"/>
    <p:sldId id="1592" r:id="rId31"/>
    <p:sldId id="1605" r:id="rId32"/>
    <p:sldId id="1606" r:id="rId33"/>
    <p:sldId id="1593" r:id="rId34"/>
    <p:sldId id="1594" r:id="rId35"/>
    <p:sldId id="1595" r:id="rId36"/>
    <p:sldId id="1596" r:id="rId37"/>
    <p:sldId id="1597" r:id="rId38"/>
    <p:sldId id="1655" r:id="rId39"/>
    <p:sldId id="1683" r:id="rId40"/>
    <p:sldId id="1598" r:id="rId41"/>
    <p:sldId id="1599" r:id="rId42"/>
    <p:sldId id="1600" r:id="rId43"/>
    <p:sldId id="1601" r:id="rId44"/>
    <p:sldId id="1602" r:id="rId45"/>
    <p:sldId id="1603" r:id="rId46"/>
    <p:sldId id="1604" r:id="rId47"/>
    <p:sldId id="1637" r:id="rId4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4610"/>
    <a:srgbClr val="DA80C5"/>
    <a:srgbClr val="FFC000"/>
    <a:srgbClr val="E74B3C"/>
    <a:srgbClr val="92D050"/>
    <a:srgbClr val="595959"/>
    <a:srgbClr val="C539A4"/>
    <a:srgbClr val="7AC14E"/>
    <a:srgbClr val="FE5E5E"/>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4" autoAdjust="0"/>
    <p:restoredTop sz="94614" autoAdjust="0"/>
  </p:normalViewPr>
  <p:slideViewPr>
    <p:cSldViewPr snapToObjects="1">
      <p:cViewPr varScale="1">
        <p:scale>
          <a:sx n="126" d="100"/>
          <a:sy n="126" d="100"/>
        </p:scale>
        <p:origin x="51" y="79"/>
      </p:cViewPr>
      <p:guideLst/>
    </p:cSldViewPr>
  </p:slideViewPr>
  <p:outlineViewPr>
    <p:cViewPr>
      <p:scale>
        <a:sx n="33" d="100"/>
        <a:sy n="33" d="100"/>
      </p:scale>
      <p:origin x="0" y="-15570"/>
    </p:cViewPr>
  </p:outlineViewPr>
  <p:notesTextViewPr>
    <p:cViewPr>
      <p:scale>
        <a:sx n="100" d="100"/>
        <a:sy n="100" d="100"/>
      </p:scale>
      <p:origin x="0" y="0"/>
    </p:cViewPr>
  </p:notesTextViewPr>
  <p:sorterViewPr>
    <p:cViewPr varScale="1">
      <p:scale>
        <a:sx n="1" d="1"/>
        <a:sy n="1" d="1"/>
      </p:scale>
      <p:origin x="0" y="-16230"/>
    </p:cViewPr>
  </p:sorterViewPr>
  <p:notesViewPr>
    <p:cSldViewPr snapToObjects="1" showGuides="1">
      <p:cViewPr varScale="1">
        <p:scale>
          <a:sx n="83" d="100"/>
          <a:sy n="83" d="100"/>
        </p:scale>
        <p:origin x="3852" y="102"/>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j-lt"/>
                <a:ea typeface="+mn-ea"/>
                <a:cs typeface="+mn-cs"/>
              </a:defRPr>
            </a:pPr>
            <a:r>
              <a:rPr lang="en-US" sz="3200"/>
              <a:t>Population by State</a:t>
            </a:r>
          </a:p>
        </c:rich>
      </c:tx>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latin typeface="+mj-lt"/>
              <a:ea typeface="+mn-ea"/>
              <a:cs typeface="+mn-cs"/>
            </a:defRPr>
          </a:pPr>
          <a:endParaRPr lang="en-US"/>
        </a:p>
      </c:txPr>
    </c:title>
    <c:autoTitleDeleted val="0"/>
    <c:plotArea>
      <c:layout>
        <c:manualLayout>
          <c:layoutTarget val="inner"/>
          <c:xMode val="edge"/>
          <c:yMode val="edge"/>
          <c:x val="0.1321802411417323"/>
          <c:y val="0.11186718061840668"/>
          <c:w val="0.86469475885826774"/>
          <c:h val="0.54430231641841065"/>
        </c:manualLayout>
      </c:layout>
      <c:barChart>
        <c:barDir val="col"/>
        <c:grouping val="clustered"/>
        <c:varyColors val="0"/>
        <c:ser>
          <c:idx val="0"/>
          <c:order val="0"/>
          <c:tx>
            <c:strRef>
              <c:f>Sheet1!$B$1</c:f>
              <c:strCache>
                <c:ptCount val="1"/>
                <c:pt idx="0">
                  <c:v>Pop</c:v>
                </c:pt>
              </c:strCache>
            </c:strRef>
          </c:tx>
          <c:spPr>
            <a:solidFill>
              <a:schemeClr val="bg2">
                <a:lumMod val="50000"/>
              </a:schemeClr>
            </a:solidFill>
            <a:ln>
              <a:noFill/>
            </a:ln>
            <a:effectLst/>
          </c:spPr>
          <c:invertIfNegative val="0"/>
          <c:dPt>
            <c:idx val="0"/>
            <c:invertIfNegative val="0"/>
            <c:bubble3D val="0"/>
            <c:spPr>
              <a:solidFill>
                <a:srgbClr val="DA80C5"/>
              </a:solidFill>
              <a:ln>
                <a:noFill/>
              </a:ln>
              <a:effectLst/>
            </c:spPr>
            <c:extLst>
              <c:ext xmlns:c16="http://schemas.microsoft.com/office/drawing/2014/chart" uri="{C3380CC4-5D6E-409C-BE32-E72D297353CC}">
                <c16:uniqueId val="{00000001-6EF9-4F00-9F50-6E9CBD3CD82C}"/>
              </c:ext>
            </c:extLst>
          </c:dPt>
          <c:dPt>
            <c:idx val="1"/>
            <c:invertIfNegative val="0"/>
            <c:bubble3D val="0"/>
            <c:spPr>
              <a:solidFill>
                <a:srgbClr val="DA80C5"/>
              </a:solidFill>
              <a:ln>
                <a:noFill/>
              </a:ln>
              <a:effectLst/>
            </c:spPr>
            <c:extLst>
              <c:ext xmlns:c16="http://schemas.microsoft.com/office/drawing/2014/chart" uri="{C3380CC4-5D6E-409C-BE32-E72D297353CC}">
                <c16:uniqueId val="{00000003-6EF9-4F00-9F50-6E9CBD3CD82C}"/>
              </c:ext>
            </c:extLst>
          </c:dPt>
          <c:dPt>
            <c:idx val="2"/>
            <c:invertIfNegative val="0"/>
            <c:bubble3D val="0"/>
            <c:spPr>
              <a:solidFill>
                <a:srgbClr val="DA80C5"/>
              </a:solidFill>
              <a:ln>
                <a:noFill/>
              </a:ln>
              <a:effectLst/>
            </c:spPr>
            <c:extLst>
              <c:ext xmlns:c16="http://schemas.microsoft.com/office/drawing/2014/chart" uri="{C3380CC4-5D6E-409C-BE32-E72D297353CC}">
                <c16:uniqueId val="{00000005-6EF9-4F00-9F50-6E9CBD3CD82C}"/>
              </c:ext>
            </c:extLst>
          </c:dPt>
          <c:dPt>
            <c:idx val="3"/>
            <c:invertIfNegative val="0"/>
            <c:bubble3D val="0"/>
            <c:spPr>
              <a:solidFill>
                <a:srgbClr val="DA80C5"/>
              </a:solidFill>
              <a:ln>
                <a:noFill/>
              </a:ln>
              <a:effectLst/>
            </c:spPr>
            <c:extLst>
              <c:ext xmlns:c16="http://schemas.microsoft.com/office/drawing/2014/chart" uri="{C3380CC4-5D6E-409C-BE32-E72D297353CC}">
                <c16:uniqueId val="{00000007-6EF9-4F00-9F50-6E9CBD3CD82C}"/>
              </c:ext>
            </c:extLst>
          </c:dPt>
          <c:cat>
            <c:strRef>
              <c:f>Sheet1!$A$2:$A$52</c:f>
              <c:strCache>
                <c:ptCount val="51"/>
                <c:pt idx="0">
                  <c:v>California</c:v>
                </c:pt>
                <c:pt idx="1">
                  <c:v>Texas</c:v>
                </c:pt>
                <c:pt idx="2">
                  <c:v>New York</c:v>
                </c:pt>
                <c:pt idx="3">
                  <c:v>Florida</c:v>
                </c:pt>
                <c:pt idx="4">
                  <c:v>Illinois</c:v>
                </c:pt>
                <c:pt idx="5">
                  <c:v>Pennsylvania</c:v>
                </c:pt>
                <c:pt idx="6">
                  <c:v>Ohio</c:v>
                </c:pt>
                <c:pt idx="7">
                  <c:v>Georgia</c:v>
                </c:pt>
                <c:pt idx="8">
                  <c:v>Michigan</c:v>
                </c:pt>
                <c:pt idx="9">
                  <c:v>North Carolina</c:v>
                </c:pt>
                <c:pt idx="10">
                  <c:v>New Jersey</c:v>
                </c:pt>
                <c:pt idx="11">
                  <c:v>Virginia</c:v>
                </c:pt>
                <c:pt idx="12">
                  <c:v>Washington</c:v>
                </c:pt>
                <c:pt idx="13">
                  <c:v>Massachusetts</c:v>
                </c:pt>
                <c:pt idx="14">
                  <c:v>Arizona</c:v>
                </c:pt>
                <c:pt idx="15">
                  <c:v>Indiana</c:v>
                </c:pt>
                <c:pt idx="16">
                  <c:v>Tennessee</c:v>
                </c:pt>
                <c:pt idx="17">
                  <c:v>Missouri</c:v>
                </c:pt>
                <c:pt idx="18">
                  <c:v>Maryland</c:v>
                </c:pt>
                <c:pt idx="19">
                  <c:v>Wisconsin</c:v>
                </c:pt>
                <c:pt idx="20">
                  <c:v>Minnesota</c:v>
                </c:pt>
                <c:pt idx="21">
                  <c:v>Colorado</c:v>
                </c:pt>
                <c:pt idx="22">
                  <c:v>Alabama</c:v>
                </c:pt>
                <c:pt idx="23">
                  <c:v>South Carolina</c:v>
                </c:pt>
                <c:pt idx="24">
                  <c:v>Louisiana</c:v>
                </c:pt>
                <c:pt idx="25">
                  <c:v>Kentucky</c:v>
                </c:pt>
                <c:pt idx="26">
                  <c:v>Oregon</c:v>
                </c:pt>
                <c:pt idx="27">
                  <c:v>Oklahoma</c:v>
                </c:pt>
                <c:pt idx="28">
                  <c:v>Connecticut</c:v>
                </c:pt>
                <c:pt idx="29">
                  <c:v>Iowa</c:v>
                </c:pt>
                <c:pt idx="30">
                  <c:v>Mississippi</c:v>
                </c:pt>
                <c:pt idx="31">
                  <c:v>Arkansas</c:v>
                </c:pt>
                <c:pt idx="32">
                  <c:v>Kansas</c:v>
                </c:pt>
                <c:pt idx="33">
                  <c:v>Utah</c:v>
                </c:pt>
                <c:pt idx="34">
                  <c:v>Nevada</c:v>
                </c:pt>
                <c:pt idx="35">
                  <c:v>New Mexico</c:v>
                </c:pt>
                <c:pt idx="36">
                  <c:v>Nebraska</c:v>
                </c:pt>
                <c:pt idx="37">
                  <c:v>West Virginia</c:v>
                </c:pt>
                <c:pt idx="38">
                  <c:v>Idaho</c:v>
                </c:pt>
                <c:pt idx="39">
                  <c:v>Hawaii</c:v>
                </c:pt>
                <c:pt idx="40">
                  <c:v>Maine</c:v>
                </c:pt>
                <c:pt idx="41">
                  <c:v>New Hampshire</c:v>
                </c:pt>
                <c:pt idx="42">
                  <c:v>Rhode Island</c:v>
                </c:pt>
                <c:pt idx="43">
                  <c:v>Montana</c:v>
                </c:pt>
                <c:pt idx="44">
                  <c:v>Delaware</c:v>
                </c:pt>
                <c:pt idx="45">
                  <c:v>South Dakota</c:v>
                </c:pt>
                <c:pt idx="46">
                  <c:v>Alaska</c:v>
                </c:pt>
                <c:pt idx="47">
                  <c:v>North Dakota</c:v>
                </c:pt>
                <c:pt idx="48">
                  <c:v>District of Columbia</c:v>
                </c:pt>
                <c:pt idx="49">
                  <c:v>Vermont</c:v>
                </c:pt>
                <c:pt idx="50">
                  <c:v>Wyoming</c:v>
                </c:pt>
              </c:strCache>
            </c:strRef>
          </c:cat>
          <c:val>
            <c:numRef>
              <c:f>Sheet1!$B$2:$B$52</c:f>
              <c:numCache>
                <c:formatCode>#,##0</c:formatCode>
                <c:ptCount val="51"/>
                <c:pt idx="0">
                  <c:v>38041430</c:v>
                </c:pt>
                <c:pt idx="1">
                  <c:v>26059203</c:v>
                </c:pt>
                <c:pt idx="2">
                  <c:v>19570261</c:v>
                </c:pt>
                <c:pt idx="3">
                  <c:v>19317568</c:v>
                </c:pt>
                <c:pt idx="4">
                  <c:v>12875255</c:v>
                </c:pt>
                <c:pt idx="5">
                  <c:v>12763536</c:v>
                </c:pt>
                <c:pt idx="6">
                  <c:v>11544225</c:v>
                </c:pt>
                <c:pt idx="7">
                  <c:v>9919945</c:v>
                </c:pt>
                <c:pt idx="8">
                  <c:v>9883360</c:v>
                </c:pt>
                <c:pt idx="9">
                  <c:v>9656401</c:v>
                </c:pt>
                <c:pt idx="10">
                  <c:v>8864590</c:v>
                </c:pt>
                <c:pt idx="11">
                  <c:v>8185867</c:v>
                </c:pt>
                <c:pt idx="12">
                  <c:v>6897012</c:v>
                </c:pt>
                <c:pt idx="13">
                  <c:v>6646144</c:v>
                </c:pt>
                <c:pt idx="14">
                  <c:v>6553255</c:v>
                </c:pt>
                <c:pt idx="15">
                  <c:v>6537334</c:v>
                </c:pt>
                <c:pt idx="16">
                  <c:v>6456243</c:v>
                </c:pt>
                <c:pt idx="17">
                  <c:v>6021988</c:v>
                </c:pt>
                <c:pt idx="18">
                  <c:v>5884563</c:v>
                </c:pt>
                <c:pt idx="19">
                  <c:v>5726386</c:v>
                </c:pt>
                <c:pt idx="20">
                  <c:v>5379139</c:v>
                </c:pt>
                <c:pt idx="21">
                  <c:v>5187582</c:v>
                </c:pt>
                <c:pt idx="22">
                  <c:v>4822023</c:v>
                </c:pt>
                <c:pt idx="23">
                  <c:v>4723723</c:v>
                </c:pt>
                <c:pt idx="24">
                  <c:v>4601893</c:v>
                </c:pt>
                <c:pt idx="25">
                  <c:v>4380415</c:v>
                </c:pt>
                <c:pt idx="26">
                  <c:v>3899353</c:v>
                </c:pt>
                <c:pt idx="27">
                  <c:v>3814820</c:v>
                </c:pt>
                <c:pt idx="28">
                  <c:v>3590347</c:v>
                </c:pt>
                <c:pt idx="29">
                  <c:v>3074186</c:v>
                </c:pt>
                <c:pt idx="30">
                  <c:v>2984926</c:v>
                </c:pt>
                <c:pt idx="31">
                  <c:v>2949131</c:v>
                </c:pt>
                <c:pt idx="32">
                  <c:v>2885905</c:v>
                </c:pt>
                <c:pt idx="33">
                  <c:v>2855287</c:v>
                </c:pt>
                <c:pt idx="34">
                  <c:v>2758931</c:v>
                </c:pt>
                <c:pt idx="35">
                  <c:v>2085538</c:v>
                </c:pt>
                <c:pt idx="36">
                  <c:v>1855525</c:v>
                </c:pt>
                <c:pt idx="37">
                  <c:v>1855413</c:v>
                </c:pt>
                <c:pt idx="38">
                  <c:v>1595728</c:v>
                </c:pt>
                <c:pt idx="39">
                  <c:v>1392313</c:v>
                </c:pt>
                <c:pt idx="40">
                  <c:v>1329192</c:v>
                </c:pt>
                <c:pt idx="41">
                  <c:v>1320718</c:v>
                </c:pt>
                <c:pt idx="42">
                  <c:v>1050292</c:v>
                </c:pt>
                <c:pt idx="43">
                  <c:v>1005141</c:v>
                </c:pt>
                <c:pt idx="44">
                  <c:v>917092</c:v>
                </c:pt>
                <c:pt idx="45">
                  <c:v>833354</c:v>
                </c:pt>
                <c:pt idx="46">
                  <c:v>731449</c:v>
                </c:pt>
                <c:pt idx="47">
                  <c:v>699628</c:v>
                </c:pt>
                <c:pt idx="48">
                  <c:v>632323</c:v>
                </c:pt>
                <c:pt idx="49">
                  <c:v>626011</c:v>
                </c:pt>
                <c:pt idx="50">
                  <c:v>576412</c:v>
                </c:pt>
              </c:numCache>
            </c:numRef>
          </c:val>
          <c:extLst>
            <c:ext xmlns:c16="http://schemas.microsoft.com/office/drawing/2014/chart" uri="{C3380CC4-5D6E-409C-BE32-E72D297353CC}">
              <c16:uniqueId val="{00000008-6EF9-4F00-9F50-6E9CBD3CD82C}"/>
            </c:ext>
          </c:extLst>
        </c:ser>
        <c:dLbls>
          <c:showLegendKey val="0"/>
          <c:showVal val="0"/>
          <c:showCatName val="0"/>
          <c:showSerName val="0"/>
          <c:showPercent val="0"/>
          <c:showBubbleSize val="0"/>
        </c:dLbls>
        <c:gapWidth val="53"/>
        <c:overlap val="-27"/>
        <c:axId val="538473976"/>
        <c:axId val="538478680"/>
      </c:barChart>
      <c:catAx>
        <c:axId val="538473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j-lt"/>
                <a:ea typeface="+mn-ea"/>
                <a:cs typeface="+mn-cs"/>
              </a:defRPr>
            </a:pPr>
            <a:endParaRPr lang="en-US"/>
          </a:p>
        </c:txPr>
        <c:crossAx val="538478680"/>
        <c:crosses val="autoZero"/>
        <c:auto val="1"/>
        <c:lblAlgn val="ctr"/>
        <c:lblOffset val="100"/>
        <c:noMultiLvlLbl val="0"/>
      </c:catAx>
      <c:valAx>
        <c:axId val="5384786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j-lt"/>
                <a:ea typeface="+mn-ea"/>
                <a:cs typeface="+mn-cs"/>
              </a:defRPr>
            </a:pPr>
            <a:endParaRPr lang="en-US"/>
          </a:p>
        </c:txPr>
        <c:crossAx val="538473976"/>
        <c:crosses val="autoZero"/>
        <c:crossBetween val="between"/>
      </c:valAx>
      <c:spPr>
        <a:noFill/>
        <a:ln>
          <a:noFill/>
        </a:ln>
        <a:effectLst/>
      </c:spPr>
    </c:plotArea>
    <c:plotVisOnly val="1"/>
    <c:dispBlanksAs val="gap"/>
    <c:showDLblsOverMax val="0"/>
  </c:chart>
  <c:spPr>
    <a:noFill/>
    <a:ln>
      <a:noFill/>
    </a:ln>
    <a:effectLst/>
  </c:spPr>
  <c:txPr>
    <a:bodyPr/>
    <a:lstStyle/>
    <a:p>
      <a:pPr>
        <a:defRPr sz="1200">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11/8/2016</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11/8/2016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244003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339605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DCD23E1-952F-4697-92DE-9190679CD9F6}"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293407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9726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741395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286678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734022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DCD23E1-952F-4697-92DE-9190679CD9F6}"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619589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0699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095343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819704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88640" y="6622131"/>
            <a:ext cx="2798207" cy="372394"/>
          </a:xfrm>
          <a:prstGeom prst="rect">
            <a:avLst/>
          </a:prstGeom>
        </p:spPr>
        <p:txBody>
          <a:bodyPr/>
          <a:lstStyle/>
          <a:p>
            <a:fld id="{F53AE9E0-A031-482F-8964-CDA6FF26DD61}" type="datetimeFigureOut">
              <a:rPr lang="en-US" smtClean="0">
                <a:solidFill>
                  <a:prstClr val="black"/>
                </a:solidFill>
              </a:rPr>
              <a:pPr/>
              <a:t>11/8/2016</a:t>
            </a:fld>
            <a:endParaRPr lang="en-US">
              <a:solidFill>
                <a:prstClr val="black"/>
              </a:solidFill>
            </a:endParaRPr>
          </a:p>
        </p:txBody>
      </p:sp>
      <p:sp>
        <p:nvSpPr>
          <p:cNvPr id="5" name="Footer Placeholder 4"/>
          <p:cNvSpPr>
            <a:spLocks noGrp="1"/>
          </p:cNvSpPr>
          <p:nvPr>
            <p:ph type="ftr" sz="quarter" idx="11"/>
          </p:nvPr>
        </p:nvSpPr>
        <p:spPr>
          <a:xfrm>
            <a:off x="4119583" y="6614036"/>
            <a:ext cx="4197310" cy="372394"/>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0922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2B2BE4-770C-4A49-A339-C2E12CC9FAA0}" type="slidenum">
              <a:rPr lang="en-US" smtClean="0">
                <a:solidFill>
                  <a:prstClr val="black">
                    <a:tint val="75000"/>
                  </a:prstClr>
                </a:solidFill>
              </a:rPr>
              <a:pPr/>
              <a:t>‹#›</a:t>
            </a:fld>
            <a:endParaRPr lang="en-US">
              <a:solidFill>
                <a:prstClr val="black">
                  <a:tint val="75000"/>
                </a:prstClr>
              </a:solidFill>
            </a:endParaRPr>
          </a:p>
        </p:txBody>
      </p:sp>
      <p:sp>
        <p:nvSpPr>
          <p:cNvPr id="7" name="Title 1"/>
          <p:cNvSpPr txBox="1">
            <a:spLocks/>
          </p:cNvSpPr>
          <p:nvPr userDrawn="1"/>
        </p:nvSpPr>
        <p:spPr>
          <a:xfrm>
            <a:off x="77728" y="1632056"/>
            <a:ext cx="4663678" cy="5207035"/>
          </a:xfrm>
          <a:prstGeom prst="rect">
            <a:avLst/>
          </a:prstGeom>
        </p:spPr>
        <p:txBody>
          <a:bodyPr vert="horz" lIns="93260" tIns="46630" rIns="93260" bIns="46630" rtlCol="0" anchor="t">
            <a:normAutofit/>
          </a:bodyPr>
          <a:lstStyle>
            <a:lvl1pPr algn="l" defTabSz="914400" rtl="0" eaLnBrk="1" latinLnBrk="0" hangingPunct="1">
              <a:spcBef>
                <a:spcPct val="0"/>
              </a:spcBef>
              <a:buNone/>
              <a:defRPr sz="3600" b="0" kern="1200">
                <a:solidFill>
                  <a:schemeClr val="bg1"/>
                </a:solidFill>
                <a:latin typeface="Segoe UI Light" panose="020B0502040204020203" pitchFamily="34" charset="0"/>
                <a:ea typeface="+mj-ea"/>
                <a:cs typeface="Segoe UI Light" panose="020B0502040204020203" pitchFamily="34" charset="0"/>
              </a:defRPr>
            </a:lvl1pPr>
          </a:lstStyle>
          <a:p>
            <a:endParaRPr lang="en-US" sz="2448" dirty="0">
              <a:solidFill>
                <a:prstClr val="white"/>
              </a:solidFill>
            </a:endParaRPr>
          </a:p>
        </p:txBody>
      </p:sp>
      <p:sp>
        <p:nvSpPr>
          <p:cNvPr id="12" name="Content Placeholder 11"/>
          <p:cNvSpPr>
            <a:spLocks noGrp="1"/>
          </p:cNvSpPr>
          <p:nvPr>
            <p:ph sz="quarter" idx="13"/>
          </p:nvPr>
        </p:nvSpPr>
        <p:spPr>
          <a:xfrm>
            <a:off x="155456" y="155436"/>
            <a:ext cx="4585950" cy="6683656"/>
          </a:xfrm>
          <a:prstGeom prst="rect">
            <a:avLst/>
          </a:prstGeom>
        </p:spPr>
        <p:txBody>
          <a:bodyPr/>
          <a:lstStyle>
            <a:lvl1pPr>
              <a:defRPr lang="en-US" sz="2448" b="0" kern="1200" smtClean="0">
                <a:solidFill>
                  <a:schemeClr val="tx1"/>
                </a:solidFill>
                <a:latin typeface="Segoe UI Light" panose="020B0502040204020203" pitchFamily="34" charset="0"/>
                <a:ea typeface="+mj-ea"/>
                <a:cs typeface="Segoe UI Light"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95172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6EA92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3638" y="77717"/>
            <a:ext cx="12229200" cy="6295073"/>
          </a:xfrm>
        </p:spPr>
        <p:txBody>
          <a:bodyPr/>
          <a:lstStyle>
            <a:lvl1pPr algn="ctr">
              <a:defRPr>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pPr defTabSz="932578">
              <a:defRPr/>
            </a:pPr>
            <a:fld id="{ED2B2BE4-770C-4A49-A339-C2E12CC9FAA0}" type="slidenum">
              <a:rPr lang="en-US" smtClean="0">
                <a:solidFill>
                  <a:prstClr val="black"/>
                </a:solidFill>
                <a:latin typeface="Segoe UI Light"/>
              </a:rPr>
              <a:pPr defTabSz="932578">
                <a:defRPr/>
              </a:pPr>
              <a:t>‹#›</a:t>
            </a:fld>
            <a:endParaRPr lang="en-US">
              <a:solidFill>
                <a:prstClr val="black"/>
              </a:solidFill>
              <a:latin typeface="Segoe UI Light"/>
            </a:endParaRPr>
          </a:p>
        </p:txBody>
      </p:sp>
    </p:spTree>
    <p:extLst>
      <p:ext uri="{BB962C8B-B14F-4D97-AF65-F5344CB8AC3E}">
        <p14:creationId xmlns:p14="http://schemas.microsoft.com/office/powerpoint/2010/main" val="4005363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bwMode="gray">
          <a:xfrm>
            <a:off x="0" y="0"/>
            <a:ext cx="4585951" cy="70031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solidFill>
                <a:schemeClr val="bg1"/>
              </a:solidFill>
              <a:effectLst/>
              <a:uLnTx/>
              <a:uFillTx/>
              <a:ea typeface="Segoe UI" pitchFamily="34" charset="0"/>
              <a:cs typeface="Segoe UI" pitchFamily="34" charset="0"/>
            </a:endParaRPr>
          </a:p>
        </p:txBody>
      </p:sp>
      <p:sp>
        <p:nvSpPr>
          <p:cNvPr id="4" name="Title 1"/>
          <p:cNvSpPr>
            <a:spLocks noGrp="1"/>
          </p:cNvSpPr>
          <p:nvPr>
            <p:ph type="title"/>
          </p:nvPr>
        </p:nvSpPr>
        <p:spPr>
          <a:xfrm>
            <a:off x="274641" y="295275"/>
            <a:ext cx="4000399" cy="1725365"/>
          </a:xfrm>
        </p:spPr>
        <p:txBody>
          <a:bodyPr/>
          <a:lstStyle/>
          <a:p>
            <a:endParaRPr lang="en-GB" dirty="0"/>
          </a:p>
        </p:txBody>
      </p:sp>
      <p:sp>
        <p:nvSpPr>
          <p:cNvPr id="5" name="Text Placeholder 2"/>
          <p:cNvSpPr>
            <a:spLocks noGrp="1"/>
          </p:cNvSpPr>
          <p:nvPr>
            <p:ph type="body" sz="quarter" idx="14"/>
          </p:nvPr>
        </p:nvSpPr>
        <p:spPr bwMode="ltGray">
          <a:xfrm>
            <a:off x="274640" y="2176074"/>
            <a:ext cx="4000399" cy="4429866"/>
          </a:xfrm>
          <a:noFill/>
        </p:spPr>
        <p:txBody>
          <a:bodyPr tIns="109728" bIns="109728">
            <a:noAutofit/>
          </a:bodyPr>
          <a:lstStyle>
            <a:lvl1pPr marL="0" indent="0">
              <a:spcBef>
                <a:spcPts val="0"/>
              </a:spcBef>
              <a:buNone/>
              <a:defRPr sz="3264">
                <a:solidFill>
                  <a:schemeClr val="tx1"/>
                </a:solidFill>
              </a:defRPr>
            </a:lvl1pPr>
          </a:lstStyle>
          <a:p>
            <a:pPr lvl="0"/>
            <a:endParaRPr lang="en-US" dirty="0"/>
          </a:p>
        </p:txBody>
      </p:sp>
      <p:sp>
        <p:nvSpPr>
          <p:cNvPr id="6" name="Text Placeholder 2"/>
          <p:cNvSpPr>
            <a:spLocks noGrp="1"/>
          </p:cNvSpPr>
          <p:nvPr>
            <p:ph type="body" sz="quarter" idx="15"/>
          </p:nvPr>
        </p:nvSpPr>
        <p:spPr bwMode="ltGray">
          <a:xfrm>
            <a:off x="5052318" y="1508126"/>
            <a:ext cx="6868249" cy="1825625"/>
          </a:xfrm>
          <a:noFill/>
        </p:spPr>
        <p:txBody>
          <a:bodyPr tIns="109728" bIns="109728">
            <a:noAutofit/>
          </a:bodyPr>
          <a:lstStyle>
            <a:lvl1pPr marL="0" indent="0">
              <a:spcBef>
                <a:spcPts val="0"/>
              </a:spcBef>
              <a:buNone/>
              <a:defRPr sz="3264">
                <a:solidFill>
                  <a:schemeClr val="tx1"/>
                </a:solidFill>
              </a:defRPr>
            </a:lvl1pPr>
          </a:lstStyle>
          <a:p>
            <a:pPr lvl="0"/>
            <a:endParaRPr lang="en-US" dirty="0"/>
          </a:p>
        </p:txBody>
      </p:sp>
    </p:spTree>
    <p:extLst>
      <p:ext uri="{BB962C8B-B14F-4D97-AF65-F5344CB8AC3E}">
        <p14:creationId xmlns:p14="http://schemas.microsoft.com/office/powerpoint/2010/main" val="3710633676"/>
      </p:ext>
    </p:extLst>
  </p:cSld>
  <p:clrMapOvr>
    <a:masterClrMapping/>
  </p:clrMapOvr>
  <mc:AlternateContent xmlns:mc="http://schemas.openxmlformats.org/markup-compatibility/2006" xmlns:p14="http://schemas.microsoft.com/office/powerpoint/2010/main">
    <mc:Choice Requires="p14">
      <p:transition p14:dur="250">
        <p14:pan/>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388640" y="6622131"/>
            <a:ext cx="2798207" cy="372394"/>
          </a:xfrm>
          <a:prstGeom prst="rect">
            <a:avLst/>
          </a:prstGeom>
        </p:spPr>
        <p:txBody>
          <a:bodyPr/>
          <a:lstStyle/>
          <a:p>
            <a:fld id="{F53AE9E0-A031-482F-8964-CDA6FF26DD61}" type="datetimeFigureOut">
              <a:rPr lang="en-US" smtClean="0">
                <a:solidFill>
                  <a:prstClr val="black"/>
                </a:solidFill>
              </a:rPr>
              <a:pPr/>
              <a:t>11/8/2016</a:t>
            </a:fld>
            <a:endParaRPr lang="en-US">
              <a:solidFill>
                <a:prstClr val="black"/>
              </a:solidFill>
            </a:endParaRPr>
          </a:p>
        </p:txBody>
      </p:sp>
      <p:sp>
        <p:nvSpPr>
          <p:cNvPr id="4" name="Footer Placeholder 3"/>
          <p:cNvSpPr>
            <a:spLocks noGrp="1"/>
          </p:cNvSpPr>
          <p:nvPr>
            <p:ph type="ftr" sz="quarter" idx="11"/>
          </p:nvPr>
        </p:nvSpPr>
        <p:spPr>
          <a:xfrm>
            <a:off x="4119583" y="6614036"/>
            <a:ext cx="4197310" cy="372394"/>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p:txBody>
          <a:body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199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660357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DarkHoriz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1748631"/>
            <a:ext cx="12436475" cy="5245894"/>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139997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DarHoriz50">
    <p:bg>
      <p:bgPr>
        <a:solidFill>
          <a:schemeClr val="bg1">
            <a:alpha val="92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3497262"/>
            <a:ext cx="12436475" cy="3497263"/>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122298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DarkHoriz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5245894"/>
            <a:ext cx="12436475" cy="1748631"/>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377036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DarkVert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2969208" y="0"/>
            <a:ext cx="9467267"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2335403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DarkVert50">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6023918" y="0"/>
            <a:ext cx="6412557"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242759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DarkVert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9226310" y="0"/>
            <a:ext cx="3210165"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3799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320" y="194292"/>
            <a:ext cx="12047836" cy="1513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94320" y="1861969"/>
            <a:ext cx="12047836" cy="45496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076235" y="6593405"/>
            <a:ext cx="1165920" cy="388585"/>
          </a:xfrm>
          <a:prstGeom prst="rect">
            <a:avLst/>
          </a:prstGeom>
        </p:spPr>
        <p:txBody>
          <a:bodyPr vert="horz" lIns="91440" tIns="45720" rIns="91440" bIns="45720" rtlCol="0" anchor="ctr"/>
          <a:lstStyle>
            <a:lvl1pPr algn="r">
              <a:defRPr sz="1224">
                <a:solidFill>
                  <a:schemeClr val="tx1">
                    <a:tint val="75000"/>
                  </a:schemeClr>
                </a:solidFill>
              </a:defRPr>
            </a:lvl1p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grpSp>
        <p:nvGrpSpPr>
          <p:cNvPr id="7" name="Group 6"/>
          <p:cNvGrpSpPr/>
          <p:nvPr userDrawn="1"/>
        </p:nvGrpSpPr>
        <p:grpSpPr>
          <a:xfrm>
            <a:off x="12491650" y="1826002"/>
            <a:ext cx="388640" cy="387330"/>
            <a:chOff x="1030576" y="-2013396"/>
            <a:chExt cx="457200" cy="455724"/>
          </a:xfrm>
        </p:grpSpPr>
        <p:sp>
          <p:nvSpPr>
            <p:cNvPr id="146" name="Rectangle 145"/>
            <p:cNvSpPr/>
            <p:nvPr userDrawn="1"/>
          </p:nvSpPr>
          <p:spPr>
            <a:xfrm>
              <a:off x="1030576" y="-2013396"/>
              <a:ext cx="457200" cy="228600"/>
            </a:xfrm>
            <a:prstGeom prst="rect">
              <a:avLst/>
            </a:prstGeom>
            <a:solidFill>
              <a:srgbClr val="2F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7" name="Rectangle 146"/>
            <p:cNvSpPr/>
            <p:nvPr userDrawn="1"/>
          </p:nvSpPr>
          <p:spPr>
            <a:xfrm>
              <a:off x="1030576" y="-1786272"/>
              <a:ext cx="457200" cy="228600"/>
            </a:xfrm>
            <a:prstGeom prst="rect">
              <a:avLst/>
            </a:prstGeom>
            <a:solidFill>
              <a:srgbClr val="27A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8" name="Group 7"/>
          <p:cNvGrpSpPr/>
          <p:nvPr userDrawn="1"/>
        </p:nvGrpSpPr>
        <p:grpSpPr>
          <a:xfrm>
            <a:off x="12491650" y="2395195"/>
            <a:ext cx="388640" cy="387330"/>
            <a:chOff x="1862829" y="-2015149"/>
            <a:chExt cx="457200" cy="455724"/>
          </a:xfrm>
        </p:grpSpPr>
        <p:sp>
          <p:nvSpPr>
            <p:cNvPr id="150" name="Rectangle 149"/>
            <p:cNvSpPr/>
            <p:nvPr userDrawn="1"/>
          </p:nvSpPr>
          <p:spPr>
            <a:xfrm>
              <a:off x="1862829" y="-2015149"/>
              <a:ext cx="457200" cy="228600"/>
            </a:xfrm>
            <a:prstGeom prst="rect">
              <a:avLst/>
            </a:prstGeom>
            <a:solidFill>
              <a:srgbClr val="33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1" name="Rectangle 150"/>
            <p:cNvSpPr/>
            <p:nvPr userDrawn="1"/>
          </p:nvSpPr>
          <p:spPr>
            <a:xfrm>
              <a:off x="1862829" y="-1788025"/>
              <a:ext cx="457200" cy="228600"/>
            </a:xfrm>
            <a:prstGeom prst="rect">
              <a:avLst/>
            </a:prstGeom>
            <a:solidFill>
              <a:srgbClr val="2A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2" name="Group 11"/>
          <p:cNvGrpSpPr/>
          <p:nvPr userDrawn="1"/>
        </p:nvGrpSpPr>
        <p:grpSpPr>
          <a:xfrm>
            <a:off x="13019435" y="552724"/>
            <a:ext cx="388640" cy="374014"/>
            <a:chOff x="5668736" y="-1973760"/>
            <a:chExt cx="457200" cy="440056"/>
          </a:xfrm>
        </p:grpSpPr>
        <p:sp>
          <p:nvSpPr>
            <p:cNvPr id="152" name="Rectangle 151"/>
            <p:cNvSpPr/>
            <p:nvPr userDrawn="1"/>
          </p:nvSpPr>
          <p:spPr>
            <a:xfrm>
              <a:off x="5668736" y="-1973760"/>
              <a:ext cx="457200" cy="228600"/>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3" name="Rectangle 152"/>
            <p:cNvSpPr/>
            <p:nvPr userDrawn="1"/>
          </p:nvSpPr>
          <p:spPr>
            <a:xfrm>
              <a:off x="5668736" y="-1762304"/>
              <a:ext cx="457200" cy="228600"/>
            </a:xfrm>
            <a:prstGeom prst="rect">
              <a:avLst/>
            </a:prstGeom>
            <a:solidFill>
              <a:srgbClr val="C1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7" name="Group 16"/>
          <p:cNvGrpSpPr/>
          <p:nvPr userDrawn="1"/>
        </p:nvGrpSpPr>
        <p:grpSpPr>
          <a:xfrm>
            <a:off x="13019435" y="3290670"/>
            <a:ext cx="388640" cy="760431"/>
            <a:chOff x="8694775" y="-1964200"/>
            <a:chExt cx="457200" cy="894706"/>
          </a:xfrm>
        </p:grpSpPr>
        <p:sp>
          <p:nvSpPr>
            <p:cNvPr id="158" name="Rectangle 157"/>
            <p:cNvSpPr/>
            <p:nvPr userDrawn="1"/>
          </p:nvSpPr>
          <p:spPr>
            <a:xfrm>
              <a:off x="8694775" y="-1525218"/>
              <a:ext cx="457200" cy="22860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9" name="Rectangle 158"/>
            <p:cNvSpPr/>
            <p:nvPr userDrawn="1"/>
          </p:nvSpPr>
          <p:spPr>
            <a:xfrm>
              <a:off x="8694775" y="-1298094"/>
              <a:ext cx="457200" cy="228600"/>
            </a:xfrm>
            <a:prstGeom prst="rect">
              <a:avLst/>
            </a:prstGeom>
            <a:solidFill>
              <a:srgbClr val="2D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0" name="Rectangle 159"/>
            <p:cNvSpPr/>
            <p:nvPr userDrawn="1"/>
          </p:nvSpPr>
          <p:spPr>
            <a:xfrm>
              <a:off x="8694775" y="-1964200"/>
              <a:ext cx="457200" cy="228600"/>
            </a:xfrm>
            <a:prstGeom prst="rect">
              <a:avLst/>
            </a:prstGeom>
            <a:solidFill>
              <a:srgbClr val="9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1" name="Rectangle 160"/>
            <p:cNvSpPr/>
            <p:nvPr userDrawn="1"/>
          </p:nvSpPr>
          <p:spPr>
            <a:xfrm>
              <a:off x="8694775" y="-1758518"/>
              <a:ext cx="457200" cy="228600"/>
            </a:xfrm>
            <a:prstGeom prst="rect">
              <a:avLst/>
            </a:prstGeom>
            <a:solidFill>
              <a:srgbClr val="808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8" name="Group 17"/>
          <p:cNvGrpSpPr/>
          <p:nvPr userDrawn="1"/>
        </p:nvGrpSpPr>
        <p:grpSpPr>
          <a:xfrm>
            <a:off x="13019435" y="4206738"/>
            <a:ext cx="392020" cy="1543745"/>
            <a:chOff x="338045" y="-2490839"/>
            <a:chExt cx="461176" cy="1816336"/>
          </a:xfrm>
        </p:grpSpPr>
        <p:sp>
          <p:nvSpPr>
            <p:cNvPr id="156" name="Rectangle 155"/>
            <p:cNvSpPr/>
            <p:nvPr userDrawn="1"/>
          </p:nvSpPr>
          <p:spPr>
            <a:xfrm>
              <a:off x="342021" y="-2262628"/>
              <a:ext cx="457200" cy="228600"/>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7" name="Rectangle 156"/>
            <p:cNvSpPr/>
            <p:nvPr userDrawn="1"/>
          </p:nvSpPr>
          <p:spPr>
            <a:xfrm>
              <a:off x="338045" y="-1806206"/>
              <a:ext cx="457200" cy="228600"/>
            </a:xfrm>
            <a:prstGeom prst="rect">
              <a:avLst/>
            </a:prstGeom>
            <a:solidFill>
              <a:srgbClr val="BEC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2" name="Rectangle 161"/>
            <p:cNvSpPr/>
            <p:nvPr userDrawn="1"/>
          </p:nvSpPr>
          <p:spPr>
            <a:xfrm>
              <a:off x="338045" y="-2034417"/>
              <a:ext cx="457200" cy="228600"/>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3" name="Rectangle 162"/>
            <p:cNvSpPr/>
            <p:nvPr userDrawn="1"/>
          </p:nvSpPr>
          <p:spPr>
            <a:xfrm>
              <a:off x="338045" y="-2490839"/>
              <a:ext cx="4572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4" name="Rectangle 163"/>
            <p:cNvSpPr/>
            <p:nvPr userDrawn="1"/>
          </p:nvSpPr>
          <p:spPr>
            <a:xfrm>
              <a:off x="338045" y="-1358229"/>
              <a:ext cx="457200" cy="2286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5" name="Rectangle 164"/>
            <p:cNvSpPr/>
            <p:nvPr userDrawn="1"/>
          </p:nvSpPr>
          <p:spPr>
            <a:xfrm>
              <a:off x="338045" y="-1580977"/>
              <a:ext cx="457200" cy="228600"/>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6" name="Rectangle 165"/>
            <p:cNvSpPr/>
            <p:nvPr userDrawn="1"/>
          </p:nvSpPr>
          <p:spPr>
            <a:xfrm>
              <a:off x="338045" y="-903103"/>
              <a:ext cx="457200" cy="228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7" name="Rectangle 166"/>
            <p:cNvSpPr/>
            <p:nvPr userDrawn="1"/>
          </p:nvSpPr>
          <p:spPr>
            <a:xfrm>
              <a:off x="338045" y="-1129629"/>
              <a:ext cx="457200" cy="228600"/>
            </a:xfrm>
            <a:prstGeom prst="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4" name="Group 13"/>
          <p:cNvGrpSpPr/>
          <p:nvPr userDrawn="1"/>
        </p:nvGrpSpPr>
        <p:grpSpPr>
          <a:xfrm>
            <a:off x="13019435" y="1821586"/>
            <a:ext cx="388640" cy="760267"/>
            <a:chOff x="4193249" y="-1993740"/>
            <a:chExt cx="457200" cy="894513"/>
          </a:xfrm>
        </p:grpSpPr>
        <p:sp>
          <p:nvSpPr>
            <p:cNvPr id="144" name="Rectangle 143"/>
            <p:cNvSpPr/>
            <p:nvPr userDrawn="1"/>
          </p:nvSpPr>
          <p:spPr>
            <a:xfrm>
              <a:off x="4193249" y="-1759656"/>
              <a:ext cx="4572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5" name="Rectangle 144"/>
            <p:cNvSpPr/>
            <p:nvPr userDrawn="1"/>
          </p:nvSpPr>
          <p:spPr>
            <a:xfrm>
              <a:off x="4193249" y="-1548200"/>
              <a:ext cx="457200" cy="228600"/>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8" name="Rectangle 167"/>
            <p:cNvSpPr/>
            <p:nvPr userDrawn="1"/>
          </p:nvSpPr>
          <p:spPr>
            <a:xfrm>
              <a:off x="4193249" y="-1327827"/>
              <a:ext cx="457200" cy="2286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9" name="Rectangle 168"/>
            <p:cNvSpPr/>
            <p:nvPr userDrawn="1"/>
          </p:nvSpPr>
          <p:spPr>
            <a:xfrm>
              <a:off x="4193249" y="-1993740"/>
              <a:ext cx="457200" cy="228600"/>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3" name="Group 12"/>
          <p:cNvGrpSpPr/>
          <p:nvPr userDrawn="1"/>
        </p:nvGrpSpPr>
        <p:grpSpPr>
          <a:xfrm>
            <a:off x="13019435" y="1091889"/>
            <a:ext cx="388640" cy="564176"/>
            <a:chOff x="4976205" y="-1972007"/>
            <a:chExt cx="457200" cy="663797"/>
          </a:xfrm>
        </p:grpSpPr>
        <p:sp>
          <p:nvSpPr>
            <p:cNvPr id="148" name="Rectangle 147"/>
            <p:cNvSpPr/>
            <p:nvPr userDrawn="1"/>
          </p:nvSpPr>
          <p:spPr>
            <a:xfrm>
              <a:off x="4976205" y="-1972007"/>
              <a:ext cx="457200" cy="228600"/>
            </a:xfrm>
            <a:prstGeom prst="rect">
              <a:avLst/>
            </a:prstGeom>
            <a:solidFill>
              <a:srgbClr val="E77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9" name="Rectangle 148"/>
            <p:cNvSpPr/>
            <p:nvPr userDrawn="1"/>
          </p:nvSpPr>
          <p:spPr>
            <a:xfrm>
              <a:off x="4976205" y="-1760551"/>
              <a:ext cx="457200" cy="228600"/>
            </a:xfrm>
            <a:prstGeom prst="rect">
              <a:avLst/>
            </a:prstGeom>
            <a:solidFill>
              <a:srgbClr val="D55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5" name="Rectangle 174"/>
            <p:cNvSpPr/>
            <p:nvPr userDrawn="1"/>
          </p:nvSpPr>
          <p:spPr>
            <a:xfrm>
              <a:off x="4976205" y="-1536810"/>
              <a:ext cx="457200" cy="228600"/>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5" name="Group 14"/>
          <p:cNvGrpSpPr/>
          <p:nvPr userDrawn="1"/>
        </p:nvGrpSpPr>
        <p:grpSpPr>
          <a:xfrm>
            <a:off x="12491650" y="5008618"/>
            <a:ext cx="388640" cy="553735"/>
            <a:chOff x="3410293" y="-2016625"/>
            <a:chExt cx="457200" cy="651512"/>
          </a:xfrm>
        </p:grpSpPr>
        <p:sp>
          <p:nvSpPr>
            <p:cNvPr id="170" name="Rectangle 169"/>
            <p:cNvSpPr/>
            <p:nvPr userDrawn="1"/>
          </p:nvSpPr>
          <p:spPr>
            <a:xfrm>
              <a:off x="3410293" y="-2016625"/>
              <a:ext cx="457200" cy="228600"/>
            </a:xfrm>
            <a:prstGeom prst="rect">
              <a:avLst/>
            </a:prstGeom>
            <a:solidFill>
              <a:srgbClr val="E3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7" name="Rectangle 176"/>
            <p:cNvSpPr/>
            <p:nvPr userDrawn="1"/>
          </p:nvSpPr>
          <p:spPr>
            <a:xfrm>
              <a:off x="3410293" y="-1805169"/>
              <a:ext cx="457200" cy="228600"/>
            </a:xfrm>
            <a:prstGeom prst="rect">
              <a:avLst/>
            </a:prstGeom>
            <a:solidFill>
              <a:srgbClr val="B40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3" name="Rectangle 182"/>
            <p:cNvSpPr/>
            <p:nvPr userDrawn="1"/>
          </p:nvSpPr>
          <p:spPr>
            <a:xfrm>
              <a:off x="3410293" y="-1593713"/>
              <a:ext cx="457200" cy="228600"/>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1" name="Group 10"/>
          <p:cNvGrpSpPr/>
          <p:nvPr userDrawn="1"/>
        </p:nvGrpSpPr>
        <p:grpSpPr>
          <a:xfrm>
            <a:off x="13019435" y="3473"/>
            <a:ext cx="388640" cy="381638"/>
            <a:chOff x="5638724" y="-1319654"/>
            <a:chExt cx="457200" cy="449027"/>
          </a:xfrm>
        </p:grpSpPr>
        <p:sp>
          <p:nvSpPr>
            <p:cNvPr id="178" name="Rectangle 177"/>
            <p:cNvSpPr/>
            <p:nvPr userDrawn="1"/>
          </p:nvSpPr>
          <p:spPr>
            <a:xfrm>
              <a:off x="5638724" y="-1319654"/>
              <a:ext cx="457200" cy="2286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4" name="Rectangle 183"/>
            <p:cNvSpPr/>
            <p:nvPr userDrawn="1"/>
          </p:nvSpPr>
          <p:spPr>
            <a:xfrm>
              <a:off x="5638724" y="-1099227"/>
              <a:ext cx="457200" cy="228600"/>
            </a:xfrm>
            <a:prstGeom prst="rect">
              <a:avLst/>
            </a:prstGeom>
            <a:solidFill>
              <a:srgbClr val="A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4" name="Group 3"/>
          <p:cNvGrpSpPr/>
          <p:nvPr userDrawn="1"/>
        </p:nvGrpSpPr>
        <p:grpSpPr>
          <a:xfrm>
            <a:off x="12495223" y="0"/>
            <a:ext cx="388640" cy="555147"/>
            <a:chOff x="296917" y="-1379669"/>
            <a:chExt cx="457200" cy="653173"/>
          </a:xfrm>
        </p:grpSpPr>
        <p:sp>
          <p:nvSpPr>
            <p:cNvPr id="173" name="Rectangle 172"/>
            <p:cNvSpPr/>
            <p:nvPr userDrawn="1"/>
          </p:nvSpPr>
          <p:spPr>
            <a:xfrm>
              <a:off x="296917" y="-1379669"/>
              <a:ext cx="457200" cy="228600"/>
            </a:xfrm>
            <a:prstGeom prst="rect">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1" name="Rectangle 180"/>
            <p:cNvSpPr/>
            <p:nvPr userDrawn="1"/>
          </p:nvSpPr>
          <p:spPr>
            <a:xfrm>
              <a:off x="296917" y="-1167447"/>
              <a:ext cx="457200" cy="228600"/>
            </a:xfrm>
            <a:prstGeom prst="rect">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7" name="Rectangle 186"/>
            <p:cNvSpPr/>
            <p:nvPr userDrawn="1"/>
          </p:nvSpPr>
          <p:spPr>
            <a:xfrm>
              <a:off x="296917" y="-955096"/>
              <a:ext cx="457200" cy="228600"/>
            </a:xfrm>
            <a:prstGeom prst="rect">
              <a:avLst/>
            </a:prstGeom>
            <a:solidFill>
              <a:srgbClr val="004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5" name="Group 4"/>
          <p:cNvGrpSpPr/>
          <p:nvPr userDrawn="1"/>
        </p:nvGrpSpPr>
        <p:grpSpPr>
          <a:xfrm>
            <a:off x="12491650" y="721709"/>
            <a:ext cx="388640" cy="935324"/>
            <a:chOff x="1016432" y="-1311817"/>
            <a:chExt cx="457200" cy="1100481"/>
          </a:xfrm>
        </p:grpSpPr>
        <p:sp>
          <p:nvSpPr>
            <p:cNvPr id="142" name="Rectangle 141"/>
            <p:cNvSpPr/>
            <p:nvPr userDrawn="1"/>
          </p:nvSpPr>
          <p:spPr>
            <a:xfrm>
              <a:off x="1016432" y="-1311817"/>
              <a:ext cx="457200" cy="228600"/>
            </a:xfrm>
            <a:prstGeom prst="rect">
              <a:avLst/>
            </a:prstGeom>
            <a:solidFill>
              <a:srgbClr val="1A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3" name="Rectangle 142"/>
            <p:cNvSpPr/>
            <p:nvPr userDrawn="1"/>
          </p:nvSpPr>
          <p:spPr>
            <a:xfrm>
              <a:off x="1016432" y="-867342"/>
              <a:ext cx="457200" cy="228600"/>
            </a:xfrm>
            <a:prstGeom prst="rect">
              <a:avLst/>
            </a:prstGeom>
            <a:solidFill>
              <a:srgbClr val="159F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4" name="Rectangle 173"/>
            <p:cNvSpPr/>
            <p:nvPr userDrawn="1"/>
          </p:nvSpPr>
          <p:spPr>
            <a:xfrm>
              <a:off x="1016432" y="-1086758"/>
              <a:ext cx="457200" cy="228600"/>
            </a:xfrm>
            <a:prstGeom prst="rect">
              <a:avLst/>
            </a:prstGeom>
            <a:solidFill>
              <a:srgbClr val="00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2" name="Rectangle 181"/>
            <p:cNvSpPr/>
            <p:nvPr userDrawn="1"/>
          </p:nvSpPr>
          <p:spPr>
            <a:xfrm>
              <a:off x="1016432" y="-651392"/>
              <a:ext cx="457200" cy="2286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8" name="Rectangle 187"/>
            <p:cNvSpPr/>
            <p:nvPr userDrawn="1"/>
          </p:nvSpPr>
          <p:spPr>
            <a:xfrm>
              <a:off x="1016432" y="-439936"/>
              <a:ext cx="457200" cy="228600"/>
            </a:xfrm>
            <a:prstGeom prst="rect">
              <a:avLst/>
            </a:prstGeom>
            <a:solidFill>
              <a:srgbClr val="00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0" name="Group 9"/>
          <p:cNvGrpSpPr/>
          <p:nvPr userDrawn="1"/>
        </p:nvGrpSpPr>
        <p:grpSpPr>
          <a:xfrm>
            <a:off x="12491650" y="4080870"/>
            <a:ext cx="388640" cy="748027"/>
            <a:chOff x="7618919" y="-1964200"/>
            <a:chExt cx="457200" cy="880112"/>
          </a:xfrm>
        </p:grpSpPr>
        <p:sp>
          <p:nvSpPr>
            <p:cNvPr id="171" name="Rectangle 170"/>
            <p:cNvSpPr/>
            <p:nvPr userDrawn="1"/>
          </p:nvSpPr>
          <p:spPr>
            <a:xfrm>
              <a:off x="7618919" y="-1964200"/>
              <a:ext cx="457200" cy="2286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9" name="Rectangle 178"/>
            <p:cNvSpPr/>
            <p:nvPr userDrawn="1"/>
          </p:nvSpPr>
          <p:spPr>
            <a:xfrm>
              <a:off x="7618919" y="-1752744"/>
              <a:ext cx="457200" cy="2286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5" name="Rectangle 184"/>
            <p:cNvSpPr/>
            <p:nvPr userDrawn="1"/>
          </p:nvSpPr>
          <p:spPr>
            <a:xfrm>
              <a:off x="7618919" y="-1541288"/>
              <a:ext cx="457200" cy="2286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9" name="Rectangle 188"/>
            <p:cNvSpPr/>
            <p:nvPr userDrawn="1"/>
          </p:nvSpPr>
          <p:spPr>
            <a:xfrm>
              <a:off x="7618919" y="-1312688"/>
              <a:ext cx="457200" cy="228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9" name="Group 8"/>
          <p:cNvGrpSpPr/>
          <p:nvPr userDrawn="1"/>
        </p:nvGrpSpPr>
        <p:grpSpPr>
          <a:xfrm>
            <a:off x="12491650" y="2964392"/>
            <a:ext cx="388640" cy="915154"/>
            <a:chOff x="2624959" y="-2015149"/>
            <a:chExt cx="457200" cy="1076750"/>
          </a:xfrm>
        </p:grpSpPr>
        <p:sp>
          <p:nvSpPr>
            <p:cNvPr id="154" name="Rectangle 153"/>
            <p:cNvSpPr/>
            <p:nvPr userDrawn="1"/>
          </p:nvSpPr>
          <p:spPr>
            <a:xfrm>
              <a:off x="2624959" y="-2015149"/>
              <a:ext cx="457200" cy="228600"/>
            </a:xfrm>
            <a:prstGeom prst="rect">
              <a:avLst/>
            </a:prstGeom>
            <a:solidFill>
              <a:srgbClr val="9C5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5" name="Rectangle 154"/>
            <p:cNvSpPr/>
            <p:nvPr userDrawn="1"/>
          </p:nvSpPr>
          <p:spPr>
            <a:xfrm>
              <a:off x="2624959" y="-1788025"/>
              <a:ext cx="457200" cy="228600"/>
            </a:xfrm>
            <a:prstGeom prst="rect">
              <a:avLst/>
            </a:prstGeom>
            <a:solidFill>
              <a:srgbClr val="8F4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3" name="Rectangle 192"/>
            <p:cNvSpPr/>
            <p:nvPr userDrawn="1"/>
          </p:nvSpPr>
          <p:spPr>
            <a:xfrm>
              <a:off x="2624959" y="-1571489"/>
              <a:ext cx="457200" cy="228600"/>
            </a:xfrm>
            <a:prstGeom prst="rect">
              <a:avLst/>
            </a:prstGeom>
            <a:solidFill>
              <a:srgbClr val="6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4" name="Rectangle 193"/>
            <p:cNvSpPr/>
            <p:nvPr userDrawn="1"/>
          </p:nvSpPr>
          <p:spPr>
            <a:xfrm>
              <a:off x="2624959" y="-1344365"/>
              <a:ext cx="457200" cy="228600"/>
            </a:xfrm>
            <a:prstGeom prst="rect">
              <a:avLst/>
            </a:prstGeom>
            <a:solidFill>
              <a:srgbClr val="563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5" name="Rectangle 194"/>
            <p:cNvSpPr/>
            <p:nvPr userDrawn="1"/>
          </p:nvSpPr>
          <p:spPr>
            <a:xfrm>
              <a:off x="2624959" y="-1166999"/>
              <a:ext cx="457200" cy="228600"/>
            </a:xfrm>
            <a:prstGeom prst="rect">
              <a:avLst/>
            </a:prstGeom>
            <a:solidFill>
              <a:srgbClr val="3522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66" name="Group 65"/>
          <p:cNvGrpSpPr/>
          <p:nvPr userDrawn="1"/>
        </p:nvGrpSpPr>
        <p:grpSpPr>
          <a:xfrm>
            <a:off x="13019435" y="2736935"/>
            <a:ext cx="388640" cy="374014"/>
            <a:chOff x="6835963" y="-1737996"/>
            <a:chExt cx="457200" cy="440056"/>
          </a:xfrm>
        </p:grpSpPr>
        <p:sp>
          <p:nvSpPr>
            <p:cNvPr id="67" name="Rectangle 66"/>
            <p:cNvSpPr/>
            <p:nvPr userDrawn="1"/>
          </p:nvSpPr>
          <p:spPr>
            <a:xfrm>
              <a:off x="6835963" y="-1737996"/>
              <a:ext cx="457200" cy="228600"/>
            </a:xfrm>
            <a:prstGeom prst="rect">
              <a:avLst/>
            </a:prstGeom>
            <a:solidFill>
              <a:srgbClr val="5C2D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68" name="Rectangle 67"/>
            <p:cNvSpPr/>
            <p:nvPr userDrawn="1"/>
          </p:nvSpPr>
          <p:spPr>
            <a:xfrm>
              <a:off x="6835963" y="-1526540"/>
              <a:ext cx="457200" cy="228600"/>
            </a:xfrm>
            <a:prstGeom prst="rect">
              <a:avLst/>
            </a:prstGeom>
            <a:solidFill>
              <a:srgbClr val="321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spTree>
    <p:extLst>
      <p:ext uri="{BB962C8B-B14F-4D97-AF65-F5344CB8AC3E}">
        <p14:creationId xmlns:p14="http://schemas.microsoft.com/office/powerpoint/2010/main" val="3080979559"/>
      </p:ext>
    </p:extLst>
  </p:cSld>
  <p:clrMap bg1="lt1" tx1="dk1" bg2="lt2" tx2="dk2" accent1="accent1" accent2="accent2" accent3="accent3" accent4="accent4" accent5="accent5" accent6="accent6" hlink="hlink" folHlink="folHlink"/>
  <p:sldLayoutIdLst>
    <p:sldLayoutId id="2147484278" r:id="rId1"/>
    <p:sldLayoutId id="2147484279" r:id="rId2"/>
    <p:sldLayoutId id="2147484280" r:id="rId3"/>
    <p:sldLayoutId id="2147484281" r:id="rId4"/>
    <p:sldLayoutId id="2147484282" r:id="rId5"/>
    <p:sldLayoutId id="2147484283" r:id="rId6"/>
    <p:sldLayoutId id="2147484284" r:id="rId7"/>
    <p:sldLayoutId id="2147484285" r:id="rId8"/>
    <p:sldLayoutId id="2147484286" r:id="rId9"/>
    <p:sldLayoutId id="2147484289" r:id="rId10"/>
    <p:sldLayoutId id="2147484290" r:id="rId11"/>
    <p:sldLayoutId id="2147484327" r:id="rId12"/>
  </p:sldLayoutIdLst>
  <p:txStyles>
    <p:titleStyle>
      <a:lvl1pPr algn="l" defTabSz="932578" rtl="0" eaLnBrk="1" latinLnBrk="0" hangingPunct="1">
        <a:lnSpc>
          <a:spcPct val="90000"/>
        </a:lnSpc>
        <a:spcBef>
          <a:spcPct val="0"/>
        </a:spcBef>
        <a:buNone/>
        <a:defRPr sz="4487" kern="1200">
          <a:solidFill>
            <a:schemeClr val="tx1"/>
          </a:solidFill>
          <a:latin typeface="+mj-lt"/>
          <a:ea typeface="+mj-ea"/>
          <a:cs typeface="+mj-cs"/>
        </a:defRPr>
      </a:lvl1pPr>
    </p:titleStyle>
    <p:bodyStyle>
      <a:lvl1pPr marL="233145" indent="-233145" algn="l" defTabSz="932578"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34" indent="-233145" algn="l" defTabSz="932578"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23" indent="-233145" algn="l" defTabSz="932578"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12"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01"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590"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87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16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458"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78" rtl="0" eaLnBrk="1" latinLnBrk="0" hangingPunct="1">
        <a:defRPr sz="1836" kern="1200">
          <a:solidFill>
            <a:schemeClr val="tx1"/>
          </a:solidFill>
          <a:latin typeface="+mn-lt"/>
          <a:ea typeface="+mn-ea"/>
          <a:cs typeface="+mn-cs"/>
        </a:defRPr>
      </a:lvl1pPr>
      <a:lvl2pPr marL="466289" algn="l" defTabSz="932578" rtl="0" eaLnBrk="1" latinLnBrk="0" hangingPunct="1">
        <a:defRPr sz="1836" kern="1200">
          <a:solidFill>
            <a:schemeClr val="tx1"/>
          </a:solidFill>
          <a:latin typeface="+mn-lt"/>
          <a:ea typeface="+mn-ea"/>
          <a:cs typeface="+mn-cs"/>
        </a:defRPr>
      </a:lvl2pPr>
      <a:lvl3pPr marL="932578" algn="l" defTabSz="932578" rtl="0" eaLnBrk="1" latinLnBrk="0" hangingPunct="1">
        <a:defRPr sz="1836" kern="1200">
          <a:solidFill>
            <a:schemeClr val="tx1"/>
          </a:solidFill>
          <a:latin typeface="+mn-lt"/>
          <a:ea typeface="+mn-ea"/>
          <a:cs typeface="+mn-cs"/>
        </a:defRPr>
      </a:lvl3pPr>
      <a:lvl4pPr marL="1398867" algn="l" defTabSz="932578" rtl="0" eaLnBrk="1" latinLnBrk="0" hangingPunct="1">
        <a:defRPr sz="1836" kern="1200">
          <a:solidFill>
            <a:schemeClr val="tx1"/>
          </a:solidFill>
          <a:latin typeface="+mn-lt"/>
          <a:ea typeface="+mn-ea"/>
          <a:cs typeface="+mn-cs"/>
        </a:defRPr>
      </a:lvl4pPr>
      <a:lvl5pPr marL="1865157" algn="l" defTabSz="932578" rtl="0" eaLnBrk="1" latinLnBrk="0" hangingPunct="1">
        <a:defRPr sz="1836" kern="1200">
          <a:solidFill>
            <a:schemeClr val="tx1"/>
          </a:solidFill>
          <a:latin typeface="+mn-lt"/>
          <a:ea typeface="+mn-ea"/>
          <a:cs typeface="+mn-cs"/>
        </a:defRPr>
      </a:lvl5pPr>
      <a:lvl6pPr marL="2331446" algn="l" defTabSz="932578" rtl="0" eaLnBrk="1" latinLnBrk="0" hangingPunct="1">
        <a:defRPr sz="1836" kern="1200">
          <a:solidFill>
            <a:schemeClr val="tx1"/>
          </a:solidFill>
          <a:latin typeface="+mn-lt"/>
          <a:ea typeface="+mn-ea"/>
          <a:cs typeface="+mn-cs"/>
        </a:defRPr>
      </a:lvl6pPr>
      <a:lvl7pPr marL="2797735" algn="l" defTabSz="932578" rtl="0" eaLnBrk="1" latinLnBrk="0" hangingPunct="1">
        <a:defRPr sz="1836" kern="1200">
          <a:solidFill>
            <a:schemeClr val="tx1"/>
          </a:solidFill>
          <a:latin typeface="+mn-lt"/>
          <a:ea typeface="+mn-ea"/>
          <a:cs typeface="+mn-cs"/>
        </a:defRPr>
      </a:lvl7pPr>
      <a:lvl8pPr marL="3264024" algn="l" defTabSz="932578" rtl="0" eaLnBrk="1" latinLnBrk="0" hangingPunct="1">
        <a:defRPr sz="1836" kern="1200">
          <a:solidFill>
            <a:schemeClr val="tx1"/>
          </a:solidFill>
          <a:latin typeface="+mn-lt"/>
          <a:ea typeface="+mn-ea"/>
          <a:cs typeface="+mn-cs"/>
        </a:defRPr>
      </a:lvl8pPr>
      <a:lvl9pPr marL="3730313" algn="l" defTabSz="932578"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2">
          <p15:clr>
            <a:srgbClr val="F26B43"/>
          </p15:clr>
        </p15:guide>
        <p15:guide id="2" pos="46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Subtitle 2"/>
          <p:cNvSpPr txBox="1">
            <a:spLocks/>
          </p:cNvSpPr>
          <p:nvPr/>
        </p:nvSpPr>
        <p:spPr>
          <a:xfrm>
            <a:off x="195174" y="3602887"/>
            <a:ext cx="12046126" cy="1554339"/>
          </a:xfrm>
          <a:prstGeom prst="rect">
            <a:avLst/>
          </a:prstGeom>
          <a:noFill/>
          <a:ln>
            <a:noFill/>
          </a:ln>
        </p:spPr>
        <p:txBody>
          <a:bodyPr vert="horz" lIns="93260" tIns="46630" rIns="93260" bIns="46630" rtlCol="0" anchor="t"/>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777149"/>
            <a:r>
              <a:rPr lang="en-US" sz="3740" dirty="0">
                <a:solidFill>
                  <a:schemeClr val="bg1"/>
                </a:solidFill>
                <a:latin typeface="+mj-lt"/>
              </a:rPr>
              <a:t>Saveen Reddy</a:t>
            </a:r>
          </a:p>
          <a:p>
            <a:pPr algn="l" defTabSz="777149"/>
            <a:r>
              <a:rPr lang="en-US" sz="2720" dirty="0">
                <a:solidFill>
                  <a:schemeClr val="bg1"/>
                </a:solidFill>
                <a:latin typeface="+mj-lt"/>
              </a:rPr>
              <a:t>Big Data @ Microsoft</a:t>
            </a:r>
          </a:p>
        </p:txBody>
      </p:sp>
      <p:sp>
        <p:nvSpPr>
          <p:cNvPr id="3" name="Title 1"/>
          <p:cNvSpPr txBox="1">
            <a:spLocks/>
          </p:cNvSpPr>
          <p:nvPr/>
        </p:nvSpPr>
        <p:spPr>
          <a:xfrm>
            <a:off x="195174" y="1659963"/>
            <a:ext cx="12046126" cy="1942924"/>
          </a:xfrm>
          <a:prstGeom prst="rect">
            <a:avLst/>
          </a:prstGeom>
          <a:noFill/>
          <a:ln>
            <a:noFill/>
          </a:ln>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77149"/>
            <a:r>
              <a:rPr lang="en-US" sz="5609" spc="-127" dirty="0">
                <a:solidFill>
                  <a:schemeClr val="bg1"/>
                </a:solidFill>
              </a:rPr>
              <a:t>Azure Data Lake Analytics</a:t>
            </a:r>
          </a:p>
          <a:p>
            <a:pPr defTabSz="777149"/>
            <a:r>
              <a:rPr lang="en-US" sz="5609" spc="-127" dirty="0">
                <a:solidFill>
                  <a:schemeClr val="bg1"/>
                </a:solidFill>
              </a:rPr>
              <a:t>Performance Overview</a:t>
            </a:r>
          </a:p>
        </p:txBody>
      </p:sp>
      <p:sp>
        <p:nvSpPr>
          <p:cNvPr id="5" name="Rectangle 4"/>
          <p:cNvSpPr/>
          <p:nvPr/>
        </p:nvSpPr>
        <p:spPr>
          <a:xfrm>
            <a:off x="195174" y="6023063"/>
            <a:ext cx="12046127" cy="777169"/>
          </a:xfrm>
          <a:prstGeom prst="rect">
            <a:avLst/>
          </a:prstGeom>
          <a:noFill/>
          <a:ln>
            <a:noFill/>
          </a:ln>
        </p:spPr>
        <p:txBody>
          <a:bodyPr vert="horz" lIns="93260" tIns="46630" rIns="93260" bIns="46630" rtlCol="0" anchor="ctr"/>
          <a:lstStyle/>
          <a:p>
            <a:pPr defTabSz="777149"/>
            <a:r>
              <a:rPr lang="en-US" sz="3400" kern="0" dirty="0">
                <a:solidFill>
                  <a:schemeClr val="bg1"/>
                </a:solidFill>
                <a:latin typeface="+mj-lt"/>
              </a:rPr>
              <a:t>2016/11/01</a:t>
            </a:r>
          </a:p>
        </p:txBody>
      </p:sp>
    </p:spTree>
    <p:extLst>
      <p:ext uri="{BB962C8B-B14F-4D97-AF65-F5344CB8AC3E}">
        <p14:creationId xmlns:p14="http://schemas.microsoft.com/office/powerpoint/2010/main" val="2008593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0"/>
            <a:ext cx="3339651" cy="6994525"/>
          </a:xfrm>
          <a:prstGeom prst="rect">
            <a:avLst/>
          </a:prstGeom>
          <a:effectLst>
            <a:outerShdw blurRad="368300" dist="38100" dir="2700000" algn="tl" rotWithShape="0">
              <a:prstClr val="black">
                <a:alpha val="40000"/>
              </a:prstClr>
            </a:outerShdw>
          </a:effectLst>
        </p:spPr>
      </p:pic>
      <p:sp>
        <p:nvSpPr>
          <p:cNvPr id="2" name="Title 1"/>
          <p:cNvSpPr>
            <a:spLocks noGrp="1"/>
          </p:cNvSpPr>
          <p:nvPr>
            <p:ph type="title"/>
          </p:nvPr>
        </p:nvSpPr>
        <p:spPr>
          <a:xfrm>
            <a:off x="3475038" y="194292"/>
            <a:ext cx="8767118" cy="1513687"/>
          </a:xfrm>
        </p:spPr>
        <p:txBody>
          <a:bodyPr/>
          <a:lstStyle/>
          <a:p>
            <a:r>
              <a:rPr lang="en-US" dirty="0"/>
              <a:t>Efficiency</a:t>
            </a:r>
          </a:p>
        </p:txBody>
      </p:sp>
      <p:sp>
        <p:nvSpPr>
          <p:cNvPr id="3" name="Rectangle 2"/>
          <p:cNvSpPr/>
          <p:nvPr/>
        </p:nvSpPr>
        <p:spPr>
          <a:xfrm>
            <a:off x="3703637" y="1869237"/>
            <a:ext cx="6785918" cy="3416320"/>
          </a:xfrm>
          <a:prstGeom prst="rect">
            <a:avLst/>
          </a:prstGeom>
        </p:spPr>
        <p:txBody>
          <a:bodyPr wrap="square">
            <a:spAutoFit/>
          </a:bodyPr>
          <a:lstStyle/>
          <a:p>
            <a:r>
              <a:rPr lang="en-US" sz="2400" dirty="0">
                <a:solidFill>
                  <a:srgbClr val="000000"/>
                </a:solidFill>
                <a:ea typeface="Calibri" panose="020F0502020204030204" pitchFamily="34" charset="0"/>
              </a:rPr>
              <a:t>Allocation Efficiency = </a:t>
            </a:r>
          </a:p>
          <a:p>
            <a:r>
              <a:rPr lang="en-US" sz="2400" dirty="0">
                <a:solidFill>
                  <a:srgbClr val="000000"/>
                </a:solidFill>
                <a:ea typeface="Calibri" panose="020F0502020204030204" pitchFamily="34" charset="0"/>
              </a:rPr>
              <a:t>   (Compute hours) / (AUs * duration)</a:t>
            </a:r>
          </a:p>
          <a:p>
            <a:endParaRPr lang="en-US" sz="2400" dirty="0">
              <a:solidFill>
                <a:srgbClr val="000000"/>
              </a:solidFill>
              <a:ea typeface="Calibri" panose="020F0502020204030204" pitchFamily="34" charset="0"/>
            </a:endParaRPr>
          </a:p>
          <a:p>
            <a:r>
              <a:rPr lang="en-US" sz="2400" dirty="0">
                <a:solidFill>
                  <a:srgbClr val="000000"/>
                </a:solidFill>
                <a:ea typeface="Calibri" panose="020F0502020204030204" pitchFamily="34" charset="0"/>
              </a:rPr>
              <a:t>Example Job</a:t>
            </a:r>
          </a:p>
          <a:p>
            <a:r>
              <a:rPr lang="en-US" sz="2400" dirty="0">
                <a:solidFill>
                  <a:srgbClr val="000000"/>
                </a:solidFill>
                <a:ea typeface="Calibri" panose="020F0502020204030204" pitchFamily="34" charset="0"/>
              </a:rPr>
              <a:t>= 192.3 hours / (200 AUs * 1.1 hours)</a:t>
            </a:r>
          </a:p>
          <a:p>
            <a:r>
              <a:rPr lang="en-US" sz="2400" dirty="0">
                <a:solidFill>
                  <a:srgbClr val="000000"/>
                </a:solidFill>
                <a:ea typeface="Calibri" panose="020F0502020204030204" pitchFamily="34" charset="0"/>
              </a:rPr>
              <a:t>= 192.3 hours / 220 </a:t>
            </a:r>
            <a:r>
              <a:rPr lang="en-US" sz="2400" dirty="0" err="1">
                <a:solidFill>
                  <a:srgbClr val="000000"/>
                </a:solidFill>
                <a:ea typeface="Calibri" panose="020F0502020204030204" pitchFamily="34" charset="0"/>
              </a:rPr>
              <a:t>AUHours</a:t>
            </a:r>
            <a:endParaRPr lang="en-US" sz="2400" dirty="0">
              <a:solidFill>
                <a:srgbClr val="000000"/>
              </a:solidFill>
              <a:ea typeface="Calibri" panose="020F0502020204030204" pitchFamily="34" charset="0"/>
            </a:endParaRPr>
          </a:p>
          <a:p>
            <a:r>
              <a:rPr lang="en-US" sz="2400" dirty="0">
                <a:solidFill>
                  <a:srgbClr val="000000"/>
                </a:solidFill>
                <a:ea typeface="Calibri" panose="020F0502020204030204" pitchFamily="34" charset="0"/>
              </a:rPr>
              <a:t>= 0.874</a:t>
            </a:r>
          </a:p>
          <a:p>
            <a:r>
              <a:rPr lang="en-US" sz="2400" dirty="0">
                <a:solidFill>
                  <a:srgbClr val="000000"/>
                </a:solidFill>
                <a:ea typeface="Calibri" panose="020F0502020204030204" pitchFamily="34" charset="0"/>
              </a:rPr>
              <a:t>= 87.4% Efficiency </a:t>
            </a:r>
            <a:r>
              <a:rPr lang="en-US" sz="2400" dirty="0">
                <a:solidFill>
                  <a:srgbClr val="00B050"/>
                </a:solidFill>
                <a:ea typeface="Calibri" panose="020F0502020204030204" pitchFamily="34" charset="0"/>
              </a:rPr>
              <a:t>very </a:t>
            </a:r>
            <a:r>
              <a:rPr lang="en-US" sz="2400" dirty="0" err="1">
                <a:solidFill>
                  <a:srgbClr val="00B050"/>
                </a:solidFill>
                <a:ea typeface="Calibri" panose="020F0502020204030204" pitchFamily="34" charset="0"/>
              </a:rPr>
              <a:t>very</a:t>
            </a:r>
            <a:r>
              <a:rPr lang="en-US" sz="2400" dirty="0">
                <a:solidFill>
                  <a:srgbClr val="00B050"/>
                </a:solidFill>
                <a:ea typeface="Calibri" panose="020F0502020204030204" pitchFamily="34" charset="0"/>
              </a:rPr>
              <a:t> good!</a:t>
            </a:r>
          </a:p>
          <a:p>
            <a:endParaRPr lang="en-US" sz="2400" dirty="0">
              <a:ea typeface="Calibri" panose="020F0502020204030204" pitchFamily="34" charset="0"/>
            </a:endParaRPr>
          </a:p>
        </p:txBody>
      </p:sp>
      <p:sp>
        <p:nvSpPr>
          <p:cNvPr id="4" name="Rectangle 3"/>
          <p:cNvSpPr/>
          <p:nvPr/>
        </p:nvSpPr>
        <p:spPr>
          <a:xfrm>
            <a:off x="1467567" y="2070935"/>
            <a:ext cx="946285" cy="215065"/>
          </a:xfrm>
          <a:prstGeom prst="rect">
            <a:avLst/>
          </a:prstGeom>
          <a:noFill/>
          <a:ln w="57150">
            <a:solidFill>
              <a:srgbClr val="E74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467567" y="3362332"/>
            <a:ext cx="946285" cy="215065"/>
          </a:xfrm>
          <a:prstGeom prst="rect">
            <a:avLst/>
          </a:prstGeom>
          <a:noFill/>
          <a:ln w="57150">
            <a:solidFill>
              <a:srgbClr val="E74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467567" y="4425197"/>
            <a:ext cx="946285" cy="215065"/>
          </a:xfrm>
          <a:prstGeom prst="rect">
            <a:avLst/>
          </a:prstGeom>
          <a:noFill/>
          <a:ln w="57150">
            <a:solidFill>
              <a:srgbClr val="E74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p:cNvSpPr txBox="1">
            <a:spLocks/>
          </p:cNvSpPr>
          <p:nvPr/>
        </p:nvSpPr>
        <p:spPr>
          <a:xfrm>
            <a:off x="3627438" y="5281729"/>
            <a:ext cx="8767118" cy="1513687"/>
          </a:xfrm>
          <a:prstGeom prst="rect">
            <a:avLst/>
          </a:prstGeom>
        </p:spPr>
        <p:txBody>
          <a:bodyPr vert="horz" lIns="91440" tIns="45720" rIns="91440" bIns="45720" rtlCol="0" anchor="ctr">
            <a:normAutofit/>
          </a:bodyPr>
          <a:lstStyle>
            <a:lvl1pPr algn="l" defTabSz="932578" rtl="0" eaLnBrk="1" latinLnBrk="0" hangingPunct="1">
              <a:lnSpc>
                <a:spcPct val="90000"/>
              </a:lnSpc>
              <a:spcBef>
                <a:spcPct val="0"/>
              </a:spcBef>
              <a:buNone/>
              <a:defRPr sz="4487" kern="1200">
                <a:solidFill>
                  <a:schemeClr val="tx1"/>
                </a:solidFill>
                <a:latin typeface="+mj-lt"/>
                <a:ea typeface="+mj-ea"/>
                <a:cs typeface="+mj-cs"/>
              </a:defRPr>
            </a:lvl1pPr>
          </a:lstStyle>
          <a:p>
            <a:pPr algn="ctr"/>
            <a:r>
              <a:rPr lang="en-US" sz="4400" dirty="0"/>
              <a:t>Efficient != What you always want</a:t>
            </a:r>
          </a:p>
        </p:txBody>
      </p:sp>
    </p:spTree>
    <p:extLst>
      <p:ext uri="{BB962C8B-B14F-4D97-AF65-F5344CB8AC3E}">
        <p14:creationId xmlns:p14="http://schemas.microsoft.com/office/powerpoint/2010/main" val="2347455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 allocated”</a:t>
            </a:r>
          </a:p>
        </p:txBody>
      </p:sp>
      <p:sp>
        <p:nvSpPr>
          <p:cNvPr id="214" name="Right Arrow 213"/>
          <p:cNvSpPr/>
          <p:nvPr/>
        </p:nvSpPr>
        <p:spPr>
          <a:xfrm>
            <a:off x="389466" y="5440186"/>
            <a:ext cx="3885847" cy="617351"/>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schemeClr val="tx1"/>
                </a:solidFill>
                <a:effectLst/>
                <a:uLnTx/>
                <a:uFillTx/>
                <a:latin typeface="+mj-lt"/>
              </a:rPr>
              <a:t>Time</a:t>
            </a:r>
          </a:p>
        </p:txBody>
      </p:sp>
      <p:grpSp>
        <p:nvGrpSpPr>
          <p:cNvPr id="215" name="Group 214"/>
          <p:cNvGrpSpPr/>
          <p:nvPr/>
        </p:nvGrpSpPr>
        <p:grpSpPr>
          <a:xfrm>
            <a:off x="389466" y="2137216"/>
            <a:ext cx="3885847" cy="2914385"/>
            <a:chOff x="6172200" y="3200400"/>
            <a:chExt cx="7086600" cy="3429000"/>
          </a:xfrm>
        </p:grpSpPr>
        <p:sp>
          <p:nvSpPr>
            <p:cNvPr id="216" name="Rectangle 215"/>
            <p:cNvSpPr/>
            <p:nvPr/>
          </p:nvSpPr>
          <p:spPr>
            <a:xfrm>
              <a:off x="6172200" y="3200400"/>
              <a:ext cx="7086600" cy="34290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cxnSp>
          <p:nvCxnSpPr>
            <p:cNvPr id="217" name="Straight Connector 216"/>
            <p:cNvCxnSpPr/>
            <p:nvPr/>
          </p:nvCxnSpPr>
          <p:spPr>
            <a:xfrm>
              <a:off x="6172200" y="3429000"/>
              <a:ext cx="708660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0" name="Freeform 9"/>
          <p:cNvSpPr/>
          <p:nvPr/>
        </p:nvSpPr>
        <p:spPr>
          <a:xfrm>
            <a:off x="427037" y="2398541"/>
            <a:ext cx="3857671" cy="2661671"/>
          </a:xfrm>
          <a:custGeom>
            <a:avLst/>
            <a:gdLst>
              <a:gd name="connsiteX0" fmla="*/ 0 w 4290646"/>
              <a:gd name="connsiteY0" fmla="*/ 2089052 h 2089052"/>
              <a:gd name="connsiteX1" fmla="*/ 105508 w 4290646"/>
              <a:gd name="connsiteY1" fmla="*/ 0 h 2089052"/>
              <a:gd name="connsiteX2" fmla="*/ 2419643 w 4290646"/>
              <a:gd name="connsiteY2" fmla="*/ 0 h 2089052"/>
              <a:gd name="connsiteX3" fmla="*/ 2602523 w 4290646"/>
              <a:gd name="connsiteY3" fmla="*/ 1962443 h 2089052"/>
              <a:gd name="connsiteX4" fmla="*/ 2722098 w 4290646"/>
              <a:gd name="connsiteY4" fmla="*/ 7034 h 2089052"/>
              <a:gd name="connsiteX5" fmla="*/ 4044461 w 4290646"/>
              <a:gd name="connsiteY5" fmla="*/ 21101 h 2089052"/>
              <a:gd name="connsiteX6" fmla="*/ 4290646 w 4290646"/>
              <a:gd name="connsiteY6" fmla="*/ 1906172 h 2089052"/>
              <a:gd name="connsiteX7" fmla="*/ 4290646 w 4290646"/>
              <a:gd name="connsiteY7" fmla="*/ 1906172 h 2089052"/>
              <a:gd name="connsiteX0" fmla="*/ 0 w 4290646"/>
              <a:gd name="connsiteY0" fmla="*/ 2089052 h 2089052"/>
              <a:gd name="connsiteX1" fmla="*/ 105508 w 4290646"/>
              <a:gd name="connsiteY1" fmla="*/ 0 h 2089052"/>
              <a:gd name="connsiteX2" fmla="*/ 2419643 w 4290646"/>
              <a:gd name="connsiteY2" fmla="*/ 0 h 2089052"/>
              <a:gd name="connsiteX3" fmla="*/ 2637692 w 4290646"/>
              <a:gd name="connsiteY3" fmla="*/ 1624818 h 2089052"/>
              <a:gd name="connsiteX4" fmla="*/ 2722098 w 4290646"/>
              <a:gd name="connsiteY4" fmla="*/ 7034 h 2089052"/>
              <a:gd name="connsiteX5" fmla="*/ 4044461 w 4290646"/>
              <a:gd name="connsiteY5" fmla="*/ 21101 h 2089052"/>
              <a:gd name="connsiteX6" fmla="*/ 4290646 w 4290646"/>
              <a:gd name="connsiteY6" fmla="*/ 1906172 h 2089052"/>
              <a:gd name="connsiteX7" fmla="*/ 4290646 w 4290646"/>
              <a:gd name="connsiteY7" fmla="*/ 1906172 h 2089052"/>
              <a:gd name="connsiteX0" fmla="*/ 0 w 4290646"/>
              <a:gd name="connsiteY0" fmla="*/ 2089052 h 2089052"/>
              <a:gd name="connsiteX1" fmla="*/ 105508 w 4290646"/>
              <a:gd name="connsiteY1" fmla="*/ 0 h 2089052"/>
              <a:gd name="connsiteX2" fmla="*/ 2419643 w 4290646"/>
              <a:gd name="connsiteY2" fmla="*/ 0 h 2089052"/>
              <a:gd name="connsiteX3" fmla="*/ 2539218 w 4290646"/>
              <a:gd name="connsiteY3" fmla="*/ 1744393 h 2089052"/>
              <a:gd name="connsiteX4" fmla="*/ 2722098 w 4290646"/>
              <a:gd name="connsiteY4" fmla="*/ 7034 h 2089052"/>
              <a:gd name="connsiteX5" fmla="*/ 4044461 w 4290646"/>
              <a:gd name="connsiteY5" fmla="*/ 21101 h 2089052"/>
              <a:gd name="connsiteX6" fmla="*/ 4290646 w 4290646"/>
              <a:gd name="connsiteY6" fmla="*/ 1906172 h 2089052"/>
              <a:gd name="connsiteX7" fmla="*/ 4290646 w 4290646"/>
              <a:gd name="connsiteY7" fmla="*/ 1906172 h 2089052"/>
              <a:gd name="connsiteX0" fmla="*/ 0 w 4301121"/>
              <a:gd name="connsiteY0" fmla="*/ 2089052 h 2095833"/>
              <a:gd name="connsiteX1" fmla="*/ 105508 w 4301121"/>
              <a:gd name="connsiteY1" fmla="*/ 0 h 2095833"/>
              <a:gd name="connsiteX2" fmla="*/ 2419643 w 4301121"/>
              <a:gd name="connsiteY2" fmla="*/ 0 h 2095833"/>
              <a:gd name="connsiteX3" fmla="*/ 2539218 w 4301121"/>
              <a:gd name="connsiteY3" fmla="*/ 1744393 h 2095833"/>
              <a:gd name="connsiteX4" fmla="*/ 2722098 w 4301121"/>
              <a:gd name="connsiteY4" fmla="*/ 7034 h 2095833"/>
              <a:gd name="connsiteX5" fmla="*/ 4044461 w 4301121"/>
              <a:gd name="connsiteY5" fmla="*/ 21101 h 2095833"/>
              <a:gd name="connsiteX6" fmla="*/ 4290646 w 4301121"/>
              <a:gd name="connsiteY6" fmla="*/ 1906172 h 2095833"/>
              <a:gd name="connsiteX7" fmla="*/ 4251434 w 4301121"/>
              <a:gd name="connsiteY7" fmla="*/ 2066790 h 2095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01121" h="2095833">
                <a:moveTo>
                  <a:pt x="0" y="2089052"/>
                </a:moveTo>
                <a:lnTo>
                  <a:pt x="105508" y="0"/>
                </a:lnTo>
                <a:lnTo>
                  <a:pt x="2419643" y="0"/>
                </a:lnTo>
                <a:lnTo>
                  <a:pt x="2539218" y="1744393"/>
                </a:lnTo>
                <a:lnTo>
                  <a:pt x="2722098" y="7034"/>
                </a:lnTo>
                <a:lnTo>
                  <a:pt x="4044461" y="21101"/>
                </a:lnTo>
                <a:cubicBezTo>
                  <a:pt x="4126523" y="649458"/>
                  <a:pt x="4256151" y="1565224"/>
                  <a:pt x="4290646" y="1906172"/>
                </a:cubicBezTo>
                <a:cubicBezTo>
                  <a:pt x="4325141" y="2247120"/>
                  <a:pt x="4264505" y="2013251"/>
                  <a:pt x="4251434" y="2066790"/>
                </a:cubicBezTo>
              </a:path>
            </a:pathLst>
          </a:custGeom>
          <a:noFill/>
          <a:ln w="76200">
            <a:solidFill>
              <a:srgbClr val="E74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 name="Rectangle 16"/>
          <p:cNvSpPr/>
          <p:nvPr/>
        </p:nvSpPr>
        <p:spPr>
          <a:xfrm>
            <a:off x="5441068" y="715918"/>
            <a:ext cx="7135491" cy="36570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32577" eaLnBrk="1" fontAlgn="auto" latinLnBrk="0" hangingPunct="1">
              <a:lnSpc>
                <a:spcPct val="100000"/>
              </a:lnSpc>
              <a:spcBef>
                <a:spcPts val="0"/>
              </a:spcBef>
              <a:spcAft>
                <a:spcPts val="0"/>
              </a:spcAft>
              <a:buClrTx/>
              <a:buSzTx/>
              <a:buFontTx/>
              <a:buNone/>
              <a:tabLst/>
              <a:defRPr/>
            </a:pPr>
            <a:r>
              <a:rPr kumimoji="0" lang="en-US" sz="3200" b="0" i="0" u="sng" strike="noStrike" kern="0" cap="none" spc="0" normalizeH="0" baseline="0" noProof="0" dirty="0">
                <a:ln>
                  <a:noFill/>
                </a:ln>
                <a:solidFill>
                  <a:prstClr val="black"/>
                </a:solidFill>
                <a:effectLst/>
                <a:uLnTx/>
                <a:uFillTx/>
                <a:latin typeface="Segoe UI Light"/>
              </a:rPr>
              <a:t>Consider</a:t>
            </a:r>
            <a:r>
              <a:rPr kumimoji="0" lang="en-US" sz="3200" b="0" i="0" u="none" strike="noStrike" kern="0" cap="none" spc="0" normalizeH="0" baseline="0" noProof="0" dirty="0">
                <a:ln>
                  <a:noFill/>
                </a:ln>
                <a:solidFill>
                  <a:prstClr val="black"/>
                </a:solidFill>
                <a:effectLst/>
                <a:uLnTx/>
                <a:uFillTx/>
                <a:latin typeface="Segoe UI Light"/>
              </a:rPr>
              <a:t> using more </a:t>
            </a:r>
            <a:r>
              <a:rPr kumimoji="0" lang="en-US" sz="3200" b="0" i="0" u="none" strike="noStrike" kern="0" cap="none" spc="0" normalizeH="0" baseline="0" noProof="0" dirty="0" err="1">
                <a:ln>
                  <a:noFill/>
                </a:ln>
                <a:solidFill>
                  <a:prstClr val="black"/>
                </a:solidFill>
                <a:effectLst/>
                <a:uLnTx/>
                <a:uFillTx/>
                <a:latin typeface="Segoe UI Light"/>
              </a:rPr>
              <a:t>Aus</a:t>
            </a:r>
            <a:endParaRPr kumimoji="0" lang="en-US" sz="3200" b="0" i="0" u="none" strike="noStrike" kern="0" cap="none" spc="0" normalizeH="0" baseline="0" noProof="0" dirty="0">
              <a:ln>
                <a:noFill/>
              </a:ln>
              <a:solidFill>
                <a:prstClr val="black"/>
              </a:solidFill>
              <a:effectLst/>
              <a:uLnTx/>
              <a:uFillTx/>
              <a:latin typeface="Segoe UI Light"/>
            </a:endParaRPr>
          </a:p>
          <a:p>
            <a:pPr marL="0" marR="0" lvl="0" indent="0" defTabSz="932577" eaLnBrk="1" fontAlgn="auto" latinLnBrk="0" hangingPunct="1">
              <a:lnSpc>
                <a:spcPct val="100000"/>
              </a:lnSpc>
              <a:spcBef>
                <a:spcPts val="0"/>
              </a:spcBef>
              <a:spcAft>
                <a:spcPts val="0"/>
              </a:spcAft>
              <a:buClrTx/>
              <a:buSzTx/>
              <a:buFontTx/>
              <a:buNone/>
              <a:tabLst/>
              <a:defRPr/>
            </a:pPr>
            <a:endParaRPr lang="en-US" sz="3200" kern="0" dirty="0">
              <a:solidFill>
                <a:prstClr val="black"/>
              </a:solidFill>
              <a:latin typeface="Segoe UI Light"/>
            </a:endParaRPr>
          </a:p>
          <a:p>
            <a:pPr marL="0" marR="0" lvl="0" indent="0" defTabSz="932577"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black"/>
                </a:solidFill>
                <a:effectLst/>
                <a:uLnTx/>
                <a:uFillTx/>
                <a:latin typeface="Segoe UI Light"/>
              </a:rPr>
              <a:t>“Under allocated” jobs are Efficient!</a:t>
            </a:r>
          </a:p>
          <a:p>
            <a:pPr marL="0" marR="0" lvl="0" indent="0" defTabSz="932577"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Segoe UI Light"/>
            </a:endParaRPr>
          </a:p>
        </p:txBody>
      </p:sp>
      <p:sp>
        <p:nvSpPr>
          <p:cNvPr id="18" name="Rectangle 17"/>
          <p:cNvSpPr/>
          <p:nvPr/>
        </p:nvSpPr>
        <p:spPr>
          <a:xfrm>
            <a:off x="5227637" y="4851074"/>
            <a:ext cx="3505200" cy="388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00B0F0"/>
                </a:solidFill>
                <a:effectLst/>
                <a:uLnTx/>
                <a:uFillTx/>
              </a:rPr>
              <a:t>Blue line: Allocated</a:t>
            </a:r>
          </a:p>
        </p:txBody>
      </p:sp>
      <p:sp>
        <p:nvSpPr>
          <p:cNvPr id="19" name="Rectangle 18"/>
          <p:cNvSpPr/>
          <p:nvPr/>
        </p:nvSpPr>
        <p:spPr>
          <a:xfrm>
            <a:off x="5233816" y="5390821"/>
            <a:ext cx="3505200" cy="388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E74B3C"/>
                </a:solidFill>
                <a:effectLst/>
                <a:uLnTx/>
                <a:uFillTx/>
              </a:rPr>
              <a:t>Red line: Running</a:t>
            </a:r>
          </a:p>
        </p:txBody>
      </p:sp>
      <p:sp>
        <p:nvSpPr>
          <p:cNvPr id="11" name="Title 1"/>
          <p:cNvSpPr txBox="1">
            <a:spLocks/>
          </p:cNvSpPr>
          <p:nvPr/>
        </p:nvSpPr>
        <p:spPr>
          <a:xfrm>
            <a:off x="3627438" y="5859462"/>
            <a:ext cx="8767118" cy="935954"/>
          </a:xfrm>
          <a:prstGeom prst="rect">
            <a:avLst/>
          </a:prstGeom>
        </p:spPr>
        <p:txBody>
          <a:bodyPr vert="horz" lIns="91440" tIns="45720" rIns="91440" bIns="45720" rtlCol="0" anchor="ctr">
            <a:normAutofit/>
          </a:bodyPr>
          <a:lstStyle>
            <a:lvl1pPr algn="l" defTabSz="932578" rtl="0" eaLnBrk="1" latinLnBrk="0" hangingPunct="1">
              <a:lnSpc>
                <a:spcPct val="90000"/>
              </a:lnSpc>
              <a:spcBef>
                <a:spcPct val="0"/>
              </a:spcBef>
              <a:buNone/>
              <a:defRPr sz="4487" kern="1200">
                <a:solidFill>
                  <a:schemeClr val="tx1"/>
                </a:solidFill>
                <a:latin typeface="+mj-lt"/>
                <a:ea typeface="+mj-ea"/>
                <a:cs typeface="+mj-cs"/>
              </a:defRPr>
            </a:lvl1pPr>
          </a:lstStyle>
          <a:p>
            <a:pPr algn="ctr"/>
            <a:r>
              <a:rPr lang="en-US" sz="4400" dirty="0"/>
              <a:t>Under Allocated != Bad</a:t>
            </a:r>
          </a:p>
        </p:txBody>
      </p:sp>
    </p:spTree>
    <p:extLst>
      <p:ext uri="{BB962C8B-B14F-4D97-AF65-F5344CB8AC3E}">
        <p14:creationId xmlns:p14="http://schemas.microsoft.com/office/powerpoint/2010/main" val="176809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rgbClr val="FF00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Section on UDOs</a:t>
            </a:r>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299980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93675"/>
            <a:ext cx="12045950" cy="6607175"/>
          </a:xfrm>
        </p:spPr>
        <p:txBody>
          <a:bodyPr>
            <a:normAutofit/>
          </a:bodyPr>
          <a:lstStyle/>
          <a:p>
            <a:pPr algn="ctr"/>
            <a:r>
              <a:rPr lang="en-US" sz="6731" dirty="0">
                <a:solidFill>
                  <a:schemeClr val="bg1"/>
                </a:solidFill>
              </a:rPr>
              <a:t>DEMO </a:t>
            </a:r>
            <a:br>
              <a:rPr lang="en-US" sz="6731" dirty="0">
                <a:solidFill>
                  <a:schemeClr val="bg1"/>
                </a:solidFill>
              </a:rPr>
            </a:br>
            <a:r>
              <a:rPr lang="en-US" sz="6731" dirty="0">
                <a:solidFill>
                  <a:schemeClr val="bg1"/>
                </a:solidFill>
              </a:rPr>
              <a:t>Diagnostics / Resource Usage</a:t>
            </a:r>
            <a:endParaRPr lang="en-US" sz="3060" dirty="0">
              <a:solidFill>
                <a:schemeClr val="bg1"/>
              </a:solidFill>
            </a:endParaRPr>
          </a:p>
        </p:txBody>
      </p:sp>
    </p:spTree>
    <p:extLst>
      <p:ext uri="{BB962C8B-B14F-4D97-AF65-F5344CB8AC3E}">
        <p14:creationId xmlns:p14="http://schemas.microsoft.com/office/powerpoint/2010/main" val="197860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YARN Work in Open Source</a:t>
            </a:r>
          </a:p>
        </p:txBody>
      </p:sp>
      <p:sp>
        <p:nvSpPr>
          <p:cNvPr id="6" name="Content Placeholder 5"/>
          <p:cNvSpPr>
            <a:spLocks noGrp="1"/>
          </p:cNvSpPr>
          <p:nvPr>
            <p:ph idx="1"/>
          </p:nvPr>
        </p:nvSpPr>
        <p:spPr/>
        <p:txBody>
          <a:bodyPr>
            <a:normAutofit fontScale="92500" lnSpcReduction="10000"/>
          </a:bodyPr>
          <a:lstStyle/>
          <a:p>
            <a:pPr marL="0" indent="0">
              <a:buNone/>
            </a:pPr>
            <a:r>
              <a:rPr lang="en-US" b="1" dirty="0"/>
              <a:t>FEDERATION</a:t>
            </a:r>
            <a:r>
              <a:rPr lang="en-US" dirty="0"/>
              <a:t> to enable very large (100K+) YARN clusters, Cross-DC, BCDR</a:t>
            </a:r>
          </a:p>
          <a:p>
            <a:pPr marL="0" indent="0">
              <a:buNone/>
            </a:pPr>
            <a:endParaRPr lang="en-US" dirty="0"/>
          </a:p>
          <a:p>
            <a:pPr marL="0" indent="0">
              <a:buNone/>
            </a:pPr>
            <a:r>
              <a:rPr lang="en-US" b="1" dirty="0"/>
              <a:t>REEF</a:t>
            </a:r>
            <a:r>
              <a:rPr lang="en-US" dirty="0"/>
              <a:t> – “</a:t>
            </a:r>
            <a:r>
              <a:rPr lang="en-US" dirty="0" err="1"/>
              <a:t>libc</a:t>
            </a:r>
            <a:r>
              <a:rPr lang="en-US" dirty="0"/>
              <a:t> for </a:t>
            </a:r>
            <a:r>
              <a:rPr lang="en-US" dirty="0" err="1"/>
              <a:t>BigData</a:t>
            </a:r>
            <a:r>
              <a:rPr lang="en-US" dirty="0"/>
              <a:t>”</a:t>
            </a:r>
          </a:p>
          <a:p>
            <a:pPr marL="0" indent="0">
              <a:buNone/>
            </a:pPr>
            <a:endParaRPr lang="en-US" dirty="0"/>
          </a:p>
          <a:p>
            <a:pPr marL="0" indent="0">
              <a:buNone/>
            </a:pPr>
            <a:r>
              <a:rPr lang="en-US" b="1" dirty="0"/>
              <a:t>AMEOBA</a:t>
            </a:r>
            <a:r>
              <a:rPr lang="en-US" dirty="0"/>
              <a:t> – work preserving pre-emption</a:t>
            </a:r>
          </a:p>
          <a:p>
            <a:pPr marL="0" indent="0">
              <a:buNone/>
            </a:pPr>
            <a:endParaRPr lang="en-US" dirty="0"/>
          </a:p>
          <a:p>
            <a:pPr marL="0" indent="0">
              <a:buNone/>
            </a:pPr>
            <a:r>
              <a:rPr lang="en-US" b="1" dirty="0"/>
              <a:t>RAYON</a:t>
            </a:r>
            <a:r>
              <a:rPr lang="en-US" dirty="0"/>
              <a:t> – Capacity Reservation</a:t>
            </a:r>
          </a:p>
          <a:p>
            <a:pPr marL="0" indent="0">
              <a:buNone/>
            </a:pPr>
            <a:endParaRPr lang="en-US" dirty="0"/>
          </a:p>
          <a:p>
            <a:pPr marL="0" indent="0">
              <a:buNone/>
            </a:pPr>
            <a:r>
              <a:rPr lang="en-US" b="1" dirty="0"/>
              <a:t>MERCURY &amp; YAQ  </a:t>
            </a:r>
            <a:r>
              <a:rPr lang="en-US" dirty="0"/>
              <a:t>– Optimistic allocation + YARN conservatism to improve performance</a:t>
            </a:r>
          </a:p>
          <a:p>
            <a:pPr marL="0" indent="0">
              <a:buNone/>
            </a:pPr>
            <a:endParaRPr lang="en-US" dirty="0"/>
          </a:p>
        </p:txBody>
      </p:sp>
    </p:spTree>
    <p:extLst>
      <p:ext uri="{BB962C8B-B14F-4D97-AF65-F5344CB8AC3E}">
        <p14:creationId xmlns:p14="http://schemas.microsoft.com/office/powerpoint/2010/main" val="447511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93675"/>
            <a:ext cx="12045950" cy="6607175"/>
          </a:xfrm>
        </p:spPr>
        <p:txBody>
          <a:bodyPr>
            <a:normAutofit/>
          </a:bodyPr>
          <a:lstStyle/>
          <a:p>
            <a:pPr algn="ctr"/>
            <a:r>
              <a:rPr lang="en-US" sz="6731" dirty="0">
                <a:solidFill>
                  <a:schemeClr val="bg1"/>
                </a:solidFill>
              </a:rPr>
              <a:t>Data Lake Store Basics</a:t>
            </a:r>
            <a:endParaRPr lang="en-US" dirty="0">
              <a:solidFill>
                <a:schemeClr val="bg1"/>
              </a:solidFill>
            </a:endParaRPr>
          </a:p>
        </p:txBody>
      </p:sp>
    </p:spTree>
    <p:extLst>
      <p:ext uri="{BB962C8B-B14F-4D97-AF65-F5344CB8AC3E}">
        <p14:creationId xmlns:p14="http://schemas.microsoft.com/office/powerpoint/2010/main" val="3286317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62583" y="194292"/>
            <a:ext cx="6800233" cy="1513687"/>
          </a:xfrm>
        </p:spPr>
        <p:txBody>
          <a:bodyPr/>
          <a:lstStyle/>
          <a:p>
            <a:r>
              <a:rPr lang="en-US" dirty="0"/>
              <a:t>Store Basics</a:t>
            </a:r>
          </a:p>
        </p:txBody>
      </p:sp>
      <p:sp>
        <p:nvSpPr>
          <p:cNvPr id="6" name="Rectangle 5"/>
          <p:cNvSpPr/>
          <p:nvPr/>
        </p:nvSpPr>
        <p:spPr>
          <a:xfrm>
            <a:off x="1019631" y="2137216"/>
            <a:ext cx="4421436" cy="3699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schemeClr val="tx1"/>
                </a:solidFill>
                <a:effectLst/>
                <a:uLnTx/>
                <a:uFillTx/>
              </a:rPr>
              <a:t>A VERY BIG FILE</a:t>
            </a:r>
          </a:p>
        </p:txBody>
      </p:sp>
      <p:sp>
        <p:nvSpPr>
          <p:cNvPr id="42" name="Down Arrow 41"/>
          <p:cNvSpPr/>
          <p:nvPr/>
        </p:nvSpPr>
        <p:spPr>
          <a:xfrm>
            <a:off x="2857098" y="2815377"/>
            <a:ext cx="746505" cy="6165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prstClr val="white"/>
              </a:solidFill>
              <a:effectLst/>
              <a:uLnTx/>
              <a:uFillTx/>
            </a:endParaRPr>
          </a:p>
        </p:txBody>
      </p:sp>
      <p:grpSp>
        <p:nvGrpSpPr>
          <p:cNvPr id="2" name="Group 1"/>
          <p:cNvGrpSpPr/>
          <p:nvPr/>
        </p:nvGrpSpPr>
        <p:grpSpPr>
          <a:xfrm>
            <a:off x="1287426" y="3678491"/>
            <a:ext cx="3885847" cy="2976247"/>
            <a:chOff x="1143000" y="4328029"/>
            <a:chExt cx="4572000" cy="3501785"/>
          </a:xfrm>
        </p:grpSpPr>
        <p:sp>
          <p:nvSpPr>
            <p:cNvPr id="43" name="Rectangle 42"/>
            <p:cNvSpPr/>
            <p:nvPr/>
          </p:nvSpPr>
          <p:spPr>
            <a:xfrm>
              <a:off x="1143000" y="4328029"/>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black">
                      <a:lumMod val="65000"/>
                      <a:lumOff val="35000"/>
                    </a:prstClr>
                  </a:solidFill>
                  <a:effectLst/>
                  <a:uLnTx/>
                  <a:uFillTx/>
                </a:rPr>
                <a:t>1</a:t>
              </a:r>
            </a:p>
          </p:txBody>
        </p:sp>
        <p:sp>
          <p:nvSpPr>
            <p:cNvPr id="44" name="Rectangle 43"/>
            <p:cNvSpPr/>
            <p:nvPr/>
          </p:nvSpPr>
          <p:spPr>
            <a:xfrm>
              <a:off x="2164292" y="4328029"/>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black">
                      <a:lumMod val="65000"/>
                      <a:lumOff val="35000"/>
                    </a:prstClr>
                  </a:solidFill>
                  <a:effectLst/>
                  <a:uLnTx/>
                  <a:uFillTx/>
                </a:rPr>
                <a:t>2</a:t>
              </a:r>
            </a:p>
          </p:txBody>
        </p:sp>
        <p:sp>
          <p:nvSpPr>
            <p:cNvPr id="45" name="Rectangle 44"/>
            <p:cNvSpPr/>
            <p:nvPr/>
          </p:nvSpPr>
          <p:spPr>
            <a:xfrm>
              <a:off x="3185584" y="4328029"/>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black">
                      <a:lumMod val="65000"/>
                      <a:lumOff val="35000"/>
                    </a:prstClr>
                  </a:solidFill>
                  <a:effectLst/>
                  <a:uLnTx/>
                  <a:uFillTx/>
                </a:rPr>
                <a:t>3</a:t>
              </a:r>
            </a:p>
          </p:txBody>
        </p:sp>
        <p:sp>
          <p:nvSpPr>
            <p:cNvPr id="46" name="Rectangle 45"/>
            <p:cNvSpPr/>
            <p:nvPr/>
          </p:nvSpPr>
          <p:spPr>
            <a:xfrm>
              <a:off x="4206876" y="4328029"/>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black">
                      <a:lumMod val="65000"/>
                      <a:lumOff val="35000"/>
                    </a:prstClr>
                  </a:solidFill>
                  <a:effectLst/>
                  <a:uLnTx/>
                  <a:uFillTx/>
                </a:rPr>
                <a:t>4</a:t>
              </a:r>
            </a:p>
          </p:txBody>
        </p:sp>
        <p:sp>
          <p:nvSpPr>
            <p:cNvPr id="47" name="Rectangle 46"/>
            <p:cNvSpPr/>
            <p:nvPr/>
          </p:nvSpPr>
          <p:spPr>
            <a:xfrm>
              <a:off x="5228166" y="4328029"/>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black">
                      <a:lumMod val="65000"/>
                      <a:lumOff val="35000"/>
                    </a:prstClr>
                  </a:solidFill>
                  <a:effectLst/>
                  <a:uLnTx/>
                  <a:uFillTx/>
                </a:rPr>
                <a:t>5</a:t>
              </a:r>
            </a:p>
          </p:txBody>
        </p:sp>
        <p:sp>
          <p:nvSpPr>
            <p:cNvPr id="11" name="Rectangle 10"/>
            <p:cNvSpPr/>
            <p:nvPr/>
          </p:nvSpPr>
          <p:spPr>
            <a:xfrm>
              <a:off x="1143000" y="6330181"/>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black">
                      <a:lumMod val="65000"/>
                      <a:lumOff val="35000"/>
                    </a:prstClr>
                  </a:solidFill>
                  <a:effectLst/>
                  <a:uLnTx/>
                  <a:uFillTx/>
                </a:rPr>
                <a:t>1</a:t>
              </a:r>
            </a:p>
          </p:txBody>
        </p:sp>
        <p:sp>
          <p:nvSpPr>
            <p:cNvPr id="12" name="Rectangle 11"/>
            <p:cNvSpPr/>
            <p:nvPr/>
          </p:nvSpPr>
          <p:spPr>
            <a:xfrm>
              <a:off x="2164292" y="6330181"/>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black">
                      <a:lumMod val="65000"/>
                      <a:lumOff val="35000"/>
                    </a:prstClr>
                  </a:solidFill>
                  <a:effectLst/>
                  <a:uLnTx/>
                  <a:uFillTx/>
                </a:rPr>
                <a:t>2</a:t>
              </a:r>
            </a:p>
          </p:txBody>
        </p:sp>
        <p:sp>
          <p:nvSpPr>
            <p:cNvPr id="13" name="Rectangle 12"/>
            <p:cNvSpPr/>
            <p:nvPr/>
          </p:nvSpPr>
          <p:spPr>
            <a:xfrm>
              <a:off x="3185584" y="6330181"/>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black">
                      <a:lumMod val="65000"/>
                      <a:lumOff val="35000"/>
                    </a:prstClr>
                  </a:solidFill>
                  <a:effectLst/>
                  <a:uLnTx/>
                  <a:uFillTx/>
                </a:rPr>
                <a:t>3</a:t>
              </a:r>
            </a:p>
          </p:txBody>
        </p:sp>
        <p:sp>
          <p:nvSpPr>
            <p:cNvPr id="14" name="Rectangle 13"/>
            <p:cNvSpPr/>
            <p:nvPr/>
          </p:nvSpPr>
          <p:spPr>
            <a:xfrm>
              <a:off x="4206876" y="6330181"/>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black">
                      <a:lumMod val="65000"/>
                      <a:lumOff val="35000"/>
                    </a:prstClr>
                  </a:solidFill>
                  <a:effectLst/>
                  <a:uLnTx/>
                  <a:uFillTx/>
                </a:rPr>
                <a:t>4</a:t>
              </a:r>
            </a:p>
          </p:txBody>
        </p:sp>
        <p:sp>
          <p:nvSpPr>
            <p:cNvPr id="15" name="Rectangle 14"/>
            <p:cNvSpPr/>
            <p:nvPr/>
          </p:nvSpPr>
          <p:spPr>
            <a:xfrm>
              <a:off x="5228166" y="6330181"/>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black">
                      <a:lumMod val="65000"/>
                      <a:lumOff val="35000"/>
                    </a:prstClr>
                  </a:solidFill>
                  <a:effectLst/>
                  <a:uLnTx/>
                  <a:uFillTx/>
                </a:rPr>
                <a:t>5</a:t>
              </a:r>
            </a:p>
          </p:txBody>
        </p:sp>
        <p:sp>
          <p:nvSpPr>
            <p:cNvPr id="21" name="Rectangle 20"/>
            <p:cNvSpPr/>
            <p:nvPr/>
          </p:nvSpPr>
          <p:spPr>
            <a:xfrm>
              <a:off x="1143000" y="6852863"/>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black">
                      <a:lumMod val="65000"/>
                      <a:lumOff val="35000"/>
                    </a:prstClr>
                  </a:solidFill>
                  <a:effectLst/>
                  <a:uLnTx/>
                  <a:uFillTx/>
                </a:rPr>
                <a:t>1</a:t>
              </a:r>
            </a:p>
          </p:txBody>
        </p:sp>
        <p:sp>
          <p:nvSpPr>
            <p:cNvPr id="22" name="Rectangle 21"/>
            <p:cNvSpPr/>
            <p:nvPr/>
          </p:nvSpPr>
          <p:spPr>
            <a:xfrm>
              <a:off x="2164292" y="6852863"/>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black">
                      <a:lumMod val="65000"/>
                      <a:lumOff val="35000"/>
                    </a:prstClr>
                  </a:solidFill>
                  <a:effectLst/>
                  <a:uLnTx/>
                  <a:uFillTx/>
                </a:rPr>
                <a:t>2</a:t>
              </a:r>
            </a:p>
          </p:txBody>
        </p:sp>
        <p:sp>
          <p:nvSpPr>
            <p:cNvPr id="23" name="Rectangle 22"/>
            <p:cNvSpPr/>
            <p:nvPr/>
          </p:nvSpPr>
          <p:spPr>
            <a:xfrm>
              <a:off x="3185584" y="6852863"/>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black">
                      <a:lumMod val="65000"/>
                      <a:lumOff val="35000"/>
                    </a:prstClr>
                  </a:solidFill>
                  <a:effectLst/>
                  <a:uLnTx/>
                  <a:uFillTx/>
                </a:rPr>
                <a:t>3</a:t>
              </a:r>
            </a:p>
          </p:txBody>
        </p:sp>
        <p:sp>
          <p:nvSpPr>
            <p:cNvPr id="24" name="Rectangle 23"/>
            <p:cNvSpPr/>
            <p:nvPr/>
          </p:nvSpPr>
          <p:spPr>
            <a:xfrm>
              <a:off x="4206876" y="6852863"/>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black">
                      <a:lumMod val="65000"/>
                      <a:lumOff val="35000"/>
                    </a:prstClr>
                  </a:solidFill>
                  <a:effectLst/>
                  <a:uLnTx/>
                  <a:uFillTx/>
                </a:rPr>
                <a:t>4</a:t>
              </a:r>
            </a:p>
          </p:txBody>
        </p:sp>
        <p:sp>
          <p:nvSpPr>
            <p:cNvPr id="25" name="Rectangle 24"/>
            <p:cNvSpPr/>
            <p:nvPr/>
          </p:nvSpPr>
          <p:spPr>
            <a:xfrm>
              <a:off x="5228166" y="6852863"/>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black">
                      <a:lumMod val="65000"/>
                      <a:lumOff val="35000"/>
                    </a:prstClr>
                  </a:solidFill>
                  <a:effectLst/>
                  <a:uLnTx/>
                  <a:uFillTx/>
                </a:rPr>
                <a:t>5</a:t>
              </a:r>
            </a:p>
          </p:txBody>
        </p:sp>
        <p:sp>
          <p:nvSpPr>
            <p:cNvPr id="31" name="Rectangle 30"/>
            <p:cNvSpPr/>
            <p:nvPr/>
          </p:nvSpPr>
          <p:spPr>
            <a:xfrm>
              <a:off x="1143000" y="7394591"/>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black">
                      <a:lumMod val="65000"/>
                      <a:lumOff val="35000"/>
                    </a:prstClr>
                  </a:solidFill>
                  <a:effectLst/>
                  <a:uLnTx/>
                  <a:uFillTx/>
                </a:rPr>
                <a:t>1</a:t>
              </a:r>
            </a:p>
          </p:txBody>
        </p:sp>
        <p:sp>
          <p:nvSpPr>
            <p:cNvPr id="32" name="Rectangle 31"/>
            <p:cNvSpPr/>
            <p:nvPr/>
          </p:nvSpPr>
          <p:spPr>
            <a:xfrm>
              <a:off x="2164292" y="7394591"/>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black">
                      <a:lumMod val="65000"/>
                      <a:lumOff val="35000"/>
                    </a:prstClr>
                  </a:solidFill>
                  <a:effectLst/>
                  <a:uLnTx/>
                  <a:uFillTx/>
                </a:rPr>
                <a:t>2</a:t>
              </a:r>
            </a:p>
          </p:txBody>
        </p:sp>
        <p:sp>
          <p:nvSpPr>
            <p:cNvPr id="33" name="Rectangle 32"/>
            <p:cNvSpPr/>
            <p:nvPr/>
          </p:nvSpPr>
          <p:spPr>
            <a:xfrm>
              <a:off x="3185584" y="7394591"/>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black">
                      <a:lumMod val="65000"/>
                      <a:lumOff val="35000"/>
                    </a:prstClr>
                  </a:solidFill>
                  <a:effectLst/>
                  <a:uLnTx/>
                  <a:uFillTx/>
                </a:rPr>
                <a:t>3</a:t>
              </a:r>
            </a:p>
          </p:txBody>
        </p:sp>
        <p:sp>
          <p:nvSpPr>
            <p:cNvPr id="34" name="Rectangle 33"/>
            <p:cNvSpPr/>
            <p:nvPr/>
          </p:nvSpPr>
          <p:spPr>
            <a:xfrm>
              <a:off x="4206876" y="7394591"/>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black">
                      <a:lumMod val="65000"/>
                      <a:lumOff val="35000"/>
                    </a:prstClr>
                  </a:solidFill>
                  <a:effectLst/>
                  <a:uLnTx/>
                  <a:uFillTx/>
                </a:rPr>
                <a:t>4</a:t>
              </a:r>
            </a:p>
          </p:txBody>
        </p:sp>
        <p:sp>
          <p:nvSpPr>
            <p:cNvPr id="35" name="Rectangle 34"/>
            <p:cNvSpPr/>
            <p:nvPr/>
          </p:nvSpPr>
          <p:spPr>
            <a:xfrm>
              <a:off x="5228166" y="7394591"/>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black">
                      <a:lumMod val="65000"/>
                      <a:lumOff val="35000"/>
                    </a:prstClr>
                  </a:solidFill>
                  <a:effectLst/>
                  <a:uLnTx/>
                  <a:uFillTx/>
                </a:rPr>
                <a:t>5</a:t>
              </a:r>
            </a:p>
          </p:txBody>
        </p:sp>
      </p:grpSp>
      <p:sp>
        <p:nvSpPr>
          <p:cNvPr id="10" name="Down Arrow 9"/>
          <p:cNvSpPr/>
          <p:nvPr/>
        </p:nvSpPr>
        <p:spPr>
          <a:xfrm>
            <a:off x="2857098" y="4558603"/>
            <a:ext cx="746505" cy="6165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prstClr val="white"/>
              </a:solidFill>
              <a:effectLst/>
              <a:uLnTx/>
              <a:uFillTx/>
            </a:endParaRPr>
          </a:p>
        </p:txBody>
      </p:sp>
      <p:sp>
        <p:nvSpPr>
          <p:cNvPr id="55" name="Content Placeholder 1"/>
          <p:cNvSpPr txBox="1">
            <a:spLocks/>
          </p:cNvSpPr>
          <p:nvPr/>
        </p:nvSpPr>
        <p:spPr>
          <a:xfrm>
            <a:off x="5829652" y="2137215"/>
            <a:ext cx="6411648" cy="46630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777149" rtl="0" eaLnBrk="1" fontAlgn="auto" latinLnBrk="0" hangingPunct="1">
              <a:lnSpc>
                <a:spcPct val="90000"/>
              </a:lnSpc>
              <a:spcBef>
                <a:spcPts val="850"/>
              </a:spcBef>
              <a:spcAft>
                <a:spcPts val="0"/>
              </a:spcAft>
              <a:buClrTx/>
              <a:buSzTx/>
              <a:buFont typeface="Arial" panose="020B0604020202020204" pitchFamily="34" charset="0"/>
              <a:buNone/>
              <a:tabLst/>
              <a:defRPr/>
            </a:pPr>
            <a:r>
              <a:rPr kumimoji="0" lang="en-US" sz="3060" b="0" i="0" u="none" strike="noStrike" kern="1200" cap="none" spc="0" normalizeH="0" baseline="0" noProof="0" dirty="0">
                <a:ln>
                  <a:noFill/>
                </a:ln>
                <a:solidFill>
                  <a:prstClr val="black"/>
                </a:solidFill>
                <a:effectLst/>
                <a:uLnTx/>
                <a:uFillTx/>
                <a:latin typeface="Segoe UI Light"/>
                <a:ea typeface="+mn-ea"/>
                <a:cs typeface="+mn-cs"/>
              </a:rPr>
              <a:t>Files are split apart into </a:t>
            </a:r>
            <a:r>
              <a:rPr kumimoji="0" lang="en-US" sz="3060" b="1"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Extents</a:t>
            </a:r>
            <a:r>
              <a:rPr kumimoji="0" lang="en-US" sz="3060" b="0" i="0" u="none" strike="noStrike" kern="1200" cap="none" spc="0" normalizeH="0" baseline="0" noProof="0" dirty="0">
                <a:ln>
                  <a:noFill/>
                </a:ln>
                <a:solidFill>
                  <a:prstClr val="black"/>
                </a:solidFill>
                <a:effectLst/>
                <a:uLnTx/>
                <a:uFillTx/>
                <a:latin typeface="Segoe UI Light"/>
                <a:ea typeface="+mn-ea"/>
                <a:cs typeface="Segoe UI Light" panose="020B0502040204020203" pitchFamily="34" charset="0"/>
              </a:rPr>
              <a:t>.</a:t>
            </a:r>
          </a:p>
          <a:p>
            <a:pPr marL="0" marR="0" lvl="0" indent="0" algn="l" defTabSz="777149" rtl="0" eaLnBrk="1" fontAlgn="auto" latinLnBrk="0" hangingPunct="1">
              <a:lnSpc>
                <a:spcPct val="90000"/>
              </a:lnSpc>
              <a:spcBef>
                <a:spcPts val="850"/>
              </a:spcBef>
              <a:spcAft>
                <a:spcPts val="0"/>
              </a:spcAft>
              <a:buClrTx/>
              <a:buSzTx/>
              <a:buFont typeface="Arial" panose="020B0604020202020204" pitchFamily="34" charset="0"/>
              <a:buNone/>
              <a:tabLst/>
              <a:defRPr/>
            </a:pPr>
            <a:endParaRPr kumimoji="0" lang="en-US" sz="3060" b="1" i="0" u="none" strike="noStrike" kern="1200" cap="none" spc="0" normalizeH="0" baseline="0" noProof="0" dirty="0">
              <a:ln>
                <a:noFill/>
              </a:ln>
              <a:solidFill>
                <a:prstClr val="black"/>
              </a:solidFill>
              <a:effectLst/>
              <a:uLnTx/>
              <a:uFillTx/>
              <a:latin typeface="Segoe UI Light"/>
              <a:ea typeface="+mn-ea"/>
              <a:cs typeface="Segoe UI Light" panose="020B0502040204020203" pitchFamily="34" charset="0"/>
            </a:endParaRPr>
          </a:p>
          <a:p>
            <a:pPr marL="0" marR="0" lvl="0" indent="0" algn="l" defTabSz="777149" rtl="0" eaLnBrk="1" fontAlgn="auto" latinLnBrk="0" hangingPunct="1">
              <a:lnSpc>
                <a:spcPct val="90000"/>
              </a:lnSpc>
              <a:spcBef>
                <a:spcPts val="850"/>
              </a:spcBef>
              <a:spcAft>
                <a:spcPts val="0"/>
              </a:spcAft>
              <a:buClrTx/>
              <a:buSzTx/>
              <a:buFont typeface="Arial" panose="020B0604020202020204" pitchFamily="34" charset="0"/>
              <a:buNone/>
              <a:tabLst/>
              <a:defRPr/>
            </a:pPr>
            <a:r>
              <a:rPr kumimoji="0" lang="en-US" sz="3060" b="0" i="0" u="none" strike="noStrike" kern="1200" cap="none" spc="0" normalizeH="0" baseline="0" noProof="0" dirty="0">
                <a:ln>
                  <a:noFill/>
                </a:ln>
                <a:solidFill>
                  <a:prstClr val="black"/>
                </a:solidFill>
                <a:effectLst/>
                <a:uLnTx/>
                <a:uFillTx/>
                <a:latin typeface="Segoe UI Light"/>
                <a:ea typeface="+mn-ea"/>
                <a:cs typeface="+mn-cs"/>
              </a:rPr>
              <a:t>Extents can be up to 250MB in size.</a:t>
            </a:r>
          </a:p>
          <a:p>
            <a:pPr marL="0" marR="0" lvl="0" indent="0" algn="l" defTabSz="777149" rtl="0" eaLnBrk="1" fontAlgn="auto" latinLnBrk="0" hangingPunct="1">
              <a:lnSpc>
                <a:spcPct val="90000"/>
              </a:lnSpc>
              <a:spcBef>
                <a:spcPts val="850"/>
              </a:spcBef>
              <a:spcAft>
                <a:spcPts val="0"/>
              </a:spcAft>
              <a:buClrTx/>
              <a:buSzTx/>
              <a:buFont typeface="Arial" panose="020B0604020202020204" pitchFamily="34" charset="0"/>
              <a:buNone/>
              <a:tabLst/>
              <a:defRPr/>
            </a:pPr>
            <a:endParaRPr kumimoji="0" lang="en-US" sz="3060" b="0" i="0" u="none" strike="noStrike" kern="1200" cap="none" spc="0" normalizeH="0" baseline="0" noProof="0" dirty="0">
              <a:ln>
                <a:noFill/>
              </a:ln>
              <a:solidFill>
                <a:prstClr val="black"/>
              </a:solidFill>
              <a:effectLst/>
              <a:uLnTx/>
              <a:uFillTx/>
              <a:latin typeface="Segoe UI Light"/>
              <a:ea typeface="+mn-ea"/>
              <a:cs typeface="+mn-cs"/>
            </a:endParaRPr>
          </a:p>
          <a:p>
            <a:pPr marL="0" marR="0" lvl="0" indent="0" algn="l" defTabSz="777149" rtl="0" eaLnBrk="1" fontAlgn="auto" latinLnBrk="0" hangingPunct="1">
              <a:lnSpc>
                <a:spcPct val="90000"/>
              </a:lnSpc>
              <a:spcBef>
                <a:spcPts val="850"/>
              </a:spcBef>
              <a:spcAft>
                <a:spcPts val="0"/>
              </a:spcAft>
              <a:buClrTx/>
              <a:buSzTx/>
              <a:buFont typeface="Arial" panose="020B0604020202020204" pitchFamily="34" charset="0"/>
              <a:buNone/>
              <a:tabLst/>
              <a:defRPr/>
            </a:pPr>
            <a:r>
              <a:rPr kumimoji="0" lang="en-US" sz="3060" b="0" i="0" u="none" strike="noStrike" kern="1200" cap="none" spc="0" normalizeH="0" baseline="0" noProof="0" dirty="0">
                <a:ln>
                  <a:noFill/>
                </a:ln>
                <a:solidFill>
                  <a:prstClr val="black"/>
                </a:solidFill>
                <a:effectLst/>
                <a:uLnTx/>
                <a:uFillTx/>
                <a:latin typeface="Segoe UI Light"/>
                <a:ea typeface="+mn-ea"/>
                <a:cs typeface="+mn-cs"/>
              </a:rPr>
              <a:t>For availability and reliability, extents are replicated (3 copies).</a:t>
            </a:r>
          </a:p>
          <a:p>
            <a:pPr marL="0" marR="0" lvl="0" indent="0" algn="l" defTabSz="777149" rtl="0" eaLnBrk="1" fontAlgn="auto" latinLnBrk="0" hangingPunct="1">
              <a:lnSpc>
                <a:spcPct val="90000"/>
              </a:lnSpc>
              <a:spcBef>
                <a:spcPts val="850"/>
              </a:spcBef>
              <a:spcAft>
                <a:spcPts val="0"/>
              </a:spcAft>
              <a:buClrTx/>
              <a:buSzTx/>
              <a:buFont typeface="Arial" panose="020B0604020202020204" pitchFamily="34" charset="0"/>
              <a:buNone/>
              <a:tabLst/>
              <a:defRPr/>
            </a:pPr>
            <a:endParaRPr kumimoji="0" lang="en-US" sz="3060" b="0" i="0" u="none" strike="noStrike" kern="1200" cap="none" spc="0" normalizeH="0" baseline="0" noProof="0" dirty="0">
              <a:ln>
                <a:noFill/>
              </a:ln>
              <a:solidFill>
                <a:prstClr val="black"/>
              </a:solidFill>
              <a:effectLst/>
              <a:uLnTx/>
              <a:uFillTx/>
              <a:latin typeface="Segoe UI Light"/>
              <a:ea typeface="+mn-ea"/>
              <a:cs typeface="+mn-cs"/>
            </a:endParaRPr>
          </a:p>
          <a:p>
            <a:pPr marL="0" marR="0" lvl="0" indent="0" algn="l" defTabSz="777149" rtl="0" eaLnBrk="1" fontAlgn="auto" latinLnBrk="0" hangingPunct="1">
              <a:lnSpc>
                <a:spcPct val="90000"/>
              </a:lnSpc>
              <a:spcBef>
                <a:spcPts val="850"/>
              </a:spcBef>
              <a:spcAft>
                <a:spcPts val="0"/>
              </a:spcAft>
              <a:buClrTx/>
              <a:buSzTx/>
              <a:buFont typeface="Arial" panose="020B0604020202020204" pitchFamily="34" charset="0"/>
              <a:buNone/>
              <a:tabLst/>
              <a:defRPr/>
            </a:pPr>
            <a:r>
              <a:rPr kumimoji="0" lang="en-US" sz="3060" b="0" i="0" u="none" strike="noStrike" kern="1200" cap="none" spc="0" normalizeH="0" baseline="0" noProof="0" dirty="0">
                <a:ln>
                  <a:noFill/>
                </a:ln>
                <a:solidFill>
                  <a:prstClr val="black"/>
                </a:solidFill>
                <a:effectLst/>
                <a:uLnTx/>
                <a:uFillTx/>
                <a:latin typeface="Segoe UI Light"/>
                <a:ea typeface="+mn-ea"/>
                <a:cs typeface="+mn-cs"/>
              </a:rPr>
              <a:t>Enables parallelized read</a:t>
            </a:r>
          </a:p>
          <a:p>
            <a:pPr marL="0" marR="0" lvl="0" indent="0" algn="l" defTabSz="777149" rtl="0" eaLnBrk="1" fontAlgn="auto" latinLnBrk="0" hangingPunct="1">
              <a:lnSpc>
                <a:spcPct val="90000"/>
              </a:lnSpc>
              <a:spcBef>
                <a:spcPts val="850"/>
              </a:spcBef>
              <a:spcAft>
                <a:spcPts val="0"/>
              </a:spcAft>
              <a:buClrTx/>
              <a:buSzTx/>
              <a:buFont typeface="Arial" panose="020B0604020202020204" pitchFamily="34" charset="0"/>
              <a:buNone/>
              <a:tabLst/>
              <a:defRPr/>
            </a:pPr>
            <a:endParaRPr kumimoji="0" lang="en-US" sz="3060" b="0" i="0" u="none" strike="noStrike" kern="1200" cap="none" spc="0" normalizeH="0" baseline="0" noProof="0" dirty="0">
              <a:ln>
                <a:noFill/>
              </a:ln>
              <a:solidFill>
                <a:prstClr val="black"/>
              </a:solidFill>
              <a:effectLst/>
              <a:uLnTx/>
              <a:uFillTx/>
              <a:latin typeface="Segoe UI Light"/>
              <a:ea typeface="+mn-ea"/>
              <a:cs typeface="+mn-cs"/>
            </a:endParaRPr>
          </a:p>
          <a:p>
            <a:pPr marL="0" marR="0" lvl="0" indent="0" algn="l" defTabSz="777149" rtl="0" eaLnBrk="1" fontAlgn="auto" latinLnBrk="0" hangingPunct="1">
              <a:lnSpc>
                <a:spcPct val="90000"/>
              </a:lnSpc>
              <a:spcBef>
                <a:spcPts val="850"/>
              </a:spcBef>
              <a:spcAft>
                <a:spcPts val="0"/>
              </a:spcAft>
              <a:buClrTx/>
              <a:buSzTx/>
              <a:buFont typeface="Arial" panose="020B0604020202020204" pitchFamily="34" charset="0"/>
              <a:buNone/>
              <a:tabLst/>
              <a:defRPr/>
            </a:pPr>
            <a:endParaRPr kumimoji="0" lang="en-US" sz="3060" b="1" i="0" u="none" strike="noStrike" kern="1200" cap="none" spc="0" normalizeH="0" baseline="0" noProof="0" dirty="0">
              <a:ln>
                <a:noFill/>
              </a:ln>
              <a:solidFill>
                <a:prstClr val="black"/>
              </a:solidFill>
              <a:effectLst/>
              <a:uLnTx/>
              <a:uFillTx/>
              <a:latin typeface="Segoe UI Light"/>
              <a:ea typeface="+mn-ea"/>
              <a:cs typeface="Segoe UI Light" panose="020B0502040204020203" pitchFamily="34" charset="0"/>
            </a:endParaRPr>
          </a:p>
        </p:txBody>
      </p:sp>
      <p:grpSp>
        <p:nvGrpSpPr>
          <p:cNvPr id="53" name="Group 52"/>
          <p:cNvGrpSpPr/>
          <p:nvPr/>
        </p:nvGrpSpPr>
        <p:grpSpPr>
          <a:xfrm>
            <a:off x="2712080" y="755332"/>
            <a:ext cx="1179404" cy="1217863"/>
            <a:chOff x="6984606" y="4931530"/>
            <a:chExt cx="625835" cy="646243"/>
          </a:xfrm>
          <a:solidFill>
            <a:schemeClr val="tx1">
              <a:lumMod val="65000"/>
              <a:lumOff val="35000"/>
            </a:schemeClr>
          </a:solidFill>
        </p:grpSpPr>
        <p:sp>
          <p:nvSpPr>
            <p:cNvPr id="54" name="Rectangle 5"/>
            <p:cNvSpPr>
              <a:spLocks noChangeArrowheads="1"/>
            </p:cNvSpPr>
            <p:nvPr/>
          </p:nvSpPr>
          <p:spPr bwMode="auto">
            <a:xfrm>
              <a:off x="7151268" y="5139007"/>
              <a:ext cx="289110" cy="54420"/>
            </a:xfrm>
            <a:prstGeom prst="rect">
              <a:avLst/>
            </a:prstGeom>
            <a:grpFill/>
            <a:ln w="9525">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prstClr val="black">
                    <a:lumMod val="65000"/>
                    <a:lumOff val="35000"/>
                  </a:prstClr>
                </a:solidFill>
                <a:effectLst/>
                <a:uLnTx/>
                <a:uFillTx/>
              </a:endParaRPr>
            </a:p>
          </p:txBody>
        </p:sp>
        <p:sp>
          <p:nvSpPr>
            <p:cNvPr id="56" name="Rectangle 6"/>
            <p:cNvSpPr>
              <a:spLocks noChangeArrowheads="1"/>
            </p:cNvSpPr>
            <p:nvPr/>
          </p:nvSpPr>
          <p:spPr bwMode="auto">
            <a:xfrm>
              <a:off x="7151268" y="5241045"/>
              <a:ext cx="289110" cy="54420"/>
            </a:xfrm>
            <a:prstGeom prst="rect">
              <a:avLst/>
            </a:prstGeom>
            <a:grpFill/>
            <a:ln w="9525">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prstClr val="black">
                    <a:lumMod val="65000"/>
                    <a:lumOff val="35000"/>
                  </a:prstClr>
                </a:solidFill>
                <a:effectLst/>
                <a:uLnTx/>
                <a:uFillTx/>
              </a:endParaRPr>
            </a:p>
          </p:txBody>
        </p:sp>
        <p:sp>
          <p:nvSpPr>
            <p:cNvPr id="57" name="Rectangle 7"/>
            <p:cNvSpPr>
              <a:spLocks noChangeArrowheads="1"/>
            </p:cNvSpPr>
            <p:nvPr/>
          </p:nvSpPr>
          <p:spPr bwMode="auto">
            <a:xfrm>
              <a:off x="7151268" y="5343084"/>
              <a:ext cx="289110" cy="54420"/>
            </a:xfrm>
            <a:prstGeom prst="rect">
              <a:avLst/>
            </a:prstGeom>
            <a:grpFill/>
            <a:ln w="9525">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prstClr val="black">
                    <a:lumMod val="65000"/>
                    <a:lumOff val="35000"/>
                  </a:prstClr>
                </a:solidFill>
                <a:effectLst/>
                <a:uLnTx/>
                <a:uFillTx/>
              </a:endParaRPr>
            </a:p>
          </p:txBody>
        </p:sp>
        <p:sp>
          <p:nvSpPr>
            <p:cNvPr id="58" name="Freeform 8"/>
            <p:cNvSpPr>
              <a:spLocks noEditPoints="1"/>
            </p:cNvSpPr>
            <p:nvPr/>
          </p:nvSpPr>
          <p:spPr bwMode="auto">
            <a:xfrm>
              <a:off x="6984606" y="4931530"/>
              <a:ext cx="625835" cy="646243"/>
            </a:xfrm>
            <a:custGeom>
              <a:avLst/>
              <a:gdLst>
                <a:gd name="T0" fmla="*/ 430 w 543"/>
                <a:gd name="T1" fmla="*/ 0 h 563"/>
                <a:gd name="T2" fmla="*/ 75 w 543"/>
                <a:gd name="T3" fmla="*/ 0 h 563"/>
                <a:gd name="T4" fmla="*/ 0 w 543"/>
                <a:gd name="T5" fmla="*/ 75 h 563"/>
                <a:gd name="T6" fmla="*/ 0 w 543"/>
                <a:gd name="T7" fmla="*/ 488 h 563"/>
                <a:gd name="T8" fmla="*/ 75 w 543"/>
                <a:gd name="T9" fmla="*/ 563 h 563"/>
                <a:gd name="T10" fmla="*/ 468 w 543"/>
                <a:gd name="T11" fmla="*/ 563 h 563"/>
                <a:gd name="T12" fmla="*/ 543 w 543"/>
                <a:gd name="T13" fmla="*/ 488 h 563"/>
                <a:gd name="T14" fmla="*/ 543 w 543"/>
                <a:gd name="T15" fmla="*/ 112 h 563"/>
                <a:gd name="T16" fmla="*/ 430 w 543"/>
                <a:gd name="T17" fmla="*/ 0 h 563"/>
                <a:gd name="T18" fmla="*/ 468 w 543"/>
                <a:gd name="T19" fmla="*/ 518 h 563"/>
                <a:gd name="T20" fmla="*/ 75 w 543"/>
                <a:gd name="T21" fmla="*/ 518 h 563"/>
                <a:gd name="T22" fmla="*/ 46 w 543"/>
                <a:gd name="T23" fmla="*/ 488 h 563"/>
                <a:gd name="T24" fmla="*/ 46 w 543"/>
                <a:gd name="T25" fmla="*/ 75 h 563"/>
                <a:gd name="T26" fmla="*/ 75 w 543"/>
                <a:gd name="T27" fmla="*/ 46 h 563"/>
                <a:gd name="T28" fmla="*/ 406 w 543"/>
                <a:gd name="T29" fmla="*/ 46 h 563"/>
                <a:gd name="T30" fmla="*/ 406 w 543"/>
                <a:gd name="T31" fmla="*/ 139 h 563"/>
                <a:gd name="T32" fmla="*/ 497 w 543"/>
                <a:gd name="T33" fmla="*/ 139 h 563"/>
                <a:gd name="T34" fmla="*/ 497 w 543"/>
                <a:gd name="T35" fmla="*/ 488 h 563"/>
                <a:gd name="T36" fmla="*/ 468 w 543"/>
                <a:gd name="T37" fmla="*/ 518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3" h="563">
                  <a:moveTo>
                    <a:pt x="430" y="0"/>
                  </a:moveTo>
                  <a:lnTo>
                    <a:pt x="75" y="0"/>
                  </a:lnTo>
                  <a:cubicBezTo>
                    <a:pt x="34" y="0"/>
                    <a:pt x="0" y="34"/>
                    <a:pt x="0" y="75"/>
                  </a:cubicBezTo>
                  <a:lnTo>
                    <a:pt x="0" y="488"/>
                  </a:lnTo>
                  <a:cubicBezTo>
                    <a:pt x="0" y="530"/>
                    <a:pt x="34" y="563"/>
                    <a:pt x="75" y="563"/>
                  </a:cubicBezTo>
                  <a:lnTo>
                    <a:pt x="468" y="563"/>
                  </a:lnTo>
                  <a:cubicBezTo>
                    <a:pt x="509" y="563"/>
                    <a:pt x="543" y="530"/>
                    <a:pt x="543" y="488"/>
                  </a:cubicBezTo>
                  <a:lnTo>
                    <a:pt x="543" y="112"/>
                  </a:lnTo>
                  <a:lnTo>
                    <a:pt x="430" y="0"/>
                  </a:lnTo>
                  <a:close/>
                  <a:moveTo>
                    <a:pt x="468" y="518"/>
                  </a:moveTo>
                  <a:lnTo>
                    <a:pt x="75" y="518"/>
                  </a:lnTo>
                  <a:cubicBezTo>
                    <a:pt x="59" y="518"/>
                    <a:pt x="46" y="505"/>
                    <a:pt x="46" y="488"/>
                  </a:cubicBezTo>
                  <a:lnTo>
                    <a:pt x="46" y="75"/>
                  </a:lnTo>
                  <a:cubicBezTo>
                    <a:pt x="46" y="59"/>
                    <a:pt x="59" y="46"/>
                    <a:pt x="75" y="46"/>
                  </a:cubicBezTo>
                  <a:lnTo>
                    <a:pt x="406" y="46"/>
                  </a:lnTo>
                  <a:lnTo>
                    <a:pt x="406" y="139"/>
                  </a:lnTo>
                  <a:lnTo>
                    <a:pt x="497" y="139"/>
                  </a:lnTo>
                  <a:lnTo>
                    <a:pt x="497" y="488"/>
                  </a:lnTo>
                  <a:cubicBezTo>
                    <a:pt x="497" y="505"/>
                    <a:pt x="484" y="518"/>
                    <a:pt x="468" y="518"/>
                  </a:cubicBezTo>
                  <a:close/>
                </a:path>
              </a:pathLst>
            </a:custGeom>
            <a:grpFill/>
            <a:ln w="0">
              <a:noFill/>
              <a:prstDash val="solid"/>
              <a:round/>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prstClr val="black">
                    <a:lumMod val="65000"/>
                    <a:lumOff val="35000"/>
                  </a:prstClr>
                </a:solidFill>
                <a:effectLst/>
                <a:uLnTx/>
                <a:uFillTx/>
              </a:endParaRPr>
            </a:p>
          </p:txBody>
        </p:sp>
      </p:grpSp>
    </p:spTree>
    <p:extLst>
      <p:ext uri="{BB962C8B-B14F-4D97-AF65-F5344CB8AC3E}">
        <p14:creationId xmlns:p14="http://schemas.microsoft.com/office/powerpoint/2010/main" val="2339037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Parallel writing</a:t>
            </a:r>
          </a:p>
        </p:txBody>
      </p:sp>
      <p:sp>
        <p:nvSpPr>
          <p:cNvPr id="56" name="Rectangle 55"/>
          <p:cNvSpPr/>
          <p:nvPr/>
        </p:nvSpPr>
        <p:spPr>
          <a:xfrm>
            <a:off x="1563484" y="1554338"/>
            <a:ext cx="6972271" cy="1616864"/>
          </a:xfrm>
          <a:prstGeom prst="rect">
            <a:avLst/>
          </a:prstGeom>
          <a:solidFill>
            <a:schemeClr val="bg1"/>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cs typeface="Segoe UI Light" panose="020B0502040204020203" pitchFamily="34" charset="0"/>
            </a:endParaRPr>
          </a:p>
        </p:txBody>
      </p:sp>
      <p:sp>
        <p:nvSpPr>
          <p:cNvPr id="57" name="Rectangle 56"/>
          <p:cNvSpPr/>
          <p:nvPr/>
        </p:nvSpPr>
        <p:spPr>
          <a:xfrm>
            <a:off x="8657083" y="1944878"/>
            <a:ext cx="3001340" cy="724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777149" eaLnBrk="1" fontAlgn="auto" latinLnBrk="0" hangingPunct="1">
              <a:lnSpc>
                <a:spcPct val="100000"/>
              </a:lnSpc>
              <a:spcBef>
                <a:spcPts val="0"/>
              </a:spcBef>
              <a:spcAft>
                <a:spcPts val="0"/>
              </a:spcAft>
              <a:buClrTx/>
              <a:buSzTx/>
              <a:buFontTx/>
              <a:buNone/>
              <a:tabLst/>
              <a:defRPr/>
            </a:pPr>
            <a:r>
              <a:rPr kumimoji="0" lang="en-US" sz="3060" b="0" i="0" u="none" strike="noStrike" kern="0" cap="none" spc="0" normalizeH="0" baseline="0" noProof="0" dirty="0">
                <a:ln>
                  <a:noFill/>
                </a:ln>
                <a:solidFill>
                  <a:prstClr val="black">
                    <a:lumMod val="65000"/>
                    <a:lumOff val="35000"/>
                  </a:prstClr>
                </a:solidFill>
                <a:effectLst/>
                <a:uLnTx/>
                <a:uFillTx/>
                <a:latin typeface="Segoe UI Light"/>
                <a:cs typeface="Segoe UI Light" panose="020B0502040204020203" pitchFamily="34" charset="0"/>
              </a:rPr>
              <a:t>Front-end machines for a web service</a:t>
            </a:r>
          </a:p>
        </p:txBody>
      </p:sp>
      <p:grpSp>
        <p:nvGrpSpPr>
          <p:cNvPr id="62" name="Group 61"/>
          <p:cNvGrpSpPr/>
          <p:nvPr/>
        </p:nvGrpSpPr>
        <p:grpSpPr>
          <a:xfrm>
            <a:off x="3379479" y="2472393"/>
            <a:ext cx="379385" cy="391757"/>
            <a:chOff x="4805363" y="2667001"/>
            <a:chExt cx="292100" cy="301625"/>
          </a:xfrm>
          <a:solidFill>
            <a:schemeClr val="tx1">
              <a:lumMod val="65000"/>
              <a:lumOff val="35000"/>
            </a:schemeClr>
          </a:solidFill>
        </p:grpSpPr>
        <p:sp>
          <p:nvSpPr>
            <p:cNvPr id="63" name="Rectangle 5"/>
            <p:cNvSpPr>
              <a:spLocks noChangeArrowheads="1"/>
            </p:cNvSpPr>
            <p:nvPr/>
          </p:nvSpPr>
          <p:spPr bwMode="auto">
            <a:xfrm>
              <a:off x="4883150" y="2763838"/>
              <a:ext cx="134938" cy="25400"/>
            </a:xfrm>
            <a:prstGeom prst="rect">
              <a:avLst/>
            </a:prstGeom>
            <a:grpFill/>
            <a:ln w="9525">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endParaRPr>
            </a:p>
          </p:txBody>
        </p:sp>
        <p:sp>
          <p:nvSpPr>
            <p:cNvPr id="64" name="Rectangle 6"/>
            <p:cNvSpPr>
              <a:spLocks noChangeArrowheads="1"/>
            </p:cNvSpPr>
            <p:nvPr/>
          </p:nvSpPr>
          <p:spPr bwMode="auto">
            <a:xfrm>
              <a:off x="4883150" y="2811463"/>
              <a:ext cx="134938" cy="25400"/>
            </a:xfrm>
            <a:prstGeom prst="rect">
              <a:avLst/>
            </a:prstGeom>
            <a:grpFill/>
            <a:ln w="9525">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endParaRPr>
            </a:p>
          </p:txBody>
        </p:sp>
        <p:sp>
          <p:nvSpPr>
            <p:cNvPr id="65" name="Rectangle 7"/>
            <p:cNvSpPr>
              <a:spLocks noChangeArrowheads="1"/>
            </p:cNvSpPr>
            <p:nvPr/>
          </p:nvSpPr>
          <p:spPr bwMode="auto">
            <a:xfrm>
              <a:off x="4883150" y="2859088"/>
              <a:ext cx="134938" cy="25400"/>
            </a:xfrm>
            <a:prstGeom prst="rect">
              <a:avLst/>
            </a:prstGeom>
            <a:grpFill/>
            <a:ln w="9525">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endParaRPr>
            </a:p>
          </p:txBody>
        </p:sp>
        <p:sp>
          <p:nvSpPr>
            <p:cNvPr id="66" name="Freeform 8"/>
            <p:cNvSpPr>
              <a:spLocks noEditPoints="1"/>
            </p:cNvSpPr>
            <p:nvPr/>
          </p:nvSpPr>
          <p:spPr bwMode="auto">
            <a:xfrm>
              <a:off x="4805363" y="2667001"/>
              <a:ext cx="292100" cy="301625"/>
            </a:xfrm>
            <a:custGeom>
              <a:avLst/>
              <a:gdLst>
                <a:gd name="T0" fmla="*/ 430 w 543"/>
                <a:gd name="T1" fmla="*/ 0 h 563"/>
                <a:gd name="T2" fmla="*/ 75 w 543"/>
                <a:gd name="T3" fmla="*/ 0 h 563"/>
                <a:gd name="T4" fmla="*/ 0 w 543"/>
                <a:gd name="T5" fmla="*/ 75 h 563"/>
                <a:gd name="T6" fmla="*/ 0 w 543"/>
                <a:gd name="T7" fmla="*/ 488 h 563"/>
                <a:gd name="T8" fmla="*/ 75 w 543"/>
                <a:gd name="T9" fmla="*/ 563 h 563"/>
                <a:gd name="T10" fmla="*/ 468 w 543"/>
                <a:gd name="T11" fmla="*/ 563 h 563"/>
                <a:gd name="T12" fmla="*/ 543 w 543"/>
                <a:gd name="T13" fmla="*/ 488 h 563"/>
                <a:gd name="T14" fmla="*/ 543 w 543"/>
                <a:gd name="T15" fmla="*/ 112 h 563"/>
                <a:gd name="T16" fmla="*/ 430 w 543"/>
                <a:gd name="T17" fmla="*/ 0 h 563"/>
                <a:gd name="T18" fmla="*/ 468 w 543"/>
                <a:gd name="T19" fmla="*/ 518 h 563"/>
                <a:gd name="T20" fmla="*/ 75 w 543"/>
                <a:gd name="T21" fmla="*/ 518 h 563"/>
                <a:gd name="T22" fmla="*/ 46 w 543"/>
                <a:gd name="T23" fmla="*/ 488 h 563"/>
                <a:gd name="T24" fmla="*/ 46 w 543"/>
                <a:gd name="T25" fmla="*/ 75 h 563"/>
                <a:gd name="T26" fmla="*/ 75 w 543"/>
                <a:gd name="T27" fmla="*/ 46 h 563"/>
                <a:gd name="T28" fmla="*/ 406 w 543"/>
                <a:gd name="T29" fmla="*/ 46 h 563"/>
                <a:gd name="T30" fmla="*/ 406 w 543"/>
                <a:gd name="T31" fmla="*/ 139 h 563"/>
                <a:gd name="T32" fmla="*/ 497 w 543"/>
                <a:gd name="T33" fmla="*/ 139 h 563"/>
                <a:gd name="T34" fmla="*/ 497 w 543"/>
                <a:gd name="T35" fmla="*/ 488 h 563"/>
                <a:gd name="T36" fmla="*/ 468 w 543"/>
                <a:gd name="T37" fmla="*/ 518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3" h="563">
                  <a:moveTo>
                    <a:pt x="430" y="0"/>
                  </a:moveTo>
                  <a:lnTo>
                    <a:pt x="75" y="0"/>
                  </a:lnTo>
                  <a:cubicBezTo>
                    <a:pt x="34" y="0"/>
                    <a:pt x="0" y="34"/>
                    <a:pt x="0" y="75"/>
                  </a:cubicBezTo>
                  <a:lnTo>
                    <a:pt x="0" y="488"/>
                  </a:lnTo>
                  <a:cubicBezTo>
                    <a:pt x="0" y="530"/>
                    <a:pt x="34" y="563"/>
                    <a:pt x="75" y="563"/>
                  </a:cubicBezTo>
                  <a:lnTo>
                    <a:pt x="468" y="563"/>
                  </a:lnTo>
                  <a:cubicBezTo>
                    <a:pt x="509" y="563"/>
                    <a:pt x="543" y="530"/>
                    <a:pt x="543" y="488"/>
                  </a:cubicBezTo>
                  <a:lnTo>
                    <a:pt x="543" y="112"/>
                  </a:lnTo>
                  <a:lnTo>
                    <a:pt x="430" y="0"/>
                  </a:lnTo>
                  <a:close/>
                  <a:moveTo>
                    <a:pt x="468" y="518"/>
                  </a:moveTo>
                  <a:lnTo>
                    <a:pt x="75" y="518"/>
                  </a:lnTo>
                  <a:cubicBezTo>
                    <a:pt x="59" y="518"/>
                    <a:pt x="46" y="505"/>
                    <a:pt x="46" y="488"/>
                  </a:cubicBezTo>
                  <a:lnTo>
                    <a:pt x="46" y="75"/>
                  </a:lnTo>
                  <a:cubicBezTo>
                    <a:pt x="46" y="59"/>
                    <a:pt x="59" y="46"/>
                    <a:pt x="75" y="46"/>
                  </a:cubicBezTo>
                  <a:lnTo>
                    <a:pt x="406" y="46"/>
                  </a:lnTo>
                  <a:lnTo>
                    <a:pt x="406" y="139"/>
                  </a:lnTo>
                  <a:lnTo>
                    <a:pt x="497" y="139"/>
                  </a:lnTo>
                  <a:lnTo>
                    <a:pt x="497" y="488"/>
                  </a:lnTo>
                  <a:cubicBezTo>
                    <a:pt x="497" y="505"/>
                    <a:pt x="484" y="518"/>
                    <a:pt x="468" y="518"/>
                  </a:cubicBezTo>
                  <a:close/>
                </a:path>
              </a:pathLst>
            </a:custGeom>
            <a:grpFill/>
            <a:ln w="0">
              <a:noFill/>
              <a:prstDash val="solid"/>
              <a:round/>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endParaRPr>
            </a:p>
          </p:txBody>
        </p:sp>
      </p:grpSp>
      <p:sp>
        <p:nvSpPr>
          <p:cNvPr id="67" name="Freeform 14"/>
          <p:cNvSpPr>
            <a:spLocks noEditPoints="1"/>
          </p:cNvSpPr>
          <p:nvPr/>
        </p:nvSpPr>
        <p:spPr bwMode="auto">
          <a:xfrm>
            <a:off x="3155473" y="1823647"/>
            <a:ext cx="827398" cy="269386"/>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solidFill>
            <a:schemeClr val="tx1">
              <a:lumMod val="65000"/>
              <a:lumOff val="35000"/>
            </a:schemeClr>
          </a:solidFill>
          <a:ln w="0">
            <a:noFill/>
            <a:prstDash val="solid"/>
            <a:round/>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dirty="0">
              <a:ln>
                <a:noFill/>
              </a:ln>
              <a:solidFill>
                <a:prstClr val="black">
                  <a:lumMod val="65000"/>
                  <a:lumOff val="35000"/>
                </a:prstClr>
              </a:solidFill>
              <a:effectLst/>
              <a:uLnTx/>
              <a:uFillTx/>
            </a:endParaRPr>
          </a:p>
        </p:txBody>
      </p:sp>
      <p:sp>
        <p:nvSpPr>
          <p:cNvPr id="68" name="Down Arrow 67"/>
          <p:cNvSpPr/>
          <p:nvPr/>
        </p:nvSpPr>
        <p:spPr>
          <a:xfrm>
            <a:off x="3481542" y="2175137"/>
            <a:ext cx="175260" cy="215152"/>
          </a:xfrm>
          <a:prstGeom prst="down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endParaRPr>
          </a:p>
        </p:txBody>
      </p:sp>
      <p:grpSp>
        <p:nvGrpSpPr>
          <p:cNvPr id="69" name="Group 68"/>
          <p:cNvGrpSpPr/>
          <p:nvPr/>
        </p:nvGrpSpPr>
        <p:grpSpPr>
          <a:xfrm>
            <a:off x="4424873" y="2472393"/>
            <a:ext cx="379385" cy="391757"/>
            <a:chOff x="4805363" y="2667001"/>
            <a:chExt cx="292100" cy="301625"/>
          </a:xfrm>
          <a:solidFill>
            <a:schemeClr val="tx1">
              <a:lumMod val="65000"/>
              <a:lumOff val="35000"/>
            </a:schemeClr>
          </a:solidFill>
        </p:grpSpPr>
        <p:sp>
          <p:nvSpPr>
            <p:cNvPr id="70" name="Rectangle 5"/>
            <p:cNvSpPr>
              <a:spLocks noChangeArrowheads="1"/>
            </p:cNvSpPr>
            <p:nvPr/>
          </p:nvSpPr>
          <p:spPr bwMode="auto">
            <a:xfrm>
              <a:off x="4883150" y="2763838"/>
              <a:ext cx="134938" cy="25400"/>
            </a:xfrm>
            <a:prstGeom prst="rect">
              <a:avLst/>
            </a:prstGeom>
            <a:grpFill/>
            <a:ln w="9525">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endParaRPr>
            </a:p>
          </p:txBody>
        </p:sp>
        <p:sp>
          <p:nvSpPr>
            <p:cNvPr id="71" name="Rectangle 6"/>
            <p:cNvSpPr>
              <a:spLocks noChangeArrowheads="1"/>
            </p:cNvSpPr>
            <p:nvPr/>
          </p:nvSpPr>
          <p:spPr bwMode="auto">
            <a:xfrm>
              <a:off x="4883150" y="2811463"/>
              <a:ext cx="134938" cy="25400"/>
            </a:xfrm>
            <a:prstGeom prst="rect">
              <a:avLst/>
            </a:prstGeom>
            <a:grpFill/>
            <a:ln w="9525">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endParaRPr>
            </a:p>
          </p:txBody>
        </p:sp>
        <p:sp>
          <p:nvSpPr>
            <p:cNvPr id="72" name="Rectangle 7"/>
            <p:cNvSpPr>
              <a:spLocks noChangeArrowheads="1"/>
            </p:cNvSpPr>
            <p:nvPr/>
          </p:nvSpPr>
          <p:spPr bwMode="auto">
            <a:xfrm>
              <a:off x="4883150" y="2859088"/>
              <a:ext cx="134938" cy="25400"/>
            </a:xfrm>
            <a:prstGeom prst="rect">
              <a:avLst/>
            </a:prstGeom>
            <a:grpFill/>
            <a:ln w="9525">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endParaRPr>
            </a:p>
          </p:txBody>
        </p:sp>
        <p:sp>
          <p:nvSpPr>
            <p:cNvPr id="73" name="Freeform 8"/>
            <p:cNvSpPr>
              <a:spLocks noEditPoints="1"/>
            </p:cNvSpPr>
            <p:nvPr/>
          </p:nvSpPr>
          <p:spPr bwMode="auto">
            <a:xfrm>
              <a:off x="4805363" y="2667001"/>
              <a:ext cx="292100" cy="301625"/>
            </a:xfrm>
            <a:custGeom>
              <a:avLst/>
              <a:gdLst>
                <a:gd name="T0" fmla="*/ 430 w 543"/>
                <a:gd name="T1" fmla="*/ 0 h 563"/>
                <a:gd name="T2" fmla="*/ 75 w 543"/>
                <a:gd name="T3" fmla="*/ 0 h 563"/>
                <a:gd name="T4" fmla="*/ 0 w 543"/>
                <a:gd name="T5" fmla="*/ 75 h 563"/>
                <a:gd name="T6" fmla="*/ 0 w 543"/>
                <a:gd name="T7" fmla="*/ 488 h 563"/>
                <a:gd name="T8" fmla="*/ 75 w 543"/>
                <a:gd name="T9" fmla="*/ 563 h 563"/>
                <a:gd name="T10" fmla="*/ 468 w 543"/>
                <a:gd name="T11" fmla="*/ 563 h 563"/>
                <a:gd name="T12" fmla="*/ 543 w 543"/>
                <a:gd name="T13" fmla="*/ 488 h 563"/>
                <a:gd name="T14" fmla="*/ 543 w 543"/>
                <a:gd name="T15" fmla="*/ 112 h 563"/>
                <a:gd name="T16" fmla="*/ 430 w 543"/>
                <a:gd name="T17" fmla="*/ 0 h 563"/>
                <a:gd name="T18" fmla="*/ 468 w 543"/>
                <a:gd name="T19" fmla="*/ 518 h 563"/>
                <a:gd name="T20" fmla="*/ 75 w 543"/>
                <a:gd name="T21" fmla="*/ 518 h 563"/>
                <a:gd name="T22" fmla="*/ 46 w 543"/>
                <a:gd name="T23" fmla="*/ 488 h 563"/>
                <a:gd name="T24" fmla="*/ 46 w 543"/>
                <a:gd name="T25" fmla="*/ 75 h 563"/>
                <a:gd name="T26" fmla="*/ 75 w 543"/>
                <a:gd name="T27" fmla="*/ 46 h 563"/>
                <a:gd name="T28" fmla="*/ 406 w 543"/>
                <a:gd name="T29" fmla="*/ 46 h 563"/>
                <a:gd name="T30" fmla="*/ 406 w 543"/>
                <a:gd name="T31" fmla="*/ 139 h 563"/>
                <a:gd name="T32" fmla="*/ 497 w 543"/>
                <a:gd name="T33" fmla="*/ 139 h 563"/>
                <a:gd name="T34" fmla="*/ 497 w 543"/>
                <a:gd name="T35" fmla="*/ 488 h 563"/>
                <a:gd name="T36" fmla="*/ 468 w 543"/>
                <a:gd name="T37" fmla="*/ 518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3" h="563">
                  <a:moveTo>
                    <a:pt x="430" y="0"/>
                  </a:moveTo>
                  <a:lnTo>
                    <a:pt x="75" y="0"/>
                  </a:lnTo>
                  <a:cubicBezTo>
                    <a:pt x="34" y="0"/>
                    <a:pt x="0" y="34"/>
                    <a:pt x="0" y="75"/>
                  </a:cubicBezTo>
                  <a:lnTo>
                    <a:pt x="0" y="488"/>
                  </a:lnTo>
                  <a:cubicBezTo>
                    <a:pt x="0" y="530"/>
                    <a:pt x="34" y="563"/>
                    <a:pt x="75" y="563"/>
                  </a:cubicBezTo>
                  <a:lnTo>
                    <a:pt x="468" y="563"/>
                  </a:lnTo>
                  <a:cubicBezTo>
                    <a:pt x="509" y="563"/>
                    <a:pt x="543" y="530"/>
                    <a:pt x="543" y="488"/>
                  </a:cubicBezTo>
                  <a:lnTo>
                    <a:pt x="543" y="112"/>
                  </a:lnTo>
                  <a:lnTo>
                    <a:pt x="430" y="0"/>
                  </a:lnTo>
                  <a:close/>
                  <a:moveTo>
                    <a:pt x="468" y="518"/>
                  </a:moveTo>
                  <a:lnTo>
                    <a:pt x="75" y="518"/>
                  </a:lnTo>
                  <a:cubicBezTo>
                    <a:pt x="59" y="518"/>
                    <a:pt x="46" y="505"/>
                    <a:pt x="46" y="488"/>
                  </a:cubicBezTo>
                  <a:lnTo>
                    <a:pt x="46" y="75"/>
                  </a:lnTo>
                  <a:cubicBezTo>
                    <a:pt x="46" y="59"/>
                    <a:pt x="59" y="46"/>
                    <a:pt x="75" y="46"/>
                  </a:cubicBezTo>
                  <a:lnTo>
                    <a:pt x="406" y="46"/>
                  </a:lnTo>
                  <a:lnTo>
                    <a:pt x="406" y="139"/>
                  </a:lnTo>
                  <a:lnTo>
                    <a:pt x="497" y="139"/>
                  </a:lnTo>
                  <a:lnTo>
                    <a:pt x="497" y="488"/>
                  </a:lnTo>
                  <a:cubicBezTo>
                    <a:pt x="497" y="505"/>
                    <a:pt x="484" y="518"/>
                    <a:pt x="468" y="518"/>
                  </a:cubicBezTo>
                  <a:close/>
                </a:path>
              </a:pathLst>
            </a:custGeom>
            <a:grpFill/>
            <a:ln w="0">
              <a:noFill/>
              <a:prstDash val="solid"/>
              <a:round/>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endParaRPr>
            </a:p>
          </p:txBody>
        </p:sp>
      </p:grpSp>
      <p:sp>
        <p:nvSpPr>
          <p:cNvPr id="74" name="Freeform 14"/>
          <p:cNvSpPr>
            <a:spLocks noEditPoints="1"/>
          </p:cNvSpPr>
          <p:nvPr/>
        </p:nvSpPr>
        <p:spPr bwMode="auto">
          <a:xfrm>
            <a:off x="4200866" y="1823647"/>
            <a:ext cx="827398" cy="269386"/>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solidFill>
            <a:schemeClr val="tx1">
              <a:lumMod val="65000"/>
              <a:lumOff val="35000"/>
            </a:schemeClr>
          </a:solidFill>
          <a:ln w="0">
            <a:noFill/>
            <a:prstDash val="solid"/>
            <a:round/>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dirty="0">
              <a:ln>
                <a:noFill/>
              </a:ln>
              <a:solidFill>
                <a:prstClr val="black">
                  <a:lumMod val="65000"/>
                  <a:lumOff val="35000"/>
                </a:prstClr>
              </a:solidFill>
              <a:effectLst/>
              <a:uLnTx/>
              <a:uFillTx/>
            </a:endParaRPr>
          </a:p>
        </p:txBody>
      </p:sp>
      <p:sp>
        <p:nvSpPr>
          <p:cNvPr id="75" name="Down Arrow 74"/>
          <p:cNvSpPr/>
          <p:nvPr/>
        </p:nvSpPr>
        <p:spPr>
          <a:xfrm>
            <a:off x="4526935" y="2175137"/>
            <a:ext cx="175260" cy="215152"/>
          </a:xfrm>
          <a:prstGeom prst="down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endParaRPr>
          </a:p>
        </p:txBody>
      </p:sp>
      <p:grpSp>
        <p:nvGrpSpPr>
          <p:cNvPr id="76" name="Group 75"/>
          <p:cNvGrpSpPr/>
          <p:nvPr/>
        </p:nvGrpSpPr>
        <p:grpSpPr>
          <a:xfrm>
            <a:off x="5470266" y="2472393"/>
            <a:ext cx="379385" cy="391757"/>
            <a:chOff x="4805363" y="2667001"/>
            <a:chExt cx="292100" cy="301625"/>
          </a:xfrm>
          <a:solidFill>
            <a:schemeClr val="tx1">
              <a:lumMod val="65000"/>
              <a:lumOff val="35000"/>
            </a:schemeClr>
          </a:solidFill>
        </p:grpSpPr>
        <p:sp>
          <p:nvSpPr>
            <p:cNvPr id="77" name="Rectangle 5"/>
            <p:cNvSpPr>
              <a:spLocks noChangeArrowheads="1"/>
            </p:cNvSpPr>
            <p:nvPr/>
          </p:nvSpPr>
          <p:spPr bwMode="auto">
            <a:xfrm>
              <a:off x="4883150" y="2763838"/>
              <a:ext cx="134938" cy="25400"/>
            </a:xfrm>
            <a:prstGeom prst="rect">
              <a:avLst/>
            </a:prstGeom>
            <a:grpFill/>
            <a:ln w="9525">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endParaRPr>
            </a:p>
          </p:txBody>
        </p:sp>
        <p:sp>
          <p:nvSpPr>
            <p:cNvPr id="78" name="Rectangle 6"/>
            <p:cNvSpPr>
              <a:spLocks noChangeArrowheads="1"/>
            </p:cNvSpPr>
            <p:nvPr/>
          </p:nvSpPr>
          <p:spPr bwMode="auto">
            <a:xfrm>
              <a:off x="4883150" y="2811463"/>
              <a:ext cx="134938" cy="25400"/>
            </a:xfrm>
            <a:prstGeom prst="rect">
              <a:avLst/>
            </a:prstGeom>
            <a:grpFill/>
            <a:ln w="9525">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endParaRPr>
            </a:p>
          </p:txBody>
        </p:sp>
        <p:sp>
          <p:nvSpPr>
            <p:cNvPr id="79" name="Rectangle 7"/>
            <p:cNvSpPr>
              <a:spLocks noChangeArrowheads="1"/>
            </p:cNvSpPr>
            <p:nvPr/>
          </p:nvSpPr>
          <p:spPr bwMode="auto">
            <a:xfrm>
              <a:off x="4883150" y="2859088"/>
              <a:ext cx="134938" cy="25400"/>
            </a:xfrm>
            <a:prstGeom prst="rect">
              <a:avLst/>
            </a:prstGeom>
            <a:grpFill/>
            <a:ln w="9525">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endParaRPr>
            </a:p>
          </p:txBody>
        </p:sp>
        <p:sp>
          <p:nvSpPr>
            <p:cNvPr id="80" name="Freeform 8"/>
            <p:cNvSpPr>
              <a:spLocks noEditPoints="1"/>
            </p:cNvSpPr>
            <p:nvPr/>
          </p:nvSpPr>
          <p:spPr bwMode="auto">
            <a:xfrm>
              <a:off x="4805363" y="2667001"/>
              <a:ext cx="292100" cy="301625"/>
            </a:xfrm>
            <a:custGeom>
              <a:avLst/>
              <a:gdLst>
                <a:gd name="T0" fmla="*/ 430 w 543"/>
                <a:gd name="T1" fmla="*/ 0 h 563"/>
                <a:gd name="T2" fmla="*/ 75 w 543"/>
                <a:gd name="T3" fmla="*/ 0 h 563"/>
                <a:gd name="T4" fmla="*/ 0 w 543"/>
                <a:gd name="T5" fmla="*/ 75 h 563"/>
                <a:gd name="T6" fmla="*/ 0 w 543"/>
                <a:gd name="T7" fmla="*/ 488 h 563"/>
                <a:gd name="T8" fmla="*/ 75 w 543"/>
                <a:gd name="T9" fmla="*/ 563 h 563"/>
                <a:gd name="T10" fmla="*/ 468 w 543"/>
                <a:gd name="T11" fmla="*/ 563 h 563"/>
                <a:gd name="T12" fmla="*/ 543 w 543"/>
                <a:gd name="T13" fmla="*/ 488 h 563"/>
                <a:gd name="T14" fmla="*/ 543 w 543"/>
                <a:gd name="T15" fmla="*/ 112 h 563"/>
                <a:gd name="T16" fmla="*/ 430 w 543"/>
                <a:gd name="T17" fmla="*/ 0 h 563"/>
                <a:gd name="T18" fmla="*/ 468 w 543"/>
                <a:gd name="T19" fmla="*/ 518 h 563"/>
                <a:gd name="T20" fmla="*/ 75 w 543"/>
                <a:gd name="T21" fmla="*/ 518 h 563"/>
                <a:gd name="T22" fmla="*/ 46 w 543"/>
                <a:gd name="T23" fmla="*/ 488 h 563"/>
                <a:gd name="T24" fmla="*/ 46 w 543"/>
                <a:gd name="T25" fmla="*/ 75 h 563"/>
                <a:gd name="T26" fmla="*/ 75 w 543"/>
                <a:gd name="T27" fmla="*/ 46 h 563"/>
                <a:gd name="T28" fmla="*/ 406 w 543"/>
                <a:gd name="T29" fmla="*/ 46 h 563"/>
                <a:gd name="T30" fmla="*/ 406 w 543"/>
                <a:gd name="T31" fmla="*/ 139 h 563"/>
                <a:gd name="T32" fmla="*/ 497 w 543"/>
                <a:gd name="T33" fmla="*/ 139 h 563"/>
                <a:gd name="T34" fmla="*/ 497 w 543"/>
                <a:gd name="T35" fmla="*/ 488 h 563"/>
                <a:gd name="T36" fmla="*/ 468 w 543"/>
                <a:gd name="T37" fmla="*/ 518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3" h="563">
                  <a:moveTo>
                    <a:pt x="430" y="0"/>
                  </a:moveTo>
                  <a:lnTo>
                    <a:pt x="75" y="0"/>
                  </a:lnTo>
                  <a:cubicBezTo>
                    <a:pt x="34" y="0"/>
                    <a:pt x="0" y="34"/>
                    <a:pt x="0" y="75"/>
                  </a:cubicBezTo>
                  <a:lnTo>
                    <a:pt x="0" y="488"/>
                  </a:lnTo>
                  <a:cubicBezTo>
                    <a:pt x="0" y="530"/>
                    <a:pt x="34" y="563"/>
                    <a:pt x="75" y="563"/>
                  </a:cubicBezTo>
                  <a:lnTo>
                    <a:pt x="468" y="563"/>
                  </a:lnTo>
                  <a:cubicBezTo>
                    <a:pt x="509" y="563"/>
                    <a:pt x="543" y="530"/>
                    <a:pt x="543" y="488"/>
                  </a:cubicBezTo>
                  <a:lnTo>
                    <a:pt x="543" y="112"/>
                  </a:lnTo>
                  <a:lnTo>
                    <a:pt x="430" y="0"/>
                  </a:lnTo>
                  <a:close/>
                  <a:moveTo>
                    <a:pt x="468" y="518"/>
                  </a:moveTo>
                  <a:lnTo>
                    <a:pt x="75" y="518"/>
                  </a:lnTo>
                  <a:cubicBezTo>
                    <a:pt x="59" y="518"/>
                    <a:pt x="46" y="505"/>
                    <a:pt x="46" y="488"/>
                  </a:cubicBezTo>
                  <a:lnTo>
                    <a:pt x="46" y="75"/>
                  </a:lnTo>
                  <a:cubicBezTo>
                    <a:pt x="46" y="59"/>
                    <a:pt x="59" y="46"/>
                    <a:pt x="75" y="46"/>
                  </a:cubicBezTo>
                  <a:lnTo>
                    <a:pt x="406" y="46"/>
                  </a:lnTo>
                  <a:lnTo>
                    <a:pt x="406" y="139"/>
                  </a:lnTo>
                  <a:lnTo>
                    <a:pt x="497" y="139"/>
                  </a:lnTo>
                  <a:lnTo>
                    <a:pt x="497" y="488"/>
                  </a:lnTo>
                  <a:cubicBezTo>
                    <a:pt x="497" y="505"/>
                    <a:pt x="484" y="518"/>
                    <a:pt x="468" y="518"/>
                  </a:cubicBezTo>
                  <a:close/>
                </a:path>
              </a:pathLst>
            </a:custGeom>
            <a:grpFill/>
            <a:ln w="0">
              <a:noFill/>
              <a:prstDash val="solid"/>
              <a:round/>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endParaRPr>
            </a:p>
          </p:txBody>
        </p:sp>
      </p:grpSp>
      <p:sp>
        <p:nvSpPr>
          <p:cNvPr id="81" name="Freeform 14"/>
          <p:cNvSpPr>
            <a:spLocks noEditPoints="1"/>
          </p:cNvSpPr>
          <p:nvPr/>
        </p:nvSpPr>
        <p:spPr bwMode="auto">
          <a:xfrm>
            <a:off x="5246259" y="1823647"/>
            <a:ext cx="827398" cy="269386"/>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solidFill>
            <a:schemeClr val="tx1">
              <a:lumMod val="65000"/>
              <a:lumOff val="35000"/>
            </a:schemeClr>
          </a:solidFill>
          <a:ln w="0">
            <a:noFill/>
            <a:prstDash val="solid"/>
            <a:round/>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dirty="0">
              <a:ln>
                <a:noFill/>
              </a:ln>
              <a:solidFill>
                <a:prstClr val="black">
                  <a:lumMod val="65000"/>
                  <a:lumOff val="35000"/>
                </a:prstClr>
              </a:solidFill>
              <a:effectLst/>
              <a:uLnTx/>
              <a:uFillTx/>
            </a:endParaRPr>
          </a:p>
        </p:txBody>
      </p:sp>
      <p:sp>
        <p:nvSpPr>
          <p:cNvPr id="82" name="Down Arrow 81"/>
          <p:cNvSpPr/>
          <p:nvPr/>
        </p:nvSpPr>
        <p:spPr>
          <a:xfrm>
            <a:off x="5572328" y="2175137"/>
            <a:ext cx="175260" cy="215152"/>
          </a:xfrm>
          <a:prstGeom prst="down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endParaRPr>
          </a:p>
        </p:txBody>
      </p:sp>
      <p:grpSp>
        <p:nvGrpSpPr>
          <p:cNvPr id="83" name="Group 82"/>
          <p:cNvGrpSpPr/>
          <p:nvPr/>
        </p:nvGrpSpPr>
        <p:grpSpPr>
          <a:xfrm>
            <a:off x="6515659" y="2472393"/>
            <a:ext cx="379385" cy="391757"/>
            <a:chOff x="4805363" y="2667001"/>
            <a:chExt cx="292100" cy="301625"/>
          </a:xfrm>
          <a:solidFill>
            <a:schemeClr val="tx1">
              <a:lumMod val="65000"/>
              <a:lumOff val="35000"/>
            </a:schemeClr>
          </a:solidFill>
        </p:grpSpPr>
        <p:sp>
          <p:nvSpPr>
            <p:cNvPr id="84" name="Rectangle 5"/>
            <p:cNvSpPr>
              <a:spLocks noChangeArrowheads="1"/>
            </p:cNvSpPr>
            <p:nvPr/>
          </p:nvSpPr>
          <p:spPr bwMode="auto">
            <a:xfrm>
              <a:off x="4883150" y="2763838"/>
              <a:ext cx="134938" cy="25400"/>
            </a:xfrm>
            <a:prstGeom prst="rect">
              <a:avLst/>
            </a:prstGeom>
            <a:grpFill/>
            <a:ln w="9525">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endParaRPr>
            </a:p>
          </p:txBody>
        </p:sp>
        <p:sp>
          <p:nvSpPr>
            <p:cNvPr id="85" name="Rectangle 6"/>
            <p:cNvSpPr>
              <a:spLocks noChangeArrowheads="1"/>
            </p:cNvSpPr>
            <p:nvPr/>
          </p:nvSpPr>
          <p:spPr bwMode="auto">
            <a:xfrm>
              <a:off x="4883150" y="2811463"/>
              <a:ext cx="134938" cy="25400"/>
            </a:xfrm>
            <a:prstGeom prst="rect">
              <a:avLst/>
            </a:prstGeom>
            <a:grpFill/>
            <a:ln w="9525">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endParaRPr>
            </a:p>
          </p:txBody>
        </p:sp>
        <p:sp>
          <p:nvSpPr>
            <p:cNvPr id="86" name="Rectangle 7"/>
            <p:cNvSpPr>
              <a:spLocks noChangeArrowheads="1"/>
            </p:cNvSpPr>
            <p:nvPr/>
          </p:nvSpPr>
          <p:spPr bwMode="auto">
            <a:xfrm>
              <a:off x="4883150" y="2859088"/>
              <a:ext cx="134938" cy="25400"/>
            </a:xfrm>
            <a:prstGeom prst="rect">
              <a:avLst/>
            </a:prstGeom>
            <a:grpFill/>
            <a:ln w="9525">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endParaRPr>
            </a:p>
          </p:txBody>
        </p:sp>
        <p:sp>
          <p:nvSpPr>
            <p:cNvPr id="87" name="Freeform 8"/>
            <p:cNvSpPr>
              <a:spLocks noEditPoints="1"/>
            </p:cNvSpPr>
            <p:nvPr/>
          </p:nvSpPr>
          <p:spPr bwMode="auto">
            <a:xfrm>
              <a:off x="4805363" y="2667001"/>
              <a:ext cx="292100" cy="301625"/>
            </a:xfrm>
            <a:custGeom>
              <a:avLst/>
              <a:gdLst>
                <a:gd name="T0" fmla="*/ 430 w 543"/>
                <a:gd name="T1" fmla="*/ 0 h 563"/>
                <a:gd name="T2" fmla="*/ 75 w 543"/>
                <a:gd name="T3" fmla="*/ 0 h 563"/>
                <a:gd name="T4" fmla="*/ 0 w 543"/>
                <a:gd name="T5" fmla="*/ 75 h 563"/>
                <a:gd name="T6" fmla="*/ 0 w 543"/>
                <a:gd name="T7" fmla="*/ 488 h 563"/>
                <a:gd name="T8" fmla="*/ 75 w 543"/>
                <a:gd name="T9" fmla="*/ 563 h 563"/>
                <a:gd name="T10" fmla="*/ 468 w 543"/>
                <a:gd name="T11" fmla="*/ 563 h 563"/>
                <a:gd name="T12" fmla="*/ 543 w 543"/>
                <a:gd name="T13" fmla="*/ 488 h 563"/>
                <a:gd name="T14" fmla="*/ 543 w 543"/>
                <a:gd name="T15" fmla="*/ 112 h 563"/>
                <a:gd name="T16" fmla="*/ 430 w 543"/>
                <a:gd name="T17" fmla="*/ 0 h 563"/>
                <a:gd name="T18" fmla="*/ 468 w 543"/>
                <a:gd name="T19" fmla="*/ 518 h 563"/>
                <a:gd name="T20" fmla="*/ 75 w 543"/>
                <a:gd name="T21" fmla="*/ 518 h 563"/>
                <a:gd name="T22" fmla="*/ 46 w 543"/>
                <a:gd name="T23" fmla="*/ 488 h 563"/>
                <a:gd name="T24" fmla="*/ 46 w 543"/>
                <a:gd name="T25" fmla="*/ 75 h 563"/>
                <a:gd name="T26" fmla="*/ 75 w 543"/>
                <a:gd name="T27" fmla="*/ 46 h 563"/>
                <a:gd name="T28" fmla="*/ 406 w 543"/>
                <a:gd name="T29" fmla="*/ 46 h 563"/>
                <a:gd name="T30" fmla="*/ 406 w 543"/>
                <a:gd name="T31" fmla="*/ 139 h 563"/>
                <a:gd name="T32" fmla="*/ 497 w 543"/>
                <a:gd name="T33" fmla="*/ 139 h 563"/>
                <a:gd name="T34" fmla="*/ 497 w 543"/>
                <a:gd name="T35" fmla="*/ 488 h 563"/>
                <a:gd name="T36" fmla="*/ 468 w 543"/>
                <a:gd name="T37" fmla="*/ 518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3" h="563">
                  <a:moveTo>
                    <a:pt x="430" y="0"/>
                  </a:moveTo>
                  <a:lnTo>
                    <a:pt x="75" y="0"/>
                  </a:lnTo>
                  <a:cubicBezTo>
                    <a:pt x="34" y="0"/>
                    <a:pt x="0" y="34"/>
                    <a:pt x="0" y="75"/>
                  </a:cubicBezTo>
                  <a:lnTo>
                    <a:pt x="0" y="488"/>
                  </a:lnTo>
                  <a:cubicBezTo>
                    <a:pt x="0" y="530"/>
                    <a:pt x="34" y="563"/>
                    <a:pt x="75" y="563"/>
                  </a:cubicBezTo>
                  <a:lnTo>
                    <a:pt x="468" y="563"/>
                  </a:lnTo>
                  <a:cubicBezTo>
                    <a:pt x="509" y="563"/>
                    <a:pt x="543" y="530"/>
                    <a:pt x="543" y="488"/>
                  </a:cubicBezTo>
                  <a:lnTo>
                    <a:pt x="543" y="112"/>
                  </a:lnTo>
                  <a:lnTo>
                    <a:pt x="430" y="0"/>
                  </a:lnTo>
                  <a:close/>
                  <a:moveTo>
                    <a:pt x="468" y="518"/>
                  </a:moveTo>
                  <a:lnTo>
                    <a:pt x="75" y="518"/>
                  </a:lnTo>
                  <a:cubicBezTo>
                    <a:pt x="59" y="518"/>
                    <a:pt x="46" y="505"/>
                    <a:pt x="46" y="488"/>
                  </a:cubicBezTo>
                  <a:lnTo>
                    <a:pt x="46" y="75"/>
                  </a:lnTo>
                  <a:cubicBezTo>
                    <a:pt x="46" y="59"/>
                    <a:pt x="59" y="46"/>
                    <a:pt x="75" y="46"/>
                  </a:cubicBezTo>
                  <a:lnTo>
                    <a:pt x="406" y="46"/>
                  </a:lnTo>
                  <a:lnTo>
                    <a:pt x="406" y="139"/>
                  </a:lnTo>
                  <a:lnTo>
                    <a:pt x="497" y="139"/>
                  </a:lnTo>
                  <a:lnTo>
                    <a:pt x="497" y="488"/>
                  </a:lnTo>
                  <a:cubicBezTo>
                    <a:pt x="497" y="505"/>
                    <a:pt x="484" y="518"/>
                    <a:pt x="468" y="518"/>
                  </a:cubicBezTo>
                  <a:close/>
                </a:path>
              </a:pathLst>
            </a:custGeom>
            <a:grpFill/>
            <a:ln w="0">
              <a:noFill/>
              <a:prstDash val="solid"/>
              <a:round/>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endParaRPr>
            </a:p>
          </p:txBody>
        </p:sp>
      </p:grpSp>
      <p:sp>
        <p:nvSpPr>
          <p:cNvPr id="88" name="Freeform 14"/>
          <p:cNvSpPr>
            <a:spLocks noEditPoints="1"/>
          </p:cNvSpPr>
          <p:nvPr/>
        </p:nvSpPr>
        <p:spPr bwMode="auto">
          <a:xfrm>
            <a:off x="6291653" y="1823647"/>
            <a:ext cx="827398" cy="269386"/>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solidFill>
            <a:schemeClr val="tx1">
              <a:lumMod val="65000"/>
              <a:lumOff val="35000"/>
            </a:schemeClr>
          </a:solidFill>
          <a:ln w="0">
            <a:noFill/>
            <a:prstDash val="solid"/>
            <a:round/>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dirty="0">
              <a:ln>
                <a:noFill/>
              </a:ln>
              <a:solidFill>
                <a:prstClr val="black">
                  <a:lumMod val="65000"/>
                  <a:lumOff val="35000"/>
                </a:prstClr>
              </a:solidFill>
              <a:effectLst/>
              <a:uLnTx/>
              <a:uFillTx/>
            </a:endParaRPr>
          </a:p>
        </p:txBody>
      </p:sp>
      <p:sp>
        <p:nvSpPr>
          <p:cNvPr id="89" name="Down Arrow 88"/>
          <p:cNvSpPr/>
          <p:nvPr/>
        </p:nvSpPr>
        <p:spPr>
          <a:xfrm>
            <a:off x="6617722" y="2175137"/>
            <a:ext cx="175260" cy="215152"/>
          </a:xfrm>
          <a:prstGeom prst="down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endParaRPr>
          </a:p>
        </p:txBody>
      </p:sp>
      <p:grpSp>
        <p:nvGrpSpPr>
          <p:cNvPr id="90" name="Group 89"/>
          <p:cNvGrpSpPr/>
          <p:nvPr/>
        </p:nvGrpSpPr>
        <p:grpSpPr>
          <a:xfrm>
            <a:off x="7561052" y="2472393"/>
            <a:ext cx="379385" cy="391757"/>
            <a:chOff x="4805363" y="2667001"/>
            <a:chExt cx="292100" cy="301625"/>
          </a:xfrm>
          <a:solidFill>
            <a:schemeClr val="tx1">
              <a:lumMod val="65000"/>
              <a:lumOff val="35000"/>
            </a:schemeClr>
          </a:solidFill>
        </p:grpSpPr>
        <p:sp>
          <p:nvSpPr>
            <p:cNvPr id="91" name="Rectangle 5"/>
            <p:cNvSpPr>
              <a:spLocks noChangeArrowheads="1"/>
            </p:cNvSpPr>
            <p:nvPr/>
          </p:nvSpPr>
          <p:spPr bwMode="auto">
            <a:xfrm>
              <a:off x="4883150" y="2763838"/>
              <a:ext cx="134938" cy="25400"/>
            </a:xfrm>
            <a:prstGeom prst="rect">
              <a:avLst/>
            </a:prstGeom>
            <a:grpFill/>
            <a:ln w="9525">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endParaRPr>
            </a:p>
          </p:txBody>
        </p:sp>
        <p:sp>
          <p:nvSpPr>
            <p:cNvPr id="92" name="Rectangle 6"/>
            <p:cNvSpPr>
              <a:spLocks noChangeArrowheads="1"/>
            </p:cNvSpPr>
            <p:nvPr/>
          </p:nvSpPr>
          <p:spPr bwMode="auto">
            <a:xfrm>
              <a:off x="4883150" y="2811463"/>
              <a:ext cx="134938" cy="25400"/>
            </a:xfrm>
            <a:prstGeom prst="rect">
              <a:avLst/>
            </a:prstGeom>
            <a:grpFill/>
            <a:ln w="9525">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endParaRPr>
            </a:p>
          </p:txBody>
        </p:sp>
        <p:sp>
          <p:nvSpPr>
            <p:cNvPr id="93" name="Rectangle 7"/>
            <p:cNvSpPr>
              <a:spLocks noChangeArrowheads="1"/>
            </p:cNvSpPr>
            <p:nvPr/>
          </p:nvSpPr>
          <p:spPr bwMode="auto">
            <a:xfrm>
              <a:off x="4883150" y="2859088"/>
              <a:ext cx="134938" cy="25400"/>
            </a:xfrm>
            <a:prstGeom prst="rect">
              <a:avLst/>
            </a:prstGeom>
            <a:grpFill/>
            <a:ln w="9525">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endParaRPr>
            </a:p>
          </p:txBody>
        </p:sp>
        <p:sp>
          <p:nvSpPr>
            <p:cNvPr id="94" name="Freeform 8"/>
            <p:cNvSpPr>
              <a:spLocks noEditPoints="1"/>
            </p:cNvSpPr>
            <p:nvPr/>
          </p:nvSpPr>
          <p:spPr bwMode="auto">
            <a:xfrm>
              <a:off x="4805363" y="2667001"/>
              <a:ext cx="292100" cy="301625"/>
            </a:xfrm>
            <a:custGeom>
              <a:avLst/>
              <a:gdLst>
                <a:gd name="T0" fmla="*/ 430 w 543"/>
                <a:gd name="T1" fmla="*/ 0 h 563"/>
                <a:gd name="T2" fmla="*/ 75 w 543"/>
                <a:gd name="T3" fmla="*/ 0 h 563"/>
                <a:gd name="T4" fmla="*/ 0 w 543"/>
                <a:gd name="T5" fmla="*/ 75 h 563"/>
                <a:gd name="T6" fmla="*/ 0 w 543"/>
                <a:gd name="T7" fmla="*/ 488 h 563"/>
                <a:gd name="T8" fmla="*/ 75 w 543"/>
                <a:gd name="T9" fmla="*/ 563 h 563"/>
                <a:gd name="T10" fmla="*/ 468 w 543"/>
                <a:gd name="T11" fmla="*/ 563 h 563"/>
                <a:gd name="T12" fmla="*/ 543 w 543"/>
                <a:gd name="T13" fmla="*/ 488 h 563"/>
                <a:gd name="T14" fmla="*/ 543 w 543"/>
                <a:gd name="T15" fmla="*/ 112 h 563"/>
                <a:gd name="T16" fmla="*/ 430 w 543"/>
                <a:gd name="T17" fmla="*/ 0 h 563"/>
                <a:gd name="T18" fmla="*/ 468 w 543"/>
                <a:gd name="T19" fmla="*/ 518 h 563"/>
                <a:gd name="T20" fmla="*/ 75 w 543"/>
                <a:gd name="T21" fmla="*/ 518 h 563"/>
                <a:gd name="T22" fmla="*/ 46 w 543"/>
                <a:gd name="T23" fmla="*/ 488 h 563"/>
                <a:gd name="T24" fmla="*/ 46 w 543"/>
                <a:gd name="T25" fmla="*/ 75 h 563"/>
                <a:gd name="T26" fmla="*/ 75 w 543"/>
                <a:gd name="T27" fmla="*/ 46 h 563"/>
                <a:gd name="T28" fmla="*/ 406 w 543"/>
                <a:gd name="T29" fmla="*/ 46 h 563"/>
                <a:gd name="T30" fmla="*/ 406 w 543"/>
                <a:gd name="T31" fmla="*/ 139 h 563"/>
                <a:gd name="T32" fmla="*/ 497 w 543"/>
                <a:gd name="T33" fmla="*/ 139 h 563"/>
                <a:gd name="T34" fmla="*/ 497 w 543"/>
                <a:gd name="T35" fmla="*/ 488 h 563"/>
                <a:gd name="T36" fmla="*/ 468 w 543"/>
                <a:gd name="T37" fmla="*/ 518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3" h="563">
                  <a:moveTo>
                    <a:pt x="430" y="0"/>
                  </a:moveTo>
                  <a:lnTo>
                    <a:pt x="75" y="0"/>
                  </a:lnTo>
                  <a:cubicBezTo>
                    <a:pt x="34" y="0"/>
                    <a:pt x="0" y="34"/>
                    <a:pt x="0" y="75"/>
                  </a:cubicBezTo>
                  <a:lnTo>
                    <a:pt x="0" y="488"/>
                  </a:lnTo>
                  <a:cubicBezTo>
                    <a:pt x="0" y="530"/>
                    <a:pt x="34" y="563"/>
                    <a:pt x="75" y="563"/>
                  </a:cubicBezTo>
                  <a:lnTo>
                    <a:pt x="468" y="563"/>
                  </a:lnTo>
                  <a:cubicBezTo>
                    <a:pt x="509" y="563"/>
                    <a:pt x="543" y="530"/>
                    <a:pt x="543" y="488"/>
                  </a:cubicBezTo>
                  <a:lnTo>
                    <a:pt x="543" y="112"/>
                  </a:lnTo>
                  <a:lnTo>
                    <a:pt x="430" y="0"/>
                  </a:lnTo>
                  <a:close/>
                  <a:moveTo>
                    <a:pt x="468" y="518"/>
                  </a:moveTo>
                  <a:lnTo>
                    <a:pt x="75" y="518"/>
                  </a:lnTo>
                  <a:cubicBezTo>
                    <a:pt x="59" y="518"/>
                    <a:pt x="46" y="505"/>
                    <a:pt x="46" y="488"/>
                  </a:cubicBezTo>
                  <a:lnTo>
                    <a:pt x="46" y="75"/>
                  </a:lnTo>
                  <a:cubicBezTo>
                    <a:pt x="46" y="59"/>
                    <a:pt x="59" y="46"/>
                    <a:pt x="75" y="46"/>
                  </a:cubicBezTo>
                  <a:lnTo>
                    <a:pt x="406" y="46"/>
                  </a:lnTo>
                  <a:lnTo>
                    <a:pt x="406" y="139"/>
                  </a:lnTo>
                  <a:lnTo>
                    <a:pt x="497" y="139"/>
                  </a:lnTo>
                  <a:lnTo>
                    <a:pt x="497" y="488"/>
                  </a:lnTo>
                  <a:cubicBezTo>
                    <a:pt x="497" y="505"/>
                    <a:pt x="484" y="518"/>
                    <a:pt x="468" y="518"/>
                  </a:cubicBezTo>
                  <a:close/>
                </a:path>
              </a:pathLst>
            </a:custGeom>
            <a:grpFill/>
            <a:ln w="0">
              <a:noFill/>
              <a:prstDash val="solid"/>
              <a:round/>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endParaRPr>
            </a:p>
          </p:txBody>
        </p:sp>
      </p:grpSp>
      <p:sp>
        <p:nvSpPr>
          <p:cNvPr id="95" name="Freeform 14"/>
          <p:cNvSpPr>
            <a:spLocks noEditPoints="1"/>
          </p:cNvSpPr>
          <p:nvPr/>
        </p:nvSpPr>
        <p:spPr bwMode="auto">
          <a:xfrm>
            <a:off x="7337047" y="1823647"/>
            <a:ext cx="827398" cy="269386"/>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solidFill>
            <a:schemeClr val="tx1">
              <a:lumMod val="65000"/>
              <a:lumOff val="35000"/>
            </a:schemeClr>
          </a:solidFill>
          <a:ln w="0">
            <a:noFill/>
            <a:prstDash val="solid"/>
            <a:round/>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dirty="0">
              <a:ln>
                <a:noFill/>
              </a:ln>
              <a:solidFill>
                <a:prstClr val="black">
                  <a:lumMod val="65000"/>
                  <a:lumOff val="35000"/>
                </a:prstClr>
              </a:solidFill>
              <a:effectLst/>
              <a:uLnTx/>
              <a:uFillTx/>
            </a:endParaRPr>
          </a:p>
        </p:txBody>
      </p:sp>
      <p:sp>
        <p:nvSpPr>
          <p:cNvPr id="96" name="Down Arrow 95"/>
          <p:cNvSpPr/>
          <p:nvPr/>
        </p:nvSpPr>
        <p:spPr>
          <a:xfrm>
            <a:off x="7663115" y="2175137"/>
            <a:ext cx="175260" cy="215152"/>
          </a:xfrm>
          <a:prstGeom prst="down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endParaRPr>
          </a:p>
        </p:txBody>
      </p:sp>
      <p:sp>
        <p:nvSpPr>
          <p:cNvPr id="104" name="Left Brace 103"/>
          <p:cNvSpPr/>
          <p:nvPr/>
        </p:nvSpPr>
        <p:spPr>
          <a:xfrm>
            <a:off x="2446539" y="2383538"/>
            <a:ext cx="169901" cy="591281"/>
          </a:xfrm>
          <a:prstGeom prst="leftBrace">
            <a:avLst>
              <a:gd name="adj1" fmla="val 28366"/>
              <a:gd name="adj2" fmla="val 50000"/>
            </a:avLst>
          </a:prstGeom>
          <a:no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cs typeface="Segoe UI Light" panose="020B0502040204020203" pitchFamily="34" charset="0"/>
            </a:endParaRPr>
          </a:p>
        </p:txBody>
      </p:sp>
      <p:sp>
        <p:nvSpPr>
          <p:cNvPr id="105" name="Rectangle 104"/>
          <p:cNvSpPr/>
          <p:nvPr/>
        </p:nvSpPr>
        <p:spPr>
          <a:xfrm>
            <a:off x="1563484" y="2288086"/>
            <a:ext cx="1468571" cy="724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777149" eaLnBrk="1" fontAlgn="auto" latinLnBrk="0" hangingPunct="1">
              <a:lnSpc>
                <a:spcPct val="100000"/>
              </a:lnSpc>
              <a:spcBef>
                <a:spcPts val="0"/>
              </a:spcBef>
              <a:spcAft>
                <a:spcPts val="0"/>
              </a:spcAft>
              <a:buClrTx/>
              <a:buSzTx/>
              <a:buFontTx/>
              <a:buNone/>
              <a:tabLst/>
              <a:defRPr/>
            </a:pPr>
            <a:r>
              <a:rPr kumimoji="0" lang="en-US" sz="2380" b="0" i="0" u="none" strike="noStrike" kern="0" cap="none" spc="0" normalizeH="0" baseline="0" noProof="0" dirty="0">
                <a:ln>
                  <a:noFill/>
                </a:ln>
                <a:solidFill>
                  <a:prstClr val="black">
                    <a:lumMod val="65000"/>
                    <a:lumOff val="35000"/>
                  </a:prstClr>
                </a:solidFill>
                <a:effectLst/>
                <a:uLnTx/>
                <a:uFillTx/>
                <a:latin typeface="Segoe UI Light"/>
                <a:cs typeface="Segoe UI Light" panose="020B0502040204020203" pitchFamily="34" charset="0"/>
              </a:rPr>
              <a:t>Log files</a:t>
            </a:r>
          </a:p>
        </p:txBody>
      </p:sp>
      <p:sp>
        <p:nvSpPr>
          <p:cNvPr id="106" name="Down Arrow 105"/>
          <p:cNvSpPr/>
          <p:nvPr/>
        </p:nvSpPr>
        <p:spPr>
          <a:xfrm>
            <a:off x="4566505" y="3470538"/>
            <a:ext cx="817815" cy="1003964"/>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endParaRPr>
          </a:p>
        </p:txBody>
      </p:sp>
      <p:sp>
        <p:nvSpPr>
          <p:cNvPr id="107" name="Rectangle 106"/>
          <p:cNvSpPr/>
          <p:nvPr/>
        </p:nvSpPr>
        <p:spPr>
          <a:xfrm>
            <a:off x="5440098" y="3656810"/>
            <a:ext cx="3413628" cy="494850"/>
          </a:xfrm>
          <a:prstGeom prst="rect">
            <a:avLst/>
          </a:prstGeom>
          <a:no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777149" eaLnBrk="1" fontAlgn="auto" latinLnBrk="0" hangingPunct="1">
              <a:lnSpc>
                <a:spcPct val="100000"/>
              </a:lnSpc>
              <a:spcBef>
                <a:spcPts val="0"/>
              </a:spcBef>
              <a:spcAft>
                <a:spcPts val="0"/>
              </a:spcAft>
              <a:buClrTx/>
              <a:buSzTx/>
              <a:buFontTx/>
              <a:buNone/>
              <a:tabLst/>
              <a:defRPr/>
            </a:pPr>
            <a:r>
              <a:rPr kumimoji="0" lang="en-US" sz="2380" b="0" i="0" u="none" strike="noStrike" kern="0" cap="none" spc="0" normalizeH="0" baseline="0" noProof="0" dirty="0">
                <a:ln>
                  <a:noFill/>
                </a:ln>
                <a:solidFill>
                  <a:prstClr val="black">
                    <a:lumMod val="65000"/>
                    <a:lumOff val="35000"/>
                  </a:prstClr>
                </a:solidFill>
                <a:effectLst/>
                <a:uLnTx/>
                <a:uFillTx/>
                <a:latin typeface="Segoe UI Light"/>
                <a:cs typeface="Segoe UI Light" panose="020B0502040204020203" pitchFamily="34" charset="0"/>
              </a:rPr>
              <a:t>Simultaneous</a:t>
            </a:r>
          </a:p>
          <a:p>
            <a:pPr marL="0" marR="0" lvl="0" indent="0" defTabSz="777149" eaLnBrk="1" fontAlgn="auto" latinLnBrk="0" hangingPunct="1">
              <a:lnSpc>
                <a:spcPct val="100000"/>
              </a:lnSpc>
              <a:spcBef>
                <a:spcPts val="0"/>
              </a:spcBef>
              <a:spcAft>
                <a:spcPts val="0"/>
              </a:spcAft>
              <a:buClrTx/>
              <a:buSzTx/>
              <a:buFontTx/>
              <a:buNone/>
              <a:tabLst/>
              <a:defRPr/>
            </a:pPr>
            <a:r>
              <a:rPr kumimoji="0" lang="en-US" sz="2380" b="0" i="0" u="none" strike="noStrike" kern="0" cap="none" spc="0" normalizeH="0" baseline="0" noProof="0" dirty="0">
                <a:ln>
                  <a:noFill/>
                </a:ln>
                <a:solidFill>
                  <a:prstClr val="black">
                    <a:lumMod val="65000"/>
                    <a:lumOff val="35000"/>
                  </a:prstClr>
                </a:solidFill>
                <a:effectLst/>
                <a:uLnTx/>
                <a:uFillTx/>
                <a:latin typeface="Segoe UI Light"/>
                <a:cs typeface="Segoe UI Light" panose="020B0502040204020203" pitchFamily="34" charset="0"/>
              </a:rPr>
              <a:t>uploads</a:t>
            </a:r>
          </a:p>
        </p:txBody>
      </p:sp>
      <p:sp>
        <p:nvSpPr>
          <p:cNvPr id="108" name="Rectangle 107"/>
          <p:cNvSpPr/>
          <p:nvPr/>
        </p:nvSpPr>
        <p:spPr>
          <a:xfrm>
            <a:off x="1555221" y="5039335"/>
            <a:ext cx="6972271" cy="1616864"/>
          </a:xfrm>
          <a:prstGeom prst="rect">
            <a:avLst/>
          </a:prstGeom>
          <a:solidFill>
            <a:schemeClr val="bg1"/>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777149" eaLnBrk="1" fontAlgn="auto" latinLnBrk="0" hangingPunct="1">
              <a:lnSpc>
                <a:spcPct val="100000"/>
              </a:lnSpc>
              <a:spcBef>
                <a:spcPts val="0"/>
              </a:spcBef>
              <a:spcAft>
                <a:spcPts val="0"/>
              </a:spcAft>
              <a:buClrTx/>
              <a:buSzTx/>
              <a:buFontTx/>
              <a:buNone/>
              <a:tabLst/>
              <a:defRPr/>
            </a:pPr>
            <a:r>
              <a:rPr kumimoji="0" lang="en-US" sz="3060" b="0" i="0" u="none" strike="noStrike" kern="0" cap="none" spc="0" normalizeH="0" baseline="0" noProof="0" dirty="0">
                <a:ln>
                  <a:noFill/>
                </a:ln>
                <a:solidFill>
                  <a:prstClr val="black">
                    <a:lumMod val="65000"/>
                    <a:lumOff val="35000"/>
                  </a:prstClr>
                </a:solidFill>
                <a:effectLst/>
                <a:uLnTx/>
                <a:uFillTx/>
                <a:latin typeface="Segoe UI Light"/>
                <a:cs typeface="Segoe UI Light" panose="020B0502040204020203" pitchFamily="34" charset="0"/>
              </a:rPr>
              <a:t>Azure Data lake</a:t>
            </a:r>
          </a:p>
        </p:txBody>
      </p:sp>
      <p:grpSp>
        <p:nvGrpSpPr>
          <p:cNvPr id="3" name="Group 2"/>
          <p:cNvGrpSpPr/>
          <p:nvPr/>
        </p:nvGrpSpPr>
        <p:grpSpPr>
          <a:xfrm>
            <a:off x="4732389" y="5461935"/>
            <a:ext cx="812847" cy="839352"/>
            <a:chOff x="6984606" y="4931530"/>
            <a:chExt cx="625835" cy="646243"/>
          </a:xfrm>
          <a:solidFill>
            <a:schemeClr val="tx1">
              <a:lumMod val="65000"/>
              <a:lumOff val="35000"/>
            </a:schemeClr>
          </a:solidFill>
        </p:grpSpPr>
        <p:sp>
          <p:nvSpPr>
            <p:cNvPr id="58" name="Rectangle 5"/>
            <p:cNvSpPr>
              <a:spLocks noChangeArrowheads="1"/>
            </p:cNvSpPr>
            <p:nvPr/>
          </p:nvSpPr>
          <p:spPr bwMode="auto">
            <a:xfrm>
              <a:off x="7151268" y="5139007"/>
              <a:ext cx="289110" cy="54420"/>
            </a:xfrm>
            <a:prstGeom prst="rect">
              <a:avLst/>
            </a:prstGeom>
            <a:grpFill/>
            <a:ln w="9525">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endParaRPr>
            </a:p>
          </p:txBody>
        </p:sp>
        <p:sp>
          <p:nvSpPr>
            <p:cNvPr id="59" name="Rectangle 6"/>
            <p:cNvSpPr>
              <a:spLocks noChangeArrowheads="1"/>
            </p:cNvSpPr>
            <p:nvPr/>
          </p:nvSpPr>
          <p:spPr bwMode="auto">
            <a:xfrm>
              <a:off x="7151268" y="5241045"/>
              <a:ext cx="289110" cy="54420"/>
            </a:xfrm>
            <a:prstGeom prst="rect">
              <a:avLst/>
            </a:prstGeom>
            <a:grpFill/>
            <a:ln w="9525">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endParaRPr>
            </a:p>
          </p:txBody>
        </p:sp>
        <p:sp>
          <p:nvSpPr>
            <p:cNvPr id="60" name="Rectangle 7"/>
            <p:cNvSpPr>
              <a:spLocks noChangeArrowheads="1"/>
            </p:cNvSpPr>
            <p:nvPr/>
          </p:nvSpPr>
          <p:spPr bwMode="auto">
            <a:xfrm>
              <a:off x="7151268" y="5343084"/>
              <a:ext cx="289110" cy="54420"/>
            </a:xfrm>
            <a:prstGeom prst="rect">
              <a:avLst/>
            </a:prstGeom>
            <a:grpFill/>
            <a:ln w="9525">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endParaRPr>
            </a:p>
          </p:txBody>
        </p:sp>
        <p:sp>
          <p:nvSpPr>
            <p:cNvPr id="61" name="Freeform 8"/>
            <p:cNvSpPr>
              <a:spLocks noEditPoints="1"/>
            </p:cNvSpPr>
            <p:nvPr/>
          </p:nvSpPr>
          <p:spPr bwMode="auto">
            <a:xfrm>
              <a:off x="6984606" y="4931530"/>
              <a:ext cx="625835" cy="646243"/>
            </a:xfrm>
            <a:custGeom>
              <a:avLst/>
              <a:gdLst>
                <a:gd name="T0" fmla="*/ 430 w 543"/>
                <a:gd name="T1" fmla="*/ 0 h 563"/>
                <a:gd name="T2" fmla="*/ 75 w 543"/>
                <a:gd name="T3" fmla="*/ 0 h 563"/>
                <a:gd name="T4" fmla="*/ 0 w 543"/>
                <a:gd name="T5" fmla="*/ 75 h 563"/>
                <a:gd name="T6" fmla="*/ 0 w 543"/>
                <a:gd name="T7" fmla="*/ 488 h 563"/>
                <a:gd name="T8" fmla="*/ 75 w 543"/>
                <a:gd name="T9" fmla="*/ 563 h 563"/>
                <a:gd name="T10" fmla="*/ 468 w 543"/>
                <a:gd name="T11" fmla="*/ 563 h 563"/>
                <a:gd name="T12" fmla="*/ 543 w 543"/>
                <a:gd name="T13" fmla="*/ 488 h 563"/>
                <a:gd name="T14" fmla="*/ 543 w 543"/>
                <a:gd name="T15" fmla="*/ 112 h 563"/>
                <a:gd name="T16" fmla="*/ 430 w 543"/>
                <a:gd name="T17" fmla="*/ 0 h 563"/>
                <a:gd name="T18" fmla="*/ 468 w 543"/>
                <a:gd name="T19" fmla="*/ 518 h 563"/>
                <a:gd name="T20" fmla="*/ 75 w 543"/>
                <a:gd name="T21" fmla="*/ 518 h 563"/>
                <a:gd name="T22" fmla="*/ 46 w 543"/>
                <a:gd name="T23" fmla="*/ 488 h 563"/>
                <a:gd name="T24" fmla="*/ 46 w 543"/>
                <a:gd name="T25" fmla="*/ 75 h 563"/>
                <a:gd name="T26" fmla="*/ 75 w 543"/>
                <a:gd name="T27" fmla="*/ 46 h 563"/>
                <a:gd name="T28" fmla="*/ 406 w 543"/>
                <a:gd name="T29" fmla="*/ 46 h 563"/>
                <a:gd name="T30" fmla="*/ 406 w 543"/>
                <a:gd name="T31" fmla="*/ 139 h 563"/>
                <a:gd name="T32" fmla="*/ 497 w 543"/>
                <a:gd name="T33" fmla="*/ 139 h 563"/>
                <a:gd name="T34" fmla="*/ 497 w 543"/>
                <a:gd name="T35" fmla="*/ 488 h 563"/>
                <a:gd name="T36" fmla="*/ 468 w 543"/>
                <a:gd name="T37" fmla="*/ 518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3" h="563">
                  <a:moveTo>
                    <a:pt x="430" y="0"/>
                  </a:moveTo>
                  <a:lnTo>
                    <a:pt x="75" y="0"/>
                  </a:lnTo>
                  <a:cubicBezTo>
                    <a:pt x="34" y="0"/>
                    <a:pt x="0" y="34"/>
                    <a:pt x="0" y="75"/>
                  </a:cubicBezTo>
                  <a:lnTo>
                    <a:pt x="0" y="488"/>
                  </a:lnTo>
                  <a:cubicBezTo>
                    <a:pt x="0" y="530"/>
                    <a:pt x="34" y="563"/>
                    <a:pt x="75" y="563"/>
                  </a:cubicBezTo>
                  <a:lnTo>
                    <a:pt x="468" y="563"/>
                  </a:lnTo>
                  <a:cubicBezTo>
                    <a:pt x="509" y="563"/>
                    <a:pt x="543" y="530"/>
                    <a:pt x="543" y="488"/>
                  </a:cubicBezTo>
                  <a:lnTo>
                    <a:pt x="543" y="112"/>
                  </a:lnTo>
                  <a:lnTo>
                    <a:pt x="430" y="0"/>
                  </a:lnTo>
                  <a:close/>
                  <a:moveTo>
                    <a:pt x="468" y="518"/>
                  </a:moveTo>
                  <a:lnTo>
                    <a:pt x="75" y="518"/>
                  </a:lnTo>
                  <a:cubicBezTo>
                    <a:pt x="59" y="518"/>
                    <a:pt x="46" y="505"/>
                    <a:pt x="46" y="488"/>
                  </a:cubicBezTo>
                  <a:lnTo>
                    <a:pt x="46" y="75"/>
                  </a:lnTo>
                  <a:cubicBezTo>
                    <a:pt x="46" y="59"/>
                    <a:pt x="59" y="46"/>
                    <a:pt x="75" y="46"/>
                  </a:cubicBezTo>
                  <a:lnTo>
                    <a:pt x="406" y="46"/>
                  </a:lnTo>
                  <a:lnTo>
                    <a:pt x="406" y="139"/>
                  </a:lnTo>
                  <a:lnTo>
                    <a:pt x="497" y="139"/>
                  </a:lnTo>
                  <a:lnTo>
                    <a:pt x="497" y="488"/>
                  </a:lnTo>
                  <a:cubicBezTo>
                    <a:pt x="497" y="505"/>
                    <a:pt x="484" y="518"/>
                    <a:pt x="468" y="518"/>
                  </a:cubicBezTo>
                  <a:close/>
                </a:path>
              </a:pathLst>
            </a:custGeom>
            <a:grpFill/>
            <a:ln w="0">
              <a:noFill/>
              <a:prstDash val="solid"/>
              <a:round/>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a:ln>
                  <a:noFill/>
                </a:ln>
                <a:solidFill>
                  <a:prstClr val="black">
                    <a:lumMod val="65000"/>
                    <a:lumOff val="35000"/>
                  </a:prstClr>
                </a:solidFill>
                <a:effectLst/>
                <a:uLnTx/>
                <a:uFillTx/>
              </a:endParaRPr>
            </a:p>
          </p:txBody>
        </p:sp>
      </p:grpSp>
    </p:spTree>
    <p:extLst>
      <p:ext uri="{BB962C8B-B14F-4D97-AF65-F5344CB8AC3E}">
        <p14:creationId xmlns:p14="http://schemas.microsoft.com/office/powerpoint/2010/main" val="3528155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2"/>
          <p:cNvSpPr/>
          <p:nvPr/>
        </p:nvSpPr>
        <p:spPr>
          <a:xfrm>
            <a:off x="2044380" y="3364000"/>
            <a:ext cx="971462" cy="971462"/>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schemeClr val="tx1">
                    <a:lumMod val="65000"/>
                    <a:lumOff val="35000"/>
                  </a:schemeClr>
                </a:solidFill>
                <a:effectLst/>
                <a:uLnTx/>
                <a:uFillTx/>
              </a:rPr>
              <a:t>Extent</a:t>
            </a:r>
          </a:p>
        </p:txBody>
      </p:sp>
      <p:sp>
        <p:nvSpPr>
          <p:cNvPr id="4" name="Right Arrow 3"/>
          <p:cNvSpPr/>
          <p:nvPr/>
        </p:nvSpPr>
        <p:spPr>
          <a:xfrm>
            <a:off x="1437839" y="3655439"/>
            <a:ext cx="457200" cy="388585"/>
          </a:xfrm>
          <a:prstGeom prst="rightArrow">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lumMod val="65000"/>
                  <a:lumOff val="35000"/>
                </a:schemeClr>
              </a:solidFill>
              <a:effectLst/>
              <a:uLnTx/>
              <a:uFillTx/>
            </a:endParaRPr>
          </a:p>
        </p:txBody>
      </p:sp>
      <p:sp>
        <p:nvSpPr>
          <p:cNvPr id="9" name="Title 8"/>
          <p:cNvSpPr>
            <a:spLocks noGrp="1"/>
          </p:cNvSpPr>
          <p:nvPr>
            <p:ph type="title"/>
          </p:nvPr>
        </p:nvSpPr>
        <p:spPr/>
        <p:txBody>
          <a:bodyPr>
            <a:normAutofit/>
          </a:bodyPr>
          <a:lstStyle/>
          <a:p>
            <a:r>
              <a:rPr lang="en-US" dirty="0"/>
              <a:t>As file size increases, more opportunities for parallelism</a:t>
            </a:r>
          </a:p>
        </p:txBody>
      </p:sp>
      <p:grpSp>
        <p:nvGrpSpPr>
          <p:cNvPr id="7" name="Group 6"/>
          <p:cNvGrpSpPr/>
          <p:nvPr/>
        </p:nvGrpSpPr>
        <p:grpSpPr>
          <a:xfrm>
            <a:off x="350837" y="3446980"/>
            <a:ext cx="836205" cy="863473"/>
            <a:chOff x="6984606" y="4931530"/>
            <a:chExt cx="625835" cy="646243"/>
          </a:xfrm>
          <a:solidFill>
            <a:schemeClr val="tx1">
              <a:lumMod val="65000"/>
              <a:lumOff val="35000"/>
            </a:schemeClr>
          </a:solidFill>
        </p:grpSpPr>
        <p:sp>
          <p:nvSpPr>
            <p:cNvPr id="8" name="Rectangle 5"/>
            <p:cNvSpPr>
              <a:spLocks noChangeArrowheads="1"/>
            </p:cNvSpPr>
            <p:nvPr/>
          </p:nvSpPr>
          <p:spPr bwMode="auto">
            <a:xfrm>
              <a:off x="7151268" y="5139007"/>
              <a:ext cx="289110" cy="54420"/>
            </a:xfrm>
            <a:prstGeom prst="rect">
              <a:avLst/>
            </a:prstGeom>
            <a:grpFill/>
            <a:ln w="9525">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prstClr val="black">
                    <a:lumMod val="65000"/>
                    <a:lumOff val="35000"/>
                  </a:prstClr>
                </a:solidFill>
                <a:effectLst/>
                <a:uLnTx/>
                <a:uFillTx/>
              </a:endParaRPr>
            </a:p>
          </p:txBody>
        </p:sp>
        <p:sp>
          <p:nvSpPr>
            <p:cNvPr id="10" name="Rectangle 6"/>
            <p:cNvSpPr>
              <a:spLocks noChangeArrowheads="1"/>
            </p:cNvSpPr>
            <p:nvPr/>
          </p:nvSpPr>
          <p:spPr bwMode="auto">
            <a:xfrm>
              <a:off x="7151268" y="5241045"/>
              <a:ext cx="289110" cy="54420"/>
            </a:xfrm>
            <a:prstGeom prst="rect">
              <a:avLst/>
            </a:prstGeom>
            <a:grpFill/>
            <a:ln w="9525">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prstClr val="black">
                    <a:lumMod val="65000"/>
                    <a:lumOff val="35000"/>
                  </a:prstClr>
                </a:solidFill>
                <a:effectLst/>
                <a:uLnTx/>
                <a:uFillTx/>
              </a:endParaRPr>
            </a:p>
          </p:txBody>
        </p:sp>
        <p:sp>
          <p:nvSpPr>
            <p:cNvPr id="11" name="Rectangle 7"/>
            <p:cNvSpPr>
              <a:spLocks noChangeArrowheads="1"/>
            </p:cNvSpPr>
            <p:nvPr/>
          </p:nvSpPr>
          <p:spPr bwMode="auto">
            <a:xfrm>
              <a:off x="7151268" y="5343084"/>
              <a:ext cx="289110" cy="54420"/>
            </a:xfrm>
            <a:prstGeom prst="rect">
              <a:avLst/>
            </a:prstGeom>
            <a:grpFill/>
            <a:ln w="9525">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prstClr val="black">
                    <a:lumMod val="65000"/>
                    <a:lumOff val="35000"/>
                  </a:prstClr>
                </a:solidFill>
                <a:effectLst/>
                <a:uLnTx/>
                <a:uFillTx/>
              </a:endParaRPr>
            </a:p>
          </p:txBody>
        </p:sp>
        <p:sp>
          <p:nvSpPr>
            <p:cNvPr id="12" name="Freeform 8"/>
            <p:cNvSpPr>
              <a:spLocks noEditPoints="1"/>
            </p:cNvSpPr>
            <p:nvPr/>
          </p:nvSpPr>
          <p:spPr bwMode="auto">
            <a:xfrm>
              <a:off x="6984606" y="4931530"/>
              <a:ext cx="625835" cy="646243"/>
            </a:xfrm>
            <a:custGeom>
              <a:avLst/>
              <a:gdLst>
                <a:gd name="T0" fmla="*/ 430 w 543"/>
                <a:gd name="T1" fmla="*/ 0 h 563"/>
                <a:gd name="T2" fmla="*/ 75 w 543"/>
                <a:gd name="T3" fmla="*/ 0 h 563"/>
                <a:gd name="T4" fmla="*/ 0 w 543"/>
                <a:gd name="T5" fmla="*/ 75 h 563"/>
                <a:gd name="T6" fmla="*/ 0 w 543"/>
                <a:gd name="T7" fmla="*/ 488 h 563"/>
                <a:gd name="T8" fmla="*/ 75 w 543"/>
                <a:gd name="T9" fmla="*/ 563 h 563"/>
                <a:gd name="T10" fmla="*/ 468 w 543"/>
                <a:gd name="T11" fmla="*/ 563 h 563"/>
                <a:gd name="T12" fmla="*/ 543 w 543"/>
                <a:gd name="T13" fmla="*/ 488 h 563"/>
                <a:gd name="T14" fmla="*/ 543 w 543"/>
                <a:gd name="T15" fmla="*/ 112 h 563"/>
                <a:gd name="T16" fmla="*/ 430 w 543"/>
                <a:gd name="T17" fmla="*/ 0 h 563"/>
                <a:gd name="T18" fmla="*/ 468 w 543"/>
                <a:gd name="T19" fmla="*/ 518 h 563"/>
                <a:gd name="T20" fmla="*/ 75 w 543"/>
                <a:gd name="T21" fmla="*/ 518 h 563"/>
                <a:gd name="T22" fmla="*/ 46 w 543"/>
                <a:gd name="T23" fmla="*/ 488 h 563"/>
                <a:gd name="T24" fmla="*/ 46 w 543"/>
                <a:gd name="T25" fmla="*/ 75 h 563"/>
                <a:gd name="T26" fmla="*/ 75 w 543"/>
                <a:gd name="T27" fmla="*/ 46 h 563"/>
                <a:gd name="T28" fmla="*/ 406 w 543"/>
                <a:gd name="T29" fmla="*/ 46 h 563"/>
                <a:gd name="T30" fmla="*/ 406 w 543"/>
                <a:gd name="T31" fmla="*/ 139 h 563"/>
                <a:gd name="T32" fmla="*/ 497 w 543"/>
                <a:gd name="T33" fmla="*/ 139 h 563"/>
                <a:gd name="T34" fmla="*/ 497 w 543"/>
                <a:gd name="T35" fmla="*/ 488 h 563"/>
                <a:gd name="T36" fmla="*/ 468 w 543"/>
                <a:gd name="T37" fmla="*/ 518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3" h="563">
                  <a:moveTo>
                    <a:pt x="430" y="0"/>
                  </a:moveTo>
                  <a:lnTo>
                    <a:pt x="75" y="0"/>
                  </a:lnTo>
                  <a:cubicBezTo>
                    <a:pt x="34" y="0"/>
                    <a:pt x="0" y="34"/>
                    <a:pt x="0" y="75"/>
                  </a:cubicBezTo>
                  <a:lnTo>
                    <a:pt x="0" y="488"/>
                  </a:lnTo>
                  <a:cubicBezTo>
                    <a:pt x="0" y="530"/>
                    <a:pt x="34" y="563"/>
                    <a:pt x="75" y="563"/>
                  </a:cubicBezTo>
                  <a:lnTo>
                    <a:pt x="468" y="563"/>
                  </a:lnTo>
                  <a:cubicBezTo>
                    <a:pt x="509" y="563"/>
                    <a:pt x="543" y="530"/>
                    <a:pt x="543" y="488"/>
                  </a:cubicBezTo>
                  <a:lnTo>
                    <a:pt x="543" y="112"/>
                  </a:lnTo>
                  <a:lnTo>
                    <a:pt x="430" y="0"/>
                  </a:lnTo>
                  <a:close/>
                  <a:moveTo>
                    <a:pt x="468" y="518"/>
                  </a:moveTo>
                  <a:lnTo>
                    <a:pt x="75" y="518"/>
                  </a:lnTo>
                  <a:cubicBezTo>
                    <a:pt x="59" y="518"/>
                    <a:pt x="46" y="505"/>
                    <a:pt x="46" y="488"/>
                  </a:cubicBezTo>
                  <a:lnTo>
                    <a:pt x="46" y="75"/>
                  </a:lnTo>
                  <a:cubicBezTo>
                    <a:pt x="46" y="59"/>
                    <a:pt x="59" y="46"/>
                    <a:pt x="75" y="46"/>
                  </a:cubicBezTo>
                  <a:lnTo>
                    <a:pt x="406" y="46"/>
                  </a:lnTo>
                  <a:lnTo>
                    <a:pt x="406" y="139"/>
                  </a:lnTo>
                  <a:lnTo>
                    <a:pt x="497" y="139"/>
                  </a:lnTo>
                  <a:lnTo>
                    <a:pt x="497" y="488"/>
                  </a:lnTo>
                  <a:cubicBezTo>
                    <a:pt x="497" y="505"/>
                    <a:pt x="484" y="518"/>
                    <a:pt x="468" y="518"/>
                  </a:cubicBezTo>
                  <a:close/>
                </a:path>
              </a:pathLst>
            </a:custGeom>
            <a:grpFill/>
            <a:ln w="0">
              <a:noFill/>
              <a:prstDash val="solid"/>
              <a:round/>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prstClr val="black">
                    <a:lumMod val="65000"/>
                    <a:lumOff val="35000"/>
                  </a:prstClr>
                </a:solidFill>
                <a:effectLst/>
                <a:uLnTx/>
                <a:uFillTx/>
              </a:endParaRPr>
            </a:p>
          </p:txBody>
        </p:sp>
      </p:grpSp>
      <p:sp>
        <p:nvSpPr>
          <p:cNvPr id="13" name="Rectangle 12"/>
          <p:cNvSpPr/>
          <p:nvPr/>
        </p:nvSpPr>
        <p:spPr>
          <a:xfrm>
            <a:off x="3796980" y="3357197"/>
            <a:ext cx="971462" cy="971462"/>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schemeClr val="tx1">
                    <a:lumMod val="65000"/>
                    <a:lumOff val="35000"/>
                  </a:schemeClr>
                </a:solidFill>
                <a:effectLst/>
                <a:uLnTx/>
                <a:uFillTx/>
              </a:rPr>
              <a:t>Vertex</a:t>
            </a:r>
          </a:p>
        </p:txBody>
      </p:sp>
      <p:sp>
        <p:nvSpPr>
          <p:cNvPr id="14" name="Right Arrow 13"/>
          <p:cNvSpPr/>
          <p:nvPr/>
        </p:nvSpPr>
        <p:spPr>
          <a:xfrm>
            <a:off x="3168242" y="3648636"/>
            <a:ext cx="457200" cy="388585"/>
          </a:xfrm>
          <a:prstGeom prst="rightArrow">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lumMod val="65000"/>
                  <a:lumOff val="35000"/>
                </a:schemeClr>
              </a:solidFill>
              <a:effectLst/>
              <a:uLnTx/>
              <a:uFillTx/>
            </a:endParaRPr>
          </a:p>
        </p:txBody>
      </p:sp>
      <p:sp>
        <p:nvSpPr>
          <p:cNvPr id="15" name="Right Arrow 14"/>
          <p:cNvSpPr/>
          <p:nvPr/>
        </p:nvSpPr>
        <p:spPr>
          <a:xfrm>
            <a:off x="8244744" y="3687116"/>
            <a:ext cx="457200" cy="388585"/>
          </a:xfrm>
          <a:prstGeom prst="rightArrow">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lumMod val="65000"/>
                  <a:lumOff val="35000"/>
                </a:schemeClr>
              </a:solidFill>
              <a:effectLst/>
              <a:uLnTx/>
              <a:uFillTx/>
            </a:endParaRPr>
          </a:p>
        </p:txBody>
      </p:sp>
      <p:grpSp>
        <p:nvGrpSpPr>
          <p:cNvPr id="16" name="Group 15"/>
          <p:cNvGrpSpPr/>
          <p:nvPr/>
        </p:nvGrpSpPr>
        <p:grpSpPr>
          <a:xfrm>
            <a:off x="7132637" y="3400616"/>
            <a:ext cx="942377" cy="973107"/>
            <a:chOff x="6984606" y="4931530"/>
            <a:chExt cx="625835" cy="646243"/>
          </a:xfrm>
          <a:solidFill>
            <a:schemeClr val="tx1">
              <a:lumMod val="65000"/>
              <a:lumOff val="35000"/>
            </a:schemeClr>
          </a:solidFill>
        </p:grpSpPr>
        <p:sp>
          <p:nvSpPr>
            <p:cNvPr id="17" name="Rectangle 5"/>
            <p:cNvSpPr>
              <a:spLocks noChangeArrowheads="1"/>
            </p:cNvSpPr>
            <p:nvPr/>
          </p:nvSpPr>
          <p:spPr bwMode="auto">
            <a:xfrm>
              <a:off x="7151268" y="5139007"/>
              <a:ext cx="289110" cy="54420"/>
            </a:xfrm>
            <a:prstGeom prst="rect">
              <a:avLst/>
            </a:prstGeom>
            <a:grpFill/>
            <a:ln w="9525">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prstClr val="black">
                    <a:lumMod val="65000"/>
                    <a:lumOff val="35000"/>
                  </a:prstClr>
                </a:solidFill>
                <a:effectLst/>
                <a:uLnTx/>
                <a:uFillTx/>
              </a:endParaRPr>
            </a:p>
          </p:txBody>
        </p:sp>
        <p:sp>
          <p:nvSpPr>
            <p:cNvPr id="18" name="Rectangle 6"/>
            <p:cNvSpPr>
              <a:spLocks noChangeArrowheads="1"/>
            </p:cNvSpPr>
            <p:nvPr/>
          </p:nvSpPr>
          <p:spPr bwMode="auto">
            <a:xfrm>
              <a:off x="7151268" y="5241045"/>
              <a:ext cx="289110" cy="54420"/>
            </a:xfrm>
            <a:prstGeom prst="rect">
              <a:avLst/>
            </a:prstGeom>
            <a:grpFill/>
            <a:ln w="9525">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prstClr val="black">
                    <a:lumMod val="65000"/>
                    <a:lumOff val="35000"/>
                  </a:prstClr>
                </a:solidFill>
                <a:effectLst/>
                <a:uLnTx/>
                <a:uFillTx/>
              </a:endParaRPr>
            </a:p>
          </p:txBody>
        </p:sp>
        <p:sp>
          <p:nvSpPr>
            <p:cNvPr id="19" name="Rectangle 7"/>
            <p:cNvSpPr>
              <a:spLocks noChangeArrowheads="1"/>
            </p:cNvSpPr>
            <p:nvPr/>
          </p:nvSpPr>
          <p:spPr bwMode="auto">
            <a:xfrm>
              <a:off x="7151268" y="5343084"/>
              <a:ext cx="289110" cy="54420"/>
            </a:xfrm>
            <a:prstGeom prst="rect">
              <a:avLst/>
            </a:prstGeom>
            <a:grpFill/>
            <a:ln w="9525">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prstClr val="black">
                    <a:lumMod val="65000"/>
                    <a:lumOff val="35000"/>
                  </a:prstClr>
                </a:solidFill>
                <a:effectLst/>
                <a:uLnTx/>
                <a:uFillTx/>
              </a:endParaRPr>
            </a:p>
          </p:txBody>
        </p:sp>
        <p:sp>
          <p:nvSpPr>
            <p:cNvPr id="20" name="Freeform 8"/>
            <p:cNvSpPr>
              <a:spLocks noEditPoints="1"/>
            </p:cNvSpPr>
            <p:nvPr/>
          </p:nvSpPr>
          <p:spPr bwMode="auto">
            <a:xfrm>
              <a:off x="6984606" y="4931530"/>
              <a:ext cx="625835" cy="646243"/>
            </a:xfrm>
            <a:custGeom>
              <a:avLst/>
              <a:gdLst>
                <a:gd name="T0" fmla="*/ 430 w 543"/>
                <a:gd name="T1" fmla="*/ 0 h 563"/>
                <a:gd name="T2" fmla="*/ 75 w 543"/>
                <a:gd name="T3" fmla="*/ 0 h 563"/>
                <a:gd name="T4" fmla="*/ 0 w 543"/>
                <a:gd name="T5" fmla="*/ 75 h 563"/>
                <a:gd name="T6" fmla="*/ 0 w 543"/>
                <a:gd name="T7" fmla="*/ 488 h 563"/>
                <a:gd name="T8" fmla="*/ 75 w 543"/>
                <a:gd name="T9" fmla="*/ 563 h 563"/>
                <a:gd name="T10" fmla="*/ 468 w 543"/>
                <a:gd name="T11" fmla="*/ 563 h 563"/>
                <a:gd name="T12" fmla="*/ 543 w 543"/>
                <a:gd name="T13" fmla="*/ 488 h 563"/>
                <a:gd name="T14" fmla="*/ 543 w 543"/>
                <a:gd name="T15" fmla="*/ 112 h 563"/>
                <a:gd name="T16" fmla="*/ 430 w 543"/>
                <a:gd name="T17" fmla="*/ 0 h 563"/>
                <a:gd name="T18" fmla="*/ 468 w 543"/>
                <a:gd name="T19" fmla="*/ 518 h 563"/>
                <a:gd name="T20" fmla="*/ 75 w 543"/>
                <a:gd name="T21" fmla="*/ 518 h 563"/>
                <a:gd name="T22" fmla="*/ 46 w 543"/>
                <a:gd name="T23" fmla="*/ 488 h 563"/>
                <a:gd name="T24" fmla="*/ 46 w 543"/>
                <a:gd name="T25" fmla="*/ 75 h 563"/>
                <a:gd name="T26" fmla="*/ 75 w 543"/>
                <a:gd name="T27" fmla="*/ 46 h 563"/>
                <a:gd name="T28" fmla="*/ 406 w 543"/>
                <a:gd name="T29" fmla="*/ 46 h 563"/>
                <a:gd name="T30" fmla="*/ 406 w 543"/>
                <a:gd name="T31" fmla="*/ 139 h 563"/>
                <a:gd name="T32" fmla="*/ 497 w 543"/>
                <a:gd name="T33" fmla="*/ 139 h 563"/>
                <a:gd name="T34" fmla="*/ 497 w 543"/>
                <a:gd name="T35" fmla="*/ 488 h 563"/>
                <a:gd name="T36" fmla="*/ 468 w 543"/>
                <a:gd name="T37" fmla="*/ 518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3" h="563">
                  <a:moveTo>
                    <a:pt x="430" y="0"/>
                  </a:moveTo>
                  <a:lnTo>
                    <a:pt x="75" y="0"/>
                  </a:lnTo>
                  <a:cubicBezTo>
                    <a:pt x="34" y="0"/>
                    <a:pt x="0" y="34"/>
                    <a:pt x="0" y="75"/>
                  </a:cubicBezTo>
                  <a:lnTo>
                    <a:pt x="0" y="488"/>
                  </a:lnTo>
                  <a:cubicBezTo>
                    <a:pt x="0" y="530"/>
                    <a:pt x="34" y="563"/>
                    <a:pt x="75" y="563"/>
                  </a:cubicBezTo>
                  <a:lnTo>
                    <a:pt x="468" y="563"/>
                  </a:lnTo>
                  <a:cubicBezTo>
                    <a:pt x="509" y="563"/>
                    <a:pt x="543" y="530"/>
                    <a:pt x="543" y="488"/>
                  </a:cubicBezTo>
                  <a:lnTo>
                    <a:pt x="543" y="112"/>
                  </a:lnTo>
                  <a:lnTo>
                    <a:pt x="430" y="0"/>
                  </a:lnTo>
                  <a:close/>
                  <a:moveTo>
                    <a:pt x="468" y="518"/>
                  </a:moveTo>
                  <a:lnTo>
                    <a:pt x="75" y="518"/>
                  </a:lnTo>
                  <a:cubicBezTo>
                    <a:pt x="59" y="518"/>
                    <a:pt x="46" y="505"/>
                    <a:pt x="46" y="488"/>
                  </a:cubicBezTo>
                  <a:lnTo>
                    <a:pt x="46" y="75"/>
                  </a:lnTo>
                  <a:cubicBezTo>
                    <a:pt x="46" y="59"/>
                    <a:pt x="59" y="46"/>
                    <a:pt x="75" y="46"/>
                  </a:cubicBezTo>
                  <a:lnTo>
                    <a:pt x="406" y="46"/>
                  </a:lnTo>
                  <a:lnTo>
                    <a:pt x="406" y="139"/>
                  </a:lnTo>
                  <a:lnTo>
                    <a:pt x="497" y="139"/>
                  </a:lnTo>
                  <a:lnTo>
                    <a:pt x="497" y="488"/>
                  </a:lnTo>
                  <a:cubicBezTo>
                    <a:pt x="497" y="505"/>
                    <a:pt x="484" y="518"/>
                    <a:pt x="468" y="518"/>
                  </a:cubicBezTo>
                  <a:close/>
                </a:path>
              </a:pathLst>
            </a:custGeom>
            <a:grpFill/>
            <a:ln w="0">
              <a:noFill/>
              <a:prstDash val="solid"/>
              <a:round/>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prstClr val="black">
                    <a:lumMod val="65000"/>
                    <a:lumOff val="35000"/>
                  </a:prstClr>
                </a:solidFill>
                <a:effectLst/>
                <a:uLnTx/>
                <a:uFillTx/>
              </a:endParaRPr>
            </a:p>
          </p:txBody>
        </p:sp>
      </p:grpSp>
      <p:sp>
        <p:nvSpPr>
          <p:cNvPr id="21" name="Rectangle 20"/>
          <p:cNvSpPr/>
          <p:nvPr/>
        </p:nvSpPr>
        <p:spPr>
          <a:xfrm>
            <a:off x="8847912" y="2208665"/>
            <a:ext cx="971462" cy="971462"/>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schemeClr val="tx1">
                    <a:lumMod val="65000"/>
                    <a:lumOff val="35000"/>
                  </a:schemeClr>
                </a:solidFill>
                <a:effectLst/>
                <a:uLnTx/>
                <a:uFillTx/>
              </a:rPr>
              <a:t>Extent</a:t>
            </a:r>
          </a:p>
        </p:txBody>
      </p:sp>
      <p:sp>
        <p:nvSpPr>
          <p:cNvPr id="22" name="Rectangle 21"/>
          <p:cNvSpPr/>
          <p:nvPr/>
        </p:nvSpPr>
        <p:spPr>
          <a:xfrm>
            <a:off x="10600512" y="2201862"/>
            <a:ext cx="971462" cy="971462"/>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schemeClr val="tx1">
                    <a:lumMod val="65000"/>
                    <a:lumOff val="35000"/>
                  </a:schemeClr>
                </a:solidFill>
                <a:effectLst/>
                <a:uLnTx/>
                <a:uFillTx/>
              </a:rPr>
              <a:t>Vertex</a:t>
            </a:r>
          </a:p>
        </p:txBody>
      </p:sp>
      <p:sp>
        <p:nvSpPr>
          <p:cNvPr id="23" name="Right Arrow 22"/>
          <p:cNvSpPr/>
          <p:nvPr/>
        </p:nvSpPr>
        <p:spPr>
          <a:xfrm>
            <a:off x="9990912" y="2493301"/>
            <a:ext cx="457200" cy="388585"/>
          </a:xfrm>
          <a:prstGeom prst="rightArrow">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lumMod val="65000"/>
                  <a:lumOff val="35000"/>
                </a:schemeClr>
              </a:solidFill>
              <a:effectLst/>
              <a:uLnTx/>
              <a:uFillTx/>
            </a:endParaRPr>
          </a:p>
        </p:txBody>
      </p:sp>
      <p:sp>
        <p:nvSpPr>
          <p:cNvPr id="24" name="Rectangle 23"/>
          <p:cNvSpPr/>
          <p:nvPr/>
        </p:nvSpPr>
        <p:spPr>
          <a:xfrm>
            <a:off x="8842463" y="3387010"/>
            <a:ext cx="971462" cy="971462"/>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schemeClr val="tx1">
                    <a:lumMod val="65000"/>
                    <a:lumOff val="35000"/>
                  </a:schemeClr>
                </a:solidFill>
                <a:effectLst/>
                <a:uLnTx/>
                <a:uFillTx/>
              </a:rPr>
              <a:t>Extent</a:t>
            </a:r>
          </a:p>
        </p:txBody>
      </p:sp>
      <p:sp>
        <p:nvSpPr>
          <p:cNvPr id="25" name="Rectangle 24"/>
          <p:cNvSpPr/>
          <p:nvPr/>
        </p:nvSpPr>
        <p:spPr>
          <a:xfrm>
            <a:off x="10595063" y="3380207"/>
            <a:ext cx="971462" cy="971462"/>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schemeClr val="tx1">
                    <a:lumMod val="65000"/>
                    <a:lumOff val="35000"/>
                  </a:schemeClr>
                </a:solidFill>
                <a:effectLst/>
                <a:uLnTx/>
                <a:uFillTx/>
              </a:rPr>
              <a:t>Vertex</a:t>
            </a:r>
          </a:p>
        </p:txBody>
      </p:sp>
      <p:sp>
        <p:nvSpPr>
          <p:cNvPr id="26" name="Right Arrow 25"/>
          <p:cNvSpPr/>
          <p:nvPr/>
        </p:nvSpPr>
        <p:spPr>
          <a:xfrm>
            <a:off x="9985463" y="3671646"/>
            <a:ext cx="457200" cy="388585"/>
          </a:xfrm>
          <a:prstGeom prst="rightArrow">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lumMod val="65000"/>
                  <a:lumOff val="35000"/>
                </a:schemeClr>
              </a:solidFill>
              <a:effectLst/>
              <a:uLnTx/>
              <a:uFillTx/>
            </a:endParaRPr>
          </a:p>
        </p:txBody>
      </p:sp>
      <p:sp>
        <p:nvSpPr>
          <p:cNvPr id="27" name="Rectangle 26"/>
          <p:cNvSpPr/>
          <p:nvPr/>
        </p:nvSpPr>
        <p:spPr>
          <a:xfrm>
            <a:off x="8837014" y="4565355"/>
            <a:ext cx="971462" cy="971462"/>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schemeClr val="tx1">
                    <a:lumMod val="65000"/>
                    <a:lumOff val="35000"/>
                  </a:schemeClr>
                </a:solidFill>
                <a:effectLst/>
                <a:uLnTx/>
                <a:uFillTx/>
              </a:rPr>
              <a:t>Extent</a:t>
            </a:r>
          </a:p>
        </p:txBody>
      </p:sp>
      <p:sp>
        <p:nvSpPr>
          <p:cNvPr id="28" name="Rectangle 27"/>
          <p:cNvSpPr/>
          <p:nvPr/>
        </p:nvSpPr>
        <p:spPr>
          <a:xfrm>
            <a:off x="10589614" y="4558552"/>
            <a:ext cx="971462" cy="971462"/>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schemeClr val="tx1">
                    <a:lumMod val="65000"/>
                    <a:lumOff val="35000"/>
                  </a:schemeClr>
                </a:solidFill>
                <a:effectLst/>
                <a:uLnTx/>
                <a:uFillTx/>
              </a:rPr>
              <a:t>Vertex</a:t>
            </a:r>
          </a:p>
        </p:txBody>
      </p:sp>
      <p:sp>
        <p:nvSpPr>
          <p:cNvPr id="29" name="Right Arrow 28"/>
          <p:cNvSpPr/>
          <p:nvPr/>
        </p:nvSpPr>
        <p:spPr>
          <a:xfrm>
            <a:off x="9980014" y="4849991"/>
            <a:ext cx="457200" cy="388585"/>
          </a:xfrm>
          <a:prstGeom prst="rightArrow">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lumMod val="65000"/>
                  <a:lumOff val="35000"/>
                </a:schemeClr>
              </a:solidFill>
              <a:effectLst/>
              <a:uLnTx/>
              <a:uFillTx/>
            </a:endParaRPr>
          </a:p>
        </p:txBody>
      </p:sp>
      <p:cxnSp>
        <p:nvCxnSpPr>
          <p:cNvPr id="30" name="Straight Connector 29"/>
          <p:cNvCxnSpPr/>
          <p:nvPr/>
        </p:nvCxnSpPr>
        <p:spPr>
          <a:xfrm>
            <a:off x="6065837" y="1973262"/>
            <a:ext cx="0" cy="426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747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93675"/>
            <a:ext cx="12045950" cy="6607175"/>
          </a:xfrm>
        </p:spPr>
        <p:txBody>
          <a:bodyPr>
            <a:normAutofit/>
          </a:bodyPr>
          <a:lstStyle/>
          <a:p>
            <a:pPr algn="ctr"/>
            <a:r>
              <a:rPr lang="en-US" sz="6731" dirty="0">
                <a:solidFill>
                  <a:schemeClr val="bg1"/>
                </a:solidFill>
              </a:rPr>
              <a:t>The importance of partitioning input data</a:t>
            </a:r>
            <a:endParaRPr lang="en-US" dirty="0">
              <a:solidFill>
                <a:schemeClr val="bg1"/>
              </a:solidFill>
            </a:endParaRPr>
          </a:p>
        </p:txBody>
      </p:sp>
    </p:spTree>
    <p:extLst>
      <p:ext uri="{BB962C8B-B14F-4D97-AF65-F5344CB8AC3E}">
        <p14:creationId xmlns:p14="http://schemas.microsoft.com/office/powerpoint/2010/main" val="2299578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95262" y="193675"/>
            <a:ext cx="12045950" cy="6607175"/>
          </a:xfrm>
        </p:spPr>
        <p:txBody>
          <a:bodyPr>
            <a:normAutofit/>
          </a:bodyPr>
          <a:lstStyle/>
          <a:p>
            <a:pPr algn="ctr"/>
            <a:r>
              <a:rPr lang="en-US" sz="6731" dirty="0">
                <a:solidFill>
                  <a:schemeClr val="bg1"/>
                </a:solidFill>
              </a:rPr>
              <a:t>Optimization</a:t>
            </a:r>
            <a:br>
              <a:rPr lang="en-US" sz="6731" dirty="0">
                <a:solidFill>
                  <a:schemeClr val="bg1"/>
                </a:solidFill>
              </a:rPr>
            </a:br>
            <a:r>
              <a:rPr lang="en-US" sz="4800" dirty="0">
                <a:solidFill>
                  <a:schemeClr val="bg1"/>
                </a:solidFill>
              </a:rPr>
              <a:t>U-SQL Optimizer and U-SQL Job Manager</a:t>
            </a:r>
            <a:endParaRPr lang="en-US" sz="3060" dirty="0">
              <a:solidFill>
                <a:schemeClr val="bg1"/>
              </a:solidFill>
            </a:endParaRPr>
          </a:p>
        </p:txBody>
      </p:sp>
    </p:spTree>
    <p:extLst>
      <p:ext uri="{BB962C8B-B14F-4D97-AF65-F5344CB8AC3E}">
        <p14:creationId xmlns:p14="http://schemas.microsoft.com/office/powerpoint/2010/main" val="3412958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lumMod val="75000"/>
                    <a:lumOff val="25000"/>
                  </a:schemeClr>
                </a:solidFill>
              </a:rPr>
              <a:t>Search engine clicks data set</a:t>
            </a:r>
          </a:p>
        </p:txBody>
      </p:sp>
      <p:sp>
        <p:nvSpPr>
          <p:cNvPr id="3" name="Content Placeholder 2"/>
          <p:cNvSpPr>
            <a:spLocks noGrp="1"/>
          </p:cNvSpPr>
          <p:nvPr>
            <p:ph idx="1"/>
          </p:nvPr>
        </p:nvSpPr>
        <p:spPr>
          <a:xfrm>
            <a:off x="346720" y="1439862"/>
            <a:ext cx="12047836" cy="4549679"/>
          </a:xfrm>
        </p:spPr>
        <p:txBody>
          <a:bodyPr>
            <a:normAutofit/>
          </a:bodyPr>
          <a:lstStyle/>
          <a:p>
            <a:pPr marL="0" indent="0" algn="ctr">
              <a:buNone/>
            </a:pPr>
            <a:r>
              <a:rPr lang="en-US" sz="3315" dirty="0">
                <a:solidFill>
                  <a:schemeClr val="tx1">
                    <a:lumMod val="75000"/>
                    <a:lumOff val="25000"/>
                  </a:schemeClr>
                </a:solidFill>
                <a:latin typeface="+mj-lt"/>
              </a:rPr>
              <a:t>A log of how many clicks a certain domain got within a session</a:t>
            </a:r>
          </a:p>
        </p:txBody>
      </p:sp>
      <p:sp>
        <p:nvSpPr>
          <p:cNvPr id="4" name="Content Placeholder 2"/>
          <p:cNvSpPr txBox="1">
            <a:spLocks/>
          </p:cNvSpPr>
          <p:nvPr/>
        </p:nvSpPr>
        <p:spPr>
          <a:xfrm>
            <a:off x="2484437" y="2201862"/>
            <a:ext cx="8919517" cy="4549679"/>
          </a:xfrm>
          <a:prstGeom prst="rect">
            <a:avLst/>
          </a:prstGeom>
        </p:spPr>
        <p:txBody>
          <a:bodyPr vert="horz" lIns="91440" tIns="45720" rIns="91440" bIns="45720" rtlCol="0">
            <a:normAutofit/>
          </a:bodyPr>
          <a:lstStyle>
            <a:lvl1pPr marL="233145" indent="-233145" algn="l" defTabSz="932578" rtl="0" eaLnBrk="1" latinLnBrk="0" hangingPunct="1">
              <a:lnSpc>
                <a:spcPct val="90000"/>
              </a:lnSpc>
              <a:spcBef>
                <a:spcPts val="1020"/>
              </a:spcBef>
              <a:buFont typeface="Arial" panose="020B0604020202020204" pitchFamily="34" charset="0"/>
              <a:buChar char="•"/>
              <a:defRPr sz="2856" kern="1200">
                <a:solidFill>
                  <a:schemeClr val="tx1">
                    <a:lumMod val="65000"/>
                    <a:lumOff val="35000"/>
                  </a:schemeClr>
                </a:solidFill>
                <a:latin typeface="+mn-lt"/>
                <a:ea typeface="+mn-ea"/>
                <a:cs typeface="+mn-cs"/>
              </a:defRPr>
            </a:lvl1pPr>
            <a:lvl2pPr marL="699434" indent="-233145" algn="l" defTabSz="932578" rtl="0" eaLnBrk="1" latinLnBrk="0" hangingPunct="1">
              <a:lnSpc>
                <a:spcPct val="90000"/>
              </a:lnSpc>
              <a:spcBef>
                <a:spcPts val="510"/>
              </a:spcBef>
              <a:buFont typeface="Arial" panose="020B0604020202020204" pitchFamily="34" charset="0"/>
              <a:buChar char="•"/>
              <a:defRPr sz="2448" kern="1200">
                <a:solidFill>
                  <a:schemeClr val="tx1">
                    <a:lumMod val="65000"/>
                    <a:lumOff val="35000"/>
                  </a:schemeClr>
                </a:solidFill>
                <a:latin typeface="+mn-lt"/>
                <a:ea typeface="+mn-ea"/>
                <a:cs typeface="+mn-cs"/>
              </a:defRPr>
            </a:lvl2pPr>
            <a:lvl3pPr marL="1165723" indent="-233145" algn="l" defTabSz="932578" rtl="0" eaLnBrk="1" latinLnBrk="0" hangingPunct="1">
              <a:lnSpc>
                <a:spcPct val="90000"/>
              </a:lnSpc>
              <a:spcBef>
                <a:spcPts val="510"/>
              </a:spcBef>
              <a:buFont typeface="Arial" panose="020B0604020202020204" pitchFamily="34" charset="0"/>
              <a:buChar char="•"/>
              <a:defRPr sz="2040" kern="1200">
                <a:solidFill>
                  <a:schemeClr val="tx1">
                    <a:lumMod val="65000"/>
                    <a:lumOff val="35000"/>
                  </a:schemeClr>
                </a:solidFill>
                <a:latin typeface="+mn-lt"/>
                <a:ea typeface="+mn-ea"/>
                <a:cs typeface="+mn-cs"/>
              </a:defRPr>
            </a:lvl3pPr>
            <a:lvl4pPr marL="1632012" indent="-233145" algn="l" defTabSz="932578" rtl="0" eaLnBrk="1" latinLnBrk="0" hangingPunct="1">
              <a:lnSpc>
                <a:spcPct val="90000"/>
              </a:lnSpc>
              <a:spcBef>
                <a:spcPts val="510"/>
              </a:spcBef>
              <a:buFont typeface="Arial" panose="020B0604020202020204" pitchFamily="34" charset="0"/>
              <a:buChar char="•"/>
              <a:defRPr sz="1836" kern="1200">
                <a:solidFill>
                  <a:schemeClr val="tx1">
                    <a:lumMod val="65000"/>
                    <a:lumOff val="35000"/>
                  </a:schemeClr>
                </a:solidFill>
                <a:latin typeface="+mn-lt"/>
                <a:ea typeface="+mn-ea"/>
                <a:cs typeface="+mn-cs"/>
              </a:defRPr>
            </a:lvl4pPr>
            <a:lvl5pPr marL="2098301" indent="-233145" algn="l" defTabSz="932578" rtl="0" eaLnBrk="1" latinLnBrk="0" hangingPunct="1">
              <a:lnSpc>
                <a:spcPct val="90000"/>
              </a:lnSpc>
              <a:spcBef>
                <a:spcPts val="510"/>
              </a:spcBef>
              <a:buFont typeface="Arial" panose="020B0604020202020204" pitchFamily="34" charset="0"/>
              <a:buChar char="•"/>
              <a:defRPr sz="1836" kern="1200">
                <a:solidFill>
                  <a:schemeClr val="tx1">
                    <a:lumMod val="65000"/>
                    <a:lumOff val="35000"/>
                  </a:schemeClr>
                </a:solidFill>
                <a:latin typeface="+mn-lt"/>
                <a:ea typeface="+mn-ea"/>
                <a:cs typeface="+mn-cs"/>
              </a:defRPr>
            </a:lvl5pPr>
            <a:lvl6pPr marL="2564590"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87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16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458"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0" marR="0" lvl="0" indent="0" algn="l" defTabSz="932578" rtl="0" eaLnBrk="1" fontAlgn="auto" latinLnBrk="0" hangingPunct="1">
              <a:lnSpc>
                <a:spcPct val="90000"/>
              </a:lnSpc>
              <a:spcBef>
                <a:spcPts val="1020"/>
              </a:spcBef>
              <a:spcAft>
                <a:spcPts val="0"/>
              </a:spcAft>
              <a:buClrTx/>
              <a:buSzTx/>
              <a:buFont typeface="Arial" panose="020B0604020202020204" pitchFamily="34" charset="0"/>
              <a:buNone/>
              <a:tabLst/>
              <a:defRPr/>
            </a:pPr>
            <a:r>
              <a:rPr kumimoji="0" lang="en-US" sz="2856" b="1" i="0" u="sng" strike="noStrike" kern="1200" cap="none" spc="0" normalizeH="0" baseline="0" noProof="0" dirty="0" err="1">
                <a:ln>
                  <a:noFill/>
                </a:ln>
                <a:solidFill>
                  <a:schemeClr val="tx1">
                    <a:lumMod val="75000"/>
                    <a:lumOff val="25000"/>
                  </a:schemeClr>
                </a:solidFill>
                <a:effectLst/>
                <a:uLnTx/>
                <a:uFillTx/>
                <a:latin typeface="Consolas" panose="020B0609020204030204" pitchFamily="49" charset="0"/>
                <a:ea typeface="+mn-ea"/>
                <a:cs typeface="Consolas" panose="020B0609020204030204" pitchFamily="49" charset="0"/>
              </a:rPr>
              <a:t>SessionID</a:t>
            </a:r>
            <a:r>
              <a:rPr kumimoji="0" lang="en-US" sz="2856" b="1" i="0" u="sng" strike="noStrike" kern="1200" cap="none" spc="0" normalizeH="0" baseline="0" noProof="0" dirty="0">
                <a:ln>
                  <a:noFill/>
                </a:ln>
                <a:solidFill>
                  <a:schemeClr val="tx1">
                    <a:lumMod val="75000"/>
                    <a:lumOff val="25000"/>
                  </a:schemeClr>
                </a:solidFill>
                <a:effectLst/>
                <a:uLnTx/>
                <a:uFillTx/>
                <a:latin typeface="Consolas" panose="020B0609020204030204" pitchFamily="49" charset="0"/>
                <a:ea typeface="+mn-ea"/>
                <a:cs typeface="Consolas" panose="020B0609020204030204" pitchFamily="49" charset="0"/>
              </a:rPr>
              <a:t>  Domain           Clicks</a:t>
            </a:r>
          </a:p>
          <a:p>
            <a:pPr marL="0" marR="0" lvl="0" indent="0" algn="l" defTabSz="932578" rtl="0" eaLnBrk="1" fontAlgn="auto" latinLnBrk="0" hangingPunct="1">
              <a:lnSpc>
                <a:spcPct val="90000"/>
              </a:lnSpc>
              <a:spcBef>
                <a:spcPts val="1020"/>
              </a:spcBef>
              <a:spcAft>
                <a:spcPts val="0"/>
              </a:spcAft>
              <a:buClrTx/>
              <a:buSzTx/>
              <a:buFont typeface="Arial" panose="020B0604020202020204" pitchFamily="34" charset="0"/>
              <a:buNone/>
              <a:tabLst/>
              <a:defRPr/>
            </a:pPr>
            <a:r>
              <a:rPr kumimoji="0" lang="en-US" sz="2856" b="0" i="0" u="none" strike="noStrike" kern="1200" cap="none" spc="0" normalizeH="0" baseline="0" noProof="0" dirty="0">
                <a:ln>
                  <a:noFill/>
                </a:ln>
                <a:solidFill>
                  <a:schemeClr val="tx1">
                    <a:lumMod val="75000"/>
                    <a:lumOff val="25000"/>
                  </a:schemeClr>
                </a:solidFill>
                <a:effectLst/>
                <a:uLnTx/>
                <a:uFillTx/>
                <a:latin typeface="Consolas" panose="020B0609020204030204" pitchFamily="49" charset="0"/>
                <a:ea typeface="+mn-ea"/>
                <a:cs typeface="Consolas" panose="020B0609020204030204" pitchFamily="49" charset="0"/>
              </a:rPr>
              <a:t>3          cnn.com           9</a:t>
            </a:r>
          </a:p>
          <a:p>
            <a:pPr marL="0" marR="0" lvl="0" indent="0" algn="l" defTabSz="932578" rtl="0" eaLnBrk="1" fontAlgn="auto" latinLnBrk="0" hangingPunct="1">
              <a:lnSpc>
                <a:spcPct val="90000"/>
              </a:lnSpc>
              <a:spcBef>
                <a:spcPts val="1020"/>
              </a:spcBef>
              <a:spcAft>
                <a:spcPts val="0"/>
              </a:spcAft>
              <a:buClrTx/>
              <a:buSzTx/>
              <a:buFont typeface="Arial" panose="020B0604020202020204" pitchFamily="34" charset="0"/>
              <a:buNone/>
              <a:tabLst/>
              <a:defRPr/>
            </a:pPr>
            <a:r>
              <a:rPr kumimoji="0" lang="en-US" sz="2856" b="0" i="0" u="none" strike="noStrike" kern="1200" cap="none" spc="0" normalizeH="0" baseline="0" noProof="0" dirty="0">
                <a:ln>
                  <a:noFill/>
                </a:ln>
                <a:solidFill>
                  <a:schemeClr val="tx1">
                    <a:lumMod val="75000"/>
                    <a:lumOff val="25000"/>
                  </a:schemeClr>
                </a:solidFill>
                <a:effectLst/>
                <a:uLnTx/>
                <a:uFillTx/>
                <a:latin typeface="Consolas" panose="020B0609020204030204" pitchFamily="49" charset="0"/>
                <a:ea typeface="+mn-ea"/>
                <a:cs typeface="Consolas" panose="020B0609020204030204" pitchFamily="49" charset="0"/>
              </a:rPr>
              <a:t>1          whitehouse.gov   14</a:t>
            </a:r>
          </a:p>
          <a:p>
            <a:pPr marL="0" marR="0" lvl="0" indent="0" algn="l" defTabSz="932578" rtl="0" eaLnBrk="1" fontAlgn="auto" latinLnBrk="0" hangingPunct="1">
              <a:lnSpc>
                <a:spcPct val="90000"/>
              </a:lnSpc>
              <a:spcBef>
                <a:spcPts val="1020"/>
              </a:spcBef>
              <a:spcAft>
                <a:spcPts val="0"/>
              </a:spcAft>
              <a:buClrTx/>
              <a:buSzTx/>
              <a:buFont typeface="Arial" panose="020B0604020202020204" pitchFamily="34" charset="0"/>
              <a:buNone/>
              <a:tabLst/>
              <a:defRPr/>
            </a:pPr>
            <a:r>
              <a:rPr kumimoji="0" lang="en-US" sz="2856" b="0" i="0" u="none" strike="noStrike" kern="1200" cap="none" spc="0" normalizeH="0" baseline="0" noProof="0" dirty="0">
                <a:ln>
                  <a:noFill/>
                </a:ln>
                <a:solidFill>
                  <a:schemeClr val="tx1">
                    <a:lumMod val="75000"/>
                    <a:lumOff val="25000"/>
                  </a:schemeClr>
                </a:solidFill>
                <a:effectLst/>
                <a:uLnTx/>
                <a:uFillTx/>
                <a:latin typeface="Consolas" panose="020B0609020204030204" pitchFamily="49" charset="0"/>
                <a:ea typeface="+mn-ea"/>
                <a:cs typeface="Consolas" panose="020B0609020204030204" pitchFamily="49" charset="0"/>
              </a:rPr>
              <a:t>2          facebook.com      8</a:t>
            </a:r>
          </a:p>
          <a:p>
            <a:pPr marL="0" marR="0" lvl="0" indent="0" algn="l" defTabSz="932578" rtl="0" eaLnBrk="1" fontAlgn="auto" latinLnBrk="0" hangingPunct="1">
              <a:lnSpc>
                <a:spcPct val="90000"/>
              </a:lnSpc>
              <a:spcBef>
                <a:spcPts val="1020"/>
              </a:spcBef>
              <a:spcAft>
                <a:spcPts val="0"/>
              </a:spcAft>
              <a:buClrTx/>
              <a:buSzTx/>
              <a:buFont typeface="Arial" panose="020B0604020202020204" pitchFamily="34" charset="0"/>
              <a:buNone/>
              <a:tabLst/>
              <a:defRPr/>
            </a:pPr>
            <a:r>
              <a:rPr kumimoji="0" lang="en-US" sz="2856" b="0" i="0" u="none" strike="noStrike" kern="1200" cap="none" spc="0" normalizeH="0" baseline="0" noProof="0" dirty="0">
                <a:ln>
                  <a:noFill/>
                </a:ln>
                <a:solidFill>
                  <a:schemeClr val="tx1">
                    <a:lumMod val="75000"/>
                    <a:lumOff val="25000"/>
                  </a:schemeClr>
                </a:solidFill>
                <a:effectLst/>
                <a:uLnTx/>
                <a:uFillTx/>
                <a:latin typeface="Consolas" panose="020B0609020204030204" pitchFamily="49" charset="0"/>
                <a:ea typeface="+mn-ea"/>
                <a:cs typeface="Consolas" panose="020B0609020204030204" pitchFamily="49" charset="0"/>
              </a:rPr>
              <a:t>3          reddit.com       78</a:t>
            </a:r>
          </a:p>
          <a:p>
            <a:pPr marL="0" marR="0" lvl="0" indent="0" algn="l" defTabSz="932578" rtl="0" eaLnBrk="1" fontAlgn="auto" latinLnBrk="0" hangingPunct="1">
              <a:lnSpc>
                <a:spcPct val="90000"/>
              </a:lnSpc>
              <a:spcBef>
                <a:spcPts val="1020"/>
              </a:spcBef>
              <a:spcAft>
                <a:spcPts val="0"/>
              </a:spcAft>
              <a:buClrTx/>
              <a:buSzTx/>
              <a:buFont typeface="Arial" panose="020B0604020202020204" pitchFamily="34" charset="0"/>
              <a:buNone/>
              <a:tabLst/>
              <a:defRPr/>
            </a:pPr>
            <a:r>
              <a:rPr kumimoji="0" lang="en-US" sz="2856" b="0" i="0" u="none" strike="noStrike" kern="1200" cap="none" spc="0" normalizeH="0" baseline="0" noProof="0" dirty="0">
                <a:ln>
                  <a:noFill/>
                </a:ln>
                <a:solidFill>
                  <a:schemeClr val="tx1">
                    <a:lumMod val="75000"/>
                    <a:lumOff val="25000"/>
                  </a:schemeClr>
                </a:solidFill>
                <a:effectLst/>
                <a:uLnTx/>
                <a:uFillTx/>
                <a:latin typeface="Consolas" panose="020B0609020204030204" pitchFamily="49" charset="0"/>
                <a:ea typeface="+mn-ea"/>
                <a:cs typeface="Consolas" panose="020B0609020204030204" pitchFamily="49" charset="0"/>
              </a:rPr>
              <a:t>2          microsoft.com     1</a:t>
            </a:r>
          </a:p>
          <a:p>
            <a:pPr marL="0" marR="0" lvl="0" indent="0" algn="l" defTabSz="932578" rtl="0" eaLnBrk="1" fontAlgn="auto" latinLnBrk="0" hangingPunct="1">
              <a:lnSpc>
                <a:spcPct val="90000"/>
              </a:lnSpc>
              <a:spcBef>
                <a:spcPts val="1020"/>
              </a:spcBef>
              <a:spcAft>
                <a:spcPts val="0"/>
              </a:spcAft>
              <a:buClrTx/>
              <a:buSzTx/>
              <a:buFont typeface="Arial" panose="020B0604020202020204" pitchFamily="34" charset="0"/>
              <a:buNone/>
              <a:tabLst/>
              <a:defRPr/>
            </a:pPr>
            <a:r>
              <a:rPr kumimoji="0" lang="en-US" sz="2856" b="0" i="0" u="none" strike="noStrike" kern="1200" cap="none" spc="0" normalizeH="0" baseline="0" noProof="0" dirty="0">
                <a:ln>
                  <a:noFill/>
                </a:ln>
                <a:solidFill>
                  <a:schemeClr val="tx1">
                    <a:lumMod val="75000"/>
                    <a:lumOff val="25000"/>
                  </a:schemeClr>
                </a:solidFill>
                <a:effectLst/>
                <a:uLnTx/>
                <a:uFillTx/>
                <a:latin typeface="Consolas" panose="020B0609020204030204" pitchFamily="49" charset="0"/>
                <a:ea typeface="+mn-ea"/>
                <a:cs typeface="Consolas" panose="020B0609020204030204" pitchFamily="49" charset="0"/>
              </a:rPr>
              <a:t>1          facebook.com      5</a:t>
            </a:r>
          </a:p>
          <a:p>
            <a:pPr marL="0" marR="0" lvl="0" indent="0" algn="l" defTabSz="932578" rtl="0" eaLnBrk="1" fontAlgn="auto" latinLnBrk="0" hangingPunct="1">
              <a:lnSpc>
                <a:spcPct val="90000"/>
              </a:lnSpc>
              <a:spcBef>
                <a:spcPts val="1020"/>
              </a:spcBef>
              <a:spcAft>
                <a:spcPts val="0"/>
              </a:spcAft>
              <a:buClrTx/>
              <a:buSzTx/>
              <a:buFont typeface="Arial" panose="020B0604020202020204" pitchFamily="34" charset="0"/>
              <a:buNone/>
              <a:tabLst/>
              <a:defRPr/>
            </a:pPr>
            <a:r>
              <a:rPr kumimoji="0" lang="en-US" sz="2856" b="0" i="0" u="none" strike="noStrike" kern="1200" cap="none" spc="0" normalizeH="0" baseline="0" noProof="0" dirty="0">
                <a:ln>
                  <a:noFill/>
                </a:ln>
                <a:solidFill>
                  <a:schemeClr val="tx1">
                    <a:lumMod val="75000"/>
                    <a:lumOff val="25000"/>
                  </a:schemeClr>
                </a:solidFill>
                <a:effectLst/>
                <a:uLnTx/>
                <a:uFillTx/>
                <a:latin typeface="Consolas" panose="020B0609020204030204" pitchFamily="49" charset="0"/>
                <a:ea typeface="+mn-ea"/>
                <a:cs typeface="Consolas" panose="020B0609020204030204" pitchFamily="49" charset="0"/>
              </a:rPr>
              <a:t>3          microsoft.com    11</a:t>
            </a:r>
          </a:p>
          <a:p>
            <a:pPr marL="524575" marR="0" lvl="0" indent="-524575" algn="l" defTabSz="932578" rtl="0" eaLnBrk="1" fontAlgn="auto" latinLnBrk="0" hangingPunct="1">
              <a:lnSpc>
                <a:spcPct val="90000"/>
              </a:lnSpc>
              <a:spcBef>
                <a:spcPts val="1020"/>
              </a:spcBef>
              <a:spcAft>
                <a:spcPts val="0"/>
              </a:spcAft>
              <a:buClrTx/>
              <a:buSzTx/>
              <a:buFont typeface="Arial" panose="020B0604020202020204" pitchFamily="34" charset="0"/>
              <a:buAutoNum type="arabicPlain"/>
              <a:tabLst/>
              <a:defRPr/>
            </a:pPr>
            <a:endParaRPr kumimoji="0" lang="en-US" sz="2856"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p14="http://schemas.microsoft.com/office/powerpoint/2010/main" val="1380143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Rectangle 13"/>
          <p:cNvSpPr/>
          <p:nvPr/>
        </p:nvSpPr>
        <p:spPr>
          <a:xfrm>
            <a:off x="198437" y="220662"/>
            <a:ext cx="11963400" cy="6853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4800" b="0" i="0" u="none" strike="noStrike" kern="0" cap="none" spc="0" normalizeH="0" baseline="0" noProof="0" dirty="0">
                <a:ln>
                  <a:noFill/>
                </a:ln>
                <a:solidFill>
                  <a:schemeClr val="tx1"/>
                </a:solidFill>
                <a:effectLst/>
                <a:uLnTx/>
                <a:uFillTx/>
                <a:latin typeface="+mj-lt"/>
                <a:cs typeface="Segoe UI Semibold" panose="020B0702040204020203" pitchFamily="34" charset="0"/>
              </a:rPr>
              <a:t>Data Partitioning Compared</a:t>
            </a:r>
          </a:p>
        </p:txBody>
      </p:sp>
      <p:grpSp>
        <p:nvGrpSpPr>
          <p:cNvPr id="22" name="Group 21"/>
          <p:cNvGrpSpPr/>
          <p:nvPr/>
        </p:nvGrpSpPr>
        <p:grpSpPr>
          <a:xfrm>
            <a:off x="236616" y="2020243"/>
            <a:ext cx="4533821" cy="2467722"/>
            <a:chOff x="1760616" y="2125512"/>
            <a:chExt cx="4533821" cy="2467722"/>
          </a:xfrm>
        </p:grpSpPr>
        <p:grpSp>
          <p:nvGrpSpPr>
            <p:cNvPr id="19" name="Group 18"/>
            <p:cNvGrpSpPr/>
            <p:nvPr/>
          </p:nvGrpSpPr>
          <p:grpSpPr>
            <a:xfrm>
              <a:off x="3322637" y="2125512"/>
              <a:ext cx="1371600" cy="2455900"/>
              <a:chOff x="4845404" y="2125512"/>
              <a:chExt cx="1371600" cy="2455900"/>
            </a:xfrm>
          </p:grpSpPr>
          <p:sp>
            <p:nvSpPr>
              <p:cNvPr id="8" name="Rectangle 7"/>
              <p:cNvSpPr/>
              <p:nvPr/>
            </p:nvSpPr>
            <p:spPr>
              <a:xfrm>
                <a:off x="4845404" y="2512357"/>
                <a:ext cx="1371600" cy="560802"/>
              </a:xfrm>
              <a:prstGeom prst="rect">
                <a:avLst/>
              </a:prstGeom>
              <a:solidFill>
                <a:srgbClr val="5D8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FB</a:t>
                </a:r>
              </a:p>
            </p:txBody>
          </p:sp>
          <p:sp>
            <p:nvSpPr>
              <p:cNvPr id="9" name="Rectangle 8"/>
              <p:cNvSpPr/>
              <p:nvPr/>
            </p:nvSpPr>
            <p:spPr>
              <a:xfrm>
                <a:off x="4845404" y="3134339"/>
                <a:ext cx="1371600" cy="2635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WH</a:t>
                </a:r>
              </a:p>
            </p:txBody>
          </p:sp>
          <p:sp>
            <p:nvSpPr>
              <p:cNvPr id="10" name="Rectangle 9"/>
              <p:cNvSpPr/>
              <p:nvPr/>
            </p:nvSpPr>
            <p:spPr>
              <a:xfrm>
                <a:off x="4845404" y="3459084"/>
                <a:ext cx="1371600" cy="1122328"/>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CNN</a:t>
                </a:r>
              </a:p>
            </p:txBody>
          </p:sp>
          <p:sp>
            <p:nvSpPr>
              <p:cNvPr id="15" name="Rectangle 14"/>
              <p:cNvSpPr/>
              <p:nvPr/>
            </p:nvSpPr>
            <p:spPr>
              <a:xfrm>
                <a:off x="4845404" y="2125512"/>
                <a:ext cx="1371600" cy="311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rPr>
                  <a:t>Extent 2</a:t>
                </a:r>
              </a:p>
            </p:txBody>
          </p:sp>
        </p:grpSp>
        <p:grpSp>
          <p:nvGrpSpPr>
            <p:cNvPr id="21" name="Group 20"/>
            <p:cNvGrpSpPr/>
            <p:nvPr/>
          </p:nvGrpSpPr>
          <p:grpSpPr>
            <a:xfrm>
              <a:off x="4922837" y="2125512"/>
              <a:ext cx="1371600" cy="2467722"/>
              <a:chOff x="8074632" y="2125512"/>
              <a:chExt cx="1371600" cy="2467722"/>
            </a:xfrm>
          </p:grpSpPr>
          <p:sp>
            <p:nvSpPr>
              <p:cNvPr id="11" name="Rectangle 10"/>
              <p:cNvSpPr/>
              <p:nvPr/>
            </p:nvSpPr>
            <p:spPr>
              <a:xfrm>
                <a:off x="8074632" y="2524177"/>
                <a:ext cx="1371600" cy="820596"/>
              </a:xfrm>
              <a:prstGeom prst="rect">
                <a:avLst/>
              </a:prstGeom>
              <a:solidFill>
                <a:srgbClr val="5D8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FB</a:t>
                </a:r>
              </a:p>
            </p:txBody>
          </p:sp>
          <p:sp>
            <p:nvSpPr>
              <p:cNvPr id="12" name="Rectangle 11"/>
              <p:cNvSpPr/>
              <p:nvPr/>
            </p:nvSpPr>
            <p:spPr>
              <a:xfrm>
                <a:off x="8074632" y="3409720"/>
                <a:ext cx="1371600" cy="7938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WH</a:t>
                </a:r>
              </a:p>
            </p:txBody>
          </p:sp>
          <p:sp>
            <p:nvSpPr>
              <p:cNvPr id="13" name="Rectangle 12"/>
              <p:cNvSpPr/>
              <p:nvPr/>
            </p:nvSpPr>
            <p:spPr>
              <a:xfrm>
                <a:off x="8074632" y="4268489"/>
                <a:ext cx="1371600" cy="324745"/>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CNN</a:t>
                </a:r>
              </a:p>
            </p:txBody>
          </p:sp>
          <p:sp>
            <p:nvSpPr>
              <p:cNvPr id="16" name="Rectangle 15"/>
              <p:cNvSpPr/>
              <p:nvPr/>
            </p:nvSpPr>
            <p:spPr>
              <a:xfrm>
                <a:off x="8074632" y="2125512"/>
                <a:ext cx="1371600" cy="311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rPr>
                  <a:t>Extent 3</a:t>
                </a:r>
              </a:p>
            </p:txBody>
          </p:sp>
        </p:grpSp>
        <p:grpSp>
          <p:nvGrpSpPr>
            <p:cNvPr id="3" name="Group 2"/>
            <p:cNvGrpSpPr/>
            <p:nvPr/>
          </p:nvGrpSpPr>
          <p:grpSpPr>
            <a:xfrm>
              <a:off x="1760616" y="2125512"/>
              <a:ext cx="1371600" cy="2467721"/>
              <a:chOff x="1760616" y="2125512"/>
              <a:chExt cx="1371600" cy="2467721"/>
            </a:xfrm>
          </p:grpSpPr>
          <p:sp>
            <p:nvSpPr>
              <p:cNvPr id="4" name="Rectangle 3"/>
              <p:cNvSpPr/>
              <p:nvPr/>
            </p:nvSpPr>
            <p:spPr>
              <a:xfrm>
                <a:off x="1760616" y="2524175"/>
                <a:ext cx="1371600" cy="885546"/>
              </a:xfrm>
              <a:prstGeom prst="rect">
                <a:avLst/>
              </a:prstGeom>
              <a:solidFill>
                <a:srgbClr val="5D8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FB</a:t>
                </a:r>
              </a:p>
            </p:txBody>
          </p:sp>
          <p:sp>
            <p:nvSpPr>
              <p:cNvPr id="6" name="Rectangle 5"/>
              <p:cNvSpPr/>
              <p:nvPr/>
            </p:nvSpPr>
            <p:spPr>
              <a:xfrm>
                <a:off x="1760616" y="3474351"/>
                <a:ext cx="1371600" cy="5271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WH</a:t>
                </a:r>
              </a:p>
            </p:txBody>
          </p:sp>
          <p:sp>
            <p:nvSpPr>
              <p:cNvPr id="7" name="Rectangle 6"/>
              <p:cNvSpPr/>
              <p:nvPr/>
            </p:nvSpPr>
            <p:spPr>
              <a:xfrm>
                <a:off x="1760616" y="4066108"/>
                <a:ext cx="1371600" cy="527125"/>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CNN</a:t>
                </a:r>
              </a:p>
            </p:txBody>
          </p:sp>
          <p:sp>
            <p:nvSpPr>
              <p:cNvPr id="17" name="Rectangle 16"/>
              <p:cNvSpPr/>
              <p:nvPr/>
            </p:nvSpPr>
            <p:spPr>
              <a:xfrm>
                <a:off x="1760616" y="2125512"/>
                <a:ext cx="1371600" cy="311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rPr>
                  <a:t>Extent 1</a:t>
                </a:r>
              </a:p>
            </p:txBody>
          </p:sp>
        </p:grpSp>
      </p:grpSp>
      <p:sp>
        <p:nvSpPr>
          <p:cNvPr id="18" name="Rectangle 17"/>
          <p:cNvSpPr/>
          <p:nvPr/>
        </p:nvSpPr>
        <p:spPr>
          <a:xfrm>
            <a:off x="198437" y="5116212"/>
            <a:ext cx="4914821" cy="165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777149"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lumMod val="65000"/>
                    <a:lumOff val="35000"/>
                  </a:prstClr>
                </a:solidFill>
                <a:effectLst/>
                <a:uLnTx/>
                <a:uFillTx/>
                <a:latin typeface="Segoe UI Light"/>
                <a:cs typeface="Segoe UI Light" panose="020B0502040204020203" pitchFamily="34" charset="0"/>
              </a:rPr>
              <a:t>File: </a:t>
            </a:r>
          </a:p>
          <a:p>
            <a:pPr marL="0" marR="0" lvl="0" indent="0" defTabSz="777149"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lumMod val="65000"/>
                    <a:lumOff val="35000"/>
                  </a:prstClr>
                </a:solidFill>
                <a:effectLst/>
                <a:uLnTx/>
                <a:uFillTx/>
                <a:latin typeface="Segoe UI Light"/>
                <a:cs typeface="Segoe UI Light" panose="020B0502040204020203" pitchFamily="34" charset="0"/>
              </a:rPr>
              <a:t>Keys (Domain) are scattered across the extents</a:t>
            </a:r>
          </a:p>
        </p:txBody>
      </p:sp>
      <p:grpSp>
        <p:nvGrpSpPr>
          <p:cNvPr id="23" name="Group 22"/>
          <p:cNvGrpSpPr/>
          <p:nvPr/>
        </p:nvGrpSpPr>
        <p:grpSpPr>
          <a:xfrm>
            <a:off x="6980237" y="1973262"/>
            <a:ext cx="4476306" cy="2842517"/>
            <a:chOff x="1894331" y="2076004"/>
            <a:chExt cx="4476306" cy="2842517"/>
          </a:xfrm>
        </p:grpSpPr>
        <p:grpSp>
          <p:nvGrpSpPr>
            <p:cNvPr id="24" name="Group 23"/>
            <p:cNvGrpSpPr/>
            <p:nvPr/>
          </p:nvGrpSpPr>
          <p:grpSpPr>
            <a:xfrm>
              <a:off x="3475037" y="2076004"/>
              <a:ext cx="1371600" cy="2139057"/>
              <a:chOff x="4979118" y="2076004"/>
              <a:chExt cx="1371600" cy="2139057"/>
            </a:xfrm>
          </p:grpSpPr>
          <p:sp>
            <p:nvSpPr>
              <p:cNvPr id="35" name="Rectangle 34"/>
              <p:cNvSpPr/>
              <p:nvPr/>
            </p:nvSpPr>
            <p:spPr>
              <a:xfrm>
                <a:off x="4979118" y="3687936"/>
                <a:ext cx="1371600" cy="5271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WH</a:t>
                </a:r>
              </a:p>
            </p:txBody>
          </p:sp>
          <p:sp>
            <p:nvSpPr>
              <p:cNvPr id="36" name="Rectangle 35"/>
              <p:cNvSpPr/>
              <p:nvPr/>
            </p:nvSpPr>
            <p:spPr>
              <a:xfrm>
                <a:off x="4979118" y="3351205"/>
                <a:ext cx="1371600" cy="2635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WH</a:t>
                </a:r>
              </a:p>
            </p:txBody>
          </p:sp>
          <p:sp>
            <p:nvSpPr>
              <p:cNvPr id="37" name="Rectangle 36"/>
              <p:cNvSpPr/>
              <p:nvPr/>
            </p:nvSpPr>
            <p:spPr>
              <a:xfrm>
                <a:off x="4979118" y="2480532"/>
                <a:ext cx="1371600" cy="7938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WH</a:t>
                </a:r>
              </a:p>
            </p:txBody>
          </p:sp>
          <p:sp>
            <p:nvSpPr>
              <p:cNvPr id="38" name="Rectangle 37"/>
              <p:cNvSpPr/>
              <p:nvPr/>
            </p:nvSpPr>
            <p:spPr>
              <a:xfrm>
                <a:off x="4979118" y="2076004"/>
                <a:ext cx="1371600" cy="311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rPr>
                  <a:t>Extent 2</a:t>
                </a:r>
              </a:p>
            </p:txBody>
          </p:sp>
        </p:grpSp>
        <p:grpSp>
          <p:nvGrpSpPr>
            <p:cNvPr id="25" name="Group 24"/>
            <p:cNvGrpSpPr/>
            <p:nvPr/>
          </p:nvGrpSpPr>
          <p:grpSpPr>
            <a:xfrm>
              <a:off x="4999037" y="2076004"/>
              <a:ext cx="1371600" cy="2515205"/>
              <a:chOff x="8208348" y="2076004"/>
              <a:chExt cx="1371600" cy="2515205"/>
            </a:xfrm>
          </p:grpSpPr>
          <p:sp>
            <p:nvSpPr>
              <p:cNvPr id="31" name="Rectangle 30"/>
              <p:cNvSpPr/>
              <p:nvPr/>
            </p:nvSpPr>
            <p:spPr>
              <a:xfrm>
                <a:off x="8208348" y="2438610"/>
                <a:ext cx="1371600" cy="527125"/>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CNN</a:t>
                </a:r>
              </a:p>
            </p:txBody>
          </p:sp>
          <p:sp>
            <p:nvSpPr>
              <p:cNvPr id="32" name="Rectangle 31"/>
              <p:cNvSpPr/>
              <p:nvPr/>
            </p:nvSpPr>
            <p:spPr>
              <a:xfrm>
                <a:off x="8208348" y="3042052"/>
                <a:ext cx="1371600" cy="1122328"/>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CNN</a:t>
                </a:r>
              </a:p>
            </p:txBody>
          </p:sp>
          <p:sp>
            <p:nvSpPr>
              <p:cNvPr id="33" name="Rectangle 32"/>
              <p:cNvSpPr/>
              <p:nvPr/>
            </p:nvSpPr>
            <p:spPr>
              <a:xfrm>
                <a:off x="8208348" y="4266464"/>
                <a:ext cx="1371600" cy="324745"/>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CNN</a:t>
                </a:r>
              </a:p>
            </p:txBody>
          </p:sp>
          <p:sp>
            <p:nvSpPr>
              <p:cNvPr id="34" name="Rectangle 33"/>
              <p:cNvSpPr/>
              <p:nvPr/>
            </p:nvSpPr>
            <p:spPr>
              <a:xfrm>
                <a:off x="8208348" y="2076004"/>
                <a:ext cx="1371600" cy="311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rPr>
                  <a:t>Extent 3</a:t>
                </a:r>
              </a:p>
            </p:txBody>
          </p:sp>
        </p:grpSp>
        <p:grpSp>
          <p:nvGrpSpPr>
            <p:cNvPr id="26" name="Group 25"/>
            <p:cNvGrpSpPr/>
            <p:nvPr/>
          </p:nvGrpSpPr>
          <p:grpSpPr>
            <a:xfrm>
              <a:off x="1894331" y="2076004"/>
              <a:ext cx="1371600" cy="2842517"/>
              <a:chOff x="1894331" y="2076004"/>
              <a:chExt cx="1371600" cy="2842517"/>
            </a:xfrm>
          </p:grpSpPr>
          <p:sp>
            <p:nvSpPr>
              <p:cNvPr id="27" name="Rectangle 26"/>
              <p:cNvSpPr/>
              <p:nvPr/>
            </p:nvSpPr>
            <p:spPr>
              <a:xfrm>
                <a:off x="1894331" y="2474667"/>
                <a:ext cx="1371600" cy="885546"/>
              </a:xfrm>
              <a:prstGeom prst="rect">
                <a:avLst/>
              </a:prstGeom>
              <a:solidFill>
                <a:srgbClr val="5D8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FB</a:t>
                </a:r>
              </a:p>
            </p:txBody>
          </p:sp>
          <p:sp>
            <p:nvSpPr>
              <p:cNvPr id="28" name="Rectangle 27"/>
              <p:cNvSpPr/>
              <p:nvPr/>
            </p:nvSpPr>
            <p:spPr>
              <a:xfrm>
                <a:off x="1894331" y="3455796"/>
                <a:ext cx="1371600" cy="560802"/>
              </a:xfrm>
              <a:prstGeom prst="rect">
                <a:avLst/>
              </a:prstGeom>
              <a:solidFill>
                <a:srgbClr val="5D8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FB</a:t>
                </a:r>
              </a:p>
            </p:txBody>
          </p:sp>
          <p:sp>
            <p:nvSpPr>
              <p:cNvPr id="29" name="Rectangle 28"/>
              <p:cNvSpPr/>
              <p:nvPr/>
            </p:nvSpPr>
            <p:spPr>
              <a:xfrm>
                <a:off x="1894331" y="4097925"/>
                <a:ext cx="1371600" cy="820596"/>
              </a:xfrm>
              <a:prstGeom prst="rect">
                <a:avLst/>
              </a:prstGeom>
              <a:solidFill>
                <a:srgbClr val="5D8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FB</a:t>
                </a:r>
              </a:p>
            </p:txBody>
          </p:sp>
          <p:sp>
            <p:nvSpPr>
              <p:cNvPr id="30" name="Rectangle 29"/>
              <p:cNvSpPr/>
              <p:nvPr/>
            </p:nvSpPr>
            <p:spPr>
              <a:xfrm>
                <a:off x="1894331" y="2076004"/>
                <a:ext cx="1371600" cy="311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rPr>
                  <a:t>Extent 1</a:t>
                </a:r>
              </a:p>
            </p:txBody>
          </p:sp>
        </p:grpSp>
      </p:grpSp>
      <p:sp>
        <p:nvSpPr>
          <p:cNvPr id="39" name="Rectangle 38"/>
          <p:cNvSpPr/>
          <p:nvPr/>
        </p:nvSpPr>
        <p:spPr>
          <a:xfrm>
            <a:off x="7036943" y="5116212"/>
            <a:ext cx="5124894" cy="16576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777149"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lumMod val="65000"/>
                    <a:lumOff val="35000"/>
                  </a:prstClr>
                </a:solidFill>
                <a:effectLst/>
                <a:uLnTx/>
                <a:uFillTx/>
                <a:latin typeface="Segoe UI Light"/>
                <a:cs typeface="Segoe UI Light" panose="020B0502040204020203" pitchFamily="34" charset="0"/>
              </a:rPr>
              <a:t>U-SQL Table partitioned on Domain</a:t>
            </a:r>
          </a:p>
          <a:p>
            <a:pPr marL="0" marR="0" lvl="0" indent="0" defTabSz="777149"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lumMod val="65000"/>
                    <a:lumOff val="35000"/>
                  </a:prstClr>
                </a:solidFill>
                <a:effectLst/>
                <a:uLnTx/>
                <a:uFillTx/>
                <a:latin typeface="Segoe UI Light"/>
                <a:cs typeface="Segoe UI Light" panose="020B0502040204020203" pitchFamily="34" charset="0"/>
              </a:rPr>
              <a:t>The keys are now physically in the same place on disk (extent)</a:t>
            </a:r>
          </a:p>
        </p:txBody>
      </p:sp>
    </p:spTree>
    <p:extLst>
      <p:ext uri="{BB962C8B-B14F-4D97-AF65-F5344CB8AC3E}">
        <p14:creationId xmlns:p14="http://schemas.microsoft.com/office/powerpoint/2010/main" val="1704949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5174" y="1668462"/>
            <a:ext cx="12046126" cy="4704327"/>
          </a:xfrm>
        </p:spPr>
        <p:txBody>
          <a:bodyPr>
            <a:noAutofit/>
          </a:bodyPr>
          <a:lstStyle/>
          <a:p>
            <a:pPr algn="l"/>
            <a:r>
              <a:rPr lang="en-US" sz="2040" dirty="0">
                <a:latin typeface="Consolas" panose="020B0609020204030204" pitchFamily="49" charset="0"/>
                <a:cs typeface="Consolas" panose="020B0609020204030204" pitchFamily="49" charset="0"/>
              </a:rPr>
              <a:t>CREATE TABLE </a:t>
            </a:r>
            <a:r>
              <a:rPr lang="en-US" sz="2040" dirty="0" err="1">
                <a:latin typeface="Consolas" panose="020B0609020204030204" pitchFamily="49" charset="0"/>
                <a:cs typeface="Consolas" panose="020B0609020204030204" pitchFamily="49" charset="0"/>
              </a:rPr>
              <a:t>SampleDBTutorials.dbo.ClickData</a:t>
            </a:r>
            <a:br>
              <a:rPr lang="en-US" sz="2040" dirty="0">
                <a:latin typeface="Consolas" panose="020B0609020204030204" pitchFamily="49" charset="0"/>
                <a:cs typeface="Consolas" panose="020B0609020204030204" pitchFamily="49" charset="0"/>
              </a:rPr>
            </a:br>
            <a:r>
              <a:rPr lang="en-US" sz="2040" dirty="0">
                <a:latin typeface="Consolas" panose="020B0609020204030204" pitchFamily="49" charset="0"/>
                <a:cs typeface="Consolas" panose="020B0609020204030204" pitchFamily="49" charset="0"/>
              </a:rPr>
              <a:t>(</a:t>
            </a:r>
            <a:br>
              <a:rPr lang="en-US" sz="2040" dirty="0">
                <a:latin typeface="Consolas" panose="020B0609020204030204" pitchFamily="49" charset="0"/>
                <a:cs typeface="Consolas" panose="020B0609020204030204" pitchFamily="49" charset="0"/>
              </a:rPr>
            </a:br>
            <a:r>
              <a:rPr lang="en-US" sz="2040" dirty="0">
                <a:latin typeface="Consolas" panose="020B0609020204030204" pitchFamily="49" charset="0"/>
                <a:cs typeface="Consolas" panose="020B0609020204030204" pitchFamily="49" charset="0"/>
              </a:rPr>
              <a:t>    </a:t>
            </a:r>
            <a:r>
              <a:rPr lang="en-US" sz="2040" dirty="0" err="1">
                <a:latin typeface="Consolas" panose="020B0609020204030204" pitchFamily="49" charset="0"/>
                <a:cs typeface="Consolas" panose="020B0609020204030204" pitchFamily="49" charset="0"/>
              </a:rPr>
              <a:t>SessionId</a:t>
            </a:r>
            <a:r>
              <a:rPr lang="en-US" sz="2040" dirty="0">
                <a:latin typeface="Consolas" panose="020B0609020204030204" pitchFamily="49" charset="0"/>
                <a:cs typeface="Consolas" panose="020B0609020204030204" pitchFamily="49" charset="0"/>
              </a:rPr>
              <a:t>        </a:t>
            </a:r>
            <a:r>
              <a:rPr lang="en-US" sz="2040" dirty="0" err="1">
                <a:latin typeface="Consolas" panose="020B0609020204030204" pitchFamily="49" charset="0"/>
                <a:cs typeface="Consolas" panose="020B0609020204030204" pitchFamily="49" charset="0"/>
              </a:rPr>
              <a:t>int</a:t>
            </a:r>
            <a:r>
              <a:rPr lang="en-US" sz="2040" dirty="0">
                <a:latin typeface="Consolas" panose="020B0609020204030204" pitchFamily="49" charset="0"/>
                <a:cs typeface="Consolas" panose="020B0609020204030204" pitchFamily="49" charset="0"/>
              </a:rPr>
              <a:t>, </a:t>
            </a:r>
            <a:br>
              <a:rPr lang="en-US" sz="2040" dirty="0">
                <a:latin typeface="Consolas" panose="020B0609020204030204" pitchFamily="49" charset="0"/>
                <a:cs typeface="Consolas" panose="020B0609020204030204" pitchFamily="49" charset="0"/>
              </a:rPr>
            </a:br>
            <a:r>
              <a:rPr lang="en-US" sz="2040" dirty="0">
                <a:latin typeface="Consolas" panose="020B0609020204030204" pitchFamily="49" charset="0"/>
                <a:cs typeface="Consolas" panose="020B0609020204030204" pitchFamily="49" charset="0"/>
              </a:rPr>
              <a:t>    Domain           string, </a:t>
            </a:r>
            <a:br>
              <a:rPr lang="en-US" sz="2040" dirty="0">
                <a:latin typeface="Consolas" panose="020B0609020204030204" pitchFamily="49" charset="0"/>
                <a:cs typeface="Consolas" panose="020B0609020204030204" pitchFamily="49" charset="0"/>
              </a:rPr>
            </a:br>
            <a:r>
              <a:rPr lang="en-US" sz="2040" dirty="0">
                <a:latin typeface="Consolas" panose="020B0609020204030204" pitchFamily="49" charset="0"/>
                <a:cs typeface="Consolas" panose="020B0609020204030204" pitchFamily="49" charset="0"/>
              </a:rPr>
              <a:t>    Clinks           </a:t>
            </a:r>
            <a:r>
              <a:rPr lang="en-US" sz="2040" dirty="0" err="1">
                <a:latin typeface="Consolas" panose="020B0609020204030204" pitchFamily="49" charset="0"/>
                <a:cs typeface="Consolas" panose="020B0609020204030204" pitchFamily="49" charset="0"/>
              </a:rPr>
              <a:t>int</a:t>
            </a:r>
            <a:r>
              <a:rPr lang="en-US" sz="2040" dirty="0">
                <a:latin typeface="Consolas" panose="020B0609020204030204" pitchFamily="49" charset="0"/>
                <a:cs typeface="Consolas" panose="020B0609020204030204" pitchFamily="49" charset="0"/>
              </a:rPr>
              <a:t>, </a:t>
            </a:r>
            <a:br>
              <a:rPr lang="en-US" sz="2040" dirty="0">
                <a:latin typeface="Consolas" panose="020B0609020204030204" pitchFamily="49" charset="0"/>
                <a:cs typeface="Consolas" panose="020B0609020204030204" pitchFamily="49" charset="0"/>
              </a:rPr>
            </a:br>
            <a:r>
              <a:rPr lang="en-US" sz="2040" dirty="0">
                <a:latin typeface="Consolas" panose="020B0609020204030204" pitchFamily="49" charset="0"/>
                <a:cs typeface="Consolas" panose="020B0609020204030204" pitchFamily="49" charset="0"/>
              </a:rPr>
              <a:t>    </a:t>
            </a:r>
            <a:br>
              <a:rPr lang="en-US" sz="2040" dirty="0">
                <a:latin typeface="Consolas" panose="020B0609020204030204" pitchFamily="49" charset="0"/>
                <a:cs typeface="Consolas" panose="020B0609020204030204" pitchFamily="49" charset="0"/>
              </a:rPr>
            </a:br>
            <a:r>
              <a:rPr lang="en-US" sz="2040" dirty="0">
                <a:latin typeface="Consolas" panose="020B0609020204030204" pitchFamily="49" charset="0"/>
                <a:cs typeface="Consolas" panose="020B0609020204030204" pitchFamily="49" charset="0"/>
              </a:rPr>
              <a:t>    INDEX idx1 //Name of index</a:t>
            </a:r>
            <a:br>
              <a:rPr lang="en-US" sz="2040" dirty="0">
                <a:latin typeface="Consolas" panose="020B0609020204030204" pitchFamily="49" charset="0"/>
                <a:cs typeface="Consolas" panose="020B0609020204030204" pitchFamily="49" charset="0"/>
              </a:rPr>
            </a:br>
            <a:r>
              <a:rPr lang="en-US" sz="2040" dirty="0">
                <a:solidFill>
                  <a:srgbClr val="F44610"/>
                </a:solidFill>
                <a:latin typeface="Consolas" panose="020B0609020204030204" pitchFamily="49" charset="0"/>
                <a:cs typeface="Consolas" panose="020B0609020204030204" pitchFamily="49" charset="0"/>
              </a:rPr>
              <a:t>  </a:t>
            </a:r>
            <a:r>
              <a:rPr lang="en-US" sz="2040" b="1" dirty="0">
                <a:solidFill>
                  <a:srgbClr val="E74B3C"/>
                </a:solidFill>
                <a:latin typeface="Consolas" panose="020B0609020204030204" pitchFamily="49" charset="0"/>
                <a:cs typeface="Consolas" panose="020B0609020204030204" pitchFamily="49" charset="0"/>
              </a:rPr>
              <a:t>  CLUSTERED (Domain)</a:t>
            </a:r>
            <a:br>
              <a:rPr lang="en-US" sz="2040" dirty="0">
                <a:solidFill>
                  <a:srgbClr val="F44610"/>
                </a:solidFill>
                <a:latin typeface="Consolas" panose="020B0609020204030204" pitchFamily="49" charset="0"/>
                <a:cs typeface="Consolas" panose="020B0609020204030204" pitchFamily="49" charset="0"/>
              </a:rPr>
            </a:br>
            <a:r>
              <a:rPr lang="en-US" sz="2040" dirty="0">
                <a:latin typeface="Consolas" panose="020B0609020204030204" pitchFamily="49" charset="0"/>
                <a:cs typeface="Consolas" panose="020B0609020204030204" pitchFamily="49" charset="0"/>
              </a:rPr>
              <a:t>    </a:t>
            </a:r>
            <a:r>
              <a:rPr lang="en-US" sz="2040" b="1" dirty="0">
                <a:solidFill>
                  <a:srgbClr val="E74B3C"/>
                </a:solidFill>
                <a:latin typeface="Consolas" panose="020B0609020204030204" pitchFamily="49" charset="0"/>
                <a:cs typeface="Consolas" panose="020B0609020204030204" pitchFamily="49" charset="0"/>
              </a:rPr>
              <a:t>PARTITIONED BY HASH (Domain)</a:t>
            </a:r>
            <a:br>
              <a:rPr lang="en-US" sz="2040" b="1" dirty="0">
                <a:solidFill>
                  <a:srgbClr val="E74B3C"/>
                </a:solidFill>
                <a:latin typeface="Consolas" panose="020B0609020204030204" pitchFamily="49" charset="0"/>
                <a:cs typeface="Consolas" panose="020B0609020204030204" pitchFamily="49" charset="0"/>
              </a:rPr>
            </a:br>
            <a:r>
              <a:rPr lang="en-US" sz="2040" dirty="0">
                <a:latin typeface="Consolas" panose="020B0609020204030204" pitchFamily="49" charset="0"/>
                <a:cs typeface="Consolas" panose="020B0609020204030204" pitchFamily="49" charset="0"/>
              </a:rPr>
              <a:t>);</a:t>
            </a:r>
            <a:br>
              <a:rPr lang="en-US" sz="2040" dirty="0">
                <a:latin typeface="Consolas" panose="020B0609020204030204" pitchFamily="49" charset="0"/>
                <a:cs typeface="Consolas" panose="020B0609020204030204" pitchFamily="49" charset="0"/>
              </a:rPr>
            </a:br>
            <a:br>
              <a:rPr lang="en-US" sz="2040" dirty="0">
                <a:latin typeface="Consolas" panose="020B0609020204030204" pitchFamily="49" charset="0"/>
                <a:cs typeface="Consolas" panose="020B0609020204030204" pitchFamily="49" charset="0"/>
              </a:rPr>
            </a:br>
            <a:br>
              <a:rPr lang="en-US" sz="2040" dirty="0">
                <a:latin typeface="Consolas" panose="020B0609020204030204" pitchFamily="49" charset="0"/>
                <a:cs typeface="Consolas" panose="020B0609020204030204" pitchFamily="49" charset="0"/>
              </a:rPr>
            </a:br>
            <a:r>
              <a:rPr lang="en-US" sz="2040" dirty="0">
                <a:latin typeface="Consolas" panose="020B0609020204030204" pitchFamily="49" charset="0"/>
                <a:cs typeface="Consolas" panose="020B0609020204030204" pitchFamily="49" charset="0"/>
              </a:rPr>
              <a:t>INSERT INTO </a:t>
            </a:r>
            <a:r>
              <a:rPr lang="en-US" sz="2040" dirty="0" err="1">
                <a:latin typeface="Consolas" panose="020B0609020204030204" pitchFamily="49" charset="0"/>
                <a:cs typeface="Consolas" panose="020B0609020204030204" pitchFamily="49" charset="0"/>
              </a:rPr>
              <a:t>SampleDBTutorials.dbo.ClickData</a:t>
            </a:r>
            <a:br>
              <a:rPr lang="en-US" sz="2040" dirty="0">
                <a:latin typeface="Consolas" panose="020B0609020204030204" pitchFamily="49" charset="0"/>
                <a:cs typeface="Consolas" panose="020B0609020204030204" pitchFamily="49" charset="0"/>
              </a:rPr>
            </a:br>
            <a:r>
              <a:rPr lang="en-US" sz="2040" dirty="0">
                <a:latin typeface="Consolas" panose="020B0609020204030204" pitchFamily="49" charset="0"/>
                <a:cs typeface="Consolas" panose="020B0609020204030204" pitchFamily="49" charset="0"/>
              </a:rPr>
              <a:t>SELECT *</a:t>
            </a:r>
            <a:br>
              <a:rPr lang="en-US" sz="2040" dirty="0">
                <a:latin typeface="Consolas" panose="020B0609020204030204" pitchFamily="49" charset="0"/>
                <a:cs typeface="Consolas" panose="020B0609020204030204" pitchFamily="49" charset="0"/>
              </a:rPr>
            </a:br>
            <a:r>
              <a:rPr lang="en-US" sz="2040" dirty="0">
                <a:latin typeface="Consolas" panose="020B0609020204030204" pitchFamily="49" charset="0"/>
                <a:cs typeface="Consolas" panose="020B0609020204030204" pitchFamily="49" charset="0"/>
              </a:rPr>
              <a:t>FROM @</a:t>
            </a:r>
            <a:r>
              <a:rPr lang="en-US" sz="2040" dirty="0" err="1">
                <a:latin typeface="Consolas" panose="020B0609020204030204" pitchFamily="49" charset="0"/>
                <a:cs typeface="Consolas" panose="020B0609020204030204" pitchFamily="49" charset="0"/>
              </a:rPr>
              <a:t>clickdata</a:t>
            </a:r>
            <a:r>
              <a:rPr lang="en-US" sz="2040" dirty="0">
                <a:latin typeface="Consolas" panose="020B0609020204030204" pitchFamily="49" charset="0"/>
                <a:cs typeface="Consolas" panose="020B0609020204030204" pitchFamily="49" charset="0"/>
              </a:rPr>
              <a:t>;</a:t>
            </a:r>
            <a:br>
              <a:rPr lang="en-US" sz="2040" dirty="0">
                <a:latin typeface="Consolas" panose="020B0609020204030204" pitchFamily="49" charset="0"/>
                <a:cs typeface="Consolas" panose="020B0609020204030204" pitchFamily="49" charset="0"/>
              </a:rPr>
            </a:br>
            <a:endParaRPr lang="en-US" sz="2040" dirty="0">
              <a:latin typeface="Consolas" panose="020B0609020204030204" pitchFamily="49" charset="0"/>
              <a:cs typeface="Consolas" panose="020B0609020204030204" pitchFamily="49" charset="0"/>
            </a:endParaRPr>
          </a:p>
        </p:txBody>
      </p:sp>
      <p:sp>
        <p:nvSpPr>
          <p:cNvPr id="3" name="Rectangle 2"/>
          <p:cNvSpPr/>
          <p:nvPr/>
        </p:nvSpPr>
        <p:spPr>
          <a:xfrm>
            <a:off x="195174" y="525462"/>
            <a:ext cx="11358991" cy="532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856" b="0" i="0" u="none" strike="noStrike" kern="0" cap="none" spc="0" normalizeH="0" baseline="0" noProof="0" dirty="0">
                <a:ln>
                  <a:noFill/>
                </a:ln>
                <a:solidFill>
                  <a:schemeClr val="tx1"/>
                </a:solidFill>
                <a:effectLst/>
                <a:uLnTx/>
                <a:uFillTx/>
                <a:latin typeface="+mj-lt"/>
                <a:cs typeface="Segoe UI Semibold" panose="020B0702040204020203" pitchFamily="34" charset="0"/>
              </a:rPr>
              <a:t>How did we create and fill that table?</a:t>
            </a:r>
          </a:p>
        </p:txBody>
      </p:sp>
    </p:spTree>
    <p:extLst>
      <p:ext uri="{BB962C8B-B14F-4D97-AF65-F5344CB8AC3E}">
        <p14:creationId xmlns:p14="http://schemas.microsoft.com/office/powerpoint/2010/main" val="494838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155455" y="155436"/>
            <a:ext cx="12158782" cy="751026"/>
          </a:xfrm>
        </p:spPr>
        <p:txBody>
          <a:bodyPr>
            <a:normAutofit/>
          </a:bodyPr>
          <a:lstStyle/>
          <a:p>
            <a:pPr marL="0" indent="0" algn="ctr">
              <a:buNone/>
            </a:pPr>
            <a:r>
              <a:rPr lang="en-US" sz="4000" dirty="0"/>
              <a:t>Find all the rows for cnn.com</a:t>
            </a:r>
          </a:p>
          <a:p>
            <a:pPr marL="0" indent="0">
              <a:buNone/>
            </a:pPr>
            <a:endParaRPr lang="en-US" sz="4000" dirty="0"/>
          </a:p>
        </p:txBody>
      </p:sp>
      <p:sp>
        <p:nvSpPr>
          <p:cNvPr id="4" name="Rectangle 3"/>
          <p:cNvSpPr/>
          <p:nvPr/>
        </p:nvSpPr>
        <p:spPr>
          <a:xfrm>
            <a:off x="155457" y="982662"/>
            <a:ext cx="5453180" cy="57912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defTabSz="77714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E74B3C"/>
                </a:solidFill>
                <a:effectLst/>
                <a:uLnTx/>
                <a:uFillTx/>
                <a:latin typeface="Consolas" panose="020B0609020204030204" pitchFamily="49" charset="0"/>
                <a:cs typeface="Consolas" panose="020B0609020204030204" pitchFamily="49" charset="0"/>
              </a:rPr>
              <a:t>// Using a File</a:t>
            </a:r>
          </a:p>
          <a:p>
            <a:pPr marL="0" marR="0" lvl="0" indent="0" defTabSz="7771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E74B3C"/>
              </a:solidFill>
              <a:effectLst/>
              <a:uLnTx/>
              <a:uFillTx/>
              <a:latin typeface="Consolas" panose="020B0609020204030204" pitchFamily="49" charset="0"/>
              <a:cs typeface="Consolas" panose="020B0609020204030204" pitchFamily="49" charset="0"/>
            </a:endParaRPr>
          </a:p>
          <a:p>
            <a:pPr marL="0" marR="0" lvl="0" indent="0" defTabSz="77714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E74B3C"/>
                </a:solidFill>
                <a:effectLst/>
                <a:uLnTx/>
                <a:uFillTx/>
                <a:latin typeface="Consolas" panose="020B0609020204030204" pitchFamily="49" charset="0"/>
                <a:cs typeface="Consolas" panose="020B0609020204030204" pitchFamily="49" charset="0"/>
              </a:rPr>
              <a:t>@</a:t>
            </a:r>
            <a:r>
              <a:rPr kumimoji="0" lang="en-US" sz="1800" b="0" i="0" u="none" strike="noStrike" kern="0" cap="none" spc="0" normalizeH="0" baseline="0" noProof="0" dirty="0" err="1">
                <a:ln>
                  <a:noFill/>
                </a:ln>
                <a:solidFill>
                  <a:srgbClr val="E74B3C"/>
                </a:solidFill>
                <a:effectLst/>
                <a:uLnTx/>
                <a:uFillTx/>
                <a:latin typeface="Consolas" panose="020B0609020204030204" pitchFamily="49" charset="0"/>
                <a:cs typeface="Consolas" panose="020B0609020204030204" pitchFamily="49" charset="0"/>
              </a:rPr>
              <a:t>ClickData</a:t>
            </a:r>
            <a:r>
              <a:rPr kumimoji="0" lang="en-US" sz="1800" b="0" i="0" u="none" strike="noStrike" kern="0" cap="none" spc="0" normalizeH="0" baseline="0" noProof="0" dirty="0">
                <a:ln>
                  <a:noFill/>
                </a:ln>
                <a:solidFill>
                  <a:srgbClr val="E74B3C"/>
                </a:solidFill>
                <a:effectLst/>
                <a:uLnTx/>
                <a:uFillTx/>
                <a:latin typeface="Consolas" panose="020B0609020204030204" pitchFamily="49" charset="0"/>
                <a:cs typeface="Consolas" panose="020B0609020204030204" pitchFamily="49" charset="0"/>
              </a:rPr>
              <a:t> = </a:t>
            </a:r>
          </a:p>
          <a:p>
            <a:pPr marL="0" marR="0" lvl="0" indent="0" defTabSz="77714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E74B3C"/>
                </a:solidFill>
                <a:effectLst/>
                <a:uLnTx/>
                <a:uFillTx/>
                <a:latin typeface="Consolas" panose="020B0609020204030204" pitchFamily="49" charset="0"/>
                <a:cs typeface="Consolas" panose="020B0609020204030204" pitchFamily="49" charset="0"/>
              </a:rPr>
              <a:t>    SELECT </a:t>
            </a:r>
          </a:p>
          <a:p>
            <a:pPr marL="0" marR="0" lvl="0" indent="0" defTabSz="77714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E74B3C"/>
                </a:solidFill>
                <a:effectLst/>
                <a:uLnTx/>
                <a:uFillTx/>
                <a:latin typeface="Consolas" panose="020B0609020204030204" pitchFamily="49" charset="0"/>
                <a:cs typeface="Consolas" panose="020B0609020204030204" pitchFamily="49" charset="0"/>
              </a:rPr>
              <a:t>	Session </a:t>
            </a:r>
            <a:r>
              <a:rPr kumimoji="0" lang="en-US" sz="1800" b="0" i="0" u="none" strike="noStrike" kern="0" cap="none" spc="0" normalizeH="0" baseline="0" noProof="0" dirty="0" err="1">
                <a:ln>
                  <a:noFill/>
                </a:ln>
                <a:solidFill>
                  <a:srgbClr val="E74B3C"/>
                </a:solidFill>
                <a:effectLst/>
                <a:uLnTx/>
                <a:uFillTx/>
                <a:latin typeface="Consolas" panose="020B0609020204030204" pitchFamily="49" charset="0"/>
                <a:cs typeface="Consolas" panose="020B0609020204030204" pitchFamily="49" charset="0"/>
              </a:rPr>
              <a:t>int</a:t>
            </a:r>
            <a:r>
              <a:rPr kumimoji="0" lang="en-US" sz="1800" b="0" i="0" u="none" strike="noStrike" kern="0" cap="none" spc="0" normalizeH="0" baseline="0" noProof="0" dirty="0">
                <a:ln>
                  <a:noFill/>
                </a:ln>
                <a:solidFill>
                  <a:srgbClr val="E74B3C"/>
                </a:solidFill>
                <a:effectLst/>
                <a:uLnTx/>
                <a:uFillTx/>
                <a:latin typeface="Consolas" panose="020B0609020204030204" pitchFamily="49" charset="0"/>
                <a:cs typeface="Consolas" panose="020B0609020204030204" pitchFamily="49" charset="0"/>
              </a:rPr>
              <a:t>, </a:t>
            </a:r>
          </a:p>
          <a:p>
            <a:pPr marL="0" marR="0" lvl="0" indent="0" defTabSz="77714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E74B3C"/>
                </a:solidFill>
                <a:effectLst/>
                <a:uLnTx/>
                <a:uFillTx/>
                <a:latin typeface="Consolas" panose="020B0609020204030204" pitchFamily="49" charset="0"/>
                <a:cs typeface="Consolas" panose="020B0609020204030204" pitchFamily="49" charset="0"/>
              </a:rPr>
              <a:t>	Domain string,</a:t>
            </a:r>
          </a:p>
          <a:p>
            <a:pPr marL="0" marR="0" lvl="0" indent="0" defTabSz="77714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E74B3C"/>
                </a:solidFill>
                <a:effectLst/>
                <a:uLnTx/>
                <a:uFillTx/>
                <a:latin typeface="Consolas" panose="020B0609020204030204" pitchFamily="49" charset="0"/>
                <a:cs typeface="Consolas" panose="020B0609020204030204" pitchFamily="49" charset="0"/>
              </a:rPr>
              <a:t>	Clicks </a:t>
            </a:r>
            <a:r>
              <a:rPr kumimoji="0" lang="en-US" sz="1800" b="0" i="0" u="none" strike="noStrike" kern="0" cap="none" spc="0" normalizeH="0" baseline="0" noProof="0" dirty="0" err="1">
                <a:ln>
                  <a:noFill/>
                </a:ln>
                <a:solidFill>
                  <a:srgbClr val="E74B3C"/>
                </a:solidFill>
                <a:effectLst/>
                <a:uLnTx/>
                <a:uFillTx/>
                <a:latin typeface="Consolas" panose="020B0609020204030204" pitchFamily="49" charset="0"/>
                <a:cs typeface="Consolas" panose="020B0609020204030204" pitchFamily="49" charset="0"/>
              </a:rPr>
              <a:t>int</a:t>
            </a:r>
            <a:endParaRPr kumimoji="0" lang="en-US" sz="1800" b="0" i="0" u="none" strike="noStrike" kern="0" cap="none" spc="0" normalizeH="0" baseline="0" noProof="0" dirty="0">
              <a:ln>
                <a:noFill/>
              </a:ln>
              <a:solidFill>
                <a:srgbClr val="E74B3C"/>
              </a:solidFill>
              <a:effectLst/>
              <a:uLnTx/>
              <a:uFillTx/>
              <a:latin typeface="Consolas" panose="020B0609020204030204" pitchFamily="49" charset="0"/>
              <a:cs typeface="Consolas" panose="020B0609020204030204" pitchFamily="49" charset="0"/>
            </a:endParaRPr>
          </a:p>
          <a:p>
            <a:pPr marL="0" marR="0" lvl="0" indent="0" defTabSz="77714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E74B3C"/>
                </a:solidFill>
                <a:effectLst/>
                <a:uLnTx/>
                <a:uFillTx/>
                <a:latin typeface="Consolas" panose="020B0609020204030204" pitchFamily="49" charset="0"/>
                <a:cs typeface="Consolas" panose="020B0609020204030204" pitchFamily="49" charset="0"/>
              </a:rPr>
              <a:t>FROM “/</a:t>
            </a:r>
            <a:r>
              <a:rPr kumimoji="0" lang="en-US" sz="1800" b="0" i="0" u="none" strike="noStrike" kern="0" cap="none" spc="0" normalizeH="0" baseline="0" noProof="0" dirty="0" err="1">
                <a:ln>
                  <a:noFill/>
                </a:ln>
                <a:solidFill>
                  <a:srgbClr val="E74B3C"/>
                </a:solidFill>
                <a:effectLst/>
                <a:uLnTx/>
                <a:uFillTx/>
                <a:latin typeface="Consolas" panose="020B0609020204030204" pitchFamily="49" charset="0"/>
                <a:cs typeface="Consolas" panose="020B0609020204030204" pitchFamily="49" charset="0"/>
              </a:rPr>
              <a:t>clickdata.tsv</a:t>
            </a:r>
            <a:r>
              <a:rPr kumimoji="0" lang="en-US" sz="1800" b="0" i="0" u="none" strike="noStrike" kern="0" cap="none" spc="0" normalizeH="0" baseline="0" noProof="0" dirty="0">
                <a:ln>
                  <a:noFill/>
                </a:ln>
                <a:solidFill>
                  <a:srgbClr val="E74B3C"/>
                </a:solidFill>
                <a:effectLst/>
                <a:uLnTx/>
                <a:uFillTx/>
                <a:latin typeface="Consolas" panose="020B0609020204030204" pitchFamily="49" charset="0"/>
                <a:cs typeface="Consolas" panose="020B0609020204030204" pitchFamily="49" charset="0"/>
              </a:rPr>
              <a:t>”</a:t>
            </a:r>
          </a:p>
          <a:p>
            <a:pPr marL="0" marR="0" lvl="0" indent="0" defTabSz="77714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E74B3C"/>
                </a:solidFill>
                <a:effectLst/>
                <a:uLnTx/>
                <a:uFillTx/>
                <a:latin typeface="Consolas" panose="020B0609020204030204" pitchFamily="49" charset="0"/>
                <a:cs typeface="Consolas" panose="020B0609020204030204" pitchFamily="49" charset="0"/>
              </a:rPr>
              <a:t>USING </a:t>
            </a:r>
            <a:r>
              <a:rPr kumimoji="0" lang="en-US" sz="1800" b="0" i="0" u="none" strike="noStrike" kern="0" cap="none" spc="0" normalizeH="0" baseline="0" noProof="0" dirty="0" err="1">
                <a:ln>
                  <a:noFill/>
                </a:ln>
                <a:solidFill>
                  <a:srgbClr val="E74B3C"/>
                </a:solidFill>
                <a:effectLst/>
                <a:uLnTx/>
                <a:uFillTx/>
                <a:latin typeface="Consolas" panose="020B0609020204030204" pitchFamily="49" charset="0"/>
                <a:cs typeface="Consolas" panose="020B0609020204030204" pitchFamily="49" charset="0"/>
              </a:rPr>
              <a:t>Extractors.Tsv</a:t>
            </a:r>
            <a:r>
              <a:rPr kumimoji="0" lang="en-US" sz="1800" b="0" i="0" u="none" strike="noStrike" kern="0" cap="none" spc="0" normalizeH="0" baseline="0" noProof="0" dirty="0">
                <a:ln>
                  <a:noFill/>
                </a:ln>
                <a:solidFill>
                  <a:srgbClr val="E74B3C"/>
                </a:solidFill>
                <a:effectLst/>
                <a:uLnTx/>
                <a:uFillTx/>
                <a:latin typeface="Consolas" panose="020B0609020204030204" pitchFamily="49" charset="0"/>
                <a:cs typeface="Consolas" panose="020B0609020204030204" pitchFamily="49" charset="0"/>
              </a:rPr>
              <a:t>();</a:t>
            </a:r>
          </a:p>
          <a:p>
            <a:pPr marL="0" marR="0" lvl="0" indent="0" defTabSz="7771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endParaRPr>
          </a:p>
          <a:p>
            <a:pPr marL="0" marR="0" lvl="0" indent="0" defTabSz="77714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t>@rows = SELECT *</a:t>
            </a:r>
          </a:p>
          <a:p>
            <a:pPr marL="0" marR="0" lvl="0" indent="0" defTabSz="77714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t>    FROM @</a:t>
            </a:r>
            <a:r>
              <a:rPr kumimoji="0" lang="en-US" sz="1800" b="0" i="0" u="none" strike="noStrike" kern="0" cap="none" spc="0" normalizeH="0" baseline="0" noProof="0" dirty="0" err="1">
                <a:ln>
                  <a:noFill/>
                </a:ln>
                <a:solidFill>
                  <a:schemeClr val="tx1"/>
                </a:solidFill>
                <a:effectLst/>
                <a:uLnTx/>
                <a:uFillTx/>
                <a:latin typeface="Consolas" panose="020B0609020204030204" pitchFamily="49" charset="0"/>
                <a:cs typeface="Consolas" panose="020B0609020204030204" pitchFamily="49" charset="0"/>
              </a:rPr>
              <a:t>ClickData</a:t>
            </a:r>
            <a:br>
              <a:rPr kumimoji="0" lang="en-US" sz="180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br>
            <a:r>
              <a:rPr kumimoji="0" lang="en-US" sz="180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t>    WHERE Domain == “cnn.com”;</a:t>
            </a:r>
          </a:p>
          <a:p>
            <a:pPr marL="0" marR="0" lvl="0" indent="0" defTabSz="7771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endParaRPr>
          </a:p>
          <a:p>
            <a:pPr marL="0" marR="0" lvl="0" indent="0" defTabSz="77714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t>OUTPUT @rows</a:t>
            </a:r>
          </a:p>
          <a:p>
            <a:pPr marL="0" marR="0" lvl="0" indent="0" defTabSz="77714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t>    TO “/</a:t>
            </a:r>
            <a:r>
              <a:rPr kumimoji="0" lang="en-US" sz="1800" b="0" i="0" u="none" strike="noStrike" kern="0" cap="none" spc="0" normalizeH="0" baseline="0" noProof="0" dirty="0" err="1">
                <a:ln>
                  <a:noFill/>
                </a:ln>
                <a:solidFill>
                  <a:schemeClr val="tx1"/>
                </a:solidFill>
                <a:effectLst/>
                <a:uLnTx/>
                <a:uFillTx/>
                <a:latin typeface="Consolas" panose="020B0609020204030204" pitchFamily="49" charset="0"/>
                <a:cs typeface="Consolas" panose="020B0609020204030204" pitchFamily="49" charset="0"/>
              </a:rPr>
              <a:t>output.tsv</a:t>
            </a:r>
            <a:r>
              <a:rPr kumimoji="0" lang="en-US" sz="180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t>”</a:t>
            </a:r>
          </a:p>
          <a:p>
            <a:pPr marL="0" marR="0" lvl="0" indent="0" defTabSz="77714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t>    USING </a:t>
            </a:r>
            <a:r>
              <a:rPr kumimoji="0" lang="en-US" sz="1800" b="0" i="0" u="none" strike="noStrike" kern="0" cap="none" spc="0" normalizeH="0" baseline="0" noProof="0" dirty="0" err="1">
                <a:ln>
                  <a:noFill/>
                </a:ln>
                <a:solidFill>
                  <a:schemeClr val="tx1"/>
                </a:solidFill>
                <a:effectLst/>
                <a:uLnTx/>
                <a:uFillTx/>
                <a:latin typeface="Consolas" panose="020B0609020204030204" pitchFamily="49" charset="0"/>
                <a:cs typeface="Consolas" panose="020B0609020204030204" pitchFamily="49" charset="0"/>
              </a:rPr>
              <a:t>Outputters.tsv</a:t>
            </a:r>
            <a:r>
              <a:rPr kumimoji="0" lang="en-US" sz="180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t>();</a:t>
            </a:r>
          </a:p>
        </p:txBody>
      </p:sp>
      <p:sp>
        <p:nvSpPr>
          <p:cNvPr id="6" name="Rectangle 5"/>
          <p:cNvSpPr/>
          <p:nvPr/>
        </p:nvSpPr>
        <p:spPr>
          <a:xfrm>
            <a:off x="5989637" y="982662"/>
            <a:ext cx="7510581" cy="48768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defTabSz="77714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E74B3C"/>
                </a:solidFill>
                <a:effectLst/>
                <a:uLnTx/>
                <a:uFillTx/>
                <a:latin typeface="Consolas" panose="020B0609020204030204" pitchFamily="49" charset="0"/>
                <a:cs typeface="Consolas" panose="020B0609020204030204" pitchFamily="49" charset="0"/>
              </a:rPr>
              <a:t>// Using a U-SQL Table partitioned by Domain</a:t>
            </a:r>
          </a:p>
          <a:p>
            <a:pPr marL="0" marR="0" lvl="0" indent="0" defTabSz="7771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E74B3C"/>
              </a:solidFill>
              <a:effectLst/>
              <a:uLnTx/>
              <a:uFillTx/>
              <a:latin typeface="Consolas" panose="020B0609020204030204" pitchFamily="49" charset="0"/>
              <a:cs typeface="Consolas" panose="020B0609020204030204" pitchFamily="49" charset="0"/>
            </a:endParaRPr>
          </a:p>
          <a:p>
            <a:pPr marL="0" marR="0" lvl="0" indent="0" defTabSz="77714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E74B3C"/>
                </a:solidFill>
                <a:effectLst/>
                <a:uLnTx/>
                <a:uFillTx/>
                <a:latin typeface="Consolas" panose="020B0609020204030204" pitchFamily="49" charset="0"/>
                <a:cs typeface="Consolas" panose="020B0609020204030204" pitchFamily="49" charset="0"/>
              </a:rPr>
              <a:t>@</a:t>
            </a:r>
            <a:r>
              <a:rPr kumimoji="0" lang="en-US" sz="1800" b="0" i="0" u="none" strike="noStrike" kern="0" cap="none" spc="0" normalizeH="0" baseline="0" noProof="0" dirty="0" err="1">
                <a:ln>
                  <a:noFill/>
                </a:ln>
                <a:solidFill>
                  <a:srgbClr val="E74B3C"/>
                </a:solidFill>
                <a:effectLst/>
                <a:uLnTx/>
                <a:uFillTx/>
                <a:latin typeface="Consolas" panose="020B0609020204030204" pitchFamily="49" charset="0"/>
                <a:cs typeface="Consolas" panose="020B0609020204030204" pitchFamily="49" charset="0"/>
              </a:rPr>
              <a:t>ClickData</a:t>
            </a:r>
            <a:r>
              <a:rPr kumimoji="0" lang="en-US" sz="1800" b="0" i="0" u="none" strike="noStrike" kern="0" cap="none" spc="0" normalizeH="0" baseline="0" noProof="0" dirty="0">
                <a:ln>
                  <a:noFill/>
                </a:ln>
                <a:solidFill>
                  <a:srgbClr val="E74B3C"/>
                </a:solidFill>
                <a:effectLst/>
                <a:uLnTx/>
                <a:uFillTx/>
                <a:latin typeface="Consolas" panose="020B0609020204030204" pitchFamily="49" charset="0"/>
                <a:cs typeface="Consolas" panose="020B0609020204030204" pitchFamily="49" charset="0"/>
              </a:rPr>
              <a:t> = </a:t>
            </a:r>
          </a:p>
          <a:p>
            <a:pPr marL="0" marR="0" lvl="0" indent="0" defTabSz="77714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E74B3C"/>
                </a:solidFill>
                <a:effectLst/>
                <a:uLnTx/>
                <a:uFillTx/>
                <a:latin typeface="Consolas" panose="020B0609020204030204" pitchFamily="49" charset="0"/>
                <a:cs typeface="Consolas" panose="020B0609020204030204" pitchFamily="49" charset="0"/>
              </a:rPr>
              <a:t>    SELECT *</a:t>
            </a:r>
          </a:p>
          <a:p>
            <a:pPr marL="0" marR="0" lvl="0" indent="0" defTabSz="77714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E74B3C"/>
                </a:solidFill>
                <a:effectLst/>
                <a:uLnTx/>
                <a:uFillTx/>
                <a:latin typeface="Consolas" panose="020B0609020204030204" pitchFamily="49" charset="0"/>
                <a:cs typeface="Consolas" panose="020B0609020204030204" pitchFamily="49" charset="0"/>
              </a:rPr>
              <a:t>    FROM </a:t>
            </a:r>
            <a:r>
              <a:rPr kumimoji="0" lang="en-US" sz="1800" b="0" i="0" u="none" strike="noStrike" kern="0" cap="none" spc="0" normalizeH="0" baseline="0" noProof="0" dirty="0" err="1">
                <a:ln>
                  <a:noFill/>
                </a:ln>
                <a:solidFill>
                  <a:srgbClr val="E74B3C"/>
                </a:solidFill>
                <a:effectLst/>
                <a:uLnTx/>
                <a:uFillTx/>
                <a:latin typeface="Consolas" panose="020B0609020204030204" pitchFamily="49" charset="0"/>
                <a:cs typeface="Consolas" panose="020B0609020204030204" pitchFamily="49" charset="0"/>
              </a:rPr>
              <a:t>MyDB.dbo.ClickData</a:t>
            </a:r>
            <a:r>
              <a:rPr kumimoji="0" lang="en-US" sz="1800" b="0" i="0" u="none" strike="noStrike" kern="0" cap="none" spc="0" normalizeH="0" baseline="0" noProof="0" dirty="0">
                <a:ln>
                  <a:noFill/>
                </a:ln>
                <a:solidFill>
                  <a:srgbClr val="E74B3C"/>
                </a:solidFill>
                <a:effectLst/>
                <a:uLnTx/>
                <a:uFillTx/>
                <a:latin typeface="Consolas" panose="020B0609020204030204" pitchFamily="49" charset="0"/>
                <a:cs typeface="Consolas" panose="020B0609020204030204" pitchFamily="49" charset="0"/>
              </a:rPr>
              <a:t>;</a:t>
            </a:r>
          </a:p>
          <a:p>
            <a:pPr marL="0" marR="0" lvl="0" indent="0" defTabSz="7771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endParaRPr>
          </a:p>
          <a:p>
            <a:pPr marL="0" marR="0" lvl="0" indent="0" defTabSz="7771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endParaRPr>
          </a:p>
          <a:p>
            <a:pPr marL="0" marR="0" lvl="0" indent="0" defTabSz="7771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endParaRPr>
          </a:p>
          <a:p>
            <a:pPr marL="0" marR="0" lvl="0" indent="0" defTabSz="7771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endParaRPr>
          </a:p>
          <a:p>
            <a:pPr marL="0" marR="0" lvl="0" indent="0" defTabSz="7771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endParaRPr>
          </a:p>
          <a:p>
            <a:pPr marL="0" marR="0" lvl="0" indent="0" defTabSz="77714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t>@rows = SELECT *</a:t>
            </a:r>
          </a:p>
          <a:p>
            <a:pPr marL="0" marR="0" lvl="0" indent="0" defTabSz="77714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t>    FROM @</a:t>
            </a:r>
            <a:r>
              <a:rPr kumimoji="0" lang="en-US" sz="1800" b="0" i="0" u="none" strike="noStrike" kern="0" cap="none" spc="0" normalizeH="0" baseline="0" noProof="0" dirty="0" err="1">
                <a:ln>
                  <a:noFill/>
                </a:ln>
                <a:solidFill>
                  <a:schemeClr val="tx1"/>
                </a:solidFill>
                <a:effectLst/>
                <a:uLnTx/>
                <a:uFillTx/>
                <a:latin typeface="Consolas" panose="020B0609020204030204" pitchFamily="49" charset="0"/>
                <a:cs typeface="Consolas" panose="020B0609020204030204" pitchFamily="49" charset="0"/>
              </a:rPr>
              <a:t>ClickData</a:t>
            </a:r>
            <a:br>
              <a:rPr kumimoji="0" lang="en-US" sz="180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br>
            <a:r>
              <a:rPr kumimoji="0" lang="en-US" sz="180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t>    WHERE Domain == “cnn.com”;</a:t>
            </a:r>
          </a:p>
          <a:p>
            <a:pPr marL="0" marR="0" lvl="0" indent="0" defTabSz="7771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endParaRPr>
          </a:p>
          <a:p>
            <a:pPr marL="0" marR="0" lvl="0" indent="0" defTabSz="77714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t>OUTPUT @rows</a:t>
            </a:r>
          </a:p>
          <a:p>
            <a:pPr marL="0" marR="0" lvl="0" indent="0" defTabSz="77714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t>    TO “/</a:t>
            </a:r>
            <a:r>
              <a:rPr kumimoji="0" lang="en-US" sz="1800" b="0" i="0" u="none" strike="noStrike" kern="0" cap="none" spc="0" normalizeH="0" baseline="0" noProof="0" dirty="0" err="1">
                <a:ln>
                  <a:noFill/>
                </a:ln>
                <a:solidFill>
                  <a:schemeClr val="tx1"/>
                </a:solidFill>
                <a:effectLst/>
                <a:uLnTx/>
                <a:uFillTx/>
                <a:latin typeface="Consolas" panose="020B0609020204030204" pitchFamily="49" charset="0"/>
                <a:cs typeface="Consolas" panose="020B0609020204030204" pitchFamily="49" charset="0"/>
              </a:rPr>
              <a:t>output.tsv</a:t>
            </a:r>
            <a:r>
              <a:rPr kumimoji="0" lang="en-US" sz="180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t>”</a:t>
            </a:r>
          </a:p>
          <a:p>
            <a:pPr marL="0" marR="0" lvl="0" indent="0" defTabSz="77714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t>    USING </a:t>
            </a:r>
            <a:r>
              <a:rPr kumimoji="0" lang="en-US" sz="1800" b="0" i="0" u="none" strike="noStrike" kern="0" cap="none" spc="0" normalizeH="0" baseline="0" noProof="0" dirty="0" err="1">
                <a:ln>
                  <a:noFill/>
                </a:ln>
                <a:solidFill>
                  <a:schemeClr val="tx1"/>
                </a:solidFill>
                <a:effectLst/>
                <a:uLnTx/>
                <a:uFillTx/>
                <a:latin typeface="Consolas" panose="020B0609020204030204" pitchFamily="49" charset="0"/>
                <a:cs typeface="Consolas" panose="020B0609020204030204" pitchFamily="49" charset="0"/>
              </a:rPr>
              <a:t>Outputters.tsv</a:t>
            </a:r>
            <a:r>
              <a:rPr kumimoji="0" lang="en-US" sz="180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63884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Group 1"/>
          <p:cNvGrpSpPr/>
          <p:nvPr/>
        </p:nvGrpSpPr>
        <p:grpSpPr>
          <a:xfrm>
            <a:off x="1112837" y="982662"/>
            <a:ext cx="4116126" cy="3886200"/>
            <a:chOff x="3932237" y="982662"/>
            <a:chExt cx="4116126" cy="3886200"/>
          </a:xfrm>
        </p:grpSpPr>
        <p:sp>
          <p:nvSpPr>
            <p:cNvPr id="19" name="Rectangle 18"/>
            <p:cNvSpPr/>
            <p:nvPr/>
          </p:nvSpPr>
          <p:spPr>
            <a:xfrm>
              <a:off x="3945927" y="3106587"/>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Read</a:t>
              </a:r>
            </a:p>
          </p:txBody>
        </p:sp>
        <p:sp>
          <p:nvSpPr>
            <p:cNvPr id="20" name="Rectangle 19"/>
            <p:cNvSpPr/>
            <p:nvPr/>
          </p:nvSpPr>
          <p:spPr>
            <a:xfrm>
              <a:off x="5393183" y="3106587"/>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Read</a:t>
              </a:r>
            </a:p>
          </p:txBody>
        </p:sp>
        <p:cxnSp>
          <p:nvCxnSpPr>
            <p:cNvPr id="9" name="Straight Arrow Connector 8"/>
            <p:cNvCxnSpPr>
              <a:stCxn id="19" idx="2"/>
              <a:endCxn id="66" idx="0"/>
            </p:cNvCxnSpPr>
            <p:nvPr/>
          </p:nvCxnSpPr>
          <p:spPr>
            <a:xfrm flipH="1">
              <a:off x="4536096" y="3427077"/>
              <a:ext cx="1" cy="3755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2"/>
              <a:endCxn id="67" idx="0"/>
            </p:cNvCxnSpPr>
            <p:nvPr/>
          </p:nvCxnSpPr>
          <p:spPr>
            <a:xfrm>
              <a:off x="5983352" y="3427077"/>
              <a:ext cx="0" cy="3755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955969" y="4548372"/>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Write</a:t>
              </a:r>
            </a:p>
          </p:txBody>
        </p:sp>
        <p:sp>
          <p:nvSpPr>
            <p:cNvPr id="42" name="Rectangle 41"/>
            <p:cNvSpPr/>
            <p:nvPr/>
          </p:nvSpPr>
          <p:spPr>
            <a:xfrm>
              <a:off x="5403769" y="4548372"/>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Write</a:t>
              </a:r>
            </a:p>
          </p:txBody>
        </p:sp>
        <p:sp>
          <p:nvSpPr>
            <p:cNvPr id="47" name="Rectangle 46"/>
            <p:cNvSpPr/>
            <p:nvPr/>
          </p:nvSpPr>
          <p:spPr>
            <a:xfrm>
              <a:off x="6827837" y="4548372"/>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Write</a:t>
              </a:r>
            </a:p>
          </p:txBody>
        </p:sp>
        <p:sp>
          <p:nvSpPr>
            <p:cNvPr id="56" name="Rectangle 55"/>
            <p:cNvSpPr/>
            <p:nvPr/>
          </p:nvSpPr>
          <p:spPr>
            <a:xfrm>
              <a:off x="6865990" y="3097705"/>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Read</a:t>
              </a:r>
            </a:p>
          </p:txBody>
        </p:sp>
        <p:cxnSp>
          <p:nvCxnSpPr>
            <p:cNvPr id="58" name="Straight Arrow Connector 57"/>
            <p:cNvCxnSpPr>
              <a:stCxn id="56" idx="2"/>
              <a:endCxn id="69" idx="0"/>
            </p:cNvCxnSpPr>
            <p:nvPr/>
          </p:nvCxnSpPr>
          <p:spPr>
            <a:xfrm>
              <a:off x="7456160" y="3418196"/>
              <a:ext cx="0" cy="3755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945926" y="3802646"/>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Filter</a:t>
              </a:r>
            </a:p>
          </p:txBody>
        </p:sp>
        <p:sp>
          <p:nvSpPr>
            <p:cNvPr id="67" name="Rectangle 66"/>
            <p:cNvSpPr/>
            <p:nvPr/>
          </p:nvSpPr>
          <p:spPr>
            <a:xfrm>
              <a:off x="5393183" y="3802646"/>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Filter</a:t>
              </a:r>
            </a:p>
          </p:txBody>
        </p:sp>
        <p:sp>
          <p:nvSpPr>
            <p:cNvPr id="69" name="Rectangle 68"/>
            <p:cNvSpPr/>
            <p:nvPr/>
          </p:nvSpPr>
          <p:spPr>
            <a:xfrm>
              <a:off x="6865990" y="3793765"/>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Filter</a:t>
              </a:r>
            </a:p>
          </p:txBody>
        </p:sp>
        <p:sp>
          <p:nvSpPr>
            <p:cNvPr id="75" name="Rectangle 74"/>
            <p:cNvSpPr/>
            <p:nvPr/>
          </p:nvSpPr>
          <p:spPr>
            <a:xfrm>
              <a:off x="3932237" y="982662"/>
              <a:ext cx="1184407" cy="12653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CNN,</a:t>
              </a:r>
            </a:p>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FB,</a:t>
              </a:r>
            </a:p>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WH</a:t>
              </a:r>
            </a:p>
          </p:txBody>
        </p:sp>
        <p:sp>
          <p:nvSpPr>
            <p:cNvPr id="5" name="Rectangle 4"/>
            <p:cNvSpPr/>
            <p:nvPr/>
          </p:nvSpPr>
          <p:spPr>
            <a:xfrm>
              <a:off x="3932237" y="2394891"/>
              <a:ext cx="1184407" cy="407958"/>
            </a:xfrm>
            <a:prstGeom prst="rect">
              <a:avLst/>
            </a:prstGeom>
            <a:solidFill>
              <a:srgbClr val="9D81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prstClr val="white"/>
                  </a:solidFill>
                  <a:effectLst/>
                  <a:uLnTx/>
                  <a:uFillTx/>
                  <a:latin typeface="Segoe UI Semibold" panose="020B0702040204020203" pitchFamily="34" charset="0"/>
                  <a:cs typeface="Segoe UI Semibold" panose="020B0702040204020203" pitchFamily="34" charset="0"/>
                </a:rPr>
                <a:t>EXTENT 1</a:t>
              </a:r>
            </a:p>
          </p:txBody>
        </p:sp>
        <p:sp>
          <p:nvSpPr>
            <p:cNvPr id="81" name="Rectangle 80"/>
            <p:cNvSpPr/>
            <p:nvPr/>
          </p:nvSpPr>
          <p:spPr>
            <a:xfrm>
              <a:off x="5391149" y="2405834"/>
              <a:ext cx="1184407" cy="407958"/>
            </a:xfrm>
            <a:prstGeom prst="rect">
              <a:avLst/>
            </a:prstGeom>
            <a:solidFill>
              <a:srgbClr val="9D81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prstClr val="white"/>
                  </a:solidFill>
                  <a:effectLst/>
                  <a:uLnTx/>
                  <a:uFillTx/>
                  <a:latin typeface="Segoe UI Semibold" panose="020B0702040204020203" pitchFamily="34" charset="0"/>
                  <a:cs typeface="Segoe UI Semibold" panose="020B0702040204020203" pitchFamily="34" charset="0"/>
                </a:rPr>
                <a:t>EXTENT 2</a:t>
              </a:r>
            </a:p>
          </p:txBody>
        </p:sp>
        <p:sp>
          <p:nvSpPr>
            <p:cNvPr id="82" name="Rectangle 81"/>
            <p:cNvSpPr/>
            <p:nvPr/>
          </p:nvSpPr>
          <p:spPr>
            <a:xfrm>
              <a:off x="6863956" y="2413633"/>
              <a:ext cx="1184407" cy="407958"/>
            </a:xfrm>
            <a:prstGeom prst="rect">
              <a:avLst/>
            </a:prstGeom>
            <a:solidFill>
              <a:srgbClr val="9D81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prstClr val="white"/>
                  </a:solidFill>
                  <a:effectLst/>
                  <a:uLnTx/>
                  <a:uFillTx/>
                  <a:latin typeface="Segoe UI Semibold" panose="020B0702040204020203" pitchFamily="34" charset="0"/>
                  <a:cs typeface="Segoe UI Semibold" panose="020B0702040204020203" pitchFamily="34" charset="0"/>
                </a:rPr>
                <a:t>EXTENT 3</a:t>
              </a:r>
            </a:p>
          </p:txBody>
        </p:sp>
        <p:cxnSp>
          <p:nvCxnSpPr>
            <p:cNvPr id="84" name="Straight Arrow Connector 83"/>
            <p:cNvCxnSpPr>
              <a:stCxn id="66" idx="2"/>
            </p:cNvCxnSpPr>
            <p:nvPr/>
          </p:nvCxnSpPr>
          <p:spPr>
            <a:xfrm>
              <a:off x="4536096" y="4123136"/>
              <a:ext cx="1" cy="3827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67" idx="2"/>
            </p:cNvCxnSpPr>
            <p:nvPr/>
          </p:nvCxnSpPr>
          <p:spPr>
            <a:xfrm>
              <a:off x="5983352" y="4123136"/>
              <a:ext cx="0" cy="3827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9" idx="2"/>
            </p:cNvCxnSpPr>
            <p:nvPr/>
          </p:nvCxnSpPr>
          <p:spPr>
            <a:xfrm>
              <a:off x="7456160" y="4114254"/>
              <a:ext cx="0" cy="3827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5391149" y="982662"/>
              <a:ext cx="1184407" cy="12653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CNN,</a:t>
              </a:r>
            </a:p>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FB,</a:t>
              </a:r>
            </a:p>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WH</a:t>
              </a:r>
            </a:p>
          </p:txBody>
        </p:sp>
        <p:sp>
          <p:nvSpPr>
            <p:cNvPr id="90" name="Rectangle 89"/>
            <p:cNvSpPr/>
            <p:nvPr/>
          </p:nvSpPr>
          <p:spPr>
            <a:xfrm>
              <a:off x="6850062" y="982662"/>
              <a:ext cx="1184407" cy="12653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CNN,</a:t>
              </a:r>
            </a:p>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FB,</a:t>
              </a:r>
            </a:p>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WH</a:t>
              </a:r>
            </a:p>
          </p:txBody>
        </p:sp>
      </p:grpSp>
      <p:sp>
        <p:nvSpPr>
          <p:cNvPr id="24" name="Rectangle 23"/>
          <p:cNvSpPr/>
          <p:nvPr/>
        </p:nvSpPr>
        <p:spPr>
          <a:xfrm>
            <a:off x="1112837" y="5177888"/>
            <a:ext cx="4075939" cy="1619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lumMod val="65000"/>
                    <a:lumOff val="35000"/>
                  </a:prstClr>
                </a:solidFill>
                <a:effectLst/>
                <a:uLnTx/>
                <a:uFillTx/>
                <a:latin typeface="Segoe UI Light"/>
                <a:cs typeface="Segoe UI Light" panose="020B0502040204020203" pitchFamily="34" charset="0"/>
              </a:rPr>
              <a:t>Because “CNN” could be anywhere, all extents must be read.</a:t>
            </a:r>
          </a:p>
        </p:txBody>
      </p:sp>
      <p:grpSp>
        <p:nvGrpSpPr>
          <p:cNvPr id="25" name="Group 24"/>
          <p:cNvGrpSpPr/>
          <p:nvPr/>
        </p:nvGrpSpPr>
        <p:grpSpPr>
          <a:xfrm>
            <a:off x="7248165" y="982662"/>
            <a:ext cx="4151672" cy="3886200"/>
            <a:chOff x="3819918" y="286733"/>
            <a:chExt cx="4151672" cy="3886200"/>
          </a:xfrm>
        </p:grpSpPr>
        <p:sp>
          <p:nvSpPr>
            <p:cNvPr id="26" name="Rectangle 25"/>
            <p:cNvSpPr/>
            <p:nvPr/>
          </p:nvSpPr>
          <p:spPr>
            <a:xfrm>
              <a:off x="6780665" y="2410658"/>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Read</a:t>
              </a:r>
            </a:p>
          </p:txBody>
        </p:sp>
        <p:cxnSp>
          <p:nvCxnSpPr>
            <p:cNvPr id="27" name="Straight Arrow Connector 26"/>
            <p:cNvCxnSpPr>
              <a:stCxn id="26" idx="2"/>
              <a:endCxn id="29" idx="0"/>
            </p:cNvCxnSpPr>
            <p:nvPr/>
          </p:nvCxnSpPr>
          <p:spPr>
            <a:xfrm>
              <a:off x="7370834" y="2731148"/>
              <a:ext cx="0" cy="3755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791251" y="3852443"/>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Write</a:t>
              </a:r>
            </a:p>
          </p:txBody>
        </p:sp>
        <p:sp>
          <p:nvSpPr>
            <p:cNvPr id="29" name="Rectangle 28"/>
            <p:cNvSpPr/>
            <p:nvPr/>
          </p:nvSpPr>
          <p:spPr>
            <a:xfrm>
              <a:off x="6780665" y="3106717"/>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Filter</a:t>
              </a:r>
            </a:p>
          </p:txBody>
        </p:sp>
        <p:sp>
          <p:nvSpPr>
            <p:cNvPr id="30" name="Rectangle 29"/>
            <p:cNvSpPr/>
            <p:nvPr/>
          </p:nvSpPr>
          <p:spPr>
            <a:xfrm>
              <a:off x="3819918" y="286733"/>
              <a:ext cx="1184407" cy="12653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FB</a:t>
              </a:r>
            </a:p>
          </p:txBody>
        </p:sp>
        <p:sp>
          <p:nvSpPr>
            <p:cNvPr id="31" name="Rectangle 30"/>
            <p:cNvSpPr/>
            <p:nvPr/>
          </p:nvSpPr>
          <p:spPr>
            <a:xfrm>
              <a:off x="3819918" y="1698962"/>
              <a:ext cx="1184407" cy="407958"/>
            </a:xfrm>
            <a:prstGeom prst="rect">
              <a:avLst/>
            </a:prstGeom>
            <a:solidFill>
              <a:srgbClr val="9D81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prstClr val="white"/>
                  </a:solidFill>
                  <a:effectLst/>
                  <a:uLnTx/>
                  <a:uFillTx/>
                  <a:latin typeface="Segoe UI Semibold" panose="020B0702040204020203" pitchFamily="34" charset="0"/>
                  <a:cs typeface="Segoe UI Semibold" panose="020B0702040204020203" pitchFamily="34" charset="0"/>
                </a:rPr>
                <a:t>PARTITION 1</a:t>
              </a:r>
            </a:p>
          </p:txBody>
        </p:sp>
        <p:sp>
          <p:nvSpPr>
            <p:cNvPr id="32" name="Rectangle 31"/>
            <p:cNvSpPr/>
            <p:nvPr/>
          </p:nvSpPr>
          <p:spPr>
            <a:xfrm>
              <a:off x="5278830" y="1709905"/>
              <a:ext cx="1184407" cy="407958"/>
            </a:xfrm>
            <a:prstGeom prst="rect">
              <a:avLst/>
            </a:prstGeom>
            <a:solidFill>
              <a:srgbClr val="9D81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prstClr val="white"/>
                  </a:solidFill>
                  <a:effectLst/>
                  <a:uLnTx/>
                  <a:uFillTx/>
                  <a:latin typeface="Segoe UI Semibold" panose="020B0702040204020203" pitchFamily="34" charset="0"/>
                  <a:cs typeface="Segoe UI Semibold" panose="020B0702040204020203" pitchFamily="34" charset="0"/>
                </a:rPr>
                <a:t>PARTITION 2</a:t>
              </a:r>
            </a:p>
          </p:txBody>
        </p:sp>
        <p:sp>
          <p:nvSpPr>
            <p:cNvPr id="33" name="Rectangle 32"/>
            <p:cNvSpPr/>
            <p:nvPr/>
          </p:nvSpPr>
          <p:spPr>
            <a:xfrm>
              <a:off x="6751637" y="1717704"/>
              <a:ext cx="1184407" cy="407958"/>
            </a:xfrm>
            <a:prstGeom prst="rect">
              <a:avLst/>
            </a:prstGeom>
            <a:solidFill>
              <a:srgbClr val="9D81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prstClr val="white"/>
                  </a:solidFill>
                  <a:effectLst/>
                  <a:uLnTx/>
                  <a:uFillTx/>
                  <a:latin typeface="Segoe UI Semibold" panose="020B0702040204020203" pitchFamily="34" charset="0"/>
                  <a:cs typeface="Segoe UI Semibold" panose="020B0702040204020203" pitchFamily="34" charset="0"/>
                </a:rPr>
                <a:t>PARTITION 3</a:t>
              </a:r>
            </a:p>
          </p:txBody>
        </p:sp>
        <p:cxnSp>
          <p:nvCxnSpPr>
            <p:cNvPr id="34" name="Straight Arrow Connector 33"/>
            <p:cNvCxnSpPr>
              <a:stCxn id="29" idx="2"/>
            </p:cNvCxnSpPr>
            <p:nvPr/>
          </p:nvCxnSpPr>
          <p:spPr>
            <a:xfrm>
              <a:off x="7370834" y="3427207"/>
              <a:ext cx="0" cy="3827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278830" y="286733"/>
              <a:ext cx="1184407" cy="12653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WH</a:t>
              </a:r>
            </a:p>
          </p:txBody>
        </p:sp>
        <p:sp>
          <p:nvSpPr>
            <p:cNvPr id="36" name="Rectangle 35"/>
            <p:cNvSpPr/>
            <p:nvPr/>
          </p:nvSpPr>
          <p:spPr>
            <a:xfrm>
              <a:off x="6737743" y="286733"/>
              <a:ext cx="1184407" cy="12653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CNN</a:t>
              </a:r>
            </a:p>
          </p:txBody>
        </p:sp>
      </p:grpSp>
      <p:sp>
        <p:nvSpPr>
          <p:cNvPr id="38" name="Rectangle 37"/>
          <p:cNvSpPr/>
          <p:nvPr/>
        </p:nvSpPr>
        <p:spPr>
          <a:xfrm>
            <a:off x="7248165" y="5177888"/>
            <a:ext cx="4151672" cy="1619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lumMod val="65000"/>
                    <a:lumOff val="35000"/>
                  </a:prstClr>
                </a:solidFill>
                <a:effectLst/>
                <a:uLnTx/>
                <a:uFillTx/>
                <a:latin typeface="Segoe UI Light"/>
                <a:cs typeface="Segoe UI Light" panose="020B0502040204020203" pitchFamily="34" charset="0"/>
              </a:rPr>
              <a:t>Thanks to “Partition Elimination” and the U-SQL Table, the job only reads from the extent that is known to have the relevant key</a:t>
            </a:r>
          </a:p>
        </p:txBody>
      </p:sp>
      <p:sp>
        <p:nvSpPr>
          <p:cNvPr id="39" name="Title 1"/>
          <p:cNvSpPr txBox="1">
            <a:spLocks/>
          </p:cNvSpPr>
          <p:nvPr/>
        </p:nvSpPr>
        <p:spPr>
          <a:xfrm>
            <a:off x="574081" y="151838"/>
            <a:ext cx="5008601" cy="751666"/>
          </a:xfrm>
          <a:prstGeom prst="rect">
            <a:avLst/>
          </a:prstGeom>
        </p:spPr>
        <p:txBody>
          <a:bodyPr vert="horz" lIns="91440" tIns="45720" rIns="91440" bIns="45720" rtlCol="0" anchor="ctr">
            <a:normAutofit/>
          </a:bodyPr>
          <a:lstStyle>
            <a:lvl1pPr algn="l" defTabSz="932578" rtl="0" eaLnBrk="1" latinLnBrk="0" hangingPunct="1">
              <a:lnSpc>
                <a:spcPct val="90000"/>
              </a:lnSpc>
              <a:spcBef>
                <a:spcPct val="0"/>
              </a:spcBef>
              <a:buNone/>
              <a:defRPr sz="4487" kern="1200">
                <a:solidFill>
                  <a:schemeClr val="tx1"/>
                </a:solidFill>
                <a:latin typeface="+mj-lt"/>
                <a:ea typeface="+mj-ea"/>
                <a:cs typeface="+mj-cs"/>
              </a:defRPr>
            </a:lvl1pPr>
          </a:lstStyle>
          <a:p>
            <a:pPr marL="0" marR="0" lvl="0" indent="0" algn="ctr" defTabSz="932578"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mj-lt"/>
                <a:ea typeface="+mj-ea"/>
                <a:cs typeface="+mj-cs"/>
              </a:rPr>
              <a:t>File</a:t>
            </a:r>
          </a:p>
        </p:txBody>
      </p:sp>
      <p:sp>
        <p:nvSpPr>
          <p:cNvPr id="40" name="Title 1"/>
          <p:cNvSpPr txBox="1">
            <a:spLocks/>
          </p:cNvSpPr>
          <p:nvPr/>
        </p:nvSpPr>
        <p:spPr>
          <a:xfrm>
            <a:off x="6489683" y="154796"/>
            <a:ext cx="5762983" cy="751666"/>
          </a:xfrm>
          <a:prstGeom prst="rect">
            <a:avLst/>
          </a:prstGeom>
        </p:spPr>
        <p:txBody>
          <a:bodyPr vert="horz" lIns="91440" tIns="45720" rIns="91440" bIns="45720" rtlCol="0" anchor="ctr">
            <a:noAutofit/>
          </a:bodyPr>
          <a:lstStyle>
            <a:lvl1pPr algn="l" defTabSz="932578" rtl="0" eaLnBrk="1" latinLnBrk="0" hangingPunct="1">
              <a:lnSpc>
                <a:spcPct val="90000"/>
              </a:lnSpc>
              <a:spcBef>
                <a:spcPct val="0"/>
              </a:spcBef>
              <a:buNone/>
              <a:defRPr sz="4487" kern="1200">
                <a:solidFill>
                  <a:schemeClr val="tx1"/>
                </a:solidFill>
                <a:latin typeface="+mj-lt"/>
                <a:ea typeface="+mj-ea"/>
                <a:cs typeface="+mj-cs"/>
              </a:defRPr>
            </a:lvl1pPr>
          </a:lstStyle>
          <a:p>
            <a:pPr marL="0" marR="0" lvl="0" indent="0" algn="ctr" defTabSz="932578"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mj-lt"/>
                <a:ea typeface="+mj-ea"/>
                <a:cs typeface="+mj-cs"/>
              </a:rPr>
              <a:t>U-SQL Table Partitioned by Domain</a:t>
            </a:r>
          </a:p>
        </p:txBody>
      </p:sp>
      <p:cxnSp>
        <p:nvCxnSpPr>
          <p:cNvPr id="41" name="Straight Connector 40"/>
          <p:cNvCxnSpPr/>
          <p:nvPr/>
        </p:nvCxnSpPr>
        <p:spPr>
          <a:xfrm>
            <a:off x="6218237" y="151838"/>
            <a:ext cx="0" cy="6393424"/>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5639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lgn="ctr"/>
            <a:r>
              <a:rPr lang="en-US" sz="4800" dirty="0"/>
              <a:t>How many clicks per domain?</a:t>
            </a:r>
          </a:p>
        </p:txBody>
      </p:sp>
      <p:sp>
        <p:nvSpPr>
          <p:cNvPr id="4" name="Rectangle 3"/>
          <p:cNvSpPr/>
          <p:nvPr/>
        </p:nvSpPr>
        <p:spPr>
          <a:xfrm>
            <a:off x="2789237" y="2582862"/>
            <a:ext cx="7421968" cy="282524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defTabSz="777149" eaLnBrk="1" fontAlgn="auto" latinLnBrk="0" hangingPunct="1">
              <a:lnSpc>
                <a:spcPct val="100000"/>
              </a:lnSpc>
              <a:spcBef>
                <a:spcPts val="0"/>
              </a:spcBef>
              <a:spcAft>
                <a:spcPts val="0"/>
              </a:spcAft>
              <a:buClrTx/>
              <a:buSzTx/>
              <a:buFontTx/>
              <a:buNone/>
              <a:tabLst/>
              <a:defRPr/>
            </a:pPr>
            <a:r>
              <a:rPr kumimoji="0" lang="en-US" sz="238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t>@rows = SELECT </a:t>
            </a:r>
          </a:p>
          <a:p>
            <a:pPr marL="0" marR="0" lvl="0" indent="0" defTabSz="777149" eaLnBrk="1" fontAlgn="auto" latinLnBrk="0" hangingPunct="1">
              <a:lnSpc>
                <a:spcPct val="100000"/>
              </a:lnSpc>
              <a:spcBef>
                <a:spcPts val="0"/>
              </a:spcBef>
              <a:spcAft>
                <a:spcPts val="0"/>
              </a:spcAft>
              <a:buClrTx/>
              <a:buSzTx/>
              <a:buFontTx/>
              <a:buNone/>
              <a:tabLst/>
              <a:defRPr/>
            </a:pPr>
            <a:r>
              <a:rPr kumimoji="0" lang="en-US" sz="238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t>               Domain, </a:t>
            </a:r>
          </a:p>
          <a:p>
            <a:pPr marL="0" marR="0" lvl="0" indent="0" defTabSz="777149" eaLnBrk="1" fontAlgn="auto" latinLnBrk="0" hangingPunct="1">
              <a:lnSpc>
                <a:spcPct val="100000"/>
              </a:lnSpc>
              <a:spcBef>
                <a:spcPts val="0"/>
              </a:spcBef>
              <a:spcAft>
                <a:spcPts val="0"/>
              </a:spcAft>
              <a:buClrTx/>
              <a:buSzTx/>
              <a:buFontTx/>
              <a:buNone/>
              <a:tabLst/>
              <a:defRPr/>
            </a:pPr>
            <a:r>
              <a:rPr kumimoji="0" lang="en-US" sz="238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t>               SUM(Clicks) AS </a:t>
            </a:r>
            <a:r>
              <a:rPr kumimoji="0" lang="en-US" sz="2380" b="0" i="0" u="none" strike="noStrike" kern="0" cap="none" spc="0" normalizeH="0" baseline="0" noProof="0" dirty="0" err="1">
                <a:ln>
                  <a:noFill/>
                </a:ln>
                <a:solidFill>
                  <a:schemeClr val="tx1"/>
                </a:solidFill>
                <a:effectLst/>
                <a:uLnTx/>
                <a:uFillTx/>
                <a:latin typeface="Consolas" panose="020B0609020204030204" pitchFamily="49" charset="0"/>
                <a:cs typeface="Consolas" panose="020B0609020204030204" pitchFamily="49" charset="0"/>
              </a:rPr>
              <a:t>TotalClicks</a:t>
            </a:r>
            <a:br>
              <a:rPr kumimoji="0" lang="en-US" sz="238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br>
            <a:r>
              <a:rPr kumimoji="0" lang="en-US" sz="238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t>        FROM @</a:t>
            </a:r>
            <a:r>
              <a:rPr kumimoji="0" lang="en-US" sz="2380" b="0" i="0" u="none" strike="noStrike" kern="0" cap="none" spc="0" normalizeH="0" baseline="0" noProof="0" dirty="0" err="1">
                <a:ln>
                  <a:noFill/>
                </a:ln>
                <a:solidFill>
                  <a:schemeClr val="tx1"/>
                </a:solidFill>
                <a:effectLst/>
                <a:uLnTx/>
                <a:uFillTx/>
                <a:latin typeface="Consolas" panose="020B0609020204030204" pitchFamily="49" charset="0"/>
                <a:cs typeface="Consolas" panose="020B0609020204030204" pitchFamily="49" charset="0"/>
              </a:rPr>
              <a:t>ClickData</a:t>
            </a:r>
            <a:br>
              <a:rPr kumimoji="0" lang="en-US" sz="238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br>
            <a:r>
              <a:rPr kumimoji="0" lang="en-US" sz="238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t>        GROUP BY Domain;</a:t>
            </a:r>
          </a:p>
          <a:p>
            <a:pPr marL="0" marR="0" lvl="0" indent="0" defTabSz="777149" eaLnBrk="1" fontAlgn="auto" latinLnBrk="0" hangingPunct="1">
              <a:lnSpc>
                <a:spcPct val="100000"/>
              </a:lnSpc>
              <a:spcBef>
                <a:spcPts val="0"/>
              </a:spcBef>
              <a:spcAft>
                <a:spcPts val="0"/>
              </a:spcAft>
              <a:buClrTx/>
              <a:buSzTx/>
              <a:buFontTx/>
              <a:buNone/>
              <a:tabLst/>
              <a:defRPr/>
            </a:pPr>
            <a:endParaRPr kumimoji="0" lang="en-US" sz="2380" b="0" i="0" u="none" strike="noStrike" kern="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20630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74081" y="151838"/>
            <a:ext cx="5008601" cy="751666"/>
          </a:xfrm>
        </p:spPr>
        <p:txBody>
          <a:bodyPr>
            <a:normAutofit/>
          </a:bodyPr>
          <a:lstStyle/>
          <a:p>
            <a:pPr algn="ctr"/>
            <a:r>
              <a:rPr lang="en-US" sz="2800" dirty="0"/>
              <a:t>File</a:t>
            </a:r>
          </a:p>
        </p:txBody>
      </p:sp>
      <p:grpSp>
        <p:nvGrpSpPr>
          <p:cNvPr id="3" name="Group 2"/>
          <p:cNvGrpSpPr/>
          <p:nvPr/>
        </p:nvGrpSpPr>
        <p:grpSpPr>
          <a:xfrm>
            <a:off x="808037" y="1075671"/>
            <a:ext cx="4553274" cy="5623355"/>
            <a:chOff x="6327980" y="173040"/>
            <a:chExt cx="4553274" cy="5623355"/>
          </a:xfrm>
        </p:grpSpPr>
        <p:sp>
          <p:nvSpPr>
            <p:cNvPr id="19" name="Rectangle 18"/>
            <p:cNvSpPr/>
            <p:nvPr/>
          </p:nvSpPr>
          <p:spPr>
            <a:xfrm>
              <a:off x="6475656" y="1963587"/>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Read</a:t>
              </a:r>
            </a:p>
          </p:txBody>
        </p:sp>
        <p:sp>
          <p:nvSpPr>
            <p:cNvPr id="20" name="Rectangle 19"/>
            <p:cNvSpPr/>
            <p:nvPr/>
          </p:nvSpPr>
          <p:spPr>
            <a:xfrm>
              <a:off x="7922912" y="1963587"/>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Read</a:t>
              </a:r>
            </a:p>
          </p:txBody>
        </p:sp>
        <p:cxnSp>
          <p:nvCxnSpPr>
            <p:cNvPr id="9" name="Straight Arrow Connector 8"/>
            <p:cNvCxnSpPr>
              <a:stCxn id="19" idx="2"/>
              <a:endCxn id="66" idx="0"/>
            </p:cNvCxnSpPr>
            <p:nvPr/>
          </p:nvCxnSpPr>
          <p:spPr>
            <a:xfrm flipH="1">
              <a:off x="7065825" y="2284077"/>
              <a:ext cx="1" cy="3755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2"/>
              <a:endCxn id="67" idx="0"/>
            </p:cNvCxnSpPr>
            <p:nvPr/>
          </p:nvCxnSpPr>
          <p:spPr>
            <a:xfrm>
              <a:off x="8513081" y="2284077"/>
              <a:ext cx="0" cy="3755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475656" y="3362929"/>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Partition</a:t>
              </a:r>
            </a:p>
          </p:txBody>
        </p:sp>
        <p:sp>
          <p:nvSpPr>
            <p:cNvPr id="33" name="Rectangle 32"/>
            <p:cNvSpPr/>
            <p:nvPr/>
          </p:nvSpPr>
          <p:spPr>
            <a:xfrm>
              <a:off x="7922912" y="3362929"/>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Partition</a:t>
              </a:r>
            </a:p>
          </p:txBody>
        </p:sp>
        <p:sp>
          <p:nvSpPr>
            <p:cNvPr id="36" name="Rectangle 35"/>
            <p:cNvSpPr/>
            <p:nvPr/>
          </p:nvSpPr>
          <p:spPr>
            <a:xfrm>
              <a:off x="6327980" y="4838507"/>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Full </a:t>
              </a:r>
              <a:r>
                <a:rPr kumimoji="0" lang="en-US" sz="1428" b="0" i="0" u="none" strike="noStrike" kern="0" cap="none" spc="0" normalizeH="0" baseline="0" noProof="0" dirty="0" err="1">
                  <a:ln>
                    <a:noFill/>
                  </a:ln>
                  <a:solidFill>
                    <a:schemeClr val="tx1"/>
                  </a:solidFill>
                  <a:effectLst/>
                  <a:uLnTx/>
                  <a:uFillTx/>
                  <a:latin typeface="Segoe UI Semibold" panose="020B0702040204020203" pitchFamily="34" charset="0"/>
                  <a:cs typeface="Segoe UI Semibold" panose="020B0702040204020203" pitchFamily="34" charset="0"/>
                </a:rPr>
                <a:t>Agg</a:t>
              </a:r>
              <a:endPar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endParaRPr>
            </a:p>
          </p:txBody>
        </p:sp>
        <p:sp>
          <p:nvSpPr>
            <p:cNvPr id="37" name="Rectangle 36"/>
            <p:cNvSpPr/>
            <p:nvPr/>
          </p:nvSpPr>
          <p:spPr>
            <a:xfrm>
              <a:off x="6327980" y="5475905"/>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Write</a:t>
              </a:r>
            </a:p>
          </p:txBody>
        </p:sp>
        <p:cxnSp>
          <p:nvCxnSpPr>
            <p:cNvPr id="38" name="Straight Arrow Connector 37"/>
            <p:cNvCxnSpPr/>
            <p:nvPr/>
          </p:nvCxnSpPr>
          <p:spPr>
            <a:xfrm>
              <a:off x="6918149" y="5155416"/>
              <a:ext cx="0" cy="3204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963078" y="4826943"/>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Full </a:t>
              </a:r>
              <a:r>
                <a:rPr kumimoji="0" lang="en-US" sz="1428" b="0" i="0" u="none" strike="noStrike" kern="0" cap="none" spc="0" normalizeH="0" baseline="0" noProof="0" dirty="0" err="1">
                  <a:ln>
                    <a:noFill/>
                  </a:ln>
                  <a:solidFill>
                    <a:schemeClr val="tx1"/>
                  </a:solidFill>
                  <a:effectLst/>
                  <a:uLnTx/>
                  <a:uFillTx/>
                  <a:latin typeface="Segoe UI Semibold" panose="020B0702040204020203" pitchFamily="34" charset="0"/>
                  <a:cs typeface="Segoe UI Semibold" panose="020B0702040204020203" pitchFamily="34" charset="0"/>
                </a:rPr>
                <a:t>Agg</a:t>
              </a:r>
              <a:endPar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endParaRPr>
            </a:p>
          </p:txBody>
        </p:sp>
        <p:sp>
          <p:nvSpPr>
            <p:cNvPr id="42" name="Rectangle 41"/>
            <p:cNvSpPr/>
            <p:nvPr/>
          </p:nvSpPr>
          <p:spPr>
            <a:xfrm>
              <a:off x="7963078" y="5464342"/>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Write</a:t>
              </a:r>
            </a:p>
          </p:txBody>
        </p:sp>
        <p:cxnSp>
          <p:nvCxnSpPr>
            <p:cNvPr id="43" name="Straight Arrow Connector 42"/>
            <p:cNvCxnSpPr/>
            <p:nvPr/>
          </p:nvCxnSpPr>
          <p:spPr>
            <a:xfrm>
              <a:off x="8553248" y="5143852"/>
              <a:ext cx="0" cy="3204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9700915" y="4815379"/>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Full </a:t>
              </a:r>
              <a:r>
                <a:rPr kumimoji="0" lang="en-US" sz="1428" b="0" i="0" u="none" strike="noStrike" kern="0" cap="none" spc="0" normalizeH="0" baseline="0" noProof="0" dirty="0" err="1">
                  <a:ln>
                    <a:noFill/>
                  </a:ln>
                  <a:solidFill>
                    <a:schemeClr val="tx1"/>
                  </a:solidFill>
                  <a:effectLst/>
                  <a:uLnTx/>
                  <a:uFillTx/>
                  <a:latin typeface="Segoe UI Semibold" panose="020B0702040204020203" pitchFamily="34" charset="0"/>
                  <a:cs typeface="Segoe UI Semibold" panose="020B0702040204020203" pitchFamily="34" charset="0"/>
                </a:rPr>
                <a:t>Agg</a:t>
              </a:r>
              <a:endPar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endParaRPr>
            </a:p>
          </p:txBody>
        </p:sp>
        <p:sp>
          <p:nvSpPr>
            <p:cNvPr id="47" name="Rectangle 46"/>
            <p:cNvSpPr/>
            <p:nvPr/>
          </p:nvSpPr>
          <p:spPr>
            <a:xfrm>
              <a:off x="9700915" y="5452778"/>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Write</a:t>
              </a:r>
            </a:p>
          </p:txBody>
        </p:sp>
        <p:cxnSp>
          <p:nvCxnSpPr>
            <p:cNvPr id="48" name="Straight Arrow Connector 47"/>
            <p:cNvCxnSpPr/>
            <p:nvPr/>
          </p:nvCxnSpPr>
          <p:spPr>
            <a:xfrm>
              <a:off x="10291084" y="5132287"/>
              <a:ext cx="0" cy="3204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9395719" y="1954705"/>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Read</a:t>
              </a:r>
            </a:p>
          </p:txBody>
        </p:sp>
        <p:cxnSp>
          <p:nvCxnSpPr>
            <p:cNvPr id="58" name="Straight Arrow Connector 57"/>
            <p:cNvCxnSpPr>
              <a:stCxn id="56" idx="2"/>
              <a:endCxn id="69" idx="0"/>
            </p:cNvCxnSpPr>
            <p:nvPr/>
          </p:nvCxnSpPr>
          <p:spPr>
            <a:xfrm>
              <a:off x="9985889" y="2275196"/>
              <a:ext cx="0" cy="3755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9395719" y="3354049"/>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Partition</a:t>
              </a:r>
            </a:p>
          </p:txBody>
        </p:sp>
        <p:cxnSp>
          <p:nvCxnSpPr>
            <p:cNvPr id="68" name="Straight Arrow Connector 67"/>
            <p:cNvCxnSpPr>
              <a:stCxn id="32" idx="2"/>
              <a:endCxn id="41" idx="0"/>
            </p:cNvCxnSpPr>
            <p:nvPr/>
          </p:nvCxnSpPr>
          <p:spPr>
            <a:xfrm>
              <a:off x="7065825" y="3683419"/>
              <a:ext cx="1487423" cy="11435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32" idx="2"/>
              <a:endCxn id="46" idx="0"/>
            </p:cNvCxnSpPr>
            <p:nvPr/>
          </p:nvCxnSpPr>
          <p:spPr>
            <a:xfrm>
              <a:off x="7065826" y="3683419"/>
              <a:ext cx="3225259" cy="11319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2" idx="2"/>
              <a:endCxn id="36" idx="0"/>
            </p:cNvCxnSpPr>
            <p:nvPr/>
          </p:nvCxnSpPr>
          <p:spPr>
            <a:xfrm flipH="1">
              <a:off x="6918149" y="3683419"/>
              <a:ext cx="147676" cy="11550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3" idx="2"/>
              <a:endCxn id="36" idx="0"/>
            </p:cNvCxnSpPr>
            <p:nvPr/>
          </p:nvCxnSpPr>
          <p:spPr>
            <a:xfrm flipH="1">
              <a:off x="6918150" y="3683419"/>
              <a:ext cx="1594932" cy="11550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64" idx="2"/>
              <a:endCxn id="36" idx="0"/>
            </p:cNvCxnSpPr>
            <p:nvPr/>
          </p:nvCxnSpPr>
          <p:spPr>
            <a:xfrm flipH="1">
              <a:off x="6918150" y="3674539"/>
              <a:ext cx="3067740" cy="11639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33" idx="2"/>
              <a:endCxn id="41" idx="0"/>
            </p:cNvCxnSpPr>
            <p:nvPr/>
          </p:nvCxnSpPr>
          <p:spPr>
            <a:xfrm>
              <a:off x="8513082" y="3683419"/>
              <a:ext cx="40167" cy="11435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33" idx="2"/>
              <a:endCxn id="46" idx="0"/>
            </p:cNvCxnSpPr>
            <p:nvPr/>
          </p:nvCxnSpPr>
          <p:spPr>
            <a:xfrm>
              <a:off x="8513081" y="3683419"/>
              <a:ext cx="1778003" cy="11319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64" idx="2"/>
              <a:endCxn id="41" idx="0"/>
            </p:cNvCxnSpPr>
            <p:nvPr/>
          </p:nvCxnSpPr>
          <p:spPr>
            <a:xfrm flipH="1">
              <a:off x="8553248" y="3674539"/>
              <a:ext cx="1432641" cy="11524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64" idx="2"/>
              <a:endCxn id="46" idx="0"/>
            </p:cNvCxnSpPr>
            <p:nvPr/>
          </p:nvCxnSpPr>
          <p:spPr>
            <a:xfrm>
              <a:off x="9985889" y="3674539"/>
              <a:ext cx="305195" cy="11408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475655" y="2659646"/>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Partial </a:t>
              </a:r>
              <a:r>
                <a:rPr kumimoji="0" lang="en-US" sz="1428" b="0" i="0" u="none" strike="noStrike" kern="0" cap="none" spc="0" normalizeH="0" baseline="0" noProof="0" dirty="0" err="1">
                  <a:ln>
                    <a:noFill/>
                  </a:ln>
                  <a:solidFill>
                    <a:schemeClr val="tx1"/>
                  </a:solidFill>
                  <a:effectLst/>
                  <a:uLnTx/>
                  <a:uFillTx/>
                  <a:latin typeface="Segoe UI Semibold" panose="020B0702040204020203" pitchFamily="34" charset="0"/>
                  <a:cs typeface="Segoe UI Semibold" panose="020B0702040204020203" pitchFamily="34" charset="0"/>
                </a:rPr>
                <a:t>Agg</a:t>
              </a:r>
              <a:endPar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endParaRPr>
            </a:p>
          </p:txBody>
        </p:sp>
        <p:sp>
          <p:nvSpPr>
            <p:cNvPr id="67" name="Rectangle 66"/>
            <p:cNvSpPr/>
            <p:nvPr/>
          </p:nvSpPr>
          <p:spPr>
            <a:xfrm>
              <a:off x="7922912" y="2659646"/>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Partial </a:t>
              </a:r>
              <a:r>
                <a:rPr kumimoji="0" lang="en-US" sz="1428" b="0" i="0" u="none" strike="noStrike" kern="0" cap="none" spc="0" normalizeH="0" baseline="0" noProof="0" dirty="0" err="1">
                  <a:ln>
                    <a:noFill/>
                  </a:ln>
                  <a:solidFill>
                    <a:schemeClr val="tx1"/>
                  </a:solidFill>
                  <a:effectLst/>
                  <a:uLnTx/>
                  <a:uFillTx/>
                  <a:latin typeface="Segoe UI Semibold" panose="020B0702040204020203" pitchFamily="34" charset="0"/>
                  <a:cs typeface="Segoe UI Semibold" panose="020B0702040204020203" pitchFamily="34" charset="0"/>
                </a:rPr>
                <a:t>Agg</a:t>
              </a:r>
              <a:endPar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endParaRPr>
            </a:p>
          </p:txBody>
        </p:sp>
        <p:sp>
          <p:nvSpPr>
            <p:cNvPr id="69" name="Rectangle 68"/>
            <p:cNvSpPr/>
            <p:nvPr/>
          </p:nvSpPr>
          <p:spPr>
            <a:xfrm>
              <a:off x="9395719" y="2650765"/>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Partial </a:t>
              </a:r>
              <a:r>
                <a:rPr kumimoji="0" lang="en-US" sz="1428" b="0" i="0" u="none" strike="noStrike" kern="0" cap="none" spc="0" normalizeH="0" baseline="0" noProof="0" dirty="0" err="1">
                  <a:ln>
                    <a:noFill/>
                  </a:ln>
                  <a:solidFill>
                    <a:schemeClr val="tx1"/>
                  </a:solidFill>
                  <a:effectLst/>
                  <a:uLnTx/>
                  <a:uFillTx/>
                  <a:latin typeface="Segoe UI Semibold" panose="020B0702040204020203" pitchFamily="34" charset="0"/>
                  <a:cs typeface="Segoe UI Semibold" panose="020B0702040204020203" pitchFamily="34" charset="0"/>
                </a:rPr>
                <a:t>Agg</a:t>
              </a:r>
              <a:endPar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endParaRPr>
            </a:p>
          </p:txBody>
        </p:sp>
        <p:sp>
          <p:nvSpPr>
            <p:cNvPr id="75" name="Rectangle 74"/>
            <p:cNvSpPr/>
            <p:nvPr/>
          </p:nvSpPr>
          <p:spPr>
            <a:xfrm>
              <a:off x="6461966" y="173040"/>
              <a:ext cx="1184407" cy="9319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CNN,</a:t>
              </a:r>
            </a:p>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FB,</a:t>
              </a:r>
            </a:p>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WH</a:t>
              </a:r>
            </a:p>
          </p:txBody>
        </p:sp>
        <p:sp>
          <p:nvSpPr>
            <p:cNvPr id="5" name="Rectangle 4"/>
            <p:cNvSpPr/>
            <p:nvPr/>
          </p:nvSpPr>
          <p:spPr>
            <a:xfrm>
              <a:off x="6461966" y="1251891"/>
              <a:ext cx="1184407" cy="407958"/>
            </a:xfrm>
            <a:prstGeom prst="rect">
              <a:avLst/>
            </a:prstGeom>
            <a:solidFill>
              <a:srgbClr val="9D81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prstClr val="white"/>
                  </a:solidFill>
                  <a:effectLst/>
                  <a:uLnTx/>
                  <a:uFillTx/>
                  <a:latin typeface="Segoe UI Semibold" panose="020B0702040204020203" pitchFamily="34" charset="0"/>
                  <a:cs typeface="Segoe UI Semibold" panose="020B0702040204020203" pitchFamily="34" charset="0"/>
                </a:rPr>
                <a:t>EXTENT 1</a:t>
              </a:r>
            </a:p>
          </p:txBody>
        </p:sp>
        <p:sp>
          <p:nvSpPr>
            <p:cNvPr id="81" name="Rectangle 80"/>
            <p:cNvSpPr/>
            <p:nvPr/>
          </p:nvSpPr>
          <p:spPr>
            <a:xfrm>
              <a:off x="7920878" y="1262834"/>
              <a:ext cx="1184407" cy="407958"/>
            </a:xfrm>
            <a:prstGeom prst="rect">
              <a:avLst/>
            </a:prstGeom>
            <a:solidFill>
              <a:srgbClr val="9D81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prstClr val="white"/>
                  </a:solidFill>
                  <a:effectLst/>
                  <a:uLnTx/>
                  <a:uFillTx/>
                  <a:latin typeface="Segoe UI Semibold" panose="020B0702040204020203" pitchFamily="34" charset="0"/>
                  <a:cs typeface="Segoe UI Semibold" panose="020B0702040204020203" pitchFamily="34" charset="0"/>
                </a:rPr>
                <a:t>EXTENT 2</a:t>
              </a:r>
            </a:p>
          </p:txBody>
        </p:sp>
        <p:sp>
          <p:nvSpPr>
            <p:cNvPr id="82" name="Rectangle 81"/>
            <p:cNvSpPr/>
            <p:nvPr/>
          </p:nvSpPr>
          <p:spPr>
            <a:xfrm>
              <a:off x="9393685" y="1270633"/>
              <a:ext cx="1184407" cy="407958"/>
            </a:xfrm>
            <a:prstGeom prst="rect">
              <a:avLst/>
            </a:prstGeom>
            <a:solidFill>
              <a:srgbClr val="9D81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prstClr val="white"/>
                  </a:solidFill>
                  <a:effectLst/>
                  <a:uLnTx/>
                  <a:uFillTx/>
                  <a:latin typeface="Segoe UI Semibold" panose="020B0702040204020203" pitchFamily="34" charset="0"/>
                  <a:cs typeface="Segoe UI Semibold" panose="020B0702040204020203" pitchFamily="34" charset="0"/>
                </a:rPr>
                <a:t>EXTENT 3</a:t>
              </a:r>
            </a:p>
          </p:txBody>
        </p:sp>
        <p:cxnSp>
          <p:nvCxnSpPr>
            <p:cNvPr id="84" name="Straight Arrow Connector 83"/>
            <p:cNvCxnSpPr>
              <a:stCxn id="66" idx="2"/>
              <a:endCxn id="32" idx="0"/>
            </p:cNvCxnSpPr>
            <p:nvPr/>
          </p:nvCxnSpPr>
          <p:spPr>
            <a:xfrm>
              <a:off x="7065825" y="2980136"/>
              <a:ext cx="1" cy="3827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67" idx="2"/>
              <a:endCxn id="33" idx="0"/>
            </p:cNvCxnSpPr>
            <p:nvPr/>
          </p:nvCxnSpPr>
          <p:spPr>
            <a:xfrm>
              <a:off x="8513081" y="2980136"/>
              <a:ext cx="0" cy="3827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9" idx="2"/>
              <a:endCxn id="64" idx="0"/>
            </p:cNvCxnSpPr>
            <p:nvPr/>
          </p:nvCxnSpPr>
          <p:spPr>
            <a:xfrm>
              <a:off x="9985889" y="2971254"/>
              <a:ext cx="0" cy="3827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7920878" y="173040"/>
              <a:ext cx="1184407" cy="9319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CNN,</a:t>
              </a:r>
            </a:p>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FB,</a:t>
              </a:r>
            </a:p>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WH</a:t>
              </a:r>
            </a:p>
          </p:txBody>
        </p:sp>
        <p:sp>
          <p:nvSpPr>
            <p:cNvPr id="90" name="Rectangle 89"/>
            <p:cNvSpPr/>
            <p:nvPr/>
          </p:nvSpPr>
          <p:spPr>
            <a:xfrm>
              <a:off x="9379791" y="173040"/>
              <a:ext cx="1184407" cy="9319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CNN,</a:t>
              </a:r>
            </a:p>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FB,</a:t>
              </a:r>
            </a:p>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WH</a:t>
              </a:r>
            </a:p>
          </p:txBody>
        </p:sp>
      </p:grpSp>
      <p:sp>
        <p:nvSpPr>
          <p:cNvPr id="49" name="Title 1"/>
          <p:cNvSpPr txBox="1">
            <a:spLocks/>
          </p:cNvSpPr>
          <p:nvPr/>
        </p:nvSpPr>
        <p:spPr>
          <a:xfrm>
            <a:off x="6489683" y="154796"/>
            <a:ext cx="5762983" cy="751666"/>
          </a:xfrm>
          <a:prstGeom prst="rect">
            <a:avLst/>
          </a:prstGeom>
        </p:spPr>
        <p:txBody>
          <a:bodyPr vert="horz" lIns="91440" tIns="45720" rIns="91440" bIns="45720" rtlCol="0" anchor="ctr">
            <a:noAutofit/>
          </a:bodyPr>
          <a:lstStyle>
            <a:lvl1pPr algn="l" defTabSz="932578" rtl="0" eaLnBrk="1" latinLnBrk="0" hangingPunct="1">
              <a:lnSpc>
                <a:spcPct val="90000"/>
              </a:lnSpc>
              <a:spcBef>
                <a:spcPct val="0"/>
              </a:spcBef>
              <a:buNone/>
              <a:defRPr sz="4487" kern="1200">
                <a:solidFill>
                  <a:schemeClr val="tx1"/>
                </a:solidFill>
                <a:latin typeface="+mj-lt"/>
                <a:ea typeface="+mj-ea"/>
                <a:cs typeface="+mj-cs"/>
              </a:defRPr>
            </a:lvl1pPr>
          </a:lstStyle>
          <a:p>
            <a:pPr marL="0" marR="0" lvl="0" indent="0" algn="ctr" defTabSz="932578"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mj-lt"/>
                <a:ea typeface="+mj-ea"/>
                <a:cs typeface="+mj-cs"/>
              </a:rPr>
              <a:t>U-SQL Table Partitioned by Domain</a:t>
            </a:r>
          </a:p>
        </p:txBody>
      </p:sp>
      <p:grpSp>
        <p:nvGrpSpPr>
          <p:cNvPr id="6" name="Group 5"/>
          <p:cNvGrpSpPr/>
          <p:nvPr/>
        </p:nvGrpSpPr>
        <p:grpSpPr>
          <a:xfrm>
            <a:off x="7040822" y="686617"/>
            <a:ext cx="4895691" cy="3971176"/>
            <a:chOff x="5350456" y="293102"/>
            <a:chExt cx="4895691" cy="3971176"/>
          </a:xfrm>
        </p:grpSpPr>
        <p:sp>
          <p:nvSpPr>
            <p:cNvPr id="50" name="Rectangle 49"/>
            <p:cNvSpPr/>
            <p:nvPr/>
          </p:nvSpPr>
          <p:spPr>
            <a:xfrm>
              <a:off x="5350457" y="2396803"/>
              <a:ext cx="1405678" cy="381675"/>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Read</a:t>
              </a:r>
            </a:p>
          </p:txBody>
        </p:sp>
        <p:sp>
          <p:nvSpPr>
            <p:cNvPr id="51" name="Rectangle 50"/>
            <p:cNvSpPr/>
            <p:nvPr/>
          </p:nvSpPr>
          <p:spPr>
            <a:xfrm>
              <a:off x="7042098" y="2396803"/>
              <a:ext cx="1405678" cy="381675"/>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Read</a:t>
              </a:r>
            </a:p>
          </p:txBody>
        </p:sp>
        <p:cxnSp>
          <p:nvCxnSpPr>
            <p:cNvPr id="52" name="Straight Arrow Connector 51"/>
            <p:cNvCxnSpPr/>
            <p:nvPr/>
          </p:nvCxnSpPr>
          <p:spPr>
            <a:xfrm>
              <a:off x="6053295" y="2778478"/>
              <a:ext cx="0" cy="11450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2"/>
              <a:endCxn id="55" idx="0"/>
            </p:cNvCxnSpPr>
            <p:nvPr/>
          </p:nvCxnSpPr>
          <p:spPr>
            <a:xfrm>
              <a:off x="7744937" y="2778478"/>
              <a:ext cx="0" cy="3407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5350457" y="3119254"/>
              <a:ext cx="1405678" cy="381675"/>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Full </a:t>
              </a:r>
              <a:r>
                <a:rPr kumimoji="0" lang="en-US" sz="1700" b="0" i="0" u="none" strike="noStrike" kern="0" cap="none" spc="0" normalizeH="0" baseline="0" noProof="0" dirty="0" err="1">
                  <a:ln>
                    <a:noFill/>
                  </a:ln>
                  <a:solidFill>
                    <a:prstClr val="black"/>
                  </a:solidFill>
                  <a:effectLst/>
                  <a:uLnTx/>
                  <a:uFillTx/>
                  <a:latin typeface="Segoe UI Semibold" panose="020B0702040204020203" pitchFamily="34" charset="0"/>
                  <a:cs typeface="Segoe UI Semibold" panose="020B0702040204020203" pitchFamily="34" charset="0"/>
                </a:rPr>
                <a:t>Agg</a:t>
              </a:r>
              <a:endParaRPr kumimoji="0" lang="en-US" sz="17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endParaRPr>
            </a:p>
          </p:txBody>
        </p:sp>
        <p:sp>
          <p:nvSpPr>
            <p:cNvPr id="55" name="Rectangle 54"/>
            <p:cNvSpPr/>
            <p:nvPr/>
          </p:nvSpPr>
          <p:spPr>
            <a:xfrm>
              <a:off x="7042098" y="3119254"/>
              <a:ext cx="1405678" cy="381675"/>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Full </a:t>
              </a:r>
              <a:r>
                <a:rPr kumimoji="0" lang="en-US" sz="1700" b="0" i="0" u="none" strike="noStrike" kern="0" cap="none" spc="0" normalizeH="0" baseline="0" noProof="0" dirty="0" err="1">
                  <a:ln>
                    <a:noFill/>
                  </a:ln>
                  <a:solidFill>
                    <a:prstClr val="black"/>
                  </a:solidFill>
                  <a:effectLst/>
                  <a:uLnTx/>
                  <a:uFillTx/>
                  <a:latin typeface="Segoe UI Semibold" panose="020B0702040204020203" pitchFamily="34" charset="0"/>
                  <a:cs typeface="Segoe UI Semibold" panose="020B0702040204020203" pitchFamily="34" charset="0"/>
                </a:rPr>
                <a:t>Agg</a:t>
              </a:r>
              <a:endParaRPr kumimoji="0" lang="en-US" sz="17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endParaRPr>
            </a:p>
          </p:txBody>
        </p:sp>
        <p:sp>
          <p:nvSpPr>
            <p:cNvPr id="57" name="Rectangle 56"/>
            <p:cNvSpPr/>
            <p:nvPr/>
          </p:nvSpPr>
          <p:spPr>
            <a:xfrm>
              <a:off x="5350457" y="3882603"/>
              <a:ext cx="1405678" cy="381675"/>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Write</a:t>
              </a:r>
            </a:p>
          </p:txBody>
        </p:sp>
        <p:sp>
          <p:nvSpPr>
            <p:cNvPr id="59" name="Rectangle 58"/>
            <p:cNvSpPr/>
            <p:nvPr/>
          </p:nvSpPr>
          <p:spPr>
            <a:xfrm>
              <a:off x="7042098" y="3882603"/>
              <a:ext cx="1405678" cy="381675"/>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Write</a:t>
              </a:r>
            </a:p>
          </p:txBody>
        </p:sp>
        <p:cxnSp>
          <p:nvCxnSpPr>
            <p:cNvPr id="60" name="Straight Arrow Connector 59"/>
            <p:cNvCxnSpPr/>
            <p:nvPr/>
          </p:nvCxnSpPr>
          <p:spPr>
            <a:xfrm flipH="1">
              <a:off x="6047977" y="3490351"/>
              <a:ext cx="10636" cy="3816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7744936" y="3490351"/>
              <a:ext cx="0" cy="3816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839193" y="2386225"/>
              <a:ext cx="1405678" cy="381675"/>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Read</a:t>
              </a:r>
            </a:p>
          </p:txBody>
        </p:sp>
        <p:cxnSp>
          <p:nvCxnSpPr>
            <p:cNvPr id="73" name="Straight Arrow Connector 72"/>
            <p:cNvCxnSpPr>
              <a:stCxn id="70" idx="2"/>
              <a:endCxn id="76" idx="0"/>
            </p:cNvCxnSpPr>
            <p:nvPr/>
          </p:nvCxnSpPr>
          <p:spPr>
            <a:xfrm>
              <a:off x="9542032" y="2767900"/>
              <a:ext cx="0" cy="3407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8839193" y="3108677"/>
              <a:ext cx="1405678" cy="381675"/>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Full </a:t>
              </a:r>
              <a:r>
                <a:rPr kumimoji="0" lang="en-US" sz="1700" b="0" i="0" u="none" strike="noStrike" kern="0" cap="none" spc="0" normalizeH="0" baseline="0" noProof="0" dirty="0" err="1">
                  <a:ln>
                    <a:noFill/>
                  </a:ln>
                  <a:solidFill>
                    <a:prstClr val="black"/>
                  </a:solidFill>
                  <a:effectLst/>
                  <a:uLnTx/>
                  <a:uFillTx/>
                  <a:latin typeface="Segoe UI Semibold" panose="020B0702040204020203" pitchFamily="34" charset="0"/>
                  <a:cs typeface="Segoe UI Semibold" panose="020B0702040204020203" pitchFamily="34" charset="0"/>
                </a:rPr>
                <a:t>Agg</a:t>
              </a:r>
              <a:endParaRPr kumimoji="0" lang="en-US" sz="17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endParaRPr>
            </a:p>
          </p:txBody>
        </p:sp>
        <p:cxnSp>
          <p:nvCxnSpPr>
            <p:cNvPr id="78" name="Straight Arrow Connector 77"/>
            <p:cNvCxnSpPr>
              <a:stCxn id="76" idx="2"/>
            </p:cNvCxnSpPr>
            <p:nvPr/>
          </p:nvCxnSpPr>
          <p:spPr>
            <a:xfrm flipH="1">
              <a:off x="9536714" y="3490352"/>
              <a:ext cx="5318" cy="392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8839193" y="3843747"/>
              <a:ext cx="1405678" cy="381675"/>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Write</a:t>
              </a:r>
            </a:p>
          </p:txBody>
        </p:sp>
        <p:sp>
          <p:nvSpPr>
            <p:cNvPr id="83" name="Rectangle 82"/>
            <p:cNvSpPr/>
            <p:nvPr/>
          </p:nvSpPr>
          <p:spPr>
            <a:xfrm>
              <a:off x="5350456" y="299693"/>
              <a:ext cx="1408231" cy="126183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FB</a:t>
              </a:r>
            </a:p>
          </p:txBody>
        </p:sp>
        <p:sp>
          <p:nvSpPr>
            <p:cNvPr id="87" name="Rectangle 86"/>
            <p:cNvSpPr/>
            <p:nvPr/>
          </p:nvSpPr>
          <p:spPr>
            <a:xfrm>
              <a:off x="5350456" y="1708393"/>
              <a:ext cx="1408231" cy="407958"/>
            </a:xfrm>
            <a:prstGeom prst="rect">
              <a:avLst/>
            </a:prstGeom>
            <a:solidFill>
              <a:srgbClr val="9D81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prstClr val="white"/>
                  </a:solidFill>
                  <a:effectLst/>
                  <a:uLnTx/>
                  <a:uFillTx/>
                  <a:latin typeface="Segoe UI Semibold" panose="020B0702040204020203" pitchFamily="34" charset="0"/>
                  <a:cs typeface="Segoe UI Semibold" panose="020B0702040204020203" pitchFamily="34" charset="0"/>
                </a:rPr>
                <a:t>PARTITION 1</a:t>
              </a:r>
            </a:p>
          </p:txBody>
        </p:sp>
        <p:sp>
          <p:nvSpPr>
            <p:cNvPr id="92" name="Rectangle 91"/>
            <p:cNvSpPr/>
            <p:nvPr/>
          </p:nvSpPr>
          <p:spPr>
            <a:xfrm>
              <a:off x="7040822" y="296862"/>
              <a:ext cx="1408231" cy="126183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WH</a:t>
              </a:r>
            </a:p>
          </p:txBody>
        </p:sp>
        <p:sp>
          <p:nvSpPr>
            <p:cNvPr id="93" name="Rectangle 92"/>
            <p:cNvSpPr/>
            <p:nvPr/>
          </p:nvSpPr>
          <p:spPr>
            <a:xfrm>
              <a:off x="7040822" y="1705562"/>
              <a:ext cx="1408231" cy="407958"/>
            </a:xfrm>
            <a:prstGeom prst="rect">
              <a:avLst/>
            </a:prstGeom>
            <a:solidFill>
              <a:srgbClr val="9D81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prstClr val="white"/>
                  </a:solidFill>
                  <a:effectLst/>
                  <a:uLnTx/>
                  <a:uFillTx/>
                  <a:latin typeface="Segoe UI Semibold" panose="020B0702040204020203" pitchFamily="34" charset="0"/>
                  <a:cs typeface="Segoe UI Semibold" panose="020B0702040204020203" pitchFamily="34" charset="0"/>
                </a:rPr>
                <a:t>PARTITION 2</a:t>
              </a:r>
            </a:p>
          </p:txBody>
        </p:sp>
        <p:sp>
          <p:nvSpPr>
            <p:cNvPr id="95" name="Rectangle 94"/>
            <p:cNvSpPr/>
            <p:nvPr/>
          </p:nvSpPr>
          <p:spPr>
            <a:xfrm>
              <a:off x="8837916" y="293102"/>
              <a:ext cx="1408231" cy="126183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CNN</a:t>
              </a:r>
            </a:p>
          </p:txBody>
        </p:sp>
        <p:sp>
          <p:nvSpPr>
            <p:cNvPr id="96" name="Rectangle 95"/>
            <p:cNvSpPr/>
            <p:nvPr/>
          </p:nvSpPr>
          <p:spPr>
            <a:xfrm>
              <a:off x="8837916" y="1701802"/>
              <a:ext cx="1408231" cy="407958"/>
            </a:xfrm>
            <a:prstGeom prst="rect">
              <a:avLst/>
            </a:prstGeom>
            <a:solidFill>
              <a:srgbClr val="9D81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prstClr val="white"/>
                  </a:solidFill>
                  <a:effectLst/>
                  <a:uLnTx/>
                  <a:uFillTx/>
                  <a:latin typeface="Segoe UI Semibold" panose="020B0702040204020203" pitchFamily="34" charset="0"/>
                  <a:cs typeface="Segoe UI Semibold" panose="020B0702040204020203" pitchFamily="34" charset="0"/>
                </a:rPr>
                <a:t>PARTITION 3</a:t>
              </a:r>
            </a:p>
          </p:txBody>
        </p:sp>
      </p:grpSp>
      <p:cxnSp>
        <p:nvCxnSpPr>
          <p:cNvPr id="7" name="Straight Connector 6"/>
          <p:cNvCxnSpPr/>
          <p:nvPr/>
        </p:nvCxnSpPr>
        <p:spPr>
          <a:xfrm>
            <a:off x="6218237" y="151838"/>
            <a:ext cx="0" cy="6393424"/>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Rectangular Callout 7"/>
          <p:cNvSpPr/>
          <p:nvPr/>
        </p:nvSpPr>
        <p:spPr>
          <a:xfrm>
            <a:off x="4613622" y="4778506"/>
            <a:ext cx="1371600" cy="685800"/>
          </a:xfrm>
          <a:prstGeom prst="wedgeRectCallout">
            <a:avLst>
              <a:gd name="adj1" fmla="val -144192"/>
              <a:gd name="adj2" fmla="val -493"/>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Expensive!</a:t>
            </a:r>
          </a:p>
        </p:txBody>
      </p:sp>
    </p:spTree>
    <p:extLst>
      <p:ext uri="{BB962C8B-B14F-4D97-AF65-F5344CB8AC3E}">
        <p14:creationId xmlns:p14="http://schemas.microsoft.com/office/powerpoint/2010/main" val="3861981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 y="295275"/>
            <a:ext cx="5246775" cy="1725613"/>
          </a:xfrm>
        </p:spPr>
        <p:txBody>
          <a:bodyPr>
            <a:normAutofit/>
          </a:bodyPr>
          <a:lstStyle/>
          <a:p>
            <a:r>
              <a:rPr lang="en-US" dirty="0"/>
              <a:t>U-SQL Table Partitioning</a:t>
            </a:r>
          </a:p>
        </p:txBody>
      </p:sp>
      <p:sp>
        <p:nvSpPr>
          <p:cNvPr id="15" name="Rectangle 14"/>
          <p:cNvSpPr/>
          <p:nvPr/>
        </p:nvSpPr>
        <p:spPr>
          <a:xfrm>
            <a:off x="5246775" y="488622"/>
            <a:ext cx="6800233" cy="3397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6" name="Flowchart: Magnetic Disk 35"/>
          <p:cNvSpPr/>
          <p:nvPr/>
        </p:nvSpPr>
        <p:spPr>
          <a:xfrm>
            <a:off x="5646699" y="6105801"/>
            <a:ext cx="1554339" cy="305846"/>
          </a:xfrm>
          <a:prstGeom prst="flowChartMagneticDisk">
            <a:avLst/>
          </a:prstGeom>
          <a:solidFill>
            <a:srgbClr val="E74B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62" name="Flowchart: Magnetic Disk 61"/>
          <p:cNvSpPr/>
          <p:nvPr/>
        </p:nvSpPr>
        <p:spPr>
          <a:xfrm>
            <a:off x="5646699" y="5911508"/>
            <a:ext cx="1554339" cy="305846"/>
          </a:xfrm>
          <a:prstGeom prst="flowChartMagneticDisk">
            <a:avLst/>
          </a:prstGeom>
          <a:solidFill>
            <a:srgbClr val="E74B3C"/>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63" name="Flowchart: Magnetic Disk 62"/>
          <p:cNvSpPr/>
          <p:nvPr/>
        </p:nvSpPr>
        <p:spPr>
          <a:xfrm>
            <a:off x="5646699" y="5717215"/>
            <a:ext cx="1554339" cy="305846"/>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64" name="Flowchart: Magnetic Disk 63"/>
          <p:cNvSpPr/>
          <p:nvPr/>
        </p:nvSpPr>
        <p:spPr>
          <a:xfrm>
            <a:off x="5646699" y="5522922"/>
            <a:ext cx="1554339" cy="305846"/>
          </a:xfrm>
          <a:prstGeom prst="flowChartMagneticDisk">
            <a:avLst/>
          </a:prstGeom>
          <a:solidFill>
            <a:srgbClr val="FFC0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65" name="Flowchart: Magnetic Disk 64"/>
          <p:cNvSpPr/>
          <p:nvPr/>
        </p:nvSpPr>
        <p:spPr>
          <a:xfrm>
            <a:off x="5646699" y="5328628"/>
            <a:ext cx="1554339" cy="305846"/>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66" name="Flowchart: Magnetic Disk 65"/>
          <p:cNvSpPr/>
          <p:nvPr/>
        </p:nvSpPr>
        <p:spPr>
          <a:xfrm>
            <a:off x="5646699" y="5134335"/>
            <a:ext cx="1554339" cy="305846"/>
          </a:xfrm>
          <a:prstGeom prst="flowChartMagneticDisk">
            <a:avLst/>
          </a:prstGeom>
          <a:solidFill>
            <a:srgbClr val="92D05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67" name="Flowchart: Magnetic Disk 66"/>
          <p:cNvSpPr/>
          <p:nvPr/>
        </p:nvSpPr>
        <p:spPr>
          <a:xfrm>
            <a:off x="5646699" y="4940042"/>
            <a:ext cx="1554339" cy="305846"/>
          </a:xfrm>
          <a:prstGeom prst="flowChartMagneticDisk">
            <a:avLst/>
          </a:prstGeom>
          <a:solidFill>
            <a:srgbClr val="92D05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68" name="Flowchart: Magnetic Disk 67"/>
          <p:cNvSpPr/>
          <p:nvPr/>
        </p:nvSpPr>
        <p:spPr>
          <a:xfrm>
            <a:off x="7824413" y="6105801"/>
            <a:ext cx="1554339" cy="305846"/>
          </a:xfrm>
          <a:prstGeom prst="flowChartMagneticDisk">
            <a:avLst/>
          </a:prstGeom>
          <a:solidFill>
            <a:srgbClr val="DA80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69" name="Flowchart: Magnetic Disk 68"/>
          <p:cNvSpPr/>
          <p:nvPr/>
        </p:nvSpPr>
        <p:spPr>
          <a:xfrm>
            <a:off x="7824413" y="5911508"/>
            <a:ext cx="1554339" cy="305846"/>
          </a:xfrm>
          <a:prstGeom prst="flowChartMagneticDisk">
            <a:avLst/>
          </a:prstGeom>
          <a:solidFill>
            <a:srgbClr val="DA80C5"/>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70" name="Flowchart: Magnetic Disk 69"/>
          <p:cNvSpPr/>
          <p:nvPr/>
        </p:nvSpPr>
        <p:spPr>
          <a:xfrm>
            <a:off x="7824413" y="5717215"/>
            <a:ext cx="1554339" cy="305846"/>
          </a:xfrm>
          <a:prstGeom prst="flowChartMagneticDisk">
            <a:avLst/>
          </a:prstGeom>
          <a:solidFill>
            <a:srgbClr val="DA80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71" name="Flowchart: Magnetic Disk 70"/>
          <p:cNvSpPr/>
          <p:nvPr/>
        </p:nvSpPr>
        <p:spPr>
          <a:xfrm>
            <a:off x="7824413" y="5522922"/>
            <a:ext cx="1554339" cy="305846"/>
          </a:xfrm>
          <a:prstGeom prst="flowChartMagneticDisk">
            <a:avLst/>
          </a:prstGeom>
          <a:solidFill>
            <a:srgbClr val="E74B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72" name="Flowchart: Magnetic Disk 71"/>
          <p:cNvSpPr/>
          <p:nvPr/>
        </p:nvSpPr>
        <p:spPr>
          <a:xfrm>
            <a:off x="7824413" y="5328628"/>
            <a:ext cx="1554339" cy="305846"/>
          </a:xfrm>
          <a:prstGeom prst="flowChartMagneticDisk">
            <a:avLst/>
          </a:prstGeom>
          <a:solidFill>
            <a:srgbClr val="FFC0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73" name="Flowchart: Magnetic Disk 72"/>
          <p:cNvSpPr/>
          <p:nvPr/>
        </p:nvSpPr>
        <p:spPr>
          <a:xfrm>
            <a:off x="7824413" y="5134335"/>
            <a:ext cx="1554339" cy="305846"/>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74" name="Flowchart: Magnetic Disk 73"/>
          <p:cNvSpPr/>
          <p:nvPr/>
        </p:nvSpPr>
        <p:spPr>
          <a:xfrm>
            <a:off x="7824413" y="4940042"/>
            <a:ext cx="1554339" cy="305846"/>
          </a:xfrm>
          <a:prstGeom prst="flowChartMagneticDisk">
            <a:avLst/>
          </a:prstGeom>
          <a:solidFill>
            <a:srgbClr val="92D05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76" name="Oval 75"/>
          <p:cNvSpPr/>
          <p:nvPr/>
        </p:nvSpPr>
        <p:spPr>
          <a:xfrm>
            <a:off x="5634792" y="4927595"/>
            <a:ext cx="1554339" cy="11961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77" name="Oval 76"/>
          <p:cNvSpPr/>
          <p:nvPr/>
        </p:nvSpPr>
        <p:spPr>
          <a:xfrm>
            <a:off x="7824413" y="4927595"/>
            <a:ext cx="1554339" cy="11961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78" name="Down Arrow 77"/>
          <p:cNvSpPr/>
          <p:nvPr/>
        </p:nvSpPr>
        <p:spPr>
          <a:xfrm>
            <a:off x="6229576" y="4030741"/>
            <a:ext cx="388585" cy="38858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79" name="Rectangle 78"/>
          <p:cNvSpPr/>
          <p:nvPr/>
        </p:nvSpPr>
        <p:spPr>
          <a:xfrm>
            <a:off x="5246775" y="4746945"/>
            <a:ext cx="6800233" cy="21839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80" name="Down Arrow 79"/>
          <p:cNvSpPr/>
          <p:nvPr/>
        </p:nvSpPr>
        <p:spPr>
          <a:xfrm>
            <a:off x="8452599" y="4033066"/>
            <a:ext cx="388585" cy="38858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81" name="Down Arrow 80"/>
          <p:cNvSpPr/>
          <p:nvPr/>
        </p:nvSpPr>
        <p:spPr>
          <a:xfrm>
            <a:off x="10675622" y="4035391"/>
            <a:ext cx="388585" cy="38858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82" name="TextBox 81"/>
          <p:cNvSpPr txBox="1"/>
          <p:nvPr/>
        </p:nvSpPr>
        <p:spPr>
          <a:xfrm>
            <a:off x="5206398" y="4439620"/>
            <a:ext cx="2977097" cy="32778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sysClr val="windowText" lastClr="000000"/>
                </a:solidFill>
                <a:effectLst/>
                <a:uLnTx/>
                <a:uFillTx/>
                <a:latin typeface="Consolas" panose="020B0609020204030204" pitchFamily="49" charset="0"/>
              </a:rPr>
              <a:t>/catalog/…/tables/</a:t>
            </a:r>
            <a:r>
              <a:rPr kumimoji="0" lang="en-US" sz="1530" b="0" i="1" u="none" strike="noStrike" kern="0" cap="none" spc="0" normalizeH="0" baseline="0" noProof="0" dirty="0" err="1">
                <a:ln>
                  <a:noFill/>
                </a:ln>
                <a:solidFill>
                  <a:sysClr val="windowText" lastClr="000000"/>
                </a:solidFill>
                <a:effectLst/>
                <a:uLnTx/>
                <a:uFillTx/>
                <a:latin typeface="Consolas" panose="020B0609020204030204" pitchFamily="49" charset="0"/>
              </a:rPr>
              <a:t>Guid</a:t>
            </a:r>
            <a:r>
              <a:rPr kumimoji="0" lang="en-US" sz="1530" b="0" i="0" u="none" strike="noStrike" kern="0" cap="none" spc="0" normalizeH="0" baseline="0" noProof="0" dirty="0">
                <a:ln>
                  <a:noFill/>
                </a:ln>
                <a:solidFill>
                  <a:sysClr val="windowText" lastClr="000000"/>
                </a:solidFill>
                <a:effectLst/>
                <a:uLnTx/>
                <a:uFillTx/>
                <a:latin typeface="Consolas" panose="020B0609020204030204" pitchFamily="49" charset="0"/>
              </a:rPr>
              <a:t>(T)/</a:t>
            </a:r>
          </a:p>
        </p:txBody>
      </p:sp>
      <p:sp>
        <p:nvSpPr>
          <p:cNvPr id="83" name="TextBox 82"/>
          <p:cNvSpPr txBox="1"/>
          <p:nvPr/>
        </p:nvSpPr>
        <p:spPr>
          <a:xfrm>
            <a:off x="5803344" y="6545993"/>
            <a:ext cx="1145570" cy="30162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60" b="0" i="1" u="none" strike="noStrike" kern="0" cap="none" spc="0" normalizeH="0" baseline="0" noProof="0" dirty="0" err="1">
                <a:ln>
                  <a:noFill/>
                </a:ln>
                <a:solidFill>
                  <a:sysClr val="windowText" lastClr="000000"/>
                </a:solidFill>
                <a:effectLst/>
                <a:uLnTx/>
                <a:uFillTx/>
              </a:rPr>
              <a:t>Guid</a:t>
            </a:r>
            <a:r>
              <a:rPr kumimoji="0" lang="en-US" sz="1360" b="0" i="0" u="none" strike="noStrike" kern="0" cap="none" spc="0" normalizeH="0" baseline="0" noProof="0" dirty="0">
                <a:ln>
                  <a:noFill/>
                </a:ln>
                <a:solidFill>
                  <a:sysClr val="windowText" lastClr="000000"/>
                </a:solidFill>
                <a:effectLst/>
                <a:uLnTx/>
                <a:uFillTx/>
              </a:rPr>
              <a:t>(T.p1).</a:t>
            </a:r>
            <a:r>
              <a:rPr kumimoji="0" lang="en-US" sz="1360" b="0" i="0" u="none" strike="noStrike" kern="0" cap="none" spc="0" normalizeH="0" baseline="0" noProof="0" dirty="0" err="1">
                <a:ln>
                  <a:noFill/>
                </a:ln>
                <a:solidFill>
                  <a:sysClr val="windowText" lastClr="000000"/>
                </a:solidFill>
                <a:effectLst/>
                <a:uLnTx/>
                <a:uFillTx/>
              </a:rPr>
              <a:t>ss</a:t>
            </a:r>
            <a:endParaRPr kumimoji="0" lang="en-US" sz="1360" b="0" i="0" u="none" strike="noStrike" kern="0" cap="none" spc="0" normalizeH="0" baseline="0" noProof="0" dirty="0">
              <a:ln>
                <a:noFill/>
              </a:ln>
              <a:solidFill>
                <a:sysClr val="windowText" lastClr="000000"/>
              </a:solidFill>
              <a:effectLst/>
              <a:uLnTx/>
              <a:uFillTx/>
            </a:endParaRPr>
          </a:p>
        </p:txBody>
      </p:sp>
      <p:sp>
        <p:nvSpPr>
          <p:cNvPr id="84" name="TextBox 83"/>
          <p:cNvSpPr txBox="1"/>
          <p:nvPr/>
        </p:nvSpPr>
        <p:spPr>
          <a:xfrm>
            <a:off x="8034350" y="6540634"/>
            <a:ext cx="1145570" cy="30162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60" b="0" i="1" u="none" strike="noStrike" kern="0" cap="none" spc="0" normalizeH="0" baseline="0" noProof="0" dirty="0" err="1">
                <a:ln>
                  <a:noFill/>
                </a:ln>
                <a:solidFill>
                  <a:sysClr val="windowText" lastClr="000000"/>
                </a:solidFill>
                <a:effectLst/>
                <a:uLnTx/>
                <a:uFillTx/>
              </a:rPr>
              <a:t>Guid</a:t>
            </a:r>
            <a:r>
              <a:rPr kumimoji="0" lang="en-US" sz="1360" b="0" i="0" u="none" strike="noStrike" kern="0" cap="none" spc="0" normalizeH="0" baseline="0" noProof="0" dirty="0">
                <a:ln>
                  <a:noFill/>
                </a:ln>
                <a:solidFill>
                  <a:sysClr val="windowText" lastClr="000000"/>
                </a:solidFill>
                <a:effectLst/>
                <a:uLnTx/>
                <a:uFillTx/>
              </a:rPr>
              <a:t>(T.p2).</a:t>
            </a:r>
            <a:r>
              <a:rPr kumimoji="0" lang="en-US" sz="1360" b="0" i="0" u="none" strike="noStrike" kern="0" cap="none" spc="0" normalizeH="0" baseline="0" noProof="0" dirty="0" err="1">
                <a:ln>
                  <a:noFill/>
                </a:ln>
                <a:solidFill>
                  <a:sysClr val="windowText" lastClr="000000"/>
                </a:solidFill>
                <a:effectLst/>
                <a:uLnTx/>
                <a:uFillTx/>
              </a:rPr>
              <a:t>ss</a:t>
            </a:r>
            <a:endParaRPr kumimoji="0" lang="en-US" sz="1360" b="0" i="0" u="none" strike="noStrike" kern="0" cap="none" spc="0" normalizeH="0" baseline="0" noProof="0" dirty="0">
              <a:ln>
                <a:noFill/>
              </a:ln>
              <a:solidFill>
                <a:sysClr val="windowText" lastClr="000000"/>
              </a:solidFill>
              <a:effectLst/>
              <a:uLnTx/>
              <a:uFillTx/>
            </a:endParaRPr>
          </a:p>
        </p:txBody>
      </p:sp>
      <p:sp>
        <p:nvSpPr>
          <p:cNvPr id="85" name="Flowchart: Magnetic Disk 84"/>
          <p:cNvSpPr/>
          <p:nvPr/>
        </p:nvSpPr>
        <p:spPr>
          <a:xfrm>
            <a:off x="10079107" y="6100533"/>
            <a:ext cx="1554339" cy="305846"/>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86" name="Flowchart: Magnetic Disk 85"/>
          <p:cNvSpPr/>
          <p:nvPr/>
        </p:nvSpPr>
        <p:spPr>
          <a:xfrm>
            <a:off x="10079107" y="5906239"/>
            <a:ext cx="1554339" cy="305846"/>
          </a:xfrm>
          <a:prstGeom prst="flowChartMagneticDisk">
            <a:avLst/>
          </a:prstGeom>
          <a:solidFill>
            <a:srgbClr val="FFC0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89" name="Flowchart: Magnetic Disk 88"/>
          <p:cNvSpPr/>
          <p:nvPr/>
        </p:nvSpPr>
        <p:spPr>
          <a:xfrm>
            <a:off x="10079107" y="5717216"/>
            <a:ext cx="1554339" cy="305846"/>
          </a:xfrm>
          <a:prstGeom prst="flowChartMagneticDisk">
            <a:avLst/>
          </a:prstGeom>
          <a:solidFill>
            <a:srgbClr val="FFC0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90" name="Flowchart: Magnetic Disk 89"/>
          <p:cNvSpPr/>
          <p:nvPr/>
        </p:nvSpPr>
        <p:spPr>
          <a:xfrm>
            <a:off x="10079107" y="5522923"/>
            <a:ext cx="1554339" cy="305846"/>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91" name="Flowchart: Magnetic Disk 90"/>
          <p:cNvSpPr/>
          <p:nvPr/>
        </p:nvSpPr>
        <p:spPr>
          <a:xfrm>
            <a:off x="10079107" y="5328630"/>
            <a:ext cx="1554339" cy="305846"/>
          </a:xfrm>
          <a:prstGeom prst="flowChartMagneticDisk">
            <a:avLst/>
          </a:prstGeom>
          <a:solidFill>
            <a:srgbClr val="92D05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92" name="Oval 91"/>
          <p:cNvSpPr/>
          <p:nvPr/>
        </p:nvSpPr>
        <p:spPr>
          <a:xfrm>
            <a:off x="10079107" y="5316183"/>
            <a:ext cx="1554339" cy="11961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93" name="TextBox 92"/>
          <p:cNvSpPr txBox="1"/>
          <p:nvPr/>
        </p:nvSpPr>
        <p:spPr>
          <a:xfrm>
            <a:off x="10289043" y="6535366"/>
            <a:ext cx="1145570" cy="30162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60" b="0" i="1" u="none" strike="noStrike" kern="0" cap="none" spc="0" normalizeH="0" baseline="0" noProof="0" dirty="0" err="1">
                <a:ln>
                  <a:noFill/>
                </a:ln>
                <a:solidFill>
                  <a:sysClr val="windowText" lastClr="000000"/>
                </a:solidFill>
                <a:effectLst/>
                <a:uLnTx/>
                <a:uFillTx/>
              </a:rPr>
              <a:t>Guid</a:t>
            </a:r>
            <a:r>
              <a:rPr kumimoji="0" lang="en-US" sz="1360" b="0" i="0" u="none" strike="noStrike" kern="0" cap="none" spc="0" normalizeH="0" baseline="0" noProof="0" dirty="0">
                <a:ln>
                  <a:noFill/>
                </a:ln>
                <a:solidFill>
                  <a:sysClr val="windowText" lastClr="000000"/>
                </a:solidFill>
                <a:effectLst/>
                <a:uLnTx/>
                <a:uFillTx/>
              </a:rPr>
              <a:t>(T.p3).</a:t>
            </a:r>
            <a:r>
              <a:rPr kumimoji="0" lang="en-US" sz="1360" b="0" i="0" u="none" strike="noStrike" kern="0" cap="none" spc="0" normalizeH="0" baseline="0" noProof="0" dirty="0" err="1">
                <a:ln>
                  <a:noFill/>
                </a:ln>
                <a:solidFill>
                  <a:sysClr val="windowText" lastClr="000000"/>
                </a:solidFill>
                <a:effectLst/>
                <a:uLnTx/>
                <a:uFillTx/>
              </a:rPr>
              <a:t>ss</a:t>
            </a:r>
            <a:endParaRPr kumimoji="0" lang="en-US" sz="1360" b="0" i="0" u="none" strike="noStrike" kern="0" cap="none" spc="0" normalizeH="0" baseline="0" noProof="0" dirty="0">
              <a:ln>
                <a:noFill/>
              </a:ln>
              <a:solidFill>
                <a:sysClr val="windowText" lastClr="000000"/>
              </a:solidFill>
              <a:effectLst/>
              <a:uLnTx/>
              <a:uFillTx/>
            </a:endParaRPr>
          </a:p>
        </p:txBody>
      </p:sp>
      <p:sp>
        <p:nvSpPr>
          <p:cNvPr id="2" name="Rectangle 1"/>
          <p:cNvSpPr/>
          <p:nvPr/>
        </p:nvSpPr>
        <p:spPr>
          <a:xfrm>
            <a:off x="226857" y="2507642"/>
            <a:ext cx="4719487" cy="230832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onsolas" panose="020B0609020204030204" pitchFamily="49" charset="0"/>
              </a:rPr>
              <a:t>TABLE T (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onsolas" panose="020B0609020204030204" pitchFamily="49" charset="0"/>
              </a:rPr>
              <a:t>INDEX </a:t>
            </a:r>
            <a:r>
              <a:rPr kumimoji="0" lang="en-US" sz="1800" b="0" i="0" u="none" strike="noStrike" kern="0" cap="none" spc="0" normalizeH="0" baseline="0" noProof="0" dirty="0" err="1">
                <a:ln>
                  <a:noFill/>
                </a:ln>
                <a:solidFill>
                  <a:sysClr val="windowText" lastClr="000000"/>
                </a:solidFill>
                <a:effectLst/>
                <a:uLnTx/>
                <a:uFillTx/>
                <a:latin typeface="Consolas" panose="020B0609020204030204" pitchFamily="49" charset="0"/>
              </a:rPr>
              <a:t>i</a:t>
            </a:r>
            <a:endParaRPr kumimoji="0" lang="en-US" sz="1800" b="0" i="0" u="none" strike="noStrike" kern="0" cap="none" spc="0" normalizeH="0" baseline="0" noProof="0" dirty="0">
              <a:ln>
                <a:noFill/>
              </a:ln>
              <a:solidFill>
                <a:sysClr val="windowText" lastClr="000000"/>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onsolas" panose="020B0609020204030204" pitchFamily="49" charset="0"/>
              </a:rPr>
              <a:t>  CLUSTERED (id)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onsolas" panose="020B0609020204030204" pitchFamily="49" charset="0"/>
              </a:rPr>
              <a:t>  PARTITIONED BY (date)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onsolas" panose="020B0609020204030204" pitchFamily="49" charset="0"/>
              </a:rPr>
              <a:t>  DISTRIBUTED BY HASH (key) INTO 4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onsolas" panose="020B0609020204030204" pitchFamily="49" charset="0"/>
              </a:rPr>
              <a:t>)</a:t>
            </a:r>
          </a:p>
        </p:txBody>
      </p:sp>
      <p:sp>
        <p:nvSpPr>
          <p:cNvPr id="3" name="Rectangle 2"/>
          <p:cNvSpPr/>
          <p:nvPr/>
        </p:nvSpPr>
        <p:spPr>
          <a:xfrm>
            <a:off x="9813130" y="254705"/>
            <a:ext cx="2233878" cy="3354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rPr>
              <a:t>LOGICAL</a:t>
            </a:r>
          </a:p>
        </p:txBody>
      </p:sp>
      <p:sp>
        <p:nvSpPr>
          <p:cNvPr id="87" name="Rectangle 86"/>
          <p:cNvSpPr/>
          <p:nvPr/>
        </p:nvSpPr>
        <p:spPr>
          <a:xfrm>
            <a:off x="9813130" y="4539228"/>
            <a:ext cx="2233878" cy="3354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rPr>
              <a:t>PHYSICAL</a:t>
            </a:r>
          </a:p>
        </p:txBody>
      </p:sp>
      <p:graphicFrame>
        <p:nvGraphicFramePr>
          <p:cNvPr id="5" name="Table 4"/>
          <p:cNvGraphicFramePr>
            <a:graphicFrameLocks noGrp="1"/>
          </p:cNvGraphicFramePr>
          <p:nvPr>
            <p:extLst>
              <p:ext uri="{D42A27DB-BD31-4B8C-83A1-F6EECF244321}">
                <p14:modId xmlns:p14="http://schemas.microsoft.com/office/powerpoint/2010/main" val="2850888053"/>
              </p:ext>
            </p:extLst>
          </p:nvPr>
        </p:nvGraphicFramePr>
        <p:xfrm>
          <a:off x="6333275" y="980740"/>
          <a:ext cx="4912304" cy="2590800"/>
        </p:xfrm>
        <a:graphic>
          <a:graphicData uri="http://schemas.openxmlformats.org/drawingml/2006/table">
            <a:tbl>
              <a:tblPr firstRow="1" bandRow="1">
                <a:tableStyleId>{5940675A-B579-460E-94D1-54222C63F5DA}</a:tableStyleId>
              </a:tblPr>
              <a:tblGrid>
                <a:gridCol w="731512">
                  <a:extLst>
                    <a:ext uri="{9D8B030D-6E8A-4147-A177-3AD203B41FA5}">
                      <a16:colId xmlns:a16="http://schemas.microsoft.com/office/drawing/2014/main" val="3503995590"/>
                    </a:ext>
                  </a:extLst>
                </a:gridCol>
                <a:gridCol w="557784">
                  <a:extLst>
                    <a:ext uri="{9D8B030D-6E8A-4147-A177-3AD203B41FA5}">
                      <a16:colId xmlns:a16="http://schemas.microsoft.com/office/drawing/2014/main" val="3960219879"/>
                    </a:ext>
                  </a:extLst>
                </a:gridCol>
                <a:gridCol w="553962">
                  <a:extLst>
                    <a:ext uri="{9D8B030D-6E8A-4147-A177-3AD203B41FA5}">
                      <a16:colId xmlns:a16="http://schemas.microsoft.com/office/drawing/2014/main" val="7265006"/>
                    </a:ext>
                  </a:extLst>
                </a:gridCol>
                <a:gridCol w="703580">
                  <a:extLst>
                    <a:ext uri="{9D8B030D-6E8A-4147-A177-3AD203B41FA5}">
                      <a16:colId xmlns:a16="http://schemas.microsoft.com/office/drawing/2014/main" val="3140579107"/>
                    </a:ext>
                  </a:extLst>
                </a:gridCol>
                <a:gridCol w="553962">
                  <a:extLst>
                    <a:ext uri="{9D8B030D-6E8A-4147-A177-3AD203B41FA5}">
                      <a16:colId xmlns:a16="http://schemas.microsoft.com/office/drawing/2014/main" val="1650814382"/>
                    </a:ext>
                  </a:extLst>
                </a:gridCol>
                <a:gridCol w="553962">
                  <a:extLst>
                    <a:ext uri="{9D8B030D-6E8A-4147-A177-3AD203B41FA5}">
                      <a16:colId xmlns:a16="http://schemas.microsoft.com/office/drawing/2014/main" val="1649420013"/>
                    </a:ext>
                  </a:extLst>
                </a:gridCol>
                <a:gridCol w="703580">
                  <a:extLst>
                    <a:ext uri="{9D8B030D-6E8A-4147-A177-3AD203B41FA5}">
                      <a16:colId xmlns:a16="http://schemas.microsoft.com/office/drawing/2014/main" val="1178668779"/>
                    </a:ext>
                  </a:extLst>
                </a:gridCol>
                <a:gridCol w="553962">
                  <a:extLst>
                    <a:ext uri="{9D8B030D-6E8A-4147-A177-3AD203B41FA5}">
                      <a16:colId xmlns:a16="http://schemas.microsoft.com/office/drawing/2014/main" val="1636045380"/>
                    </a:ext>
                  </a:extLst>
                </a:gridCol>
              </a:tblGrid>
              <a:tr h="228600">
                <a:tc gridSpan="2">
                  <a:txBody>
                    <a:bodyPr/>
                    <a:lstStyle/>
                    <a:p>
                      <a:r>
                        <a:rPr lang="en-US" sz="1100" dirty="0"/>
                        <a:t>@date1</a:t>
                      </a:r>
                    </a:p>
                  </a:txBody>
                  <a:tcPr anchor="ctr">
                    <a:solidFill>
                      <a:schemeClr val="bg1"/>
                    </a:solidFill>
                  </a:tcPr>
                </a:tc>
                <a:tc hMerge="1">
                  <a:txBody>
                    <a:bodyPr/>
                    <a:lstStyle/>
                    <a:p>
                      <a:endParaRPr lang="en-US" sz="1100" dirty="0"/>
                    </a:p>
                  </a:txBody>
                  <a:tcPr anchor="ctr">
                    <a:solidFill>
                      <a:schemeClr val="bg1"/>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lvl="0" indent="0" algn="l" defTabSz="932578" rtl="0" eaLnBrk="1" fontAlgn="auto" latinLnBrk="0" hangingPunct="1">
                        <a:lnSpc>
                          <a:spcPct val="100000"/>
                        </a:lnSpc>
                        <a:spcBef>
                          <a:spcPts val="0"/>
                        </a:spcBef>
                        <a:spcAft>
                          <a:spcPts val="0"/>
                        </a:spcAft>
                        <a:buClrTx/>
                        <a:buSzTx/>
                        <a:buFontTx/>
                        <a:buNone/>
                        <a:tabLst/>
                        <a:defRPr/>
                      </a:pPr>
                      <a:r>
                        <a:rPr lang="en-US" sz="1100" dirty="0"/>
                        <a:t>@date2</a:t>
                      </a:r>
                    </a:p>
                  </a:txBody>
                  <a:tcPr anchor="ctr">
                    <a:solidFill>
                      <a:schemeClr val="bg1"/>
                    </a:solidFill>
                  </a:tcPr>
                </a:tc>
                <a:tc hMerge="1">
                  <a:txBody>
                    <a:bodyPr/>
                    <a:lstStyle/>
                    <a:p>
                      <a:endParaRPr lang="en-US" sz="1100" dirty="0"/>
                    </a:p>
                  </a:txBody>
                  <a:tcPr anchor="ctr">
                    <a:solidFill>
                      <a:schemeClr val="bg1"/>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lvl="0" indent="0" algn="l" defTabSz="932578" rtl="0" eaLnBrk="1" fontAlgn="auto" latinLnBrk="0" hangingPunct="1">
                        <a:lnSpc>
                          <a:spcPct val="100000"/>
                        </a:lnSpc>
                        <a:spcBef>
                          <a:spcPts val="0"/>
                        </a:spcBef>
                        <a:spcAft>
                          <a:spcPts val="0"/>
                        </a:spcAft>
                        <a:buClrTx/>
                        <a:buSzTx/>
                        <a:buFontTx/>
                        <a:buNone/>
                        <a:tabLst/>
                        <a:defRPr/>
                      </a:pPr>
                      <a:r>
                        <a:rPr lang="en-US" sz="1100" dirty="0"/>
                        <a:t>@date3</a:t>
                      </a:r>
                    </a:p>
                  </a:txBody>
                  <a:tcPr anchor="ctr">
                    <a:solidFill>
                      <a:schemeClr val="bg1"/>
                    </a:solidFill>
                  </a:tcPr>
                </a:tc>
                <a:tc hMerge="1">
                  <a:txBody>
                    <a:bodyPr/>
                    <a:lstStyle/>
                    <a:p>
                      <a:endParaRPr lang="en-US" sz="1100" dirty="0"/>
                    </a:p>
                  </a:txBody>
                  <a:tcPr anchor="ctr">
                    <a:solidFill>
                      <a:schemeClr val="bg1"/>
                    </a:solidFill>
                  </a:tcPr>
                </a:tc>
                <a:extLst>
                  <a:ext uri="{0D108BD9-81ED-4DB2-BD59-A6C34878D82A}">
                    <a16:rowId xmlns:a16="http://schemas.microsoft.com/office/drawing/2014/main" val="2134532357"/>
                  </a:ext>
                </a:extLst>
              </a:tr>
              <a:tr h="228600">
                <a:tc>
                  <a:txBody>
                    <a:bodyPr/>
                    <a:lstStyle/>
                    <a:p>
                      <a:r>
                        <a:rPr lang="en-US" sz="1100" dirty="0"/>
                        <a:t>ID1</a:t>
                      </a:r>
                    </a:p>
                  </a:txBody>
                  <a:tcPr anchor="ctr">
                    <a:solidFill>
                      <a:srgbClr val="92D050"/>
                    </a:solidFill>
                  </a:tcPr>
                </a:tc>
                <a:tc rowSpan="3">
                  <a:txBody>
                    <a:bodyPr/>
                    <a:lstStyle/>
                    <a:p>
                      <a:pPr algn="ctr"/>
                      <a:r>
                        <a:rPr lang="en-US" sz="1100" dirty="0"/>
                        <a:t>H1</a:t>
                      </a:r>
                    </a:p>
                  </a:txBody>
                  <a:tcPr anchor="ctr">
                    <a:solidFill>
                      <a:srgbClr val="92D050"/>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100" dirty="0"/>
                        <a:t>ID1</a:t>
                      </a:r>
                    </a:p>
                  </a:txBody>
                  <a:tcPr anchor="ctr">
                    <a:solidFill>
                      <a:srgbClr val="92D050"/>
                    </a:solidFill>
                  </a:tcPr>
                </a:tc>
                <a:tc rowSpan="2">
                  <a:txBody>
                    <a:bodyPr/>
                    <a:lstStyle/>
                    <a:p>
                      <a:pPr algn="ctr"/>
                      <a:r>
                        <a:rPr lang="en-US" sz="1100" dirty="0"/>
                        <a:t>H1</a:t>
                      </a:r>
                    </a:p>
                  </a:txBody>
                  <a:tcPr anchor="ctr">
                    <a:solidFill>
                      <a:srgbClr val="92D050"/>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100" dirty="0"/>
                        <a:t>ID1</a:t>
                      </a:r>
                    </a:p>
                  </a:txBody>
                  <a:tcPr anchor="ctr">
                    <a:solidFill>
                      <a:srgbClr val="92D050"/>
                    </a:solidFill>
                  </a:tcPr>
                </a:tc>
                <a:tc rowSpan="4">
                  <a:txBody>
                    <a:bodyPr/>
                    <a:lstStyle/>
                    <a:p>
                      <a:pPr algn="ctr"/>
                      <a:r>
                        <a:rPr lang="en-US" sz="1100" dirty="0"/>
                        <a:t>H1</a:t>
                      </a:r>
                    </a:p>
                  </a:txBody>
                  <a:tcPr anchor="ctr">
                    <a:solidFill>
                      <a:srgbClr val="92D050"/>
                    </a:solidFill>
                  </a:tcPr>
                </a:tc>
                <a:extLst>
                  <a:ext uri="{0D108BD9-81ED-4DB2-BD59-A6C34878D82A}">
                    <a16:rowId xmlns:a16="http://schemas.microsoft.com/office/drawing/2014/main" val="3292591841"/>
                  </a:ext>
                </a:extLst>
              </a:tr>
              <a:tr h="228600">
                <a:tc>
                  <a:txBody>
                    <a:bodyPr/>
                    <a:lstStyle/>
                    <a:p>
                      <a:r>
                        <a:rPr lang="en-US" sz="1100" dirty="0"/>
                        <a:t>ID2</a:t>
                      </a:r>
                    </a:p>
                  </a:txBody>
                  <a:tcPr anchor="ctr">
                    <a:solidFill>
                      <a:srgbClr val="92D050"/>
                    </a:solidFill>
                  </a:tcPr>
                </a:tc>
                <a:tc vMerge="1">
                  <a:txBody>
                    <a:bodyPr/>
                    <a:lstStyle/>
                    <a:p>
                      <a:endParaRPr lang="en-US" sz="1100" dirty="0"/>
                    </a:p>
                  </a:txBody>
                  <a:tcPr>
                    <a:solidFill>
                      <a:schemeClr val="bg1"/>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100" dirty="0"/>
                        <a:t>ID2</a:t>
                      </a:r>
                    </a:p>
                  </a:txBody>
                  <a:tcPr anchor="ctr">
                    <a:solidFill>
                      <a:srgbClr val="92D050"/>
                    </a:solidFill>
                  </a:tcPr>
                </a:tc>
                <a:tc vMerge="1">
                  <a:txBody>
                    <a:bodyPr/>
                    <a:lstStyle/>
                    <a:p>
                      <a:endParaRPr lang="en-US" sz="1100" dirty="0"/>
                    </a:p>
                  </a:txBody>
                  <a:tcPr anchor="ctr">
                    <a:solidFill>
                      <a:schemeClr val="bg1"/>
                    </a:solidFill>
                  </a:tcPr>
                </a:tc>
                <a:tc>
                  <a:txBody>
                    <a:bodyPr/>
                    <a:lstStyle/>
                    <a:p>
                      <a:endParaRPr lang="en-US" sz="110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rowSpan="3">
                  <a:txBody>
                    <a:bodyPr/>
                    <a:lstStyle/>
                    <a:p>
                      <a:r>
                        <a:rPr lang="en-US" sz="1100" dirty="0"/>
                        <a:t>ID3</a:t>
                      </a:r>
                    </a:p>
                  </a:txBody>
                  <a:tcPr anchor="ctr">
                    <a:solidFill>
                      <a:srgbClr val="92D050"/>
                    </a:solidFill>
                  </a:tcPr>
                </a:tc>
                <a:tc vMerge="1">
                  <a:txBody>
                    <a:bodyPr/>
                    <a:lstStyle/>
                    <a:p>
                      <a:endParaRPr lang="en-US" sz="1100" dirty="0"/>
                    </a:p>
                  </a:txBody>
                  <a:tcPr anchor="ctr">
                    <a:solidFill>
                      <a:schemeClr val="bg1"/>
                    </a:solidFill>
                  </a:tcPr>
                </a:tc>
                <a:extLst>
                  <a:ext uri="{0D108BD9-81ED-4DB2-BD59-A6C34878D82A}">
                    <a16:rowId xmlns:a16="http://schemas.microsoft.com/office/drawing/2014/main" val="2118943799"/>
                  </a:ext>
                </a:extLst>
              </a:tr>
              <a:tr h="228600">
                <a:tc>
                  <a:txBody>
                    <a:bodyPr/>
                    <a:lstStyle/>
                    <a:p>
                      <a:r>
                        <a:rPr lang="en-US" sz="1100" dirty="0"/>
                        <a:t>ID3</a:t>
                      </a:r>
                    </a:p>
                  </a:txBody>
                  <a:tcPr anchor="ctr">
                    <a:solidFill>
                      <a:srgbClr val="92D050"/>
                    </a:solidFill>
                  </a:tcPr>
                </a:tc>
                <a:tc vMerge="1">
                  <a:txBody>
                    <a:bodyPr/>
                    <a:lstStyle/>
                    <a:p>
                      <a:endParaRPr lang="en-US" sz="1100" dirty="0"/>
                    </a:p>
                  </a:txBody>
                  <a:tcPr>
                    <a:solidFill>
                      <a:schemeClr val="bg1"/>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100" dirty="0"/>
                        <a:t>ID4</a:t>
                      </a:r>
                    </a:p>
                  </a:txBody>
                  <a:tcPr anchor="ctr">
                    <a:solidFill>
                      <a:srgbClr val="FFC000"/>
                    </a:solidFill>
                  </a:tcPr>
                </a:tc>
                <a:tc rowSpan="2">
                  <a:txBody>
                    <a:bodyPr/>
                    <a:lstStyle/>
                    <a:p>
                      <a:pPr algn="ctr"/>
                      <a:r>
                        <a:rPr lang="en-US" sz="1100" dirty="0"/>
                        <a:t>H2</a:t>
                      </a:r>
                    </a:p>
                  </a:txBody>
                  <a:tcPr anchor="ctr">
                    <a:solidFill>
                      <a:srgbClr val="FFC000"/>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vMerge="1">
                  <a:txBody>
                    <a:bodyPr/>
                    <a:lstStyle/>
                    <a:p>
                      <a:endParaRPr lang="en-US" sz="1100" dirty="0"/>
                    </a:p>
                  </a:txBody>
                  <a:tcPr anchor="ctr">
                    <a:solidFill>
                      <a:schemeClr val="bg1"/>
                    </a:solidFill>
                  </a:tcPr>
                </a:tc>
                <a:tc vMerge="1">
                  <a:txBody>
                    <a:bodyPr/>
                    <a:lstStyle/>
                    <a:p>
                      <a:endParaRPr lang="en-US" sz="1100" dirty="0"/>
                    </a:p>
                  </a:txBody>
                  <a:tcPr anchor="ctr">
                    <a:solidFill>
                      <a:schemeClr val="bg1"/>
                    </a:solidFill>
                  </a:tcPr>
                </a:tc>
                <a:extLst>
                  <a:ext uri="{0D108BD9-81ED-4DB2-BD59-A6C34878D82A}">
                    <a16:rowId xmlns:a16="http://schemas.microsoft.com/office/drawing/2014/main" val="885491487"/>
                  </a:ext>
                </a:extLst>
              </a:tr>
              <a:tr h="228600">
                <a:tc>
                  <a:txBody>
                    <a:bodyPr/>
                    <a:lstStyle/>
                    <a:p>
                      <a:r>
                        <a:rPr lang="en-US" sz="1100" dirty="0"/>
                        <a:t>ID4</a:t>
                      </a:r>
                    </a:p>
                  </a:txBody>
                  <a:tcPr anchor="ctr">
                    <a:solidFill>
                      <a:srgbClr val="FFC000"/>
                    </a:solidFill>
                  </a:tcPr>
                </a:tc>
                <a:tc rowSpan="3">
                  <a:txBody>
                    <a:bodyPr/>
                    <a:lstStyle/>
                    <a:p>
                      <a:pPr algn="ctr"/>
                      <a:r>
                        <a:rPr lang="en-US" sz="1100" dirty="0"/>
                        <a:t>H2</a:t>
                      </a:r>
                    </a:p>
                  </a:txBody>
                  <a:tcPr anchor="ctr">
                    <a:solidFill>
                      <a:srgbClr val="FFC000"/>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100" dirty="0"/>
                        <a:t>ID5</a:t>
                      </a:r>
                    </a:p>
                  </a:txBody>
                  <a:tcPr anchor="ctr">
                    <a:solidFill>
                      <a:srgbClr val="FFC000"/>
                    </a:solidFill>
                  </a:tcPr>
                </a:tc>
                <a:tc vMerge="1">
                  <a:txBody>
                    <a:bodyPr/>
                    <a:lstStyle/>
                    <a:p>
                      <a:endParaRPr lang="en-US" sz="1100" dirty="0"/>
                    </a:p>
                  </a:txBody>
                  <a:tcPr anchor="ctr">
                    <a:solidFill>
                      <a:schemeClr val="bg1"/>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vMerge="1">
                  <a:txBody>
                    <a:bodyPr/>
                    <a:lstStyle/>
                    <a:p>
                      <a:endParaRPr lang="en-US" sz="1100" dirty="0"/>
                    </a:p>
                  </a:txBody>
                  <a:tcPr anchor="ctr">
                    <a:solidFill>
                      <a:schemeClr val="bg1"/>
                    </a:solidFill>
                  </a:tcPr>
                </a:tc>
                <a:tc vMerge="1">
                  <a:txBody>
                    <a:bodyPr/>
                    <a:lstStyle/>
                    <a:p>
                      <a:endParaRPr lang="en-US" sz="1100" dirty="0"/>
                    </a:p>
                  </a:txBody>
                  <a:tcPr anchor="ctr">
                    <a:solidFill>
                      <a:schemeClr val="bg1"/>
                    </a:solidFill>
                  </a:tcPr>
                </a:tc>
                <a:extLst>
                  <a:ext uri="{0D108BD9-81ED-4DB2-BD59-A6C34878D82A}">
                    <a16:rowId xmlns:a16="http://schemas.microsoft.com/office/drawing/2014/main" val="1739065903"/>
                  </a:ext>
                </a:extLst>
              </a:tr>
              <a:tr h="228600">
                <a:tc rowSpan="2">
                  <a:txBody>
                    <a:bodyPr/>
                    <a:lstStyle/>
                    <a:p>
                      <a:r>
                        <a:rPr lang="en-US" sz="1100" dirty="0"/>
                        <a:t>ID5</a:t>
                      </a:r>
                    </a:p>
                  </a:txBody>
                  <a:tcPr anchor="ctr">
                    <a:solidFill>
                      <a:srgbClr val="FFC000"/>
                    </a:solidFill>
                  </a:tcPr>
                </a:tc>
                <a:tc vMerge="1">
                  <a:txBody>
                    <a:bodyPr/>
                    <a:lstStyle/>
                    <a:p>
                      <a:endParaRPr lang="en-US" sz="1100" dirty="0"/>
                    </a:p>
                  </a:txBody>
                  <a:tcPr>
                    <a:solidFill>
                      <a:schemeClr val="bg1"/>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rowSpan="2">
                  <a:txBody>
                    <a:bodyPr/>
                    <a:lstStyle/>
                    <a:p>
                      <a:r>
                        <a:rPr lang="en-US" sz="1100" dirty="0"/>
                        <a:t>ID6</a:t>
                      </a:r>
                    </a:p>
                  </a:txBody>
                  <a:tcPr anchor="ctr">
                    <a:solidFill>
                      <a:srgbClr val="E74B3C"/>
                    </a:solidFill>
                  </a:tcPr>
                </a:tc>
                <a:tc rowSpan="2">
                  <a:txBody>
                    <a:bodyPr/>
                    <a:lstStyle/>
                    <a:p>
                      <a:pPr algn="ctr"/>
                      <a:r>
                        <a:rPr lang="en-US" sz="1100" dirty="0"/>
                        <a:t>H3</a:t>
                      </a:r>
                    </a:p>
                  </a:txBody>
                  <a:tcPr anchor="ctr">
                    <a:solidFill>
                      <a:srgbClr val="E74B3C"/>
                    </a:solidFill>
                  </a:tcPr>
                </a:tc>
                <a:tc>
                  <a:txBody>
                    <a:bodyPr/>
                    <a:lstStyle/>
                    <a:p>
                      <a:endParaRPr lang="en-US" sz="110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rowSpan="3">
                  <a:txBody>
                    <a:bodyPr/>
                    <a:lstStyle/>
                    <a:p>
                      <a:r>
                        <a:rPr lang="en-US" sz="1100" dirty="0"/>
                        <a:t>ID6</a:t>
                      </a:r>
                    </a:p>
                  </a:txBody>
                  <a:tcPr anchor="ctr">
                    <a:solidFill>
                      <a:srgbClr val="FFC000"/>
                    </a:solidFill>
                  </a:tcPr>
                </a:tc>
                <a:tc rowSpan="5">
                  <a:txBody>
                    <a:bodyPr/>
                    <a:lstStyle/>
                    <a:p>
                      <a:pPr algn="ctr"/>
                      <a:r>
                        <a:rPr lang="en-US" sz="1100" dirty="0"/>
                        <a:t>H2</a:t>
                      </a:r>
                    </a:p>
                  </a:txBody>
                  <a:tcPr anchor="ctr">
                    <a:solidFill>
                      <a:srgbClr val="FFC000"/>
                    </a:solidFill>
                  </a:tcPr>
                </a:tc>
                <a:extLst>
                  <a:ext uri="{0D108BD9-81ED-4DB2-BD59-A6C34878D82A}">
                    <a16:rowId xmlns:a16="http://schemas.microsoft.com/office/drawing/2014/main" val="3666037049"/>
                  </a:ext>
                </a:extLst>
              </a:tr>
              <a:tr h="228600">
                <a:tc vMerge="1">
                  <a:txBody>
                    <a:bodyPr/>
                    <a:lstStyle/>
                    <a:p>
                      <a:endParaRPr lang="en-US" sz="1100" dirty="0"/>
                    </a:p>
                  </a:txBody>
                  <a:tcPr>
                    <a:solidFill>
                      <a:schemeClr val="bg1"/>
                    </a:solidFill>
                  </a:tcPr>
                </a:tc>
                <a:tc vMerge="1">
                  <a:txBody>
                    <a:bodyPr/>
                    <a:lstStyle/>
                    <a:p>
                      <a:endParaRPr lang="en-US" sz="1100" dirty="0"/>
                    </a:p>
                  </a:txBody>
                  <a:tcPr>
                    <a:solidFill>
                      <a:schemeClr val="bg1"/>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vMerge="1">
                  <a:txBody>
                    <a:bodyPr/>
                    <a:lstStyle/>
                    <a:p>
                      <a:endParaRPr lang="en-US" sz="1100" dirty="0"/>
                    </a:p>
                  </a:txBody>
                  <a:tcPr anchor="ctr">
                    <a:solidFill>
                      <a:schemeClr val="bg1"/>
                    </a:solidFill>
                  </a:tcPr>
                </a:tc>
                <a:tc vMerge="1">
                  <a:txBody>
                    <a:bodyPr/>
                    <a:lstStyle/>
                    <a:p>
                      <a:endParaRPr lang="en-US" sz="1100" dirty="0"/>
                    </a:p>
                  </a:txBody>
                  <a:tcPr anchor="ctr">
                    <a:solidFill>
                      <a:schemeClr val="bg1"/>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vMerge="1">
                  <a:txBody>
                    <a:bodyPr/>
                    <a:lstStyle/>
                    <a:p>
                      <a:endParaRPr lang="en-US" sz="1100" dirty="0"/>
                    </a:p>
                  </a:txBody>
                  <a:tcPr anchor="ctr">
                    <a:solidFill>
                      <a:schemeClr val="bg1"/>
                    </a:solidFill>
                  </a:tcPr>
                </a:tc>
                <a:tc vMerge="1">
                  <a:txBody>
                    <a:bodyPr/>
                    <a:lstStyle/>
                    <a:p>
                      <a:endParaRPr lang="en-US" sz="1100" dirty="0"/>
                    </a:p>
                  </a:txBody>
                  <a:tcPr anchor="ctr">
                    <a:solidFill>
                      <a:schemeClr val="bg1"/>
                    </a:solidFill>
                  </a:tcPr>
                </a:tc>
                <a:extLst>
                  <a:ext uri="{0D108BD9-81ED-4DB2-BD59-A6C34878D82A}">
                    <a16:rowId xmlns:a16="http://schemas.microsoft.com/office/drawing/2014/main" val="792644931"/>
                  </a:ext>
                </a:extLst>
              </a:tr>
              <a:tr h="228600">
                <a:tc>
                  <a:txBody>
                    <a:bodyPr/>
                    <a:lstStyle/>
                    <a:p>
                      <a:r>
                        <a:rPr lang="en-US" sz="1100" dirty="0"/>
                        <a:t>ID6</a:t>
                      </a:r>
                    </a:p>
                  </a:txBody>
                  <a:tcPr anchor="ctr">
                    <a:solidFill>
                      <a:srgbClr val="E74B3C"/>
                    </a:solidFill>
                  </a:tcPr>
                </a:tc>
                <a:tc rowSpan="3">
                  <a:txBody>
                    <a:bodyPr/>
                    <a:lstStyle/>
                    <a:p>
                      <a:pPr algn="ctr"/>
                      <a:r>
                        <a:rPr lang="en-US" sz="1100" dirty="0"/>
                        <a:t>H3</a:t>
                      </a:r>
                    </a:p>
                  </a:txBody>
                  <a:tcPr anchor="ctr">
                    <a:solidFill>
                      <a:srgbClr val="E74B3C"/>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100" dirty="0"/>
                        <a:t>ID7</a:t>
                      </a:r>
                    </a:p>
                  </a:txBody>
                  <a:tcPr anchor="ctr">
                    <a:solidFill>
                      <a:srgbClr val="DA80C5"/>
                    </a:solidFill>
                  </a:tcPr>
                </a:tc>
                <a:tc rowSpan="3">
                  <a:txBody>
                    <a:bodyPr/>
                    <a:lstStyle/>
                    <a:p>
                      <a:pPr algn="ctr"/>
                      <a:r>
                        <a:rPr lang="en-US" sz="1100" dirty="0"/>
                        <a:t>H4</a:t>
                      </a:r>
                    </a:p>
                  </a:txBody>
                  <a:tcPr anchor="ctr">
                    <a:solidFill>
                      <a:srgbClr val="DA80C5"/>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vMerge="1">
                  <a:txBody>
                    <a:bodyPr/>
                    <a:lstStyle/>
                    <a:p>
                      <a:endParaRPr lang="en-US" sz="1100" dirty="0"/>
                    </a:p>
                  </a:txBody>
                  <a:tcPr anchor="ctr">
                    <a:solidFill>
                      <a:schemeClr val="bg1"/>
                    </a:solidFill>
                  </a:tcPr>
                </a:tc>
                <a:tc vMerge="1">
                  <a:txBody>
                    <a:bodyPr/>
                    <a:lstStyle/>
                    <a:p>
                      <a:endParaRPr lang="en-US" sz="1100" dirty="0"/>
                    </a:p>
                  </a:txBody>
                  <a:tcPr anchor="ctr">
                    <a:solidFill>
                      <a:schemeClr val="bg1"/>
                    </a:solidFill>
                  </a:tcPr>
                </a:tc>
                <a:extLst>
                  <a:ext uri="{0D108BD9-81ED-4DB2-BD59-A6C34878D82A}">
                    <a16:rowId xmlns:a16="http://schemas.microsoft.com/office/drawing/2014/main" val="1290494040"/>
                  </a:ext>
                </a:extLst>
              </a:tr>
              <a:tr h="228600">
                <a:tc rowSpan="2">
                  <a:txBody>
                    <a:bodyPr/>
                    <a:lstStyle/>
                    <a:p>
                      <a:r>
                        <a:rPr lang="en-US" sz="1100" dirty="0"/>
                        <a:t>ID7</a:t>
                      </a:r>
                    </a:p>
                  </a:txBody>
                  <a:tcPr anchor="ctr">
                    <a:solidFill>
                      <a:srgbClr val="E74B3C"/>
                    </a:solidFill>
                  </a:tcPr>
                </a:tc>
                <a:tc vMerge="1">
                  <a:txBody>
                    <a:bodyPr/>
                    <a:lstStyle/>
                    <a:p>
                      <a:endParaRPr lang="en-US" sz="1100" dirty="0"/>
                    </a:p>
                  </a:txBody>
                  <a:tcPr>
                    <a:solidFill>
                      <a:schemeClr val="bg1"/>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100" dirty="0"/>
                        <a:t>ID8</a:t>
                      </a:r>
                    </a:p>
                  </a:txBody>
                  <a:tcPr anchor="ctr">
                    <a:solidFill>
                      <a:srgbClr val="DA80C5"/>
                    </a:solidFill>
                  </a:tcPr>
                </a:tc>
                <a:tc vMerge="1">
                  <a:txBody>
                    <a:bodyPr/>
                    <a:lstStyle/>
                    <a:p>
                      <a:endParaRPr lang="en-US" sz="1100" dirty="0"/>
                    </a:p>
                  </a:txBody>
                  <a:tcPr anchor="ctr">
                    <a:solidFill>
                      <a:schemeClr val="bg1"/>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100" dirty="0"/>
                        <a:t>ID7</a:t>
                      </a:r>
                    </a:p>
                  </a:txBody>
                  <a:tcPr anchor="ctr">
                    <a:solidFill>
                      <a:srgbClr val="FFC000"/>
                    </a:solidFill>
                  </a:tcPr>
                </a:tc>
                <a:tc vMerge="1">
                  <a:txBody>
                    <a:bodyPr/>
                    <a:lstStyle/>
                    <a:p>
                      <a:endParaRPr lang="en-US" sz="1100" dirty="0"/>
                    </a:p>
                  </a:txBody>
                  <a:tcPr anchor="ctr">
                    <a:solidFill>
                      <a:schemeClr val="bg1"/>
                    </a:solidFill>
                  </a:tcPr>
                </a:tc>
                <a:extLst>
                  <a:ext uri="{0D108BD9-81ED-4DB2-BD59-A6C34878D82A}">
                    <a16:rowId xmlns:a16="http://schemas.microsoft.com/office/drawing/2014/main" val="3127641101"/>
                  </a:ext>
                </a:extLst>
              </a:tr>
              <a:tr h="228600">
                <a:tc vMerge="1">
                  <a:txBody>
                    <a:bodyPr/>
                    <a:lstStyle/>
                    <a:p>
                      <a:endParaRPr lang="en-US" sz="1100" dirty="0"/>
                    </a:p>
                  </a:txBody>
                  <a:tcPr>
                    <a:solidFill>
                      <a:schemeClr val="bg1"/>
                    </a:solidFill>
                  </a:tcPr>
                </a:tc>
                <a:tc vMerge="1">
                  <a:txBody>
                    <a:bodyPr/>
                    <a:lstStyle/>
                    <a:p>
                      <a:endParaRPr lang="en-US" sz="1100" dirty="0"/>
                    </a:p>
                  </a:txBody>
                  <a:tcPr>
                    <a:solidFill>
                      <a:schemeClr val="bg1"/>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100" dirty="0"/>
                        <a:t>ID9</a:t>
                      </a:r>
                    </a:p>
                  </a:txBody>
                  <a:tcPr anchor="ctr">
                    <a:solidFill>
                      <a:srgbClr val="DA80C5"/>
                    </a:solidFill>
                  </a:tcPr>
                </a:tc>
                <a:tc vMerge="1">
                  <a:txBody>
                    <a:bodyPr/>
                    <a:lstStyle/>
                    <a:p>
                      <a:endParaRPr lang="en-US" sz="1100" dirty="0"/>
                    </a:p>
                  </a:txBody>
                  <a:tcPr anchor="ctr">
                    <a:solidFill>
                      <a:schemeClr val="bg1"/>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100" dirty="0"/>
                        <a:t>ID8</a:t>
                      </a:r>
                    </a:p>
                  </a:txBody>
                  <a:tcPr anchor="ctr">
                    <a:solidFill>
                      <a:srgbClr val="FFC000"/>
                    </a:solidFill>
                  </a:tcPr>
                </a:tc>
                <a:tc vMerge="1">
                  <a:txBody>
                    <a:bodyPr/>
                    <a:lstStyle/>
                    <a:p>
                      <a:endParaRPr lang="en-US" sz="1100" dirty="0"/>
                    </a:p>
                  </a:txBody>
                  <a:tcPr anchor="ctr">
                    <a:solidFill>
                      <a:schemeClr val="bg1"/>
                    </a:solidFill>
                  </a:tcPr>
                </a:tc>
                <a:extLst>
                  <a:ext uri="{0D108BD9-81ED-4DB2-BD59-A6C34878D82A}">
                    <a16:rowId xmlns:a16="http://schemas.microsoft.com/office/drawing/2014/main" val="1016597518"/>
                  </a:ext>
                </a:extLst>
              </a:tr>
            </a:tbl>
          </a:graphicData>
        </a:graphic>
      </p:graphicFrame>
    </p:spTree>
    <p:extLst>
      <p:ext uri="{BB962C8B-B14F-4D97-AF65-F5344CB8AC3E}">
        <p14:creationId xmlns:p14="http://schemas.microsoft.com/office/powerpoint/2010/main" val="1709926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93675"/>
            <a:ext cx="12045950" cy="6607175"/>
          </a:xfrm>
        </p:spPr>
        <p:txBody>
          <a:bodyPr>
            <a:normAutofit/>
          </a:bodyPr>
          <a:lstStyle/>
          <a:p>
            <a:pPr algn="ctr"/>
            <a:r>
              <a:rPr lang="en-US" sz="6799" dirty="0">
                <a:solidFill>
                  <a:schemeClr val="bg1"/>
                </a:solidFill>
              </a:rPr>
              <a:t>High-Level Performance Advice</a:t>
            </a:r>
            <a:endParaRPr lang="en-US" dirty="0">
              <a:solidFill>
                <a:schemeClr val="bg1"/>
              </a:solidFill>
            </a:endParaRPr>
          </a:p>
        </p:txBody>
      </p:sp>
    </p:spTree>
    <p:extLst>
      <p:ext uri="{BB962C8B-B14F-4D97-AF65-F5344CB8AC3E}">
        <p14:creationId xmlns:p14="http://schemas.microsoft.com/office/powerpoint/2010/main" val="2636995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2719388"/>
            <a:ext cx="3690938" cy="971550"/>
          </a:xfrm>
        </p:spPr>
        <p:txBody>
          <a:bodyPr anchor="t">
            <a:normAutofit/>
          </a:bodyPr>
          <a:lstStyle/>
          <a:p>
            <a:pPr algn="ctr"/>
            <a:r>
              <a:rPr lang="en-US" sz="2720" dirty="0"/>
              <a:t>Learn U-SQL</a:t>
            </a:r>
            <a:br>
              <a:rPr lang="en-US" sz="2720" dirty="0"/>
            </a:br>
            <a:r>
              <a:rPr lang="en-US" sz="1700" dirty="0"/>
              <a:t>Leverage Native U-SQL Constructs first</a:t>
            </a:r>
            <a:endParaRPr lang="en-US" sz="1020" dirty="0"/>
          </a:p>
        </p:txBody>
      </p:sp>
      <p:cxnSp>
        <p:nvCxnSpPr>
          <p:cNvPr id="3" name="Straight Connector 2"/>
          <p:cNvCxnSpPr/>
          <p:nvPr/>
        </p:nvCxnSpPr>
        <p:spPr>
          <a:xfrm>
            <a:off x="4081021" y="2057620"/>
            <a:ext cx="0" cy="2022519"/>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Title 4"/>
          <p:cNvSpPr txBox="1">
            <a:spLocks/>
          </p:cNvSpPr>
          <p:nvPr/>
        </p:nvSpPr>
        <p:spPr>
          <a:xfrm>
            <a:off x="4275313" y="2720092"/>
            <a:ext cx="3691555" cy="971462"/>
          </a:xfrm>
          <a:prstGeom prst="rect">
            <a:avLst/>
          </a:prstGeom>
        </p:spPr>
        <p:txBody>
          <a:bodyPr vert="horz" lIns="77717" tIns="38858" rIns="77717" bIns="38858" rtlCol="0" anchor="t">
            <a:normAutofit/>
          </a:bodyPr>
          <a:lstStyle>
            <a:lvl1pPr algn="l" defTabSz="1097280" rtl="0" eaLnBrk="1" latinLnBrk="0" hangingPunct="1">
              <a:lnSpc>
                <a:spcPct val="90000"/>
              </a:lnSpc>
              <a:spcBef>
                <a:spcPct val="0"/>
              </a:spcBef>
              <a:buNone/>
              <a:defRPr sz="5280" kern="1200">
                <a:solidFill>
                  <a:schemeClr val="tx1">
                    <a:lumMod val="65000"/>
                    <a:lumOff val="35000"/>
                  </a:schemeClr>
                </a:solidFill>
                <a:latin typeface="+mj-lt"/>
                <a:ea typeface="+mj-ea"/>
                <a:cs typeface="+mj-cs"/>
              </a:defRPr>
            </a:lvl1pPr>
          </a:lstStyle>
          <a:p>
            <a:pPr marL="0" marR="0" lvl="0" indent="0" algn="ctr" defTabSz="932578" rtl="0" eaLnBrk="1" fontAlgn="auto" latinLnBrk="0" hangingPunct="1">
              <a:lnSpc>
                <a:spcPct val="90000"/>
              </a:lnSpc>
              <a:spcBef>
                <a:spcPct val="0"/>
              </a:spcBef>
              <a:spcAft>
                <a:spcPts val="0"/>
              </a:spcAft>
              <a:buClrTx/>
              <a:buSzTx/>
              <a:buFontTx/>
              <a:buNone/>
              <a:tabLst/>
              <a:defRPr/>
            </a:pPr>
            <a:r>
              <a:rPr kumimoji="0" lang="en-US" sz="2720" b="0" i="0" u="none" strike="noStrike" kern="1200" cap="none" spc="0" normalizeH="0" baseline="0" noProof="0" dirty="0">
                <a:ln>
                  <a:noFill/>
                </a:ln>
                <a:solidFill>
                  <a:schemeClr val="tx1"/>
                </a:solidFill>
                <a:effectLst/>
                <a:uLnTx/>
                <a:uFillTx/>
                <a:latin typeface="+mj-lt"/>
                <a:ea typeface="+mj-ea"/>
                <a:cs typeface="+mj-cs"/>
              </a:rPr>
              <a:t>UDOs are Evil </a:t>
            </a:r>
            <a:r>
              <a:rPr kumimoji="0" lang="en-US" sz="2720" b="0" i="0" u="none" strike="noStrike" kern="1200" cap="none" spc="0" normalizeH="0" baseline="0" noProof="0" dirty="0">
                <a:ln>
                  <a:noFill/>
                </a:ln>
                <a:solidFill>
                  <a:schemeClr val="tx1"/>
                </a:solidFill>
                <a:effectLst/>
                <a:uLnTx/>
                <a:uFillTx/>
                <a:latin typeface="+mj-lt"/>
                <a:ea typeface="+mj-ea"/>
                <a:cs typeface="+mj-cs"/>
                <a:sym typeface="Wingdings" panose="05000000000000000000" pitchFamily="2" charset="2"/>
              </a:rPr>
              <a:t></a:t>
            </a:r>
            <a:br>
              <a:rPr kumimoji="0" lang="en-US" sz="2720" b="0" i="0" u="none" strike="noStrike" kern="1200" cap="none" spc="0" normalizeH="0" baseline="0" noProof="0" dirty="0">
                <a:ln>
                  <a:noFill/>
                </a:ln>
                <a:solidFill>
                  <a:schemeClr val="tx1"/>
                </a:solidFill>
                <a:effectLst/>
                <a:uLnTx/>
                <a:uFillTx/>
                <a:latin typeface="+mj-lt"/>
                <a:ea typeface="+mj-ea"/>
                <a:cs typeface="+mj-cs"/>
              </a:rPr>
            </a:br>
            <a:r>
              <a:rPr kumimoji="0" lang="en-US" sz="1700" b="0" i="0" u="none" strike="noStrike" kern="1200" cap="none" spc="0" normalizeH="0" baseline="0" noProof="0" dirty="0">
                <a:ln>
                  <a:noFill/>
                </a:ln>
                <a:solidFill>
                  <a:schemeClr val="tx1"/>
                </a:solidFill>
                <a:effectLst/>
                <a:uLnTx/>
                <a:uFillTx/>
                <a:latin typeface="+mj-lt"/>
                <a:ea typeface="+mj-ea"/>
                <a:cs typeface="+mj-cs"/>
              </a:rPr>
              <a:t>Can’t optimize UDOs like pure U-SQL code.</a:t>
            </a:r>
          </a:p>
        </p:txBody>
      </p:sp>
      <p:cxnSp>
        <p:nvCxnSpPr>
          <p:cNvPr id="7" name="Straight Connector 6"/>
          <p:cNvCxnSpPr/>
          <p:nvPr/>
        </p:nvCxnSpPr>
        <p:spPr>
          <a:xfrm>
            <a:off x="8161161" y="2057620"/>
            <a:ext cx="0" cy="2022519"/>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Title 4"/>
          <p:cNvSpPr txBox="1">
            <a:spLocks/>
          </p:cNvSpPr>
          <p:nvPr/>
        </p:nvSpPr>
        <p:spPr>
          <a:xfrm>
            <a:off x="8355453" y="2720092"/>
            <a:ext cx="3691555" cy="971462"/>
          </a:xfrm>
          <a:prstGeom prst="rect">
            <a:avLst/>
          </a:prstGeom>
        </p:spPr>
        <p:txBody>
          <a:bodyPr vert="horz" lIns="77717" tIns="38858" rIns="77717" bIns="38858" rtlCol="0" anchor="t">
            <a:normAutofit/>
          </a:bodyPr>
          <a:lstStyle>
            <a:lvl1pPr algn="l" defTabSz="1097280" rtl="0" eaLnBrk="1" latinLnBrk="0" hangingPunct="1">
              <a:lnSpc>
                <a:spcPct val="90000"/>
              </a:lnSpc>
              <a:spcBef>
                <a:spcPct val="0"/>
              </a:spcBef>
              <a:buNone/>
              <a:defRPr sz="5280" kern="1200">
                <a:solidFill>
                  <a:schemeClr val="tx1">
                    <a:lumMod val="65000"/>
                    <a:lumOff val="35000"/>
                  </a:schemeClr>
                </a:solidFill>
                <a:latin typeface="+mj-lt"/>
                <a:ea typeface="+mj-ea"/>
                <a:cs typeface="+mj-cs"/>
              </a:defRPr>
            </a:lvl1pPr>
          </a:lstStyle>
          <a:p>
            <a:pPr marL="0" marR="0" lvl="0" indent="0" algn="ctr" defTabSz="932578" rtl="0" eaLnBrk="1" fontAlgn="auto" latinLnBrk="0" hangingPunct="1">
              <a:lnSpc>
                <a:spcPct val="90000"/>
              </a:lnSpc>
              <a:spcBef>
                <a:spcPct val="0"/>
              </a:spcBef>
              <a:spcAft>
                <a:spcPts val="0"/>
              </a:spcAft>
              <a:buClrTx/>
              <a:buSzTx/>
              <a:buFontTx/>
              <a:buNone/>
              <a:tabLst/>
              <a:defRPr/>
            </a:pPr>
            <a:r>
              <a:rPr kumimoji="0" lang="en-US" sz="2720" b="0" i="0" u="none" strike="noStrike" kern="1200" cap="none" spc="0" normalizeH="0" baseline="0" noProof="0" dirty="0">
                <a:ln>
                  <a:noFill/>
                </a:ln>
                <a:solidFill>
                  <a:schemeClr val="tx1"/>
                </a:solidFill>
                <a:effectLst/>
                <a:uLnTx/>
                <a:uFillTx/>
                <a:latin typeface="+mj-lt"/>
                <a:ea typeface="+mj-ea"/>
                <a:cs typeface="+mj-cs"/>
              </a:rPr>
              <a:t>Understand your Data</a:t>
            </a:r>
            <a:br>
              <a:rPr kumimoji="0" lang="en-US" sz="2720" b="0" i="0" u="none" strike="noStrike" kern="1200" cap="none" spc="0" normalizeH="0" baseline="0" noProof="0" dirty="0">
                <a:ln>
                  <a:noFill/>
                </a:ln>
                <a:solidFill>
                  <a:schemeClr val="tx1"/>
                </a:solidFill>
                <a:effectLst/>
                <a:uLnTx/>
                <a:uFillTx/>
                <a:latin typeface="+mj-lt"/>
                <a:ea typeface="+mj-ea"/>
                <a:cs typeface="+mj-cs"/>
              </a:rPr>
            </a:br>
            <a:r>
              <a:rPr kumimoji="0" lang="en-US" sz="1700" b="0" i="0" u="none" strike="noStrike" kern="1200" cap="none" spc="0" normalizeH="0" baseline="0" noProof="0" dirty="0">
                <a:ln>
                  <a:noFill/>
                </a:ln>
                <a:solidFill>
                  <a:schemeClr val="tx1"/>
                </a:solidFill>
                <a:effectLst/>
                <a:uLnTx/>
                <a:uFillTx/>
                <a:latin typeface="+mj-lt"/>
                <a:ea typeface="+mj-ea"/>
                <a:cs typeface="+mj-cs"/>
              </a:rPr>
              <a:t>Volume, Distribution, Partitioning, Growth</a:t>
            </a:r>
          </a:p>
        </p:txBody>
      </p:sp>
    </p:spTree>
    <p:extLst>
      <p:ext uri="{BB962C8B-B14F-4D97-AF65-F5344CB8AC3E}">
        <p14:creationId xmlns:p14="http://schemas.microsoft.com/office/powerpoint/2010/main" val="692341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Optimizer Notes</a:t>
            </a:r>
          </a:p>
        </p:txBody>
      </p:sp>
      <p:sp>
        <p:nvSpPr>
          <p:cNvPr id="4" name="Content Placeholder 3"/>
          <p:cNvSpPr>
            <a:spLocks noGrp="1"/>
          </p:cNvSpPr>
          <p:nvPr>
            <p:ph idx="1"/>
          </p:nvPr>
        </p:nvSpPr>
        <p:spPr/>
        <p:txBody>
          <a:bodyPr>
            <a:normAutofit fontScale="85000" lnSpcReduction="20000"/>
          </a:bodyPr>
          <a:lstStyle/>
          <a:p>
            <a:pPr marL="0" indent="0">
              <a:buNone/>
            </a:pPr>
            <a:endParaRPr lang="en-US" b="1" dirty="0"/>
          </a:p>
          <a:p>
            <a:pPr marL="0" indent="0">
              <a:buNone/>
            </a:pPr>
            <a:r>
              <a:rPr lang="en-US" b="1" dirty="0"/>
              <a:t>Whole Script Optimization</a:t>
            </a:r>
          </a:p>
          <a:p>
            <a:pPr marL="0" indent="0">
              <a:buNone/>
            </a:pPr>
            <a:endParaRPr lang="en-US" b="1" dirty="0"/>
          </a:p>
          <a:p>
            <a:pPr marL="0" indent="0">
              <a:buNone/>
            </a:pPr>
            <a:r>
              <a:rPr lang="en-US" b="1" dirty="0"/>
              <a:t>Vertexes allocated to a stage</a:t>
            </a:r>
            <a:r>
              <a:rPr lang="en-US" dirty="0"/>
              <a:t> – Not directly controllable. You can INFLUENCE it by partitioning your data.  </a:t>
            </a:r>
          </a:p>
          <a:p>
            <a:pPr marL="0" indent="0">
              <a:buNone/>
            </a:pPr>
            <a:endParaRPr lang="en-US" dirty="0"/>
          </a:p>
          <a:p>
            <a:pPr marL="0" indent="0">
              <a:buNone/>
            </a:pPr>
            <a:r>
              <a:rPr lang="en-US" b="1" dirty="0"/>
              <a:t>Row Size Hints</a:t>
            </a:r>
            <a:r>
              <a:rPr lang="en-US" dirty="0"/>
              <a:t> – Give the optimizer idea of what to expect. (Can use to speculatively look at plans with larger amount of data)</a:t>
            </a:r>
          </a:p>
          <a:p>
            <a:pPr marL="0" indent="0">
              <a:buNone/>
            </a:pPr>
            <a:endParaRPr lang="en-US" dirty="0"/>
          </a:p>
          <a:p>
            <a:pPr marL="0" indent="0">
              <a:buNone/>
            </a:pPr>
            <a:r>
              <a:rPr lang="en-US" b="1" dirty="0"/>
              <a:t>Predicate Push-Down</a:t>
            </a:r>
          </a:p>
          <a:p>
            <a:pPr marL="0" indent="0">
              <a:buNone/>
            </a:pPr>
            <a:endParaRPr lang="en-US" b="1" dirty="0"/>
          </a:p>
          <a:p>
            <a:pPr marL="0" indent="0">
              <a:buNone/>
            </a:pPr>
            <a:r>
              <a:rPr lang="en-US" b="1" dirty="0"/>
              <a:t>Dynamic Stages </a:t>
            </a:r>
            <a:r>
              <a:rPr lang="en-US" dirty="0"/>
              <a:t>– Vertexes calculated at runtime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19437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93675"/>
            <a:ext cx="12042775" cy="6607175"/>
          </a:xfrm>
        </p:spPr>
        <p:txBody>
          <a:bodyPr>
            <a:normAutofit/>
          </a:bodyPr>
          <a:lstStyle/>
          <a:p>
            <a:pPr algn="ctr"/>
            <a:r>
              <a:rPr lang="en-US" sz="6798" dirty="0">
                <a:solidFill>
                  <a:schemeClr val="bg1"/>
                </a:solidFill>
              </a:rPr>
              <a:t>Understanding Key Distribution</a:t>
            </a:r>
            <a:br>
              <a:rPr lang="en-US" sz="6798" dirty="0">
                <a:solidFill>
                  <a:schemeClr val="bg1"/>
                </a:solidFill>
              </a:rPr>
            </a:br>
            <a:br>
              <a:rPr lang="en-US" sz="6798" dirty="0">
                <a:solidFill>
                  <a:schemeClr val="bg1"/>
                </a:solidFill>
              </a:rPr>
            </a:br>
            <a:r>
              <a:rPr lang="en-US" sz="6798" dirty="0">
                <a:solidFill>
                  <a:schemeClr val="bg1"/>
                </a:solidFill>
              </a:rPr>
              <a:t>“Data Skew”</a:t>
            </a:r>
            <a:br>
              <a:rPr lang="en-US" sz="6798" dirty="0">
                <a:solidFill>
                  <a:schemeClr val="bg1"/>
                </a:solidFill>
              </a:rPr>
            </a:br>
            <a:r>
              <a:rPr lang="en-US" sz="4589" dirty="0">
                <a:solidFill>
                  <a:schemeClr val="bg1"/>
                </a:solidFill>
              </a:rPr>
              <a:t>(aka “a vertex is receiving too much data”)</a:t>
            </a:r>
            <a:endParaRPr lang="en-US" sz="3060" dirty="0">
              <a:solidFill>
                <a:schemeClr val="bg1"/>
              </a:solidFill>
            </a:endParaRPr>
          </a:p>
        </p:txBody>
      </p:sp>
    </p:spTree>
    <p:extLst>
      <p:ext uri="{BB962C8B-B14F-4D97-AF65-F5344CB8AC3E}">
        <p14:creationId xmlns:p14="http://schemas.microsoft.com/office/powerpoint/2010/main" val="3484082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843903757"/>
              </p:ext>
            </p:extLst>
          </p:nvPr>
        </p:nvGraphicFramePr>
        <p:xfrm>
          <a:off x="1" y="194291"/>
          <a:ext cx="12436474" cy="68002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11671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99291" y="221127"/>
            <a:ext cx="11961704" cy="685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011" eaLnBrk="1" fontAlgn="auto" latinLnBrk="0" hangingPunct="1">
              <a:lnSpc>
                <a:spcPct val="100000"/>
              </a:lnSpc>
              <a:spcBef>
                <a:spcPts val="0"/>
              </a:spcBef>
              <a:spcAft>
                <a:spcPts val="0"/>
              </a:spcAft>
              <a:buClrTx/>
              <a:buSzTx/>
              <a:buFontTx/>
              <a:buNone/>
              <a:tabLst/>
              <a:defRPr/>
            </a:pPr>
            <a:r>
              <a:rPr kumimoji="0" lang="en-US" sz="4799" b="0" i="0" u="none" strike="noStrike" kern="0" cap="none" spc="0" normalizeH="0" baseline="0" noProof="0" dirty="0">
                <a:ln>
                  <a:noFill/>
                </a:ln>
                <a:solidFill>
                  <a:schemeClr val="tx1"/>
                </a:solidFill>
                <a:effectLst/>
                <a:uLnTx/>
                <a:uFillTx/>
                <a:latin typeface="+mj-lt"/>
                <a:cs typeface="Segoe UI Semibold" panose="020B0702040204020203" pitchFamily="34" charset="0"/>
              </a:rPr>
              <a:t>Natural Data Skew</a:t>
            </a:r>
          </a:p>
        </p:txBody>
      </p:sp>
      <p:sp>
        <p:nvSpPr>
          <p:cNvPr id="18" name="Rectangle 17"/>
          <p:cNvSpPr/>
          <p:nvPr/>
        </p:nvSpPr>
        <p:spPr>
          <a:xfrm>
            <a:off x="199291" y="5115983"/>
            <a:ext cx="5470311" cy="1657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777011" eaLnBrk="1" fontAlgn="auto" latinLnBrk="0" hangingPunct="1">
              <a:lnSpc>
                <a:spcPct val="100000"/>
              </a:lnSpc>
              <a:spcBef>
                <a:spcPts val="0"/>
              </a:spcBef>
              <a:spcAft>
                <a:spcPts val="0"/>
              </a:spcAft>
              <a:buClrTx/>
              <a:buSzTx/>
              <a:buFontTx/>
              <a:buNone/>
              <a:tabLst/>
              <a:defRPr/>
            </a:pPr>
            <a:r>
              <a:rPr kumimoji="0" lang="en-US" sz="2399" b="1" i="0" u="none" strike="noStrike" kern="0" cap="none" spc="0" normalizeH="0" baseline="0" noProof="0" dirty="0">
                <a:ln>
                  <a:noFill/>
                </a:ln>
                <a:solidFill>
                  <a:schemeClr val="tx1"/>
                </a:solidFill>
                <a:effectLst/>
                <a:uLnTx/>
                <a:uFillTx/>
                <a:cs typeface="Segoe UI Light" panose="020B0502040204020203" pitchFamily="34" charset="0"/>
              </a:rPr>
              <a:t>U-SQL Table partitioned on Domain</a:t>
            </a:r>
          </a:p>
          <a:p>
            <a:pPr marL="0" marR="0" lvl="0" indent="0" defTabSz="777011" eaLnBrk="1" fontAlgn="auto" latinLnBrk="0" hangingPunct="1">
              <a:lnSpc>
                <a:spcPct val="100000"/>
              </a:lnSpc>
              <a:spcBef>
                <a:spcPts val="0"/>
              </a:spcBef>
              <a:spcAft>
                <a:spcPts val="0"/>
              </a:spcAft>
              <a:buClrTx/>
              <a:buSzTx/>
              <a:buFontTx/>
              <a:buNone/>
              <a:tabLst/>
              <a:defRPr/>
            </a:pPr>
            <a:r>
              <a:rPr kumimoji="0" lang="en-US" sz="2399" b="0" i="0" u="none" strike="noStrike" kern="0" cap="none" spc="0" normalizeH="0" baseline="0" noProof="0" dirty="0">
                <a:ln>
                  <a:noFill/>
                </a:ln>
                <a:solidFill>
                  <a:schemeClr val="tx1"/>
                </a:solidFill>
                <a:effectLst/>
                <a:uLnTx/>
                <a:uFillTx/>
                <a:latin typeface="Segoe UI Light"/>
                <a:cs typeface="Segoe UI Light" panose="020B0502040204020203" pitchFamily="34" charset="0"/>
              </a:rPr>
              <a:t>Relatively even distribution</a:t>
            </a:r>
          </a:p>
        </p:txBody>
      </p:sp>
      <p:sp>
        <p:nvSpPr>
          <p:cNvPr id="38" name="Rectangle 37"/>
          <p:cNvSpPr/>
          <p:nvPr/>
        </p:nvSpPr>
        <p:spPr>
          <a:xfrm>
            <a:off x="8656291" y="1188473"/>
            <a:ext cx="1599973" cy="311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011" eaLnBrk="1" fontAlgn="auto" latinLnBrk="0" hangingPunct="1">
              <a:lnSpc>
                <a:spcPct val="100000"/>
              </a:lnSpc>
              <a:spcBef>
                <a:spcPts val="0"/>
              </a:spcBef>
              <a:spcAft>
                <a:spcPts val="0"/>
              </a:spcAft>
              <a:buClrTx/>
              <a:buSzTx/>
              <a:buFontTx/>
              <a:buNone/>
              <a:tabLst/>
              <a:defRPr/>
            </a:pPr>
            <a:r>
              <a:rPr kumimoji="0" lang="en-US" sz="2448" b="1" i="0" u="none" strike="noStrike" kern="0" cap="none" spc="0" normalizeH="0" baseline="0" noProof="0" dirty="0">
                <a:ln>
                  <a:noFill/>
                </a:ln>
                <a:solidFill>
                  <a:schemeClr val="tx1"/>
                </a:solidFill>
                <a:effectLst/>
                <a:uLnTx/>
                <a:uFillTx/>
                <a:cs typeface="Segoe UI Light" panose="020B0502040204020203" pitchFamily="34" charset="0"/>
              </a:rPr>
              <a:t>Extent 2</a:t>
            </a:r>
          </a:p>
        </p:txBody>
      </p:sp>
      <p:sp>
        <p:nvSpPr>
          <p:cNvPr id="34" name="Rectangle 33"/>
          <p:cNvSpPr/>
          <p:nvPr/>
        </p:nvSpPr>
        <p:spPr>
          <a:xfrm>
            <a:off x="10332453" y="1188473"/>
            <a:ext cx="1599973" cy="311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011" eaLnBrk="1" fontAlgn="auto" latinLnBrk="0" hangingPunct="1">
              <a:lnSpc>
                <a:spcPct val="100000"/>
              </a:lnSpc>
              <a:spcBef>
                <a:spcPts val="0"/>
              </a:spcBef>
              <a:spcAft>
                <a:spcPts val="0"/>
              </a:spcAft>
              <a:buClrTx/>
              <a:buSzTx/>
              <a:buFontTx/>
              <a:buNone/>
              <a:tabLst/>
              <a:defRPr/>
            </a:pPr>
            <a:r>
              <a:rPr kumimoji="0" lang="en-US" sz="2448" b="1" i="0" u="none" strike="noStrike" kern="0" cap="none" spc="0" normalizeH="0" baseline="0" noProof="0" dirty="0">
                <a:ln>
                  <a:noFill/>
                </a:ln>
                <a:solidFill>
                  <a:schemeClr val="tx1"/>
                </a:solidFill>
                <a:effectLst/>
                <a:uLnTx/>
                <a:uFillTx/>
                <a:cs typeface="Segoe UI Light" panose="020B0502040204020203" pitchFamily="34" charset="0"/>
              </a:rPr>
              <a:t>Extent 3</a:t>
            </a:r>
          </a:p>
        </p:txBody>
      </p:sp>
      <p:sp>
        <p:nvSpPr>
          <p:cNvPr id="37" name="Rectangle 36"/>
          <p:cNvSpPr/>
          <p:nvPr/>
        </p:nvSpPr>
        <p:spPr>
          <a:xfrm>
            <a:off x="8656291" y="1551027"/>
            <a:ext cx="1599973" cy="3564955"/>
          </a:xfrm>
          <a:prstGeom prst="rect">
            <a:avLst/>
          </a:prstGeom>
          <a:solidFill>
            <a:srgbClr val="169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011" eaLnBrk="1" fontAlgn="auto" latinLnBrk="0" hangingPunct="1">
              <a:lnSpc>
                <a:spcPct val="100000"/>
              </a:lnSpc>
              <a:spcBef>
                <a:spcPts val="0"/>
              </a:spcBef>
              <a:spcAft>
                <a:spcPts val="0"/>
              </a:spcAft>
              <a:buClrTx/>
              <a:buSzTx/>
              <a:buFontTx/>
              <a:buNone/>
              <a:tabLst/>
              <a:defRPr/>
            </a:pPr>
            <a:r>
              <a:rPr kumimoji="0" lang="en-US" sz="2399" b="0" i="0" u="none" strike="noStrike" kern="0" cap="none" spc="0" normalizeH="0" baseline="0" noProof="0" dirty="0">
                <a:ln>
                  <a:noFill/>
                </a:ln>
                <a:solidFill>
                  <a:schemeClr val="bg1"/>
                </a:solidFill>
                <a:effectLst/>
                <a:uLnTx/>
                <a:uFillTx/>
                <a:cs typeface="Segoe UI Semibold" panose="020B0702040204020203" pitchFamily="34" charset="0"/>
              </a:rPr>
              <a:t>WH</a:t>
            </a:r>
          </a:p>
        </p:txBody>
      </p:sp>
      <p:sp>
        <p:nvSpPr>
          <p:cNvPr id="31" name="Rectangle 30"/>
          <p:cNvSpPr/>
          <p:nvPr/>
        </p:nvSpPr>
        <p:spPr>
          <a:xfrm>
            <a:off x="10332453" y="1551028"/>
            <a:ext cx="1599973" cy="445900"/>
          </a:xfrm>
          <a:prstGeom prst="rect">
            <a:avLst/>
          </a:prstGeom>
          <a:solidFill>
            <a:srgbClr val="D63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011" eaLnBrk="1" fontAlgn="auto" latinLnBrk="0" hangingPunct="1">
              <a:lnSpc>
                <a:spcPct val="100000"/>
              </a:lnSpc>
              <a:spcBef>
                <a:spcPts val="0"/>
              </a:spcBef>
              <a:spcAft>
                <a:spcPts val="0"/>
              </a:spcAft>
              <a:buClrTx/>
              <a:buSzTx/>
              <a:buFontTx/>
              <a:buNone/>
              <a:tabLst/>
              <a:defRPr/>
            </a:pPr>
            <a:r>
              <a:rPr kumimoji="0" lang="en-US" sz="2399" b="0" i="0" u="none" strike="noStrike" kern="0" cap="none" spc="0" normalizeH="0" baseline="0" noProof="0" dirty="0">
                <a:ln>
                  <a:noFill/>
                </a:ln>
                <a:solidFill>
                  <a:schemeClr val="bg1"/>
                </a:solidFill>
                <a:effectLst/>
                <a:uLnTx/>
                <a:uFillTx/>
                <a:cs typeface="Segoe UI Semibold" panose="020B0702040204020203" pitchFamily="34" charset="0"/>
              </a:rPr>
              <a:t>CNN</a:t>
            </a:r>
          </a:p>
        </p:txBody>
      </p:sp>
      <p:sp>
        <p:nvSpPr>
          <p:cNvPr id="27" name="Rectangle 26"/>
          <p:cNvSpPr/>
          <p:nvPr/>
        </p:nvSpPr>
        <p:spPr>
          <a:xfrm>
            <a:off x="6980128" y="1551028"/>
            <a:ext cx="1599973" cy="5746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011" eaLnBrk="1" fontAlgn="auto" latinLnBrk="0" hangingPunct="1">
              <a:lnSpc>
                <a:spcPct val="100000"/>
              </a:lnSpc>
              <a:spcBef>
                <a:spcPts val="0"/>
              </a:spcBef>
              <a:spcAft>
                <a:spcPts val="0"/>
              </a:spcAft>
              <a:buClrTx/>
              <a:buSzTx/>
              <a:buFontTx/>
              <a:buNone/>
              <a:tabLst/>
              <a:defRPr/>
            </a:pPr>
            <a:r>
              <a:rPr kumimoji="0" lang="en-US" sz="2399" b="0" i="0" u="none" strike="noStrike" kern="0" cap="none" spc="0" normalizeH="0" baseline="0" noProof="0" dirty="0">
                <a:ln>
                  <a:noFill/>
                </a:ln>
                <a:solidFill>
                  <a:schemeClr val="bg1"/>
                </a:solidFill>
                <a:effectLst/>
                <a:uLnTx/>
                <a:uFillTx/>
                <a:cs typeface="Segoe UI Semibold" panose="020B0702040204020203" pitchFamily="34" charset="0"/>
              </a:rPr>
              <a:t>FB</a:t>
            </a:r>
          </a:p>
        </p:txBody>
      </p:sp>
      <p:sp>
        <p:nvSpPr>
          <p:cNvPr id="30" name="Rectangle 29"/>
          <p:cNvSpPr/>
          <p:nvPr/>
        </p:nvSpPr>
        <p:spPr>
          <a:xfrm>
            <a:off x="6980129" y="1188473"/>
            <a:ext cx="1599973" cy="311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011" eaLnBrk="1" fontAlgn="auto" latinLnBrk="0" hangingPunct="1">
              <a:lnSpc>
                <a:spcPct val="100000"/>
              </a:lnSpc>
              <a:spcBef>
                <a:spcPts val="0"/>
              </a:spcBef>
              <a:spcAft>
                <a:spcPts val="0"/>
              </a:spcAft>
              <a:buClrTx/>
              <a:buSzTx/>
              <a:buFontTx/>
              <a:buNone/>
              <a:tabLst/>
              <a:defRPr/>
            </a:pPr>
            <a:r>
              <a:rPr kumimoji="0" lang="en-US" sz="2448" b="1" i="0" u="none" strike="noStrike" kern="0" cap="none" spc="0" normalizeH="0" baseline="0" noProof="0" dirty="0">
                <a:ln>
                  <a:noFill/>
                </a:ln>
                <a:solidFill>
                  <a:schemeClr val="tx1"/>
                </a:solidFill>
                <a:effectLst/>
                <a:uLnTx/>
                <a:uFillTx/>
                <a:cs typeface="Segoe UI Light" panose="020B0502040204020203" pitchFamily="34" charset="0"/>
              </a:rPr>
              <a:t>Extent 1</a:t>
            </a:r>
          </a:p>
        </p:txBody>
      </p:sp>
      <p:sp>
        <p:nvSpPr>
          <p:cNvPr id="39" name="Rectangle 38"/>
          <p:cNvSpPr/>
          <p:nvPr/>
        </p:nvSpPr>
        <p:spPr>
          <a:xfrm>
            <a:off x="6827751" y="5115983"/>
            <a:ext cx="5333244" cy="16574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777011" eaLnBrk="1" fontAlgn="auto" latinLnBrk="0" hangingPunct="1">
              <a:lnSpc>
                <a:spcPct val="100000"/>
              </a:lnSpc>
              <a:spcBef>
                <a:spcPts val="0"/>
              </a:spcBef>
              <a:spcAft>
                <a:spcPts val="0"/>
              </a:spcAft>
              <a:buClrTx/>
              <a:buSzTx/>
              <a:buFontTx/>
              <a:buNone/>
              <a:tabLst/>
              <a:defRPr/>
            </a:pPr>
            <a:r>
              <a:rPr kumimoji="0" lang="en-US" sz="2399" b="1" i="0" u="none" strike="noStrike" kern="0" cap="none" spc="0" normalizeH="0" baseline="0" noProof="0" dirty="0">
                <a:ln>
                  <a:noFill/>
                </a:ln>
                <a:solidFill>
                  <a:schemeClr val="tx1"/>
                </a:solidFill>
                <a:effectLst/>
                <a:uLnTx/>
                <a:uFillTx/>
                <a:cs typeface="Segoe UI Light" panose="020B0502040204020203" pitchFamily="34" charset="0"/>
              </a:rPr>
              <a:t>U-SQL Table partitioned on Domain</a:t>
            </a:r>
          </a:p>
          <a:p>
            <a:pPr marL="0" marR="0" lvl="0" indent="0" defTabSz="777011" eaLnBrk="1" fontAlgn="auto" latinLnBrk="0" hangingPunct="1">
              <a:lnSpc>
                <a:spcPct val="100000"/>
              </a:lnSpc>
              <a:spcBef>
                <a:spcPts val="0"/>
              </a:spcBef>
              <a:spcAft>
                <a:spcPts val="0"/>
              </a:spcAft>
              <a:buClrTx/>
              <a:buSzTx/>
              <a:buFontTx/>
              <a:buNone/>
              <a:tabLst/>
              <a:defRPr/>
            </a:pPr>
            <a:r>
              <a:rPr kumimoji="0" lang="en-US" sz="2399" b="0" i="0" u="none" strike="noStrike" kern="0" cap="none" spc="0" normalizeH="0" baseline="0" noProof="0" dirty="0">
                <a:ln>
                  <a:noFill/>
                </a:ln>
                <a:solidFill>
                  <a:schemeClr val="tx1"/>
                </a:solidFill>
                <a:effectLst/>
                <a:uLnTx/>
                <a:uFillTx/>
                <a:latin typeface="Segoe UI Light"/>
                <a:cs typeface="Segoe UI Light" panose="020B0502040204020203" pitchFamily="34" charset="0"/>
              </a:rPr>
              <a:t>Skewed Distribution</a:t>
            </a:r>
          </a:p>
        </p:txBody>
      </p:sp>
      <p:sp>
        <p:nvSpPr>
          <p:cNvPr id="40" name="Rectangle 39"/>
          <p:cNvSpPr/>
          <p:nvPr/>
        </p:nvSpPr>
        <p:spPr>
          <a:xfrm>
            <a:off x="2082819" y="1188473"/>
            <a:ext cx="1599973" cy="311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011" eaLnBrk="1" fontAlgn="auto" latinLnBrk="0" hangingPunct="1">
              <a:lnSpc>
                <a:spcPct val="100000"/>
              </a:lnSpc>
              <a:spcBef>
                <a:spcPts val="0"/>
              </a:spcBef>
              <a:spcAft>
                <a:spcPts val="0"/>
              </a:spcAft>
              <a:buClrTx/>
              <a:buSzTx/>
              <a:buFontTx/>
              <a:buNone/>
              <a:tabLst/>
              <a:defRPr/>
            </a:pPr>
            <a:r>
              <a:rPr kumimoji="0" lang="en-US" sz="2448" b="1" i="0" u="none" strike="noStrike" kern="0" cap="none" spc="0" normalizeH="0" baseline="0" noProof="0" dirty="0">
                <a:ln>
                  <a:noFill/>
                </a:ln>
                <a:solidFill>
                  <a:schemeClr val="tx1"/>
                </a:solidFill>
                <a:effectLst/>
                <a:uLnTx/>
                <a:uFillTx/>
                <a:cs typeface="Segoe UI Light" panose="020B0502040204020203" pitchFamily="34" charset="0"/>
              </a:rPr>
              <a:t>Extent 2</a:t>
            </a:r>
          </a:p>
        </p:txBody>
      </p:sp>
      <p:sp>
        <p:nvSpPr>
          <p:cNvPr id="41" name="Rectangle 40"/>
          <p:cNvSpPr/>
          <p:nvPr/>
        </p:nvSpPr>
        <p:spPr>
          <a:xfrm>
            <a:off x="3758982" y="1188473"/>
            <a:ext cx="1599973" cy="311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011" eaLnBrk="1" fontAlgn="auto" latinLnBrk="0" hangingPunct="1">
              <a:lnSpc>
                <a:spcPct val="100000"/>
              </a:lnSpc>
              <a:spcBef>
                <a:spcPts val="0"/>
              </a:spcBef>
              <a:spcAft>
                <a:spcPts val="0"/>
              </a:spcAft>
              <a:buClrTx/>
              <a:buSzTx/>
              <a:buFontTx/>
              <a:buNone/>
              <a:tabLst/>
              <a:defRPr/>
            </a:pPr>
            <a:r>
              <a:rPr kumimoji="0" lang="en-US" sz="2448" b="1" i="0" u="none" strike="noStrike" kern="0" cap="none" spc="0" normalizeH="0" baseline="0" noProof="0" dirty="0">
                <a:ln>
                  <a:noFill/>
                </a:ln>
                <a:solidFill>
                  <a:schemeClr val="tx1"/>
                </a:solidFill>
                <a:effectLst/>
                <a:uLnTx/>
                <a:uFillTx/>
                <a:cs typeface="Segoe UI Light" panose="020B0502040204020203" pitchFamily="34" charset="0"/>
              </a:rPr>
              <a:t>Extent 3</a:t>
            </a:r>
          </a:p>
        </p:txBody>
      </p:sp>
      <p:sp>
        <p:nvSpPr>
          <p:cNvPr id="42" name="Rectangle 41"/>
          <p:cNvSpPr/>
          <p:nvPr/>
        </p:nvSpPr>
        <p:spPr>
          <a:xfrm>
            <a:off x="2082819" y="1551028"/>
            <a:ext cx="1599973" cy="1126105"/>
          </a:xfrm>
          <a:prstGeom prst="rect">
            <a:avLst/>
          </a:prstGeom>
          <a:solidFill>
            <a:srgbClr val="169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011" eaLnBrk="1" fontAlgn="auto" latinLnBrk="0" hangingPunct="1">
              <a:lnSpc>
                <a:spcPct val="100000"/>
              </a:lnSpc>
              <a:spcBef>
                <a:spcPts val="0"/>
              </a:spcBef>
              <a:spcAft>
                <a:spcPts val="0"/>
              </a:spcAft>
              <a:buClrTx/>
              <a:buSzTx/>
              <a:buFontTx/>
              <a:buNone/>
              <a:tabLst/>
              <a:defRPr/>
            </a:pPr>
            <a:r>
              <a:rPr kumimoji="0" lang="en-US" sz="2399" b="0" i="0" u="none" strike="noStrike" kern="0" cap="none" spc="0" normalizeH="0" baseline="0" noProof="0" dirty="0">
                <a:ln>
                  <a:noFill/>
                </a:ln>
                <a:solidFill>
                  <a:schemeClr val="bg1"/>
                </a:solidFill>
                <a:effectLst/>
                <a:uLnTx/>
                <a:uFillTx/>
                <a:cs typeface="Segoe UI Semibold" panose="020B0702040204020203" pitchFamily="34" charset="0"/>
              </a:rPr>
              <a:t>WH</a:t>
            </a:r>
          </a:p>
        </p:txBody>
      </p:sp>
      <p:sp>
        <p:nvSpPr>
          <p:cNvPr id="43" name="Rectangle 42"/>
          <p:cNvSpPr/>
          <p:nvPr/>
        </p:nvSpPr>
        <p:spPr>
          <a:xfrm>
            <a:off x="3758982" y="1551028"/>
            <a:ext cx="1599973" cy="974772"/>
          </a:xfrm>
          <a:prstGeom prst="rect">
            <a:avLst/>
          </a:prstGeom>
          <a:solidFill>
            <a:srgbClr val="D63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011" eaLnBrk="1" fontAlgn="auto" latinLnBrk="0" hangingPunct="1">
              <a:lnSpc>
                <a:spcPct val="100000"/>
              </a:lnSpc>
              <a:spcBef>
                <a:spcPts val="0"/>
              </a:spcBef>
              <a:spcAft>
                <a:spcPts val="0"/>
              </a:spcAft>
              <a:buClrTx/>
              <a:buSzTx/>
              <a:buFontTx/>
              <a:buNone/>
              <a:tabLst/>
              <a:defRPr/>
            </a:pPr>
            <a:r>
              <a:rPr kumimoji="0" lang="en-US" sz="2399" b="0" i="0" u="none" strike="noStrike" kern="0" cap="none" spc="0" normalizeH="0" baseline="0" noProof="0" dirty="0">
                <a:ln>
                  <a:noFill/>
                </a:ln>
                <a:solidFill>
                  <a:schemeClr val="bg1"/>
                </a:solidFill>
                <a:effectLst/>
                <a:uLnTx/>
                <a:uFillTx/>
                <a:cs typeface="Segoe UI Semibold" panose="020B0702040204020203" pitchFamily="34" charset="0"/>
              </a:rPr>
              <a:t>CNN</a:t>
            </a:r>
          </a:p>
        </p:txBody>
      </p:sp>
      <p:sp>
        <p:nvSpPr>
          <p:cNvPr id="44" name="Rectangle 43"/>
          <p:cNvSpPr/>
          <p:nvPr/>
        </p:nvSpPr>
        <p:spPr>
          <a:xfrm>
            <a:off x="406658" y="1551028"/>
            <a:ext cx="1599973" cy="12562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011" eaLnBrk="1" fontAlgn="auto" latinLnBrk="0" hangingPunct="1">
              <a:lnSpc>
                <a:spcPct val="100000"/>
              </a:lnSpc>
              <a:spcBef>
                <a:spcPts val="0"/>
              </a:spcBef>
              <a:spcAft>
                <a:spcPts val="0"/>
              </a:spcAft>
              <a:buClrTx/>
              <a:buSzTx/>
              <a:buFontTx/>
              <a:buNone/>
              <a:tabLst/>
              <a:defRPr/>
            </a:pPr>
            <a:r>
              <a:rPr kumimoji="0" lang="en-US" sz="2399" b="0" i="0" u="none" strike="noStrike" kern="0" cap="none" spc="0" normalizeH="0" baseline="0" noProof="0" dirty="0">
                <a:ln>
                  <a:noFill/>
                </a:ln>
                <a:solidFill>
                  <a:schemeClr val="bg1"/>
                </a:solidFill>
                <a:effectLst/>
                <a:uLnTx/>
                <a:uFillTx/>
                <a:cs typeface="Segoe UI Semibold" panose="020B0702040204020203" pitchFamily="34" charset="0"/>
              </a:rPr>
              <a:t>FB</a:t>
            </a:r>
          </a:p>
        </p:txBody>
      </p:sp>
      <p:sp>
        <p:nvSpPr>
          <p:cNvPr id="45" name="Rectangle 44"/>
          <p:cNvSpPr/>
          <p:nvPr/>
        </p:nvSpPr>
        <p:spPr>
          <a:xfrm>
            <a:off x="406658" y="1188473"/>
            <a:ext cx="1599973" cy="311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011" eaLnBrk="1" fontAlgn="auto" latinLnBrk="0" hangingPunct="1">
              <a:lnSpc>
                <a:spcPct val="100000"/>
              </a:lnSpc>
              <a:spcBef>
                <a:spcPts val="0"/>
              </a:spcBef>
              <a:spcAft>
                <a:spcPts val="0"/>
              </a:spcAft>
              <a:buClrTx/>
              <a:buSzTx/>
              <a:buFontTx/>
              <a:buNone/>
              <a:tabLst/>
              <a:defRPr/>
            </a:pPr>
            <a:r>
              <a:rPr kumimoji="0" lang="en-US" sz="2448" b="1" i="0" u="none" strike="noStrike" kern="0" cap="none" spc="0" normalizeH="0" baseline="0" noProof="0" dirty="0">
                <a:ln>
                  <a:noFill/>
                </a:ln>
                <a:solidFill>
                  <a:schemeClr val="tx1"/>
                </a:solidFill>
                <a:effectLst/>
                <a:uLnTx/>
                <a:uFillTx/>
                <a:cs typeface="Segoe UI Light" panose="020B0502040204020203" pitchFamily="34" charset="0"/>
              </a:rPr>
              <a:t>Extent 1</a:t>
            </a:r>
          </a:p>
        </p:txBody>
      </p:sp>
    </p:spTree>
    <p:extLst>
      <p:ext uri="{BB962C8B-B14F-4D97-AF65-F5344CB8AC3E}">
        <p14:creationId xmlns:p14="http://schemas.microsoft.com/office/powerpoint/2010/main" val="2847804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could this a problem?</a:t>
            </a:r>
          </a:p>
        </p:txBody>
      </p:sp>
      <p:sp>
        <p:nvSpPr>
          <p:cNvPr id="3" name="Content Placeholder 2"/>
          <p:cNvSpPr>
            <a:spLocks noGrp="1"/>
          </p:cNvSpPr>
          <p:nvPr>
            <p:ph idx="1"/>
          </p:nvPr>
        </p:nvSpPr>
        <p:spPr/>
        <p:txBody>
          <a:bodyPr/>
          <a:lstStyle/>
          <a:p>
            <a:r>
              <a:rPr lang="en-US" dirty="0"/>
              <a:t>Vertexes have a 5 hour runtime limit!</a:t>
            </a:r>
          </a:p>
          <a:p>
            <a:r>
              <a:rPr lang="en-US" dirty="0"/>
              <a:t>Your UDO may excessively allocate memory.</a:t>
            </a:r>
          </a:p>
          <a:p>
            <a:pPr lvl="1"/>
            <a:r>
              <a:rPr lang="en-US" dirty="0"/>
              <a:t>Your memory usage may not be obvious due to garbage collection</a:t>
            </a:r>
          </a:p>
        </p:txBody>
      </p:sp>
    </p:spTree>
    <p:extLst>
      <p:ext uri="{BB962C8B-B14F-4D97-AF65-F5344CB8AC3E}">
        <p14:creationId xmlns:p14="http://schemas.microsoft.com/office/powerpoint/2010/main" val="1537398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rPr>
              <a:t>Diagnostics with Data Skew</a:t>
            </a:r>
          </a:p>
        </p:txBody>
      </p:sp>
      <p:pic>
        <p:nvPicPr>
          <p:cNvPr id="3"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174" y="1554338"/>
            <a:ext cx="11832405" cy="5245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871622" y="4754663"/>
            <a:ext cx="4087292" cy="582877"/>
          </a:xfrm>
          <a:prstGeom prst="rect">
            <a:avLst/>
          </a:prstGeom>
          <a:noFill/>
          <a:ln w="76200">
            <a:solidFill>
              <a:srgbClr val="F44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1315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bg>
      <p:bgPr>
        <a:solidFill>
          <a:srgbClr val="FF00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slide explaining the diagnostics</a:t>
            </a:r>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41686692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bg>
      <p:bgPr>
        <a:solidFill>
          <a:srgbClr val="FF00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 the Throttling Limit</a:t>
            </a:r>
          </a:p>
        </p:txBody>
      </p:sp>
      <p:sp>
        <p:nvSpPr>
          <p:cNvPr id="3" name="Content Placeholder 2"/>
          <p:cNvSpPr>
            <a:spLocks noGrp="1"/>
          </p:cNvSpPr>
          <p:nvPr>
            <p:ph idx="1"/>
          </p:nvPr>
        </p:nvSpPr>
        <p:spPr/>
        <p:txBody>
          <a:bodyPr/>
          <a:lstStyle/>
          <a:p>
            <a:pPr marL="0" indent="0">
              <a:buNone/>
            </a:pPr>
            <a:r>
              <a:rPr lang="en-US" dirty="0"/>
              <a:t>Explain more about how it is determined and what to do</a:t>
            </a:r>
          </a:p>
        </p:txBody>
      </p:sp>
    </p:spTree>
    <p:extLst>
      <p:ext uri="{BB962C8B-B14F-4D97-AF65-F5344CB8AC3E}">
        <p14:creationId xmlns:p14="http://schemas.microsoft.com/office/powerpoint/2010/main" val="2777681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5174" y="194292"/>
            <a:ext cx="12046127" cy="1165754"/>
          </a:xfrm>
        </p:spPr>
        <p:txBody>
          <a:bodyPr/>
          <a:lstStyle/>
          <a:p>
            <a:pPr algn="ctr"/>
            <a:r>
              <a:rPr lang="en-US" dirty="0">
                <a:solidFill>
                  <a:schemeClr val="bg1"/>
                </a:solidFill>
              </a:rPr>
              <a:t>Data Skew Graph</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928" y="1066736"/>
            <a:ext cx="8354572" cy="5696919"/>
          </a:xfrm>
          <a:prstGeom prst="rect">
            <a:avLst/>
          </a:prstGeom>
        </p:spPr>
      </p:pic>
      <p:sp>
        <p:nvSpPr>
          <p:cNvPr id="6" name="Rectangular Callout 5"/>
          <p:cNvSpPr/>
          <p:nvPr/>
        </p:nvSpPr>
        <p:spPr>
          <a:xfrm>
            <a:off x="9909792" y="388584"/>
            <a:ext cx="2137216" cy="1165754"/>
          </a:xfrm>
          <a:prstGeom prst="wedgeRectCallout">
            <a:avLst>
              <a:gd name="adj1" fmla="val -73663"/>
              <a:gd name="adj2" fmla="val 85142"/>
            </a:avLst>
          </a:prstGeom>
          <a:solidFill>
            <a:srgbClr val="FE5E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schemeClr val="bg1"/>
                </a:solidFill>
                <a:effectLst/>
                <a:uLnTx/>
                <a:uFillTx/>
              </a:rPr>
              <a:t>A lot of data brought to a couple of vertexes</a:t>
            </a:r>
          </a:p>
        </p:txBody>
      </p:sp>
    </p:spTree>
    <p:extLst>
      <p:ext uri="{BB962C8B-B14F-4D97-AF65-F5344CB8AC3E}">
        <p14:creationId xmlns:p14="http://schemas.microsoft.com/office/powerpoint/2010/main" val="39600949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your Options?</a:t>
            </a:r>
          </a:p>
        </p:txBody>
      </p:sp>
      <p:sp>
        <p:nvSpPr>
          <p:cNvPr id="3" name="Content Placeholder 2"/>
          <p:cNvSpPr>
            <a:spLocks noGrp="1"/>
          </p:cNvSpPr>
          <p:nvPr>
            <p:ph idx="1"/>
          </p:nvPr>
        </p:nvSpPr>
        <p:spPr/>
        <p:txBody>
          <a:bodyPr/>
          <a:lstStyle/>
          <a:p>
            <a:r>
              <a:rPr lang="en-US" dirty="0"/>
              <a:t>Re-partition your input data to get a better distribution</a:t>
            </a:r>
          </a:p>
          <a:p>
            <a:endParaRPr lang="en-US" dirty="0"/>
          </a:p>
          <a:p>
            <a:pPr lvl="1"/>
            <a:r>
              <a:rPr lang="en-US" dirty="0"/>
              <a:t>Use a different partitioning scheme</a:t>
            </a:r>
          </a:p>
          <a:p>
            <a:pPr lvl="1"/>
            <a:r>
              <a:rPr lang="en-US" dirty="0"/>
              <a:t>Pick a different key</a:t>
            </a:r>
          </a:p>
          <a:p>
            <a:pPr lvl="1"/>
            <a:r>
              <a:rPr lang="en-US" dirty="0"/>
              <a:t>Use more than one key for partitioning</a:t>
            </a:r>
          </a:p>
          <a:p>
            <a:pPr lvl="1"/>
            <a:r>
              <a:rPr lang="en-US" dirty="0"/>
              <a:t>Use Data Hints to identify “low distinctness” in keys</a:t>
            </a:r>
          </a:p>
        </p:txBody>
      </p:sp>
    </p:spTree>
    <p:extLst>
      <p:ext uri="{BB962C8B-B14F-4D97-AF65-F5344CB8AC3E}">
        <p14:creationId xmlns:p14="http://schemas.microsoft.com/office/powerpoint/2010/main" val="2331168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p:cNvSpPr/>
          <p:nvPr/>
        </p:nvSpPr>
        <p:spPr>
          <a:xfrm>
            <a:off x="583759" y="1360046"/>
            <a:ext cx="11588757" cy="3754874"/>
          </a:xfrm>
          <a:prstGeom prst="rect">
            <a:avLst/>
          </a:prstGeom>
        </p:spPr>
        <p:txBody>
          <a:bodyPr wrap="square">
            <a:spAutoFit/>
          </a:bodyPr>
          <a:lstStyle/>
          <a:p>
            <a:pPr marL="0" marR="0" lvl="0" indent="0" defTabSz="932578" eaLnBrk="1" fontAlgn="auto" latinLnBrk="0" hangingPunct="1">
              <a:lnSpc>
                <a:spcPct val="100000"/>
              </a:lnSpc>
              <a:spcBef>
                <a:spcPts val="0"/>
              </a:spcBef>
              <a:spcAft>
                <a:spcPts val="0"/>
              </a:spcAft>
              <a:buClrTx/>
              <a:buSzTx/>
              <a:buFontTx/>
              <a:buNone/>
              <a:tabLst/>
              <a:defRPr/>
            </a:pPr>
            <a:r>
              <a:rPr kumimoji="0" lang="en-US" sz="3400" b="0" i="0" u="none" strike="noStrike" kern="0" cap="none" spc="0" normalizeH="0" baseline="0" noProof="0" dirty="0">
                <a:ln>
                  <a:noFill/>
                </a:ln>
                <a:solidFill>
                  <a:sysClr val="windowText" lastClr="000000"/>
                </a:solidFill>
                <a:effectLst/>
                <a:uLnTx/>
                <a:uFillTx/>
                <a:latin typeface="Consolas" panose="020B0609020204030204" pitchFamily="49" charset="0"/>
                <a:cs typeface="Consolas" panose="020B0609020204030204" pitchFamily="49" charset="0"/>
              </a:rPr>
              <a:t>@rows = </a:t>
            </a:r>
          </a:p>
          <a:p>
            <a:pPr marL="0" marR="0" lvl="0" indent="0" defTabSz="932578" eaLnBrk="1" fontAlgn="auto" latinLnBrk="0" hangingPunct="1">
              <a:lnSpc>
                <a:spcPct val="100000"/>
              </a:lnSpc>
              <a:spcBef>
                <a:spcPts val="0"/>
              </a:spcBef>
              <a:spcAft>
                <a:spcPts val="0"/>
              </a:spcAft>
              <a:buClrTx/>
              <a:buSzTx/>
              <a:buFontTx/>
              <a:buNone/>
              <a:tabLst/>
              <a:defRPr/>
            </a:pPr>
            <a:r>
              <a:rPr kumimoji="0" lang="en-US" sz="3400" b="0" i="0" u="none" strike="noStrike" kern="0" cap="none" spc="0" normalizeH="0" baseline="0" noProof="0" dirty="0">
                <a:ln>
                  <a:noFill/>
                </a:ln>
                <a:solidFill>
                  <a:sysClr val="windowText" lastClr="000000"/>
                </a:solidFill>
                <a:effectLst/>
                <a:uLnTx/>
                <a:uFillTx/>
                <a:latin typeface="Consolas" panose="020B0609020204030204" pitchFamily="49" charset="0"/>
                <a:cs typeface="Consolas" panose="020B0609020204030204" pitchFamily="49" charset="0"/>
              </a:rPr>
              <a:t>    SELECT </a:t>
            </a:r>
          </a:p>
          <a:p>
            <a:pPr marL="0" marR="0" lvl="0" indent="0" defTabSz="932578" eaLnBrk="1" fontAlgn="auto" latinLnBrk="0" hangingPunct="1">
              <a:lnSpc>
                <a:spcPct val="100000"/>
              </a:lnSpc>
              <a:spcBef>
                <a:spcPts val="0"/>
              </a:spcBef>
              <a:spcAft>
                <a:spcPts val="0"/>
              </a:spcAft>
              <a:buClrTx/>
              <a:buSzTx/>
              <a:buFontTx/>
              <a:buNone/>
              <a:tabLst/>
              <a:defRPr/>
            </a:pPr>
            <a:r>
              <a:rPr kumimoji="0" lang="en-US" sz="3400" b="0" i="0" u="none" strike="noStrike" kern="0" cap="none" spc="0" normalizeH="0" baseline="0" noProof="0" dirty="0">
                <a:ln>
                  <a:noFill/>
                </a:ln>
                <a:solidFill>
                  <a:sysClr val="windowText" lastClr="000000"/>
                </a:solidFill>
                <a:effectLst/>
                <a:uLnTx/>
                <a:uFillTx/>
                <a:latin typeface="Consolas" panose="020B0609020204030204" pitchFamily="49" charset="0"/>
                <a:cs typeface="Consolas" panose="020B0609020204030204" pitchFamily="49" charset="0"/>
              </a:rPr>
              <a:t>		Gender,</a:t>
            </a:r>
          </a:p>
          <a:p>
            <a:pPr marL="0" marR="0" lvl="0" indent="0" defTabSz="932578" eaLnBrk="1" fontAlgn="auto" latinLnBrk="0" hangingPunct="1">
              <a:lnSpc>
                <a:spcPct val="100000"/>
              </a:lnSpc>
              <a:spcBef>
                <a:spcPts val="0"/>
              </a:spcBef>
              <a:spcAft>
                <a:spcPts val="0"/>
              </a:spcAft>
              <a:buClrTx/>
              <a:buSzTx/>
              <a:buFontTx/>
              <a:buNone/>
              <a:tabLst/>
              <a:defRPr/>
            </a:pPr>
            <a:r>
              <a:rPr kumimoji="0" lang="en-US" sz="3400" b="0" i="0" u="none" strike="noStrike" kern="0" cap="none" spc="0" normalizeH="0" baseline="0" noProof="0" dirty="0">
                <a:ln>
                  <a:noFill/>
                </a:ln>
                <a:solidFill>
                  <a:sysClr val="windowText" lastClr="000000"/>
                </a:solidFill>
                <a:effectLst/>
                <a:uLnTx/>
                <a:uFillTx/>
                <a:latin typeface="Consolas" panose="020B0609020204030204" pitchFamily="49" charset="0"/>
                <a:cs typeface="Consolas" panose="020B0609020204030204" pitchFamily="49" charset="0"/>
              </a:rPr>
              <a:t>		</a:t>
            </a:r>
            <a:r>
              <a:rPr kumimoji="0" lang="en-US" sz="3400" b="1" i="0" u="none" strike="noStrike" kern="0" cap="none" spc="0" normalizeH="0" baseline="0" noProof="0" dirty="0">
                <a:ln>
                  <a:noFill/>
                </a:ln>
                <a:solidFill>
                  <a:srgbClr val="E74B3C"/>
                </a:solidFill>
                <a:effectLst/>
                <a:uLnTx/>
                <a:uFillTx/>
                <a:latin typeface="Consolas" panose="020B0609020204030204" pitchFamily="49" charset="0"/>
                <a:cs typeface="Consolas" panose="020B0609020204030204" pitchFamily="49" charset="0"/>
              </a:rPr>
              <a:t>AGG&lt;</a:t>
            </a:r>
            <a:r>
              <a:rPr kumimoji="0" lang="en-US" sz="3400" b="1" i="0" u="none" strike="noStrike" kern="0" cap="none" spc="0" normalizeH="0" baseline="0" noProof="0" dirty="0" err="1">
                <a:ln>
                  <a:noFill/>
                </a:ln>
                <a:solidFill>
                  <a:srgbClr val="E74B3C"/>
                </a:solidFill>
                <a:effectLst/>
                <a:uLnTx/>
                <a:uFillTx/>
                <a:latin typeface="Consolas" panose="020B0609020204030204" pitchFamily="49" charset="0"/>
                <a:cs typeface="Consolas" panose="020B0609020204030204" pitchFamily="49" charset="0"/>
              </a:rPr>
              <a:t>MyAgg</a:t>
            </a:r>
            <a:r>
              <a:rPr kumimoji="0" lang="en-US" sz="3400" b="1" i="0" u="none" strike="noStrike" kern="0" cap="none" spc="0" normalizeH="0" baseline="0" noProof="0" dirty="0">
                <a:ln>
                  <a:noFill/>
                </a:ln>
                <a:solidFill>
                  <a:srgbClr val="E74B3C"/>
                </a:solidFill>
                <a:effectLst/>
                <a:uLnTx/>
                <a:uFillTx/>
                <a:latin typeface="Consolas" panose="020B0609020204030204" pitchFamily="49" charset="0"/>
                <a:cs typeface="Consolas" panose="020B0609020204030204" pitchFamily="49" charset="0"/>
              </a:rPr>
              <a:t>&gt;(Income) AS Result</a:t>
            </a:r>
          </a:p>
          <a:p>
            <a:pPr marL="0" marR="0" lvl="0" indent="0" defTabSz="932578" eaLnBrk="1" fontAlgn="auto" latinLnBrk="0" hangingPunct="1">
              <a:lnSpc>
                <a:spcPct val="100000"/>
              </a:lnSpc>
              <a:spcBef>
                <a:spcPts val="0"/>
              </a:spcBef>
              <a:spcAft>
                <a:spcPts val="0"/>
              </a:spcAft>
              <a:buClrTx/>
              <a:buSzTx/>
              <a:buFontTx/>
              <a:buNone/>
              <a:tabLst/>
              <a:defRPr/>
            </a:pPr>
            <a:r>
              <a:rPr kumimoji="0" lang="en-US" sz="3400" b="0" i="0" u="none" strike="noStrike" kern="0" cap="none" spc="0" normalizeH="0" baseline="0" noProof="0" dirty="0">
                <a:ln>
                  <a:noFill/>
                </a:ln>
                <a:solidFill>
                  <a:sysClr val="windowText" lastClr="000000"/>
                </a:solidFill>
                <a:effectLst/>
                <a:uLnTx/>
                <a:uFillTx/>
                <a:latin typeface="Consolas" panose="020B0609020204030204" pitchFamily="49" charset="0"/>
                <a:cs typeface="Consolas" panose="020B0609020204030204" pitchFamily="49" charset="0"/>
              </a:rPr>
              <a:t>	FROM </a:t>
            </a:r>
          </a:p>
          <a:p>
            <a:pPr marL="0" marR="0" lvl="0" indent="0" defTabSz="932578" eaLnBrk="1" fontAlgn="auto" latinLnBrk="0" hangingPunct="1">
              <a:lnSpc>
                <a:spcPct val="100000"/>
              </a:lnSpc>
              <a:spcBef>
                <a:spcPts val="0"/>
              </a:spcBef>
              <a:spcAft>
                <a:spcPts val="0"/>
              </a:spcAft>
              <a:buClrTx/>
              <a:buSzTx/>
              <a:buFontTx/>
              <a:buNone/>
              <a:tabLst/>
              <a:defRPr/>
            </a:pPr>
            <a:r>
              <a:rPr kumimoji="0" lang="en-US" sz="3400" b="0" i="0" u="none" strike="noStrike" kern="0" cap="none" spc="0" normalizeH="0" baseline="0" noProof="0" dirty="0">
                <a:ln>
                  <a:noFill/>
                </a:ln>
                <a:solidFill>
                  <a:sysClr val="windowText" lastClr="000000"/>
                </a:solidFill>
                <a:effectLst/>
                <a:uLnTx/>
                <a:uFillTx/>
                <a:latin typeface="Consolas" panose="020B0609020204030204" pitchFamily="49" charset="0"/>
                <a:cs typeface="Consolas" panose="020B0609020204030204" pitchFamily="49" charset="0"/>
              </a:rPr>
              <a:t>		@</a:t>
            </a:r>
            <a:r>
              <a:rPr kumimoji="0" lang="en-US" sz="3400" b="0" i="0" u="none" strike="noStrike" kern="0" cap="none" spc="0" normalizeH="0" baseline="0" noProof="0" dirty="0" err="1">
                <a:ln>
                  <a:noFill/>
                </a:ln>
                <a:solidFill>
                  <a:sysClr val="windowText" lastClr="000000"/>
                </a:solidFill>
                <a:effectLst/>
                <a:uLnTx/>
                <a:uFillTx/>
                <a:latin typeface="Consolas" panose="020B0609020204030204" pitchFamily="49" charset="0"/>
                <a:cs typeface="Consolas" panose="020B0609020204030204" pitchFamily="49" charset="0"/>
              </a:rPr>
              <a:t>HugeInput</a:t>
            </a:r>
            <a:endParaRPr kumimoji="0" lang="en-US" sz="3400" b="0" i="0" u="none" strike="noStrike" kern="0" cap="none" spc="0" normalizeH="0" baseline="0" noProof="0" dirty="0">
              <a:ln>
                <a:noFill/>
              </a:ln>
              <a:solidFill>
                <a:sysClr val="windowText" lastClr="000000"/>
              </a:solidFill>
              <a:effectLst/>
              <a:uLnTx/>
              <a:uFillTx/>
              <a:latin typeface="Consolas" panose="020B0609020204030204" pitchFamily="49" charset="0"/>
              <a:cs typeface="Consolas" panose="020B0609020204030204" pitchFamily="49" charset="0"/>
            </a:endParaRPr>
          </a:p>
          <a:p>
            <a:pPr marL="0" marR="0" lvl="0" indent="0" defTabSz="932578" eaLnBrk="1" fontAlgn="auto" latinLnBrk="0" hangingPunct="1">
              <a:lnSpc>
                <a:spcPct val="100000"/>
              </a:lnSpc>
              <a:spcBef>
                <a:spcPts val="0"/>
              </a:spcBef>
              <a:spcAft>
                <a:spcPts val="0"/>
              </a:spcAft>
              <a:buClrTx/>
              <a:buSzTx/>
              <a:buFontTx/>
              <a:buNone/>
              <a:tabLst/>
              <a:defRPr/>
            </a:pPr>
            <a:r>
              <a:rPr kumimoji="0" lang="en-US" sz="3400" b="0" i="0" u="none" strike="noStrike" kern="0" cap="none" spc="0" normalizeH="0" baseline="0" noProof="0" dirty="0">
                <a:ln>
                  <a:noFill/>
                </a:ln>
                <a:solidFill>
                  <a:sysClr val="windowText" lastClr="000000"/>
                </a:solidFill>
                <a:effectLst/>
                <a:uLnTx/>
                <a:uFillTx/>
                <a:latin typeface="Consolas" panose="020B0609020204030204" pitchFamily="49" charset="0"/>
                <a:cs typeface="Consolas" panose="020B0609020204030204" pitchFamily="49" charset="0"/>
              </a:rPr>
              <a:t>	GROUP BY Gender;</a:t>
            </a:r>
          </a:p>
        </p:txBody>
      </p:sp>
    </p:spTree>
    <p:extLst>
      <p:ext uri="{BB962C8B-B14F-4D97-AF65-F5344CB8AC3E}">
        <p14:creationId xmlns:p14="http://schemas.microsoft.com/office/powerpoint/2010/main" val="2478908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rgbClr val="FF00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Slide Examining Predicate Push Down</a:t>
            </a:r>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102600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9" name="Group 8"/>
          <p:cNvGrpSpPr/>
          <p:nvPr/>
        </p:nvGrpSpPr>
        <p:grpSpPr>
          <a:xfrm>
            <a:off x="389466" y="971461"/>
            <a:ext cx="11345255" cy="4705248"/>
            <a:chOff x="2558507" y="3076327"/>
            <a:chExt cx="11143776" cy="4621688"/>
          </a:xfrm>
        </p:grpSpPr>
        <p:sp>
          <p:nvSpPr>
            <p:cNvPr id="3" name="Rectangle 2"/>
            <p:cNvSpPr/>
            <p:nvPr/>
          </p:nvSpPr>
          <p:spPr>
            <a:xfrm>
              <a:off x="9477895" y="4650497"/>
              <a:ext cx="4224388" cy="939655"/>
            </a:xfrm>
            <a:prstGeom prst="rect">
              <a:avLst/>
            </a:prstGeom>
            <a:noFill/>
            <a:ln w="12700" cap="flat" cmpd="sng" algn="ctr">
              <a:noFill/>
              <a:prstDash val="solid"/>
              <a:miter lim="800000"/>
            </a:ln>
            <a:effectLst/>
          </p:spPr>
          <p:txBody>
            <a:bodyPr rtlCol="0" anchor="ctr"/>
            <a:lstStyle/>
            <a:p>
              <a:pPr marL="0" marR="0" lvl="0" indent="0" algn="ctr" defTabSz="932578" eaLnBrk="1" fontAlgn="auto" latinLnBrk="0" hangingPunct="1">
                <a:lnSpc>
                  <a:spcPct val="100000"/>
                </a:lnSpc>
                <a:spcBef>
                  <a:spcPts val="0"/>
                </a:spcBef>
                <a:spcAft>
                  <a:spcPts val="0"/>
                </a:spcAft>
                <a:buClrTx/>
                <a:buSzTx/>
                <a:buFontTx/>
                <a:buNone/>
                <a:tabLst/>
                <a:defRPr/>
              </a:pPr>
              <a:r>
                <a:rPr kumimoji="0" lang="en-US" sz="2380" b="0" i="0" u="none" strike="noStrike" kern="0" cap="none" spc="0" normalizeH="0" baseline="0" noProof="0" dirty="0">
                  <a:ln>
                    <a:noFill/>
                  </a:ln>
                  <a:solidFill>
                    <a:schemeClr val="tx1">
                      <a:lumMod val="75000"/>
                      <a:lumOff val="25000"/>
                    </a:schemeClr>
                  </a:solidFill>
                  <a:effectLst/>
                  <a:uLnTx/>
                  <a:uFillTx/>
                  <a:latin typeface="Segoe UI Light"/>
                  <a:cs typeface="Segoe UI" panose="020B0502040204020203" pitchFamily="34" charset="0"/>
                </a:rPr>
                <a:t>Gender==F</a:t>
              </a:r>
              <a:r>
                <a:rPr kumimoji="0" lang="en-US" sz="2380" b="0" i="0" u="none" strike="noStrike" kern="0" cap="none" spc="0" normalizeH="0" baseline="0" noProof="0" dirty="0" err="1">
                  <a:ln>
                    <a:noFill/>
                  </a:ln>
                  <a:solidFill>
                    <a:schemeClr val="tx1">
                      <a:lumMod val="75000"/>
                      <a:lumOff val="25000"/>
                    </a:schemeClr>
                  </a:solidFill>
                  <a:effectLst/>
                  <a:uLnTx/>
                  <a:uFillTx/>
                  <a:latin typeface="Segoe UI Light"/>
                  <a:cs typeface="Segoe UI" panose="020B0502040204020203" pitchFamily="34" charset="0"/>
                </a:rPr>
                <a:t>emale</a:t>
              </a:r>
              <a:endParaRPr kumimoji="0" lang="en-US" sz="2380" b="0" i="0" u="none" strike="noStrike" kern="0" cap="none" spc="0" normalizeH="0" baseline="0" noProof="0" dirty="0">
                <a:ln>
                  <a:noFill/>
                </a:ln>
                <a:solidFill>
                  <a:schemeClr val="tx1">
                    <a:lumMod val="75000"/>
                    <a:lumOff val="25000"/>
                  </a:schemeClr>
                </a:solidFill>
                <a:effectLst/>
                <a:uLnTx/>
                <a:uFillTx/>
                <a:latin typeface="Segoe UI Light"/>
                <a:cs typeface="Segoe UI" panose="020B0502040204020203" pitchFamily="34" charset="0"/>
              </a:endParaRPr>
            </a:p>
          </p:txBody>
        </p:sp>
        <p:sp>
          <p:nvSpPr>
            <p:cNvPr id="4" name="Rectangle 3"/>
            <p:cNvSpPr/>
            <p:nvPr/>
          </p:nvSpPr>
          <p:spPr>
            <a:xfrm>
              <a:off x="6773415" y="3076327"/>
              <a:ext cx="2489598" cy="145034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78" eaLnBrk="1" fontAlgn="auto" latinLnBrk="0" hangingPunct="1">
                <a:lnSpc>
                  <a:spcPct val="100000"/>
                </a:lnSpc>
                <a:spcBef>
                  <a:spcPts val="0"/>
                </a:spcBef>
                <a:spcAft>
                  <a:spcPts val="0"/>
                </a:spcAft>
                <a:buClrTx/>
                <a:buSzTx/>
                <a:buFontTx/>
                <a:buNone/>
                <a:tabLst/>
                <a:defRPr/>
              </a:pPr>
              <a:r>
                <a:rPr kumimoji="0" lang="en-US" sz="2380" b="0" i="0" u="none" strike="noStrike" kern="0" cap="none" spc="0" normalizeH="0" baseline="0" noProof="0" dirty="0">
                  <a:ln>
                    <a:noFill/>
                  </a:ln>
                  <a:solidFill>
                    <a:schemeClr val="tx1">
                      <a:lumMod val="75000"/>
                      <a:lumOff val="25000"/>
                    </a:schemeClr>
                  </a:solidFill>
                  <a:effectLst/>
                  <a:uLnTx/>
                  <a:uFillTx/>
                  <a:latin typeface="Segoe UI Light"/>
                </a:rPr>
                <a:t>@</a:t>
              </a:r>
              <a:r>
                <a:rPr kumimoji="0" lang="en-US" sz="2380" b="0" i="0" u="none" strike="noStrike" kern="0" cap="none" spc="0" normalizeH="0" baseline="0" noProof="0" dirty="0" err="1">
                  <a:ln>
                    <a:noFill/>
                  </a:ln>
                  <a:solidFill>
                    <a:schemeClr val="tx1">
                      <a:lumMod val="75000"/>
                      <a:lumOff val="25000"/>
                    </a:schemeClr>
                  </a:solidFill>
                  <a:effectLst/>
                  <a:uLnTx/>
                  <a:uFillTx/>
                  <a:latin typeface="Segoe UI Light"/>
                </a:rPr>
                <a:t>HugeInput</a:t>
              </a:r>
              <a:endParaRPr kumimoji="0" lang="en-US" sz="2380" b="0" i="0" u="none" strike="noStrike" kern="0" cap="none" spc="0" normalizeH="0" baseline="0" noProof="0" dirty="0">
                <a:ln>
                  <a:noFill/>
                </a:ln>
                <a:solidFill>
                  <a:schemeClr val="tx1">
                    <a:lumMod val="75000"/>
                    <a:lumOff val="25000"/>
                  </a:schemeClr>
                </a:solidFill>
                <a:effectLst/>
                <a:uLnTx/>
                <a:uFillTx/>
                <a:latin typeface="Segoe UI Light"/>
              </a:endParaRPr>
            </a:p>
          </p:txBody>
        </p:sp>
        <p:sp>
          <p:nvSpPr>
            <p:cNvPr id="5" name="Rectangle 4"/>
            <p:cNvSpPr/>
            <p:nvPr/>
          </p:nvSpPr>
          <p:spPr>
            <a:xfrm>
              <a:off x="4071906" y="6523730"/>
              <a:ext cx="2231193" cy="116059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78" eaLnBrk="1" fontAlgn="auto" latinLnBrk="0" hangingPunct="1">
                <a:lnSpc>
                  <a:spcPct val="100000"/>
                </a:lnSpc>
                <a:spcBef>
                  <a:spcPts val="0"/>
                </a:spcBef>
                <a:spcAft>
                  <a:spcPts val="0"/>
                </a:spcAft>
                <a:buClrTx/>
                <a:buSzTx/>
                <a:buFontTx/>
                <a:buNone/>
                <a:tabLst/>
                <a:defRPr/>
              </a:pPr>
              <a:r>
                <a:rPr kumimoji="0" lang="en-US" sz="2380" b="0" i="0" u="none" strike="noStrike" kern="0" cap="none" spc="0" normalizeH="0" baseline="0" noProof="0" dirty="0">
                  <a:ln>
                    <a:noFill/>
                  </a:ln>
                  <a:solidFill>
                    <a:schemeClr val="tx1">
                      <a:lumMod val="75000"/>
                      <a:lumOff val="25000"/>
                    </a:schemeClr>
                  </a:solidFill>
                  <a:effectLst/>
                  <a:uLnTx/>
                  <a:uFillTx/>
                  <a:latin typeface="Segoe UI Light"/>
                </a:rPr>
                <a:t>Vertex 0</a:t>
              </a:r>
            </a:p>
          </p:txBody>
        </p:sp>
        <p:sp>
          <p:nvSpPr>
            <p:cNvPr id="6" name="Rectangle 5"/>
            <p:cNvSpPr/>
            <p:nvPr/>
          </p:nvSpPr>
          <p:spPr>
            <a:xfrm>
              <a:off x="10062208" y="6586366"/>
              <a:ext cx="2358589" cy="111164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78" eaLnBrk="1" fontAlgn="auto" latinLnBrk="0" hangingPunct="1">
                <a:lnSpc>
                  <a:spcPct val="100000"/>
                </a:lnSpc>
                <a:spcBef>
                  <a:spcPts val="0"/>
                </a:spcBef>
                <a:spcAft>
                  <a:spcPts val="0"/>
                </a:spcAft>
                <a:buClrTx/>
                <a:buSzTx/>
                <a:buFontTx/>
                <a:buNone/>
                <a:tabLst/>
                <a:defRPr/>
              </a:pPr>
              <a:r>
                <a:rPr kumimoji="0" lang="en-US" sz="2380" b="0" i="0" u="none" strike="noStrike" kern="0" cap="none" spc="0" normalizeH="0" baseline="0" noProof="0" dirty="0">
                  <a:ln>
                    <a:noFill/>
                  </a:ln>
                  <a:solidFill>
                    <a:schemeClr val="tx1">
                      <a:lumMod val="75000"/>
                      <a:lumOff val="25000"/>
                    </a:schemeClr>
                  </a:solidFill>
                  <a:effectLst/>
                  <a:uLnTx/>
                  <a:uFillTx/>
                  <a:latin typeface="Segoe UI Light"/>
                </a:rPr>
                <a:t>Vertex 1</a:t>
              </a:r>
            </a:p>
          </p:txBody>
        </p:sp>
        <p:sp>
          <p:nvSpPr>
            <p:cNvPr id="7" name="Down Arrow 6"/>
            <p:cNvSpPr/>
            <p:nvPr/>
          </p:nvSpPr>
          <p:spPr>
            <a:xfrm rot="19400597">
              <a:off x="8897581" y="4709225"/>
              <a:ext cx="1057112" cy="1761854"/>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78" eaLnBrk="1" fontAlgn="auto" latinLnBrk="0" hangingPunct="1">
                <a:lnSpc>
                  <a:spcPct val="100000"/>
                </a:lnSpc>
                <a:spcBef>
                  <a:spcPts val="0"/>
                </a:spcBef>
                <a:spcAft>
                  <a:spcPts val="0"/>
                </a:spcAft>
                <a:buClrTx/>
                <a:buSzTx/>
                <a:buFontTx/>
                <a:buNone/>
                <a:tabLst/>
                <a:defRPr/>
              </a:pPr>
              <a:endParaRPr kumimoji="0" lang="en-US" sz="2380" b="0" i="0" u="none" strike="noStrike" kern="0" cap="none" spc="0" normalizeH="0" baseline="0" noProof="0">
                <a:ln>
                  <a:noFill/>
                </a:ln>
                <a:solidFill>
                  <a:schemeClr val="tx1">
                    <a:lumMod val="75000"/>
                    <a:lumOff val="25000"/>
                  </a:schemeClr>
                </a:solidFill>
                <a:effectLst/>
                <a:uLnTx/>
                <a:uFillTx/>
                <a:latin typeface="Segoe UI Light"/>
              </a:endParaRPr>
            </a:p>
          </p:txBody>
        </p:sp>
        <p:sp>
          <p:nvSpPr>
            <p:cNvPr id="8" name="Down Arrow 7"/>
            <p:cNvSpPr/>
            <p:nvPr/>
          </p:nvSpPr>
          <p:spPr>
            <a:xfrm rot="2032181" flipH="1">
              <a:off x="6098289" y="4709227"/>
              <a:ext cx="1057112" cy="1761854"/>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78" eaLnBrk="1" fontAlgn="auto" latinLnBrk="0" hangingPunct="1">
                <a:lnSpc>
                  <a:spcPct val="100000"/>
                </a:lnSpc>
                <a:spcBef>
                  <a:spcPts val="0"/>
                </a:spcBef>
                <a:spcAft>
                  <a:spcPts val="0"/>
                </a:spcAft>
                <a:buClrTx/>
                <a:buSzTx/>
                <a:buFontTx/>
                <a:buNone/>
                <a:tabLst/>
                <a:defRPr/>
              </a:pPr>
              <a:endParaRPr kumimoji="0" lang="en-US" sz="2380" b="0" i="0" u="none" strike="noStrike" kern="0" cap="none" spc="0" normalizeH="0" baseline="0" noProof="0">
                <a:ln>
                  <a:noFill/>
                </a:ln>
                <a:solidFill>
                  <a:schemeClr val="tx1">
                    <a:lumMod val="75000"/>
                    <a:lumOff val="25000"/>
                  </a:schemeClr>
                </a:solidFill>
                <a:effectLst/>
                <a:uLnTx/>
                <a:uFillTx/>
                <a:latin typeface="Segoe UI Light"/>
              </a:endParaRPr>
            </a:p>
          </p:txBody>
        </p:sp>
        <p:sp>
          <p:nvSpPr>
            <p:cNvPr id="10" name="Rectangle 9"/>
            <p:cNvSpPr/>
            <p:nvPr/>
          </p:nvSpPr>
          <p:spPr>
            <a:xfrm>
              <a:off x="2558507" y="4650496"/>
              <a:ext cx="4224388" cy="939655"/>
            </a:xfrm>
            <a:prstGeom prst="rect">
              <a:avLst/>
            </a:prstGeom>
            <a:noFill/>
            <a:ln w="12700" cap="flat" cmpd="sng" algn="ctr">
              <a:noFill/>
              <a:prstDash val="solid"/>
              <a:miter lim="800000"/>
            </a:ln>
            <a:effectLst/>
          </p:spPr>
          <p:txBody>
            <a:bodyPr rtlCol="0" anchor="ctr"/>
            <a:lstStyle/>
            <a:p>
              <a:pPr marL="0" marR="0" lvl="0" indent="0" algn="ctr" defTabSz="932578" eaLnBrk="1" fontAlgn="auto" latinLnBrk="0" hangingPunct="1">
                <a:lnSpc>
                  <a:spcPct val="100000"/>
                </a:lnSpc>
                <a:spcBef>
                  <a:spcPts val="0"/>
                </a:spcBef>
                <a:spcAft>
                  <a:spcPts val="0"/>
                </a:spcAft>
                <a:buClrTx/>
                <a:buSzTx/>
                <a:buFontTx/>
                <a:buNone/>
                <a:tabLst/>
                <a:defRPr/>
              </a:pPr>
              <a:r>
                <a:rPr kumimoji="0" lang="en-US" sz="2380" b="0" i="0" u="none" strike="noStrike" kern="0" cap="none" spc="0" normalizeH="0" baseline="0" noProof="0" dirty="0">
                  <a:ln>
                    <a:noFill/>
                  </a:ln>
                  <a:solidFill>
                    <a:schemeClr val="tx1">
                      <a:lumMod val="75000"/>
                      <a:lumOff val="25000"/>
                    </a:schemeClr>
                  </a:solidFill>
                  <a:effectLst/>
                  <a:uLnTx/>
                  <a:uFillTx/>
                  <a:latin typeface="Segoe UI Light"/>
                  <a:cs typeface="Segoe UI" panose="020B0502040204020203" pitchFamily="34" charset="0"/>
                </a:rPr>
                <a:t>Gender==Male</a:t>
              </a:r>
            </a:p>
          </p:txBody>
        </p:sp>
      </p:grpSp>
    </p:spTree>
    <p:extLst>
      <p:ext uri="{BB962C8B-B14F-4D97-AF65-F5344CB8AC3E}">
        <p14:creationId xmlns:p14="http://schemas.microsoft.com/office/powerpoint/2010/main" val="41168067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your Options?</a:t>
            </a:r>
          </a:p>
        </p:txBody>
      </p:sp>
      <p:sp>
        <p:nvSpPr>
          <p:cNvPr id="3" name="Content Placeholder 2"/>
          <p:cNvSpPr>
            <a:spLocks noGrp="1"/>
          </p:cNvSpPr>
          <p:nvPr>
            <p:ph idx="1"/>
          </p:nvPr>
        </p:nvSpPr>
        <p:spPr/>
        <p:txBody>
          <a:bodyPr/>
          <a:lstStyle/>
          <a:p>
            <a:r>
              <a:rPr lang="en-US" dirty="0"/>
              <a:t>Use a </a:t>
            </a:r>
            <a:r>
              <a:rPr lang="en-US" b="1" dirty="0"/>
              <a:t>Recursive Aggregator</a:t>
            </a:r>
            <a:r>
              <a:rPr lang="en-US" dirty="0"/>
              <a:t> if possible</a:t>
            </a:r>
          </a:p>
          <a:p>
            <a:r>
              <a:rPr lang="en-US" dirty="0"/>
              <a:t>If a </a:t>
            </a:r>
            <a:r>
              <a:rPr lang="en-US" b="1" dirty="0"/>
              <a:t>Row-Level combiner mode </a:t>
            </a:r>
            <a:r>
              <a:rPr lang="en-US" dirty="0"/>
              <a:t>if possible</a:t>
            </a:r>
          </a:p>
          <a:p>
            <a:pPr lvl="1"/>
            <a:r>
              <a:rPr lang="en-US" dirty="0"/>
              <a:t>500 Level Topic (ask </a:t>
            </a:r>
            <a:r>
              <a:rPr lang="en-US" dirty="0" err="1"/>
              <a:t>MRys</a:t>
            </a:r>
            <a:r>
              <a:rPr lang="en-US" dirty="0"/>
              <a:t> for details)</a:t>
            </a:r>
          </a:p>
          <a:p>
            <a:endParaRPr lang="en-US" dirty="0"/>
          </a:p>
        </p:txBody>
      </p:sp>
    </p:spTree>
    <p:extLst>
      <p:ext uri="{BB962C8B-B14F-4D97-AF65-F5344CB8AC3E}">
        <p14:creationId xmlns:p14="http://schemas.microsoft.com/office/powerpoint/2010/main" val="29061279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 non-recursive operation</a:t>
            </a:r>
          </a:p>
        </p:txBody>
      </p:sp>
      <p:sp>
        <p:nvSpPr>
          <p:cNvPr id="5" name="Rectangle 4"/>
          <p:cNvSpPr/>
          <p:nvPr/>
        </p:nvSpPr>
        <p:spPr bwMode="auto">
          <a:xfrm>
            <a:off x="1166636" y="2914385"/>
            <a:ext cx="10880372" cy="1942924"/>
          </a:xfrm>
          <a:prstGeom prst="rect">
            <a:avLst/>
          </a:prstGeom>
          <a:solidFill>
            <a:schemeClr val="bg2"/>
          </a:soli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9638" rIns="0" bIns="39638" numCol="1" rtlCol="0" anchor="b" anchorCtr="0" compatLnSpc="1">
            <a:prstTxWarp prst="textNoShape">
              <a:avLst/>
            </a:prstTxWarp>
          </a:bodyPr>
          <a:lstStyle/>
          <a:p>
            <a:pPr marL="0" marR="0" lvl="0" indent="0" defTabSz="792508" eaLnBrk="1" fontAlgn="base" latinLnBrk="0" hangingPunct="1">
              <a:lnSpc>
                <a:spcPct val="100000"/>
              </a:lnSpc>
              <a:spcBef>
                <a:spcPct val="0"/>
              </a:spcBef>
              <a:spcAft>
                <a:spcPct val="0"/>
              </a:spcAft>
              <a:buClrTx/>
              <a:buSzTx/>
              <a:buFontTx/>
              <a:buNone/>
              <a:tabLst/>
              <a:defRPr/>
            </a:pPr>
            <a:r>
              <a:rPr kumimoji="0" lang="en-US" sz="1700" b="0" i="0" u="none" strike="noStrike" kern="0" cap="none" spc="0" normalizeH="0" baseline="0" noProof="0" dirty="0">
                <a:ln>
                  <a:noFill/>
                </a:ln>
                <a:solidFill>
                  <a:schemeClr val="tx1"/>
                </a:solidFill>
                <a:effectLst/>
                <a:uLnTx/>
                <a:uFillTx/>
              </a:rPr>
              <a:t> VERTEX 1</a:t>
            </a:r>
          </a:p>
        </p:txBody>
      </p:sp>
      <p:grpSp>
        <p:nvGrpSpPr>
          <p:cNvPr id="6" name="Group 5"/>
          <p:cNvGrpSpPr/>
          <p:nvPr/>
        </p:nvGrpSpPr>
        <p:grpSpPr>
          <a:xfrm>
            <a:off x="1429365" y="3302970"/>
            <a:ext cx="10423351" cy="971462"/>
            <a:chOff x="4480560" y="3291840"/>
            <a:chExt cx="5669280" cy="365760"/>
          </a:xfrm>
          <a:solidFill>
            <a:schemeClr val="bg1"/>
          </a:solidFill>
        </p:grpSpPr>
        <p:sp>
          <p:nvSpPr>
            <p:cNvPr id="7" name="Rectangle 6"/>
            <p:cNvSpPr/>
            <p:nvPr/>
          </p:nvSpPr>
          <p:spPr>
            <a:xfrm>
              <a:off x="4480560" y="3291840"/>
              <a:ext cx="457200" cy="36576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92598" eaLnBrk="1" fontAlgn="auto" latinLnBrk="0" hangingPunct="1">
                <a:lnSpc>
                  <a:spcPct val="100000"/>
                </a:lnSpc>
                <a:spcBef>
                  <a:spcPts val="0"/>
                </a:spcBef>
                <a:spcAft>
                  <a:spcPts val="0"/>
                </a:spcAft>
                <a:buClrTx/>
                <a:buSzTx/>
                <a:buFontTx/>
                <a:buNone/>
                <a:tabLst/>
                <a:defRPr/>
              </a:pPr>
              <a:r>
                <a:rPr kumimoji="0" lang="en-US" sz="3468" b="0" i="0" u="none" strike="noStrike" kern="0" cap="none" spc="0" normalizeH="0" baseline="0" noProof="0" dirty="0">
                  <a:ln>
                    <a:noFill/>
                  </a:ln>
                  <a:solidFill>
                    <a:schemeClr val="tx1"/>
                  </a:solidFill>
                  <a:effectLst/>
                  <a:uLnTx/>
                  <a:uFillTx/>
                  <a:latin typeface="Segoe UI Light"/>
                </a:rPr>
                <a:t>1</a:t>
              </a:r>
            </a:p>
          </p:txBody>
        </p:sp>
        <p:sp>
          <p:nvSpPr>
            <p:cNvPr id="8" name="Rectangle 7"/>
            <p:cNvSpPr/>
            <p:nvPr/>
          </p:nvSpPr>
          <p:spPr>
            <a:xfrm>
              <a:off x="4937760" y="3291840"/>
              <a:ext cx="457200" cy="36576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92598" eaLnBrk="1" fontAlgn="auto" latinLnBrk="0" hangingPunct="1">
                <a:lnSpc>
                  <a:spcPct val="100000"/>
                </a:lnSpc>
                <a:spcBef>
                  <a:spcPts val="0"/>
                </a:spcBef>
                <a:spcAft>
                  <a:spcPts val="0"/>
                </a:spcAft>
                <a:buClrTx/>
                <a:buSzTx/>
                <a:buFontTx/>
                <a:buNone/>
                <a:tabLst/>
                <a:defRPr/>
              </a:pPr>
              <a:r>
                <a:rPr kumimoji="0" lang="en-US" sz="3468" b="0" i="0" u="none" strike="noStrike" kern="0" cap="none" spc="0" normalizeH="0" baseline="0" noProof="0" dirty="0">
                  <a:ln>
                    <a:noFill/>
                  </a:ln>
                  <a:solidFill>
                    <a:schemeClr val="tx1"/>
                  </a:solidFill>
                  <a:effectLst/>
                  <a:uLnTx/>
                  <a:uFillTx/>
                  <a:latin typeface="Segoe UI Light"/>
                </a:rPr>
                <a:t>2</a:t>
              </a:r>
            </a:p>
          </p:txBody>
        </p:sp>
        <p:sp>
          <p:nvSpPr>
            <p:cNvPr id="9" name="Rectangle 8"/>
            <p:cNvSpPr/>
            <p:nvPr/>
          </p:nvSpPr>
          <p:spPr>
            <a:xfrm>
              <a:off x="5394960" y="3291840"/>
              <a:ext cx="457200" cy="36576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92598" eaLnBrk="1" fontAlgn="auto" latinLnBrk="0" hangingPunct="1">
                <a:lnSpc>
                  <a:spcPct val="100000"/>
                </a:lnSpc>
                <a:spcBef>
                  <a:spcPts val="0"/>
                </a:spcBef>
                <a:spcAft>
                  <a:spcPts val="0"/>
                </a:spcAft>
                <a:buClrTx/>
                <a:buSzTx/>
                <a:buFontTx/>
                <a:buNone/>
                <a:tabLst/>
                <a:defRPr/>
              </a:pPr>
              <a:r>
                <a:rPr kumimoji="0" lang="en-US" sz="3468" b="0" i="0" u="none" strike="noStrike" kern="0" cap="none" spc="0" normalizeH="0" baseline="0" noProof="0" dirty="0">
                  <a:ln>
                    <a:noFill/>
                  </a:ln>
                  <a:solidFill>
                    <a:schemeClr val="tx1"/>
                  </a:solidFill>
                  <a:effectLst/>
                  <a:uLnTx/>
                  <a:uFillTx/>
                  <a:latin typeface="Segoe UI Light"/>
                </a:rPr>
                <a:t>3</a:t>
              </a:r>
            </a:p>
          </p:txBody>
        </p:sp>
        <p:sp>
          <p:nvSpPr>
            <p:cNvPr id="10" name="Rectangle 9"/>
            <p:cNvSpPr/>
            <p:nvPr/>
          </p:nvSpPr>
          <p:spPr>
            <a:xfrm>
              <a:off x="5852160" y="3291840"/>
              <a:ext cx="457200" cy="36576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92598" eaLnBrk="1" fontAlgn="auto" latinLnBrk="0" hangingPunct="1">
                <a:lnSpc>
                  <a:spcPct val="100000"/>
                </a:lnSpc>
                <a:spcBef>
                  <a:spcPts val="0"/>
                </a:spcBef>
                <a:spcAft>
                  <a:spcPts val="0"/>
                </a:spcAft>
                <a:buClrTx/>
                <a:buSzTx/>
                <a:buFontTx/>
                <a:buNone/>
                <a:tabLst/>
                <a:defRPr/>
              </a:pPr>
              <a:r>
                <a:rPr kumimoji="0" lang="en-US" sz="3468" b="0" i="0" u="none" strike="noStrike" kern="0" cap="none" spc="0" normalizeH="0" baseline="0" noProof="0" dirty="0">
                  <a:ln>
                    <a:noFill/>
                  </a:ln>
                  <a:solidFill>
                    <a:schemeClr val="tx1"/>
                  </a:solidFill>
                  <a:effectLst/>
                  <a:uLnTx/>
                  <a:uFillTx/>
                  <a:latin typeface="Segoe UI Light"/>
                </a:rPr>
                <a:t>4</a:t>
              </a:r>
            </a:p>
          </p:txBody>
        </p:sp>
        <p:sp>
          <p:nvSpPr>
            <p:cNvPr id="11" name="Rectangle 10"/>
            <p:cNvSpPr/>
            <p:nvPr/>
          </p:nvSpPr>
          <p:spPr>
            <a:xfrm>
              <a:off x="6309360" y="3291840"/>
              <a:ext cx="457200" cy="36576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92598" eaLnBrk="1" fontAlgn="auto" latinLnBrk="0" hangingPunct="1">
                <a:lnSpc>
                  <a:spcPct val="100000"/>
                </a:lnSpc>
                <a:spcBef>
                  <a:spcPts val="0"/>
                </a:spcBef>
                <a:spcAft>
                  <a:spcPts val="0"/>
                </a:spcAft>
                <a:buClrTx/>
                <a:buSzTx/>
                <a:buFontTx/>
                <a:buNone/>
                <a:tabLst/>
                <a:defRPr/>
              </a:pPr>
              <a:r>
                <a:rPr kumimoji="0" lang="en-US" sz="3468" b="0" i="0" u="none" strike="noStrike" kern="0" cap="none" spc="0" normalizeH="0" baseline="0" noProof="0" dirty="0">
                  <a:ln>
                    <a:noFill/>
                  </a:ln>
                  <a:solidFill>
                    <a:schemeClr val="tx1"/>
                  </a:solidFill>
                  <a:effectLst/>
                  <a:uLnTx/>
                  <a:uFillTx/>
                  <a:latin typeface="Segoe UI Light"/>
                </a:rPr>
                <a:t>5</a:t>
              </a:r>
            </a:p>
          </p:txBody>
        </p:sp>
        <p:sp>
          <p:nvSpPr>
            <p:cNvPr id="12" name="Rectangle 11"/>
            <p:cNvSpPr/>
            <p:nvPr/>
          </p:nvSpPr>
          <p:spPr>
            <a:xfrm>
              <a:off x="6766560" y="3291840"/>
              <a:ext cx="457200" cy="36576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92598" eaLnBrk="1" fontAlgn="auto" latinLnBrk="0" hangingPunct="1">
                <a:lnSpc>
                  <a:spcPct val="100000"/>
                </a:lnSpc>
                <a:spcBef>
                  <a:spcPts val="0"/>
                </a:spcBef>
                <a:spcAft>
                  <a:spcPts val="0"/>
                </a:spcAft>
                <a:buClrTx/>
                <a:buSzTx/>
                <a:buFontTx/>
                <a:buNone/>
                <a:tabLst/>
                <a:defRPr/>
              </a:pPr>
              <a:r>
                <a:rPr kumimoji="0" lang="en-US" sz="3468" b="0" i="0" u="none" strike="noStrike" kern="0" cap="none" spc="0" normalizeH="0" baseline="0" noProof="0" dirty="0">
                  <a:ln>
                    <a:noFill/>
                  </a:ln>
                  <a:solidFill>
                    <a:schemeClr val="tx1"/>
                  </a:solidFill>
                  <a:effectLst/>
                  <a:uLnTx/>
                  <a:uFillTx/>
                  <a:latin typeface="Segoe UI Light"/>
                </a:rPr>
                <a:t>6</a:t>
              </a:r>
            </a:p>
          </p:txBody>
        </p:sp>
        <p:sp>
          <p:nvSpPr>
            <p:cNvPr id="13" name="Rectangle 12"/>
            <p:cNvSpPr/>
            <p:nvPr/>
          </p:nvSpPr>
          <p:spPr>
            <a:xfrm>
              <a:off x="7223760" y="3291840"/>
              <a:ext cx="457200" cy="36576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92598" eaLnBrk="1" fontAlgn="auto" latinLnBrk="0" hangingPunct="1">
                <a:lnSpc>
                  <a:spcPct val="100000"/>
                </a:lnSpc>
                <a:spcBef>
                  <a:spcPts val="0"/>
                </a:spcBef>
                <a:spcAft>
                  <a:spcPts val="0"/>
                </a:spcAft>
                <a:buClrTx/>
                <a:buSzTx/>
                <a:buFontTx/>
                <a:buNone/>
                <a:tabLst/>
                <a:defRPr/>
              </a:pPr>
              <a:r>
                <a:rPr kumimoji="0" lang="en-US" sz="3468" b="0" i="0" u="none" strike="noStrike" kern="0" cap="none" spc="0" normalizeH="0" baseline="0" noProof="0" dirty="0">
                  <a:ln>
                    <a:noFill/>
                  </a:ln>
                  <a:solidFill>
                    <a:schemeClr val="tx1"/>
                  </a:solidFill>
                  <a:effectLst/>
                  <a:uLnTx/>
                  <a:uFillTx/>
                  <a:latin typeface="Segoe UI Light"/>
                </a:rPr>
                <a:t>7</a:t>
              </a:r>
            </a:p>
          </p:txBody>
        </p:sp>
        <p:sp>
          <p:nvSpPr>
            <p:cNvPr id="14" name="Rectangle 13"/>
            <p:cNvSpPr/>
            <p:nvPr/>
          </p:nvSpPr>
          <p:spPr>
            <a:xfrm>
              <a:off x="7680960" y="3291840"/>
              <a:ext cx="457200" cy="36576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92598" eaLnBrk="1" fontAlgn="auto" latinLnBrk="0" hangingPunct="1">
                <a:lnSpc>
                  <a:spcPct val="100000"/>
                </a:lnSpc>
                <a:spcBef>
                  <a:spcPts val="0"/>
                </a:spcBef>
                <a:spcAft>
                  <a:spcPts val="0"/>
                </a:spcAft>
                <a:buClrTx/>
                <a:buSzTx/>
                <a:buFontTx/>
                <a:buNone/>
                <a:tabLst/>
                <a:defRPr/>
              </a:pPr>
              <a:r>
                <a:rPr kumimoji="0" lang="en-US" sz="3468" b="0" i="0" u="none" strike="noStrike" kern="0" cap="none" spc="0" normalizeH="0" baseline="0" noProof="0" dirty="0">
                  <a:ln>
                    <a:noFill/>
                  </a:ln>
                  <a:solidFill>
                    <a:schemeClr val="tx1"/>
                  </a:solidFill>
                  <a:effectLst/>
                  <a:uLnTx/>
                  <a:uFillTx/>
                  <a:latin typeface="Segoe UI Light"/>
                </a:rPr>
                <a:t>8</a:t>
              </a:r>
            </a:p>
          </p:txBody>
        </p:sp>
        <p:sp>
          <p:nvSpPr>
            <p:cNvPr id="15" name="Right Arrow 14"/>
            <p:cNvSpPr/>
            <p:nvPr/>
          </p:nvSpPr>
          <p:spPr>
            <a:xfrm>
              <a:off x="8458200" y="3330245"/>
              <a:ext cx="731520" cy="290779"/>
            </a:xfrm>
            <a:prstGeom prst="right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92598" eaLnBrk="1" fontAlgn="auto" latinLnBrk="0" hangingPunct="1">
                <a:lnSpc>
                  <a:spcPct val="100000"/>
                </a:lnSpc>
                <a:spcBef>
                  <a:spcPts val="0"/>
                </a:spcBef>
                <a:spcAft>
                  <a:spcPts val="0"/>
                </a:spcAft>
                <a:buClrTx/>
                <a:buSzTx/>
                <a:buFontTx/>
                <a:buNone/>
                <a:tabLst/>
                <a:defRPr/>
              </a:pPr>
              <a:endParaRPr kumimoji="0" lang="en-US" sz="3468" b="0" i="0" u="none" strike="noStrike" kern="0" cap="none" spc="0" normalizeH="0" baseline="0" noProof="0" dirty="0">
                <a:ln>
                  <a:noFill/>
                </a:ln>
                <a:solidFill>
                  <a:schemeClr val="tx1"/>
                </a:solidFill>
                <a:effectLst/>
                <a:uLnTx/>
                <a:uFillTx/>
                <a:latin typeface="Segoe UI Light"/>
              </a:endParaRPr>
            </a:p>
          </p:txBody>
        </p:sp>
        <p:sp>
          <p:nvSpPr>
            <p:cNvPr id="16" name="Rectangle 15"/>
            <p:cNvSpPr/>
            <p:nvPr/>
          </p:nvSpPr>
          <p:spPr>
            <a:xfrm>
              <a:off x="9509760" y="3291840"/>
              <a:ext cx="640080" cy="36576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92598" eaLnBrk="1" fontAlgn="auto" latinLnBrk="0" hangingPunct="1">
                <a:lnSpc>
                  <a:spcPct val="100000"/>
                </a:lnSpc>
                <a:spcBef>
                  <a:spcPts val="0"/>
                </a:spcBef>
                <a:spcAft>
                  <a:spcPts val="0"/>
                </a:spcAft>
                <a:buClrTx/>
                <a:buSzTx/>
                <a:buFontTx/>
                <a:buNone/>
                <a:tabLst/>
                <a:defRPr/>
              </a:pPr>
              <a:r>
                <a:rPr kumimoji="0" lang="en-US" sz="3468" b="0" i="0" u="none" strike="noStrike" kern="0" cap="none" spc="0" normalizeH="0" baseline="0" noProof="0" dirty="0">
                  <a:ln>
                    <a:noFill/>
                  </a:ln>
                  <a:solidFill>
                    <a:schemeClr val="tx1"/>
                  </a:solidFill>
                  <a:effectLst/>
                  <a:uLnTx/>
                  <a:uFillTx/>
                  <a:latin typeface="Segoe UI Light"/>
                </a:rPr>
                <a:t>36</a:t>
              </a:r>
            </a:p>
          </p:txBody>
        </p:sp>
      </p:grpSp>
      <p:sp>
        <p:nvSpPr>
          <p:cNvPr id="19" name="Rectangle 18"/>
          <p:cNvSpPr/>
          <p:nvPr/>
        </p:nvSpPr>
        <p:spPr>
          <a:xfrm>
            <a:off x="1166636" y="1513686"/>
            <a:ext cx="10880372" cy="971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92598" eaLnBrk="1" fontAlgn="auto" latinLnBrk="0" hangingPunct="1">
              <a:lnSpc>
                <a:spcPct val="100000"/>
              </a:lnSpc>
              <a:spcBef>
                <a:spcPts val="0"/>
              </a:spcBef>
              <a:spcAft>
                <a:spcPts val="0"/>
              </a:spcAft>
              <a:buClrTx/>
              <a:buSzTx/>
              <a:buFontTx/>
              <a:buNone/>
              <a:tabLst/>
              <a:defRPr/>
            </a:pPr>
            <a:r>
              <a:rPr kumimoji="0" lang="en-US" sz="3468" b="0" i="0" u="none" strike="noStrike" kern="0" cap="none" spc="0" normalizeH="0" baseline="0" noProof="0" dirty="0">
                <a:ln>
                  <a:noFill/>
                </a:ln>
                <a:solidFill>
                  <a:schemeClr val="tx1"/>
                </a:solidFill>
                <a:effectLst/>
                <a:uLnTx/>
                <a:uFillTx/>
                <a:latin typeface="Segoe UI Light"/>
              </a:rPr>
              <a:t>Implement a custom SUM aggregator…</a:t>
            </a:r>
          </a:p>
        </p:txBody>
      </p:sp>
      <p:sp>
        <p:nvSpPr>
          <p:cNvPr id="21" name="Rectangle 20"/>
          <p:cNvSpPr/>
          <p:nvPr/>
        </p:nvSpPr>
        <p:spPr>
          <a:xfrm>
            <a:off x="1296164" y="1643215"/>
            <a:ext cx="10880372" cy="971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92598" eaLnBrk="1" fontAlgn="auto" latinLnBrk="0" hangingPunct="1">
              <a:lnSpc>
                <a:spcPct val="100000"/>
              </a:lnSpc>
              <a:spcBef>
                <a:spcPts val="0"/>
              </a:spcBef>
              <a:spcAft>
                <a:spcPts val="0"/>
              </a:spcAft>
              <a:buClrTx/>
              <a:buSzTx/>
              <a:buFontTx/>
              <a:buNone/>
              <a:tabLst/>
              <a:defRPr/>
            </a:pPr>
            <a:r>
              <a:rPr kumimoji="0" lang="en-US" sz="3468" b="0" i="0" u="none" strike="noStrike" kern="0" cap="none" spc="0" normalizeH="0" baseline="0" noProof="0" dirty="0">
                <a:ln>
                  <a:noFill/>
                </a:ln>
                <a:solidFill>
                  <a:schemeClr val="tx1"/>
                </a:solidFill>
                <a:effectLst/>
                <a:uLnTx/>
                <a:uFillTx/>
                <a:latin typeface="Segoe UI Light"/>
              </a:rPr>
              <a:t>Implement a custom SUM aggregator…</a:t>
            </a:r>
          </a:p>
        </p:txBody>
      </p:sp>
    </p:spTree>
    <p:extLst>
      <p:ext uri="{BB962C8B-B14F-4D97-AF65-F5344CB8AC3E}">
        <p14:creationId xmlns:p14="http://schemas.microsoft.com/office/powerpoint/2010/main" val="21639769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 recursive operation</a:t>
            </a:r>
          </a:p>
        </p:txBody>
      </p:sp>
      <p:sp>
        <p:nvSpPr>
          <p:cNvPr id="18" name="Rectangle 17"/>
          <p:cNvSpPr/>
          <p:nvPr/>
        </p:nvSpPr>
        <p:spPr bwMode="auto">
          <a:xfrm>
            <a:off x="9173833" y="1824933"/>
            <a:ext cx="2106201" cy="2748435"/>
          </a:xfrm>
          <a:prstGeom prst="rect">
            <a:avLst/>
          </a:prstGeom>
          <a:solidFill>
            <a:schemeClr val="bg2"/>
          </a:soli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9638" rIns="0" bIns="39638" numCol="1" rtlCol="0" anchor="ctr" anchorCtr="0" compatLnSpc="1">
            <a:prstTxWarp prst="textNoShape">
              <a:avLst/>
            </a:prstTxWarp>
          </a:bodyPr>
          <a:lstStyle/>
          <a:p>
            <a:pPr marL="0" marR="0" lvl="0" indent="0" defTabSz="792508"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chemeClr val="tx1"/>
              </a:solidFill>
              <a:effectLst/>
              <a:uLnTx/>
              <a:uFillTx/>
            </a:endParaRPr>
          </a:p>
          <a:p>
            <a:pPr marL="0" marR="0" lvl="0" indent="0" defTabSz="792508"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chemeClr val="tx1"/>
              </a:solidFill>
              <a:effectLst/>
              <a:uLnTx/>
              <a:uFillTx/>
            </a:endParaRPr>
          </a:p>
          <a:p>
            <a:pPr marL="0" marR="0" lvl="0" indent="0" defTabSz="792508"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chemeClr val="tx1"/>
              </a:solidFill>
              <a:effectLst/>
              <a:uLnTx/>
              <a:uFillTx/>
            </a:endParaRPr>
          </a:p>
          <a:p>
            <a:pPr marL="0" marR="0" lvl="0" indent="0" defTabSz="792508"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chemeClr val="tx1"/>
              </a:solidFill>
              <a:effectLst/>
              <a:uLnTx/>
              <a:uFillTx/>
            </a:endParaRPr>
          </a:p>
          <a:p>
            <a:pPr marL="0" marR="0" lvl="0" indent="0" defTabSz="792508"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chemeClr val="tx1"/>
              </a:solidFill>
              <a:effectLst/>
              <a:uLnTx/>
              <a:uFillTx/>
            </a:endParaRPr>
          </a:p>
          <a:p>
            <a:pPr marL="0" marR="0" lvl="0" indent="0" defTabSz="792508"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chemeClr val="tx1"/>
              </a:solidFill>
              <a:effectLst/>
              <a:uLnTx/>
              <a:uFillTx/>
            </a:endParaRPr>
          </a:p>
          <a:p>
            <a:pPr marL="0" marR="0" lvl="0" indent="0" defTabSz="792508" eaLnBrk="1" fontAlgn="base" latinLnBrk="0" hangingPunct="1">
              <a:lnSpc>
                <a:spcPct val="100000"/>
              </a:lnSpc>
              <a:spcBef>
                <a:spcPct val="0"/>
              </a:spcBef>
              <a:spcAft>
                <a:spcPct val="0"/>
              </a:spcAft>
              <a:buClrTx/>
              <a:buSzTx/>
              <a:buFontTx/>
              <a:buNone/>
              <a:tabLst/>
              <a:defRPr/>
            </a:pPr>
            <a:r>
              <a:rPr kumimoji="0" lang="en-US" sz="1700" b="0" i="0" u="none" strike="noStrike" kern="0" cap="none" spc="0" normalizeH="0" baseline="0" noProof="0" dirty="0">
                <a:ln>
                  <a:noFill/>
                </a:ln>
                <a:solidFill>
                  <a:schemeClr val="tx1"/>
                </a:solidFill>
                <a:effectLst/>
                <a:uLnTx/>
                <a:uFillTx/>
              </a:rPr>
              <a:t> Vertex 3</a:t>
            </a:r>
          </a:p>
        </p:txBody>
      </p:sp>
      <p:sp>
        <p:nvSpPr>
          <p:cNvPr id="19" name="Rectangle 18"/>
          <p:cNvSpPr/>
          <p:nvPr/>
        </p:nvSpPr>
        <p:spPr bwMode="auto">
          <a:xfrm>
            <a:off x="5930363" y="1823162"/>
            <a:ext cx="2126286" cy="2839854"/>
          </a:xfrm>
          <a:prstGeom prst="rect">
            <a:avLst/>
          </a:prstGeom>
          <a:solidFill>
            <a:schemeClr val="bg2"/>
          </a:soli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9638" rIns="0" bIns="39638" numCol="1" rtlCol="0" anchor="ctr" anchorCtr="0" compatLnSpc="1">
            <a:prstTxWarp prst="textNoShape">
              <a:avLst/>
            </a:prstTxWarp>
          </a:bodyPr>
          <a:lstStyle/>
          <a:p>
            <a:pPr marL="0" marR="0" lvl="0" indent="0" defTabSz="792508"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chemeClr val="tx1"/>
              </a:solidFill>
              <a:effectLst/>
              <a:uLnTx/>
              <a:uFillTx/>
            </a:endParaRPr>
          </a:p>
          <a:p>
            <a:pPr marL="0" marR="0" lvl="0" indent="0" defTabSz="792508"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chemeClr val="tx1"/>
              </a:solidFill>
              <a:effectLst/>
              <a:uLnTx/>
              <a:uFillTx/>
            </a:endParaRPr>
          </a:p>
          <a:p>
            <a:pPr marL="0" marR="0" lvl="0" indent="0" defTabSz="792508"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chemeClr val="tx1"/>
              </a:solidFill>
              <a:effectLst/>
              <a:uLnTx/>
              <a:uFillTx/>
            </a:endParaRPr>
          </a:p>
          <a:p>
            <a:pPr marL="0" marR="0" lvl="0" indent="0" defTabSz="792508"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chemeClr val="tx1"/>
              </a:solidFill>
              <a:effectLst/>
              <a:uLnTx/>
              <a:uFillTx/>
            </a:endParaRPr>
          </a:p>
          <a:p>
            <a:pPr marL="0" marR="0" lvl="0" indent="0" defTabSz="792508"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chemeClr val="tx1"/>
              </a:solidFill>
              <a:effectLst/>
              <a:uLnTx/>
              <a:uFillTx/>
            </a:endParaRPr>
          </a:p>
          <a:p>
            <a:pPr marL="0" marR="0" lvl="0" indent="0" defTabSz="792508"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chemeClr val="tx1"/>
              </a:solidFill>
              <a:effectLst/>
              <a:uLnTx/>
              <a:uFillTx/>
            </a:endParaRPr>
          </a:p>
          <a:p>
            <a:pPr marL="0" marR="0" lvl="0" indent="0" defTabSz="792508" eaLnBrk="1" fontAlgn="base" latinLnBrk="0" hangingPunct="1">
              <a:lnSpc>
                <a:spcPct val="100000"/>
              </a:lnSpc>
              <a:spcBef>
                <a:spcPct val="0"/>
              </a:spcBef>
              <a:spcAft>
                <a:spcPct val="0"/>
              </a:spcAft>
              <a:buClrTx/>
              <a:buSzTx/>
              <a:buFontTx/>
              <a:buNone/>
              <a:tabLst/>
              <a:defRPr/>
            </a:pPr>
            <a:r>
              <a:rPr kumimoji="0" lang="en-US" sz="1700" b="0" i="0" u="none" strike="noStrike" kern="0" cap="none" spc="0" normalizeH="0" baseline="0" noProof="0" dirty="0">
                <a:ln>
                  <a:noFill/>
                </a:ln>
                <a:solidFill>
                  <a:schemeClr val="tx1"/>
                </a:solidFill>
                <a:effectLst/>
                <a:uLnTx/>
                <a:uFillTx/>
              </a:rPr>
              <a:t> Vertex 2</a:t>
            </a:r>
          </a:p>
        </p:txBody>
      </p:sp>
      <p:sp>
        <p:nvSpPr>
          <p:cNvPr id="20" name="Rectangle 19"/>
          <p:cNvSpPr/>
          <p:nvPr/>
        </p:nvSpPr>
        <p:spPr bwMode="auto">
          <a:xfrm>
            <a:off x="2740428" y="1791595"/>
            <a:ext cx="2106201" cy="2884160"/>
          </a:xfrm>
          <a:prstGeom prst="rect">
            <a:avLst/>
          </a:prstGeom>
          <a:solidFill>
            <a:schemeClr val="bg2"/>
          </a:soli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9638" rIns="0" bIns="39638" numCol="1" rtlCol="0" anchor="ctr" anchorCtr="0" compatLnSpc="1">
            <a:prstTxWarp prst="textNoShape">
              <a:avLst/>
            </a:prstTxWarp>
          </a:bodyPr>
          <a:lstStyle/>
          <a:p>
            <a:pPr marL="0" marR="0" lvl="0" indent="0" defTabSz="792508"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chemeClr val="tx1"/>
              </a:solidFill>
              <a:effectLst/>
              <a:uLnTx/>
              <a:uFillTx/>
            </a:endParaRPr>
          </a:p>
          <a:p>
            <a:pPr marL="0" marR="0" lvl="0" indent="0" defTabSz="792508"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chemeClr val="tx1"/>
              </a:solidFill>
              <a:effectLst/>
              <a:uLnTx/>
              <a:uFillTx/>
            </a:endParaRPr>
          </a:p>
          <a:p>
            <a:pPr marL="0" marR="0" lvl="0" indent="0" defTabSz="792508"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chemeClr val="tx1"/>
              </a:solidFill>
              <a:effectLst/>
              <a:uLnTx/>
              <a:uFillTx/>
            </a:endParaRPr>
          </a:p>
          <a:p>
            <a:pPr marL="0" marR="0" lvl="0" indent="0" defTabSz="792508"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chemeClr val="tx1"/>
              </a:solidFill>
              <a:effectLst/>
              <a:uLnTx/>
              <a:uFillTx/>
            </a:endParaRPr>
          </a:p>
          <a:p>
            <a:pPr marL="0" marR="0" lvl="0" indent="0" defTabSz="792508"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chemeClr val="tx1"/>
              </a:solidFill>
              <a:effectLst/>
              <a:uLnTx/>
              <a:uFillTx/>
            </a:endParaRPr>
          </a:p>
          <a:p>
            <a:pPr marL="0" marR="0" lvl="0" indent="0" defTabSz="792508"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chemeClr val="tx1"/>
              </a:solidFill>
              <a:effectLst/>
              <a:uLnTx/>
              <a:uFillTx/>
            </a:endParaRPr>
          </a:p>
          <a:p>
            <a:pPr marL="0" marR="0" lvl="0" indent="0" defTabSz="792508" eaLnBrk="1" fontAlgn="base" latinLnBrk="0" hangingPunct="1">
              <a:lnSpc>
                <a:spcPct val="100000"/>
              </a:lnSpc>
              <a:spcBef>
                <a:spcPct val="0"/>
              </a:spcBef>
              <a:spcAft>
                <a:spcPct val="0"/>
              </a:spcAft>
              <a:buClrTx/>
              <a:buSzTx/>
              <a:buFontTx/>
              <a:buNone/>
              <a:tabLst/>
              <a:defRPr/>
            </a:pPr>
            <a:r>
              <a:rPr kumimoji="0" lang="en-US" sz="1700" b="0" i="0" u="none" strike="noStrike" kern="0" cap="none" spc="0" normalizeH="0" baseline="0" noProof="0" dirty="0">
                <a:ln>
                  <a:noFill/>
                </a:ln>
                <a:solidFill>
                  <a:schemeClr val="tx1"/>
                </a:solidFill>
                <a:effectLst/>
                <a:uLnTx/>
                <a:uFillTx/>
              </a:rPr>
              <a:t> Vertex 1</a:t>
            </a:r>
          </a:p>
        </p:txBody>
      </p:sp>
      <p:cxnSp>
        <p:nvCxnSpPr>
          <p:cNvPr id="22" name="Straight Connector 21"/>
          <p:cNvCxnSpPr/>
          <p:nvPr/>
        </p:nvCxnSpPr>
        <p:spPr>
          <a:xfrm>
            <a:off x="3037198" y="2404939"/>
            <a:ext cx="281163" cy="743579"/>
          </a:xfrm>
          <a:prstGeom prst="line">
            <a:avLst/>
          </a:prstGeom>
          <a:solidFill>
            <a:schemeClr val="bg2"/>
          </a:solidFill>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41" idx="0"/>
          </p:cNvCxnSpPr>
          <p:nvPr/>
        </p:nvCxnSpPr>
        <p:spPr>
          <a:xfrm flipV="1">
            <a:off x="3655757" y="2318633"/>
            <a:ext cx="112465" cy="783413"/>
          </a:xfrm>
          <a:prstGeom prst="line">
            <a:avLst/>
          </a:prstGeom>
          <a:solidFill>
            <a:schemeClr val="bg2"/>
          </a:solidFill>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35" idx="2"/>
          </p:cNvCxnSpPr>
          <p:nvPr/>
        </p:nvCxnSpPr>
        <p:spPr>
          <a:xfrm flipH="1">
            <a:off x="3936920" y="2404939"/>
            <a:ext cx="337396" cy="697105"/>
          </a:xfrm>
          <a:prstGeom prst="line">
            <a:avLst/>
          </a:prstGeom>
          <a:solidFill>
            <a:schemeClr val="bg2"/>
          </a:solidFill>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6495503" y="2404941"/>
            <a:ext cx="84349" cy="763497"/>
          </a:xfrm>
          <a:prstGeom prst="line">
            <a:avLst/>
          </a:prstGeom>
          <a:solidFill>
            <a:schemeClr val="bg2"/>
          </a:solidFill>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42" idx="0"/>
            <a:endCxn id="37" idx="2"/>
          </p:cNvCxnSpPr>
          <p:nvPr/>
        </p:nvCxnSpPr>
        <p:spPr>
          <a:xfrm flipV="1">
            <a:off x="6748549" y="2404941"/>
            <a:ext cx="224930" cy="763497"/>
          </a:xfrm>
          <a:prstGeom prst="line">
            <a:avLst/>
          </a:prstGeom>
          <a:solidFill>
            <a:schemeClr val="bg2"/>
          </a:solidFill>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42" idx="0"/>
          </p:cNvCxnSpPr>
          <p:nvPr/>
        </p:nvCxnSpPr>
        <p:spPr>
          <a:xfrm flipH="1">
            <a:off x="6748549" y="2404940"/>
            <a:ext cx="787256" cy="763497"/>
          </a:xfrm>
          <a:prstGeom prst="line">
            <a:avLst/>
          </a:prstGeom>
          <a:solidFill>
            <a:schemeClr val="bg2"/>
          </a:solidFill>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9" idx="2"/>
            <a:endCxn id="43" idx="0"/>
          </p:cNvCxnSpPr>
          <p:nvPr/>
        </p:nvCxnSpPr>
        <p:spPr>
          <a:xfrm>
            <a:off x="10010037" y="2404939"/>
            <a:ext cx="337396" cy="743579"/>
          </a:xfrm>
          <a:prstGeom prst="line">
            <a:avLst/>
          </a:prstGeom>
          <a:solidFill>
            <a:schemeClr val="bg2"/>
          </a:solidFill>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43" idx="0"/>
          </p:cNvCxnSpPr>
          <p:nvPr/>
        </p:nvCxnSpPr>
        <p:spPr>
          <a:xfrm flipV="1">
            <a:off x="10347433" y="2404939"/>
            <a:ext cx="337396" cy="743579"/>
          </a:xfrm>
          <a:prstGeom prst="line">
            <a:avLst/>
          </a:prstGeom>
          <a:solidFill>
            <a:schemeClr val="bg2"/>
          </a:solidFill>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44" idx="0"/>
            <a:endCxn id="41" idx="2"/>
          </p:cNvCxnSpPr>
          <p:nvPr/>
        </p:nvCxnSpPr>
        <p:spPr>
          <a:xfrm flipH="1" flipV="1">
            <a:off x="3655757" y="3473833"/>
            <a:ext cx="3084758" cy="2160645"/>
          </a:xfrm>
          <a:prstGeom prst="line">
            <a:avLst/>
          </a:prstGeom>
          <a:solidFill>
            <a:schemeClr val="bg2"/>
          </a:solidFill>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740515" y="3540226"/>
            <a:ext cx="8034" cy="2094252"/>
          </a:xfrm>
          <a:prstGeom prst="line">
            <a:avLst/>
          </a:prstGeom>
          <a:solidFill>
            <a:schemeClr val="bg2"/>
          </a:solidFill>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43" idx="2"/>
            <a:endCxn id="44" idx="0"/>
          </p:cNvCxnSpPr>
          <p:nvPr/>
        </p:nvCxnSpPr>
        <p:spPr>
          <a:xfrm flipH="1">
            <a:off x="6740515" y="3520307"/>
            <a:ext cx="3606919" cy="2114171"/>
          </a:xfrm>
          <a:prstGeom prst="line">
            <a:avLst/>
          </a:prstGeom>
          <a:solidFill>
            <a:schemeClr val="bg2"/>
          </a:solidFill>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868501" y="2033150"/>
            <a:ext cx="562326" cy="3717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92598" eaLnBrk="1" fontAlgn="auto" latinLnBrk="0" hangingPunct="1">
              <a:lnSpc>
                <a:spcPct val="100000"/>
              </a:lnSpc>
              <a:spcBef>
                <a:spcPts val="0"/>
              </a:spcBef>
              <a:spcAft>
                <a:spcPts val="0"/>
              </a:spcAft>
              <a:buClrTx/>
              <a:buSzTx/>
              <a:buFontTx/>
              <a:buNone/>
              <a:tabLst/>
              <a:defRPr/>
            </a:pPr>
            <a:r>
              <a:rPr kumimoji="0" lang="en-US" sz="2312" b="0" i="0" u="none" strike="noStrike" kern="0" cap="none" spc="0" normalizeH="0" baseline="0" noProof="0" dirty="0">
                <a:ln>
                  <a:noFill/>
                </a:ln>
                <a:solidFill>
                  <a:schemeClr val="tx1"/>
                </a:solidFill>
                <a:effectLst/>
                <a:uLnTx/>
                <a:uFillTx/>
                <a:latin typeface="Segoe UI Light"/>
              </a:rPr>
              <a:t>1</a:t>
            </a:r>
          </a:p>
        </p:txBody>
      </p:sp>
      <p:sp>
        <p:nvSpPr>
          <p:cNvPr id="34" name="Rectangle 33"/>
          <p:cNvSpPr/>
          <p:nvPr/>
        </p:nvSpPr>
        <p:spPr>
          <a:xfrm>
            <a:off x="3430827" y="2033150"/>
            <a:ext cx="562326" cy="3717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92598" eaLnBrk="1" fontAlgn="auto" latinLnBrk="0" hangingPunct="1">
              <a:lnSpc>
                <a:spcPct val="100000"/>
              </a:lnSpc>
              <a:spcBef>
                <a:spcPts val="0"/>
              </a:spcBef>
              <a:spcAft>
                <a:spcPts val="0"/>
              </a:spcAft>
              <a:buClrTx/>
              <a:buSzTx/>
              <a:buFontTx/>
              <a:buNone/>
              <a:tabLst/>
              <a:defRPr/>
            </a:pPr>
            <a:r>
              <a:rPr kumimoji="0" lang="en-US" sz="2312" b="0" i="0" u="none" strike="noStrike" kern="0" cap="none" spc="0" normalizeH="0" baseline="0" noProof="0" dirty="0">
                <a:ln>
                  <a:noFill/>
                </a:ln>
                <a:solidFill>
                  <a:schemeClr val="tx1"/>
                </a:solidFill>
                <a:effectLst/>
                <a:uLnTx/>
                <a:uFillTx/>
                <a:latin typeface="Segoe UI Light"/>
              </a:rPr>
              <a:t>2</a:t>
            </a:r>
          </a:p>
        </p:txBody>
      </p:sp>
      <p:sp>
        <p:nvSpPr>
          <p:cNvPr id="35" name="Rectangle 34"/>
          <p:cNvSpPr/>
          <p:nvPr/>
        </p:nvSpPr>
        <p:spPr>
          <a:xfrm>
            <a:off x="3993153" y="2033150"/>
            <a:ext cx="562326" cy="3717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92598" eaLnBrk="1" fontAlgn="auto" latinLnBrk="0" hangingPunct="1">
              <a:lnSpc>
                <a:spcPct val="100000"/>
              </a:lnSpc>
              <a:spcBef>
                <a:spcPts val="0"/>
              </a:spcBef>
              <a:spcAft>
                <a:spcPts val="0"/>
              </a:spcAft>
              <a:buClrTx/>
              <a:buSzTx/>
              <a:buFontTx/>
              <a:buNone/>
              <a:tabLst/>
              <a:defRPr/>
            </a:pPr>
            <a:r>
              <a:rPr kumimoji="0" lang="en-US" sz="2312" b="0" i="0" u="none" strike="noStrike" kern="0" cap="none" spc="0" normalizeH="0" baseline="0" noProof="0" dirty="0">
                <a:ln>
                  <a:noFill/>
                </a:ln>
                <a:solidFill>
                  <a:schemeClr val="tx1"/>
                </a:solidFill>
                <a:effectLst/>
                <a:uLnTx/>
                <a:uFillTx/>
                <a:latin typeface="Segoe UI Light"/>
              </a:rPr>
              <a:t>3</a:t>
            </a:r>
          </a:p>
        </p:txBody>
      </p:sp>
      <p:sp>
        <p:nvSpPr>
          <p:cNvPr id="36" name="Rectangle 35"/>
          <p:cNvSpPr/>
          <p:nvPr/>
        </p:nvSpPr>
        <p:spPr>
          <a:xfrm>
            <a:off x="6129990" y="2033150"/>
            <a:ext cx="562326" cy="3717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92598" eaLnBrk="1" fontAlgn="auto" latinLnBrk="0" hangingPunct="1">
              <a:lnSpc>
                <a:spcPct val="100000"/>
              </a:lnSpc>
              <a:spcBef>
                <a:spcPts val="0"/>
              </a:spcBef>
              <a:spcAft>
                <a:spcPts val="0"/>
              </a:spcAft>
              <a:buClrTx/>
              <a:buSzTx/>
              <a:buFontTx/>
              <a:buNone/>
              <a:tabLst/>
              <a:defRPr/>
            </a:pPr>
            <a:r>
              <a:rPr kumimoji="0" lang="en-US" sz="2312" b="0" i="0" u="none" strike="noStrike" kern="0" cap="none" spc="0" normalizeH="0" baseline="0" noProof="0" dirty="0">
                <a:ln>
                  <a:noFill/>
                </a:ln>
                <a:solidFill>
                  <a:schemeClr val="tx1"/>
                </a:solidFill>
                <a:effectLst/>
                <a:uLnTx/>
                <a:uFillTx/>
                <a:latin typeface="Segoe UI Light"/>
              </a:rPr>
              <a:t>4</a:t>
            </a:r>
          </a:p>
        </p:txBody>
      </p:sp>
      <p:sp>
        <p:nvSpPr>
          <p:cNvPr id="37" name="Rectangle 36"/>
          <p:cNvSpPr/>
          <p:nvPr/>
        </p:nvSpPr>
        <p:spPr>
          <a:xfrm>
            <a:off x="6692316" y="2033150"/>
            <a:ext cx="562326" cy="3717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92598" eaLnBrk="1" fontAlgn="auto" latinLnBrk="0" hangingPunct="1">
              <a:lnSpc>
                <a:spcPct val="100000"/>
              </a:lnSpc>
              <a:spcBef>
                <a:spcPts val="0"/>
              </a:spcBef>
              <a:spcAft>
                <a:spcPts val="0"/>
              </a:spcAft>
              <a:buClrTx/>
              <a:buSzTx/>
              <a:buFontTx/>
              <a:buNone/>
              <a:tabLst/>
              <a:defRPr/>
            </a:pPr>
            <a:r>
              <a:rPr kumimoji="0" lang="en-US" sz="2312" b="0" i="0" u="none" strike="noStrike" kern="0" cap="none" spc="0" normalizeH="0" baseline="0" noProof="0" dirty="0">
                <a:ln>
                  <a:noFill/>
                </a:ln>
                <a:solidFill>
                  <a:schemeClr val="tx1"/>
                </a:solidFill>
                <a:effectLst/>
                <a:uLnTx/>
                <a:uFillTx/>
                <a:latin typeface="Segoe UI Light"/>
              </a:rPr>
              <a:t>5</a:t>
            </a:r>
          </a:p>
        </p:txBody>
      </p:sp>
      <p:sp>
        <p:nvSpPr>
          <p:cNvPr id="38" name="Rectangle 37"/>
          <p:cNvSpPr/>
          <p:nvPr/>
        </p:nvSpPr>
        <p:spPr>
          <a:xfrm>
            <a:off x="7254641" y="2033150"/>
            <a:ext cx="562326" cy="3717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92598" eaLnBrk="1" fontAlgn="auto" latinLnBrk="0" hangingPunct="1">
              <a:lnSpc>
                <a:spcPct val="100000"/>
              </a:lnSpc>
              <a:spcBef>
                <a:spcPts val="0"/>
              </a:spcBef>
              <a:spcAft>
                <a:spcPts val="0"/>
              </a:spcAft>
              <a:buClrTx/>
              <a:buSzTx/>
              <a:buFontTx/>
              <a:buNone/>
              <a:tabLst/>
              <a:defRPr/>
            </a:pPr>
            <a:r>
              <a:rPr kumimoji="0" lang="en-US" sz="2312" b="0" i="0" u="none" strike="noStrike" kern="0" cap="none" spc="0" normalizeH="0" baseline="0" noProof="0" dirty="0">
                <a:ln>
                  <a:noFill/>
                </a:ln>
                <a:solidFill>
                  <a:schemeClr val="tx1"/>
                </a:solidFill>
                <a:effectLst/>
                <a:uLnTx/>
                <a:uFillTx/>
                <a:latin typeface="Segoe UI Light"/>
              </a:rPr>
              <a:t>6</a:t>
            </a:r>
          </a:p>
        </p:txBody>
      </p:sp>
      <p:sp>
        <p:nvSpPr>
          <p:cNvPr id="39" name="Rectangle 38"/>
          <p:cNvSpPr/>
          <p:nvPr/>
        </p:nvSpPr>
        <p:spPr>
          <a:xfrm>
            <a:off x="9728875" y="2033150"/>
            <a:ext cx="562326" cy="3717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92598" eaLnBrk="1" fontAlgn="auto" latinLnBrk="0" hangingPunct="1">
              <a:lnSpc>
                <a:spcPct val="100000"/>
              </a:lnSpc>
              <a:spcBef>
                <a:spcPts val="0"/>
              </a:spcBef>
              <a:spcAft>
                <a:spcPts val="0"/>
              </a:spcAft>
              <a:buClrTx/>
              <a:buSzTx/>
              <a:buFontTx/>
              <a:buNone/>
              <a:tabLst/>
              <a:defRPr/>
            </a:pPr>
            <a:r>
              <a:rPr kumimoji="0" lang="en-US" sz="2312" b="0" i="0" u="none" strike="noStrike" kern="0" cap="none" spc="0" normalizeH="0" baseline="0" noProof="0" dirty="0">
                <a:ln>
                  <a:noFill/>
                </a:ln>
                <a:solidFill>
                  <a:schemeClr val="tx1"/>
                </a:solidFill>
                <a:effectLst/>
                <a:uLnTx/>
                <a:uFillTx/>
                <a:latin typeface="Segoe UI Light"/>
              </a:rPr>
              <a:t>7</a:t>
            </a:r>
          </a:p>
        </p:txBody>
      </p:sp>
      <p:sp>
        <p:nvSpPr>
          <p:cNvPr id="40" name="Rectangle 39"/>
          <p:cNvSpPr/>
          <p:nvPr/>
        </p:nvSpPr>
        <p:spPr>
          <a:xfrm>
            <a:off x="10291201" y="2033150"/>
            <a:ext cx="562326" cy="3717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92598" eaLnBrk="1" fontAlgn="auto" latinLnBrk="0" hangingPunct="1">
              <a:lnSpc>
                <a:spcPct val="100000"/>
              </a:lnSpc>
              <a:spcBef>
                <a:spcPts val="0"/>
              </a:spcBef>
              <a:spcAft>
                <a:spcPts val="0"/>
              </a:spcAft>
              <a:buClrTx/>
              <a:buSzTx/>
              <a:buFontTx/>
              <a:buNone/>
              <a:tabLst/>
              <a:defRPr/>
            </a:pPr>
            <a:r>
              <a:rPr kumimoji="0" lang="en-US" sz="2312" b="0" i="0" u="none" strike="noStrike" kern="0" cap="none" spc="0" normalizeH="0" baseline="0" noProof="0" dirty="0">
                <a:ln>
                  <a:noFill/>
                </a:ln>
                <a:solidFill>
                  <a:schemeClr val="tx1"/>
                </a:solidFill>
                <a:effectLst/>
                <a:uLnTx/>
                <a:uFillTx/>
                <a:latin typeface="Segoe UI Light"/>
              </a:rPr>
              <a:t>8</a:t>
            </a:r>
          </a:p>
        </p:txBody>
      </p:sp>
      <p:sp>
        <p:nvSpPr>
          <p:cNvPr id="41" name="Rectangle 40"/>
          <p:cNvSpPr/>
          <p:nvPr/>
        </p:nvSpPr>
        <p:spPr>
          <a:xfrm>
            <a:off x="3262129" y="3102044"/>
            <a:ext cx="787256" cy="3717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92598" eaLnBrk="1" fontAlgn="auto" latinLnBrk="0" hangingPunct="1">
              <a:lnSpc>
                <a:spcPct val="100000"/>
              </a:lnSpc>
              <a:spcBef>
                <a:spcPts val="0"/>
              </a:spcBef>
              <a:spcAft>
                <a:spcPts val="0"/>
              </a:spcAft>
              <a:buClrTx/>
              <a:buSzTx/>
              <a:buFontTx/>
              <a:buNone/>
              <a:tabLst/>
              <a:defRPr/>
            </a:pPr>
            <a:r>
              <a:rPr kumimoji="0" lang="en-US" sz="2312" b="0" i="0" u="none" strike="noStrike" kern="0" cap="none" spc="0" normalizeH="0" baseline="0" noProof="0" dirty="0">
                <a:ln>
                  <a:noFill/>
                </a:ln>
                <a:solidFill>
                  <a:schemeClr val="tx1"/>
                </a:solidFill>
                <a:effectLst/>
                <a:uLnTx/>
                <a:uFillTx/>
                <a:latin typeface="Segoe UI Light"/>
              </a:rPr>
              <a:t>6</a:t>
            </a:r>
          </a:p>
        </p:txBody>
      </p:sp>
      <p:sp>
        <p:nvSpPr>
          <p:cNvPr id="42" name="Rectangle 41"/>
          <p:cNvSpPr/>
          <p:nvPr/>
        </p:nvSpPr>
        <p:spPr>
          <a:xfrm>
            <a:off x="6354921" y="3168436"/>
            <a:ext cx="787256" cy="3717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92598" eaLnBrk="1" fontAlgn="auto" latinLnBrk="0" hangingPunct="1">
              <a:lnSpc>
                <a:spcPct val="100000"/>
              </a:lnSpc>
              <a:spcBef>
                <a:spcPts val="0"/>
              </a:spcBef>
              <a:spcAft>
                <a:spcPts val="0"/>
              </a:spcAft>
              <a:buClrTx/>
              <a:buSzTx/>
              <a:buFontTx/>
              <a:buNone/>
              <a:tabLst/>
              <a:defRPr/>
            </a:pPr>
            <a:r>
              <a:rPr kumimoji="0" lang="en-US" sz="2312" b="0" i="0" u="none" strike="noStrike" kern="0" cap="none" spc="0" normalizeH="0" baseline="0" noProof="0" dirty="0">
                <a:ln>
                  <a:noFill/>
                </a:ln>
                <a:solidFill>
                  <a:schemeClr val="tx1"/>
                </a:solidFill>
                <a:effectLst/>
                <a:uLnTx/>
                <a:uFillTx/>
                <a:latin typeface="Segoe UI Light"/>
              </a:rPr>
              <a:t>15</a:t>
            </a:r>
          </a:p>
        </p:txBody>
      </p:sp>
      <p:sp>
        <p:nvSpPr>
          <p:cNvPr id="43" name="Rectangle 42"/>
          <p:cNvSpPr/>
          <p:nvPr/>
        </p:nvSpPr>
        <p:spPr>
          <a:xfrm>
            <a:off x="9953805" y="3148518"/>
            <a:ext cx="787256" cy="3717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92598" eaLnBrk="1" fontAlgn="auto" latinLnBrk="0" hangingPunct="1">
              <a:lnSpc>
                <a:spcPct val="100000"/>
              </a:lnSpc>
              <a:spcBef>
                <a:spcPts val="0"/>
              </a:spcBef>
              <a:spcAft>
                <a:spcPts val="0"/>
              </a:spcAft>
              <a:buClrTx/>
              <a:buSzTx/>
              <a:buFontTx/>
              <a:buNone/>
              <a:tabLst/>
              <a:defRPr/>
            </a:pPr>
            <a:r>
              <a:rPr kumimoji="0" lang="en-US" sz="2312" b="0" i="0" u="none" strike="noStrike" kern="0" cap="none" spc="0" normalizeH="0" baseline="0" noProof="0" dirty="0">
                <a:ln>
                  <a:noFill/>
                </a:ln>
                <a:solidFill>
                  <a:schemeClr val="tx1"/>
                </a:solidFill>
                <a:effectLst/>
                <a:uLnTx/>
                <a:uFillTx/>
                <a:latin typeface="Segoe UI Light"/>
              </a:rPr>
              <a:t>15</a:t>
            </a:r>
          </a:p>
        </p:txBody>
      </p:sp>
      <p:sp>
        <p:nvSpPr>
          <p:cNvPr id="44" name="Rectangle 43"/>
          <p:cNvSpPr/>
          <p:nvPr/>
        </p:nvSpPr>
        <p:spPr>
          <a:xfrm>
            <a:off x="6346887" y="5634479"/>
            <a:ext cx="787256" cy="37178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92598" eaLnBrk="1" fontAlgn="auto" latinLnBrk="0" hangingPunct="1">
              <a:lnSpc>
                <a:spcPct val="100000"/>
              </a:lnSpc>
              <a:spcBef>
                <a:spcPts val="0"/>
              </a:spcBef>
              <a:spcAft>
                <a:spcPts val="0"/>
              </a:spcAft>
              <a:buClrTx/>
              <a:buSzTx/>
              <a:buFontTx/>
              <a:buNone/>
              <a:tabLst/>
              <a:defRPr/>
            </a:pPr>
            <a:r>
              <a:rPr kumimoji="0" lang="en-US" sz="2312" b="0" i="0" u="none" strike="noStrike" kern="0" cap="none" spc="0" normalizeH="0" baseline="0" noProof="0" dirty="0">
                <a:ln>
                  <a:noFill/>
                </a:ln>
                <a:solidFill>
                  <a:schemeClr val="tx1"/>
                </a:solidFill>
                <a:effectLst/>
                <a:uLnTx/>
                <a:uFillTx/>
                <a:latin typeface="Segoe UI Light"/>
              </a:rPr>
              <a:t>36</a:t>
            </a:r>
          </a:p>
        </p:txBody>
      </p:sp>
      <p:sp>
        <p:nvSpPr>
          <p:cNvPr id="46" name="Rectangle 45"/>
          <p:cNvSpPr/>
          <p:nvPr/>
        </p:nvSpPr>
        <p:spPr>
          <a:xfrm>
            <a:off x="2570573" y="6185259"/>
            <a:ext cx="8282953" cy="792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92598" eaLnBrk="1" fontAlgn="auto" latinLnBrk="0" hangingPunct="1">
              <a:lnSpc>
                <a:spcPct val="100000"/>
              </a:lnSpc>
              <a:spcBef>
                <a:spcPts val="0"/>
              </a:spcBef>
              <a:spcAft>
                <a:spcPts val="0"/>
              </a:spcAft>
              <a:buClrTx/>
              <a:buSzTx/>
              <a:buFontTx/>
              <a:buNone/>
              <a:tabLst/>
              <a:defRPr/>
            </a:pPr>
            <a:r>
              <a:rPr kumimoji="0" lang="en-US" sz="3468" b="0" i="0" u="none" strike="noStrike" kern="0" cap="none" spc="0" normalizeH="0" baseline="0" noProof="0" dirty="0">
                <a:ln>
                  <a:noFill/>
                </a:ln>
                <a:solidFill>
                  <a:schemeClr val="tx1"/>
                </a:solidFill>
                <a:effectLst/>
                <a:uLnTx/>
                <a:uFillTx/>
                <a:latin typeface="Segoe UI Light"/>
              </a:rPr>
              <a:t>Not all operations can be made recursive! </a:t>
            </a:r>
          </a:p>
        </p:txBody>
      </p:sp>
    </p:spTree>
    <p:extLst>
      <p:ext uri="{BB962C8B-B14F-4D97-AF65-F5344CB8AC3E}">
        <p14:creationId xmlns:p14="http://schemas.microsoft.com/office/powerpoint/2010/main" val="3780984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72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Job Manager Notes</a:t>
            </a:r>
          </a:p>
        </p:txBody>
      </p:sp>
      <p:sp>
        <p:nvSpPr>
          <p:cNvPr id="4" name="Content Placeholder 3"/>
          <p:cNvSpPr>
            <a:spLocks noGrp="1"/>
          </p:cNvSpPr>
          <p:nvPr>
            <p:ph idx="1"/>
          </p:nvPr>
        </p:nvSpPr>
        <p:spPr/>
        <p:txBody>
          <a:bodyPr>
            <a:normAutofit fontScale="85000" lnSpcReduction="20000"/>
          </a:bodyPr>
          <a:lstStyle/>
          <a:p>
            <a:r>
              <a:rPr lang="en-US" b="1" dirty="0"/>
              <a:t>Move Code to Data</a:t>
            </a:r>
          </a:p>
          <a:p>
            <a:r>
              <a:rPr lang="en-US" sz="2900" b="1" dirty="0"/>
              <a:t>Vertex Retries</a:t>
            </a:r>
          </a:p>
          <a:p>
            <a:r>
              <a:rPr lang="en-US" sz="2900" b="1" dirty="0"/>
              <a:t>Actively Avoids Problems </a:t>
            </a:r>
            <a:r>
              <a:rPr lang="en-US" sz="2900" dirty="0"/>
              <a:t>- Receive feedback from </a:t>
            </a:r>
            <a:r>
              <a:rPr lang="en-US" sz="2900" dirty="0" err="1"/>
              <a:t>YarnRM</a:t>
            </a:r>
            <a:r>
              <a:rPr lang="en-US" sz="2900" dirty="0"/>
              <a:t>, Cluster Monitoring, and Repair Service which improve the scheduling quality </a:t>
            </a:r>
          </a:p>
          <a:p>
            <a:r>
              <a:rPr lang="en-US" sz="2900" b="1" dirty="0"/>
              <a:t>Dynamic graph </a:t>
            </a:r>
            <a:r>
              <a:rPr lang="en-US" sz="2900" dirty="0"/>
              <a:t>(execution graph) refinements to handle aggregates/shuffling</a:t>
            </a:r>
          </a:p>
          <a:p>
            <a:r>
              <a:rPr lang="en-US" sz="2900" b="1" dirty="0"/>
              <a:t>Proactive duplicate execution</a:t>
            </a:r>
          </a:p>
          <a:p>
            <a:r>
              <a:rPr lang="en-US" sz="2900" b="1" dirty="0"/>
              <a:t>Re-use Containers</a:t>
            </a:r>
            <a:r>
              <a:rPr lang="en-US" sz="2900" dirty="0"/>
              <a:t> - YARN containers based on a cost model (where ever beneficial)</a:t>
            </a:r>
          </a:p>
          <a:p>
            <a:r>
              <a:rPr lang="en-US" sz="2900" b="1" dirty="0"/>
              <a:t>It Scales</a:t>
            </a:r>
            <a:r>
              <a:rPr lang="en-US" sz="2900" dirty="0"/>
              <a:t> - The same scheduler runs 5PB jobs in Cosmos</a:t>
            </a:r>
          </a:p>
          <a:p>
            <a:r>
              <a:rPr lang="en-US" sz="2900" b="1" dirty="0"/>
              <a:t>Schedules tasks based on execution graph priority </a:t>
            </a:r>
            <a:r>
              <a:rPr lang="en-US" sz="2900" dirty="0"/>
              <a:t>and a cost model that goes beyond “locality” – More details in OSDI paper – “Apollo: Scalable and Coordinated Scheduling for Cloud-Scale Computing”</a:t>
            </a:r>
          </a:p>
          <a:p>
            <a:endParaRPr lang="en-US" sz="2900" dirty="0"/>
          </a:p>
          <a:p>
            <a:pPr marL="0" indent="0">
              <a:buNone/>
            </a:pPr>
            <a:endParaRPr lang="en-US" sz="2900" dirty="0"/>
          </a:p>
          <a:p>
            <a:pPr marL="0" indent="0">
              <a:buNone/>
            </a:pPr>
            <a:endParaRPr lang="en-US" sz="2900" dirty="0"/>
          </a:p>
        </p:txBody>
      </p:sp>
    </p:spTree>
    <p:extLst>
      <p:ext uri="{BB962C8B-B14F-4D97-AF65-F5344CB8AC3E}">
        <p14:creationId xmlns:p14="http://schemas.microsoft.com/office/powerpoint/2010/main" val="2861669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93675"/>
            <a:ext cx="12045950" cy="6607175"/>
          </a:xfrm>
        </p:spPr>
        <p:txBody>
          <a:bodyPr>
            <a:normAutofit/>
          </a:bodyPr>
          <a:lstStyle/>
          <a:p>
            <a:pPr algn="ctr"/>
            <a:r>
              <a:rPr lang="en-US" sz="6731" dirty="0">
                <a:solidFill>
                  <a:schemeClr val="bg1"/>
                </a:solidFill>
              </a:rPr>
              <a:t>Resource Allocation &amp; Efficiency</a:t>
            </a:r>
            <a:endParaRPr lang="en-US" sz="3060" dirty="0">
              <a:solidFill>
                <a:schemeClr val="bg1"/>
              </a:solidFill>
            </a:endParaRPr>
          </a:p>
        </p:txBody>
      </p:sp>
    </p:spTree>
    <p:extLst>
      <p:ext uri="{BB962C8B-B14F-4D97-AF65-F5344CB8AC3E}">
        <p14:creationId xmlns:p14="http://schemas.microsoft.com/office/powerpoint/2010/main" val="1129289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166636" y="2914385"/>
                <a:ext cx="10486204" cy="470898"/>
              </a:xfrm>
              <a:prstGeom prst="rect">
                <a:avLst/>
              </a:prstGeom>
              <a:noFill/>
            </p:spPr>
            <p:txBody>
              <a:bodyPr wrap="none" lIns="0" tIns="0" rIns="0" bIns="0" rtlCol="0">
                <a:spAutoFit/>
              </a:bodyPr>
              <a:lstStyle/>
              <a:p>
                <a:pPr marL="0" marR="0" lvl="0" indent="0" defTabSz="777149"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3060" b="0" i="1" u="none" strike="noStrike" kern="0" cap="none" spc="0" normalizeH="0" baseline="0" noProof="0">
                          <a:ln>
                            <a:noFill/>
                          </a:ln>
                          <a:solidFill>
                            <a:sysClr val="windowText" lastClr="000000"/>
                          </a:solidFill>
                          <a:effectLst/>
                          <a:uLnTx/>
                          <a:uFillTx/>
                          <a:latin typeface="Cambria Math" panose="02040503050406030204" pitchFamily="18" charset="0"/>
                        </a:rPr>
                        <m:t>𝐽𝑜𝑏𝐶𝑜𝑠𝑡</m:t>
                      </m:r>
                      <m:r>
                        <a:rPr kumimoji="0" lang="en-US" sz="3060" b="0" i="1" u="none" strike="noStrike" kern="0" cap="none" spc="0" normalizeH="0" baseline="0" noProof="0">
                          <a:ln>
                            <a:noFill/>
                          </a:ln>
                          <a:solidFill>
                            <a:sysClr val="windowText" lastClr="000000"/>
                          </a:solidFill>
                          <a:effectLst/>
                          <a:uLnTx/>
                          <a:uFillTx/>
                          <a:latin typeface="Cambria Math" panose="02040503050406030204" pitchFamily="18" charset="0"/>
                        </a:rPr>
                        <m:t>=5</m:t>
                      </m:r>
                      <m:r>
                        <a:rPr kumimoji="0" lang="en-US" sz="3060" b="0" i="1" u="none" strike="noStrike" kern="0" cap="none" spc="0" normalizeH="0" baseline="0" noProof="0" smtClean="0">
                          <a:ln>
                            <a:noFill/>
                          </a:ln>
                          <a:solidFill>
                            <a:sysClr val="windowText" lastClr="000000"/>
                          </a:solidFill>
                          <a:effectLst/>
                          <a:uLnTx/>
                          <a:uFillTx/>
                          <a:latin typeface="Cambria Math" panose="02040503050406030204" pitchFamily="18" charset="0"/>
                        </a:rPr>
                        <m:t>𝑐</m:t>
                      </m:r>
                      <m:r>
                        <a:rPr kumimoji="0" lang="en-US" sz="3060" b="0" i="1" u="none" strike="noStrike" kern="0" cap="none" spc="0" normalizeH="0" baseline="0" noProof="0" smtClean="0">
                          <a:ln>
                            <a:noFill/>
                          </a:ln>
                          <a:solidFill>
                            <a:sysClr val="windowText" lastClr="000000"/>
                          </a:solidFill>
                          <a:effectLst/>
                          <a:uLnTx/>
                          <a:uFillTx/>
                          <a:latin typeface="Cambria Math" panose="02040503050406030204" pitchFamily="18" charset="0"/>
                        </a:rPr>
                        <m:t>+ </m:t>
                      </m:r>
                      <m:d>
                        <m:dPr>
                          <m:ctrlPr>
                            <a:rPr kumimoji="0" lang="en-US" sz="3060" b="0" i="1" u="none" strike="noStrike" kern="0" cap="none" spc="0" normalizeH="0" baseline="0" noProof="0">
                              <a:ln>
                                <a:noFill/>
                              </a:ln>
                              <a:solidFill>
                                <a:sysClr val="windowText" lastClr="000000"/>
                              </a:solidFill>
                              <a:effectLst/>
                              <a:uLnTx/>
                              <a:uFillTx/>
                              <a:latin typeface="Cambria Math" panose="02040503050406030204" pitchFamily="18" charset="0"/>
                            </a:rPr>
                          </m:ctrlPr>
                        </m:dPr>
                        <m:e>
                          <m:r>
                            <a:rPr kumimoji="0" lang="en-US" sz="3060" b="0" i="1" u="none" strike="noStrike" kern="0" cap="none" spc="0" normalizeH="0" baseline="0" noProof="0">
                              <a:ln>
                                <a:noFill/>
                              </a:ln>
                              <a:solidFill>
                                <a:sysClr val="windowText" lastClr="000000"/>
                              </a:solidFill>
                              <a:effectLst/>
                              <a:uLnTx/>
                              <a:uFillTx/>
                              <a:latin typeface="Cambria Math" panose="02040503050406030204" pitchFamily="18" charset="0"/>
                            </a:rPr>
                            <m:t>𝑚𝑖𝑛𝑢𝑡𝑒𝑠</m:t>
                          </m:r>
                          <m:r>
                            <a:rPr kumimoji="0" lang="en-US" sz="3060" b="0" i="1" u="none" strike="noStrike" kern="0" cap="none" spc="0" normalizeH="0" baseline="0" noProof="0">
                              <a:ln>
                                <a:noFill/>
                              </a:ln>
                              <a:solidFill>
                                <a:sysClr val="windowText" lastClr="000000"/>
                              </a:solidFill>
                              <a:effectLst/>
                              <a:uLnTx/>
                              <a:uFillTx/>
                              <a:latin typeface="Cambria Math" panose="02040503050406030204" pitchFamily="18" charset="0"/>
                            </a:rPr>
                            <m:t> ×</m:t>
                          </m:r>
                          <m:r>
                            <a:rPr kumimoji="0" lang="en-US" sz="306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𝐴𝐷𝐿𝑈𝐴𝑠</m:t>
                          </m:r>
                          <m:r>
                            <a:rPr kumimoji="0" lang="en-US" sz="306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 ×</m:t>
                          </m:r>
                          <m:r>
                            <a:rPr kumimoji="0" lang="en-US" sz="306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𝐴𝐷𝐿𝐴𝑈𝑐𝑜𝑠𝑡𝑝𝑒𝑟𝑚𝑖𝑛</m:t>
                          </m:r>
                        </m:e>
                      </m:d>
                    </m:oMath>
                  </m:oMathPara>
                </a14:m>
                <a:endParaRPr kumimoji="0" lang="en-US" sz="3060" b="0" i="0" u="none" strike="noStrike" kern="0" cap="none" spc="0" normalizeH="0" baseline="0" noProof="0" dirty="0">
                  <a:ln>
                    <a:noFill/>
                  </a:ln>
                  <a:solidFill>
                    <a:sysClr val="windowText" lastClr="000000"/>
                  </a:solidFill>
                  <a:effectLst/>
                  <a:uLnTx/>
                  <a:uFillTx/>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166636" y="2914385"/>
                <a:ext cx="10486204" cy="47089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5761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Allocation</a:t>
            </a:r>
          </a:p>
        </p:txBody>
      </p:sp>
      <p:sp>
        <p:nvSpPr>
          <p:cNvPr id="16" name="Rectangle 15"/>
          <p:cNvSpPr/>
          <p:nvPr/>
        </p:nvSpPr>
        <p:spPr>
          <a:xfrm>
            <a:off x="389467" y="1942924"/>
            <a:ext cx="4468724" cy="36570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32577" eaLnBrk="1" fontAlgn="auto" latinLnBrk="0" hangingPunct="1">
              <a:lnSpc>
                <a:spcPct val="100000"/>
              </a:lnSpc>
              <a:spcBef>
                <a:spcPts val="0"/>
              </a:spcBef>
              <a:spcAft>
                <a:spcPts val="0"/>
              </a:spcAft>
              <a:buClrTx/>
              <a:buSzTx/>
              <a:buFontTx/>
              <a:buNone/>
              <a:tabLst/>
              <a:defRPr/>
            </a:pPr>
            <a:r>
              <a:rPr kumimoji="0" lang="en-US" sz="3060" b="0" i="0" u="none" strike="noStrike" kern="0" cap="none" spc="0" normalizeH="0" baseline="0" noProof="0" dirty="0">
                <a:ln>
                  <a:noFill/>
                </a:ln>
                <a:solidFill>
                  <a:prstClr val="black"/>
                </a:solidFill>
                <a:effectLst/>
                <a:uLnTx/>
                <a:uFillTx/>
                <a:latin typeface="Segoe UI Light"/>
              </a:rPr>
              <a:t>Allocating 10 AUs</a:t>
            </a:r>
          </a:p>
          <a:p>
            <a:pPr marL="0" marR="0" lvl="0" indent="0" defTabSz="932577" eaLnBrk="1" fontAlgn="auto" latinLnBrk="0" hangingPunct="1">
              <a:lnSpc>
                <a:spcPct val="100000"/>
              </a:lnSpc>
              <a:spcBef>
                <a:spcPts val="0"/>
              </a:spcBef>
              <a:spcAft>
                <a:spcPts val="0"/>
              </a:spcAft>
              <a:buClrTx/>
              <a:buSzTx/>
              <a:buFontTx/>
              <a:buNone/>
              <a:tabLst/>
              <a:defRPr/>
            </a:pPr>
            <a:r>
              <a:rPr kumimoji="0" lang="en-US" sz="3060" b="0" i="0" u="none" strike="noStrike" kern="0" cap="none" spc="0" normalizeH="0" baseline="0" noProof="0" dirty="0">
                <a:ln>
                  <a:noFill/>
                </a:ln>
                <a:solidFill>
                  <a:prstClr val="black"/>
                </a:solidFill>
                <a:effectLst/>
                <a:uLnTx/>
                <a:uFillTx/>
                <a:latin typeface="Segoe UI Light"/>
              </a:rPr>
              <a:t>for a 10 minute job.</a:t>
            </a:r>
          </a:p>
          <a:p>
            <a:pPr marL="0" marR="0" lvl="0" indent="0" defTabSz="932577" eaLnBrk="1" fontAlgn="auto" latinLnBrk="0" hangingPunct="1">
              <a:lnSpc>
                <a:spcPct val="100000"/>
              </a:lnSpc>
              <a:spcBef>
                <a:spcPts val="0"/>
              </a:spcBef>
              <a:spcAft>
                <a:spcPts val="0"/>
              </a:spcAft>
              <a:buClrTx/>
              <a:buSzTx/>
              <a:buFontTx/>
              <a:buNone/>
              <a:tabLst/>
              <a:defRPr/>
            </a:pPr>
            <a:endParaRPr kumimoji="0" lang="en-US" sz="3060" b="0" i="0" u="none" strike="noStrike" kern="0" cap="none" spc="0" normalizeH="0" baseline="0" noProof="0" dirty="0">
              <a:ln>
                <a:noFill/>
              </a:ln>
              <a:solidFill>
                <a:prstClr val="black"/>
              </a:solidFill>
              <a:effectLst/>
              <a:uLnTx/>
              <a:uFillTx/>
              <a:latin typeface="Segoe UI Light"/>
            </a:endParaRPr>
          </a:p>
          <a:p>
            <a:pPr marL="0" marR="0" lvl="0" indent="0" defTabSz="932577" eaLnBrk="1" fontAlgn="auto" latinLnBrk="0" hangingPunct="1">
              <a:lnSpc>
                <a:spcPct val="100000"/>
              </a:lnSpc>
              <a:spcBef>
                <a:spcPts val="0"/>
              </a:spcBef>
              <a:spcAft>
                <a:spcPts val="0"/>
              </a:spcAft>
              <a:buClrTx/>
              <a:buSzTx/>
              <a:buFontTx/>
              <a:buNone/>
              <a:tabLst/>
              <a:defRPr/>
            </a:pPr>
            <a:r>
              <a:rPr kumimoji="0" lang="en-US" sz="3060" b="0" i="0" u="none" strike="noStrike" kern="0" cap="none" spc="0" normalizeH="0" baseline="0" noProof="0" dirty="0">
                <a:ln>
                  <a:noFill/>
                </a:ln>
                <a:solidFill>
                  <a:prstClr val="black"/>
                </a:solidFill>
                <a:effectLst/>
                <a:uLnTx/>
                <a:uFillTx/>
                <a:latin typeface="Segoe UI Light"/>
              </a:rPr>
              <a:t>Cost</a:t>
            </a:r>
          </a:p>
          <a:p>
            <a:pPr marL="0" marR="0" lvl="0" indent="0" defTabSz="932577" eaLnBrk="1" fontAlgn="auto" latinLnBrk="0" hangingPunct="1">
              <a:lnSpc>
                <a:spcPct val="100000"/>
              </a:lnSpc>
              <a:spcBef>
                <a:spcPts val="0"/>
              </a:spcBef>
              <a:spcAft>
                <a:spcPts val="0"/>
              </a:spcAft>
              <a:buClrTx/>
              <a:buSzTx/>
              <a:buFontTx/>
              <a:buNone/>
              <a:tabLst/>
              <a:defRPr/>
            </a:pPr>
            <a:r>
              <a:rPr kumimoji="0" lang="en-US" sz="3060" b="0" i="0" u="none" strike="noStrike" kern="0" cap="none" spc="0" normalizeH="0" baseline="0" noProof="0" dirty="0">
                <a:ln>
                  <a:noFill/>
                </a:ln>
                <a:solidFill>
                  <a:prstClr val="black"/>
                </a:solidFill>
                <a:effectLst/>
                <a:uLnTx/>
                <a:uFillTx/>
                <a:latin typeface="Segoe UI Light"/>
              </a:rPr>
              <a:t> = 10 min * 10 AUs</a:t>
            </a:r>
          </a:p>
          <a:p>
            <a:pPr marL="0" marR="0" lvl="0" indent="0" defTabSz="932577" eaLnBrk="1" fontAlgn="auto" latinLnBrk="0" hangingPunct="1">
              <a:lnSpc>
                <a:spcPct val="100000"/>
              </a:lnSpc>
              <a:spcBef>
                <a:spcPts val="0"/>
              </a:spcBef>
              <a:spcAft>
                <a:spcPts val="0"/>
              </a:spcAft>
              <a:buClrTx/>
              <a:buSzTx/>
              <a:buFontTx/>
              <a:buNone/>
              <a:tabLst/>
              <a:defRPr/>
            </a:pPr>
            <a:r>
              <a:rPr kumimoji="0" lang="en-US" sz="3060" b="0" i="0" u="none" strike="noStrike" kern="0" cap="none" spc="0" normalizeH="0" baseline="0" noProof="0" dirty="0">
                <a:ln>
                  <a:noFill/>
                </a:ln>
                <a:solidFill>
                  <a:prstClr val="black"/>
                </a:solidFill>
                <a:effectLst/>
                <a:uLnTx/>
                <a:uFillTx/>
                <a:latin typeface="Segoe UI Light"/>
              </a:rPr>
              <a:t> = 100 AU minutes</a:t>
            </a:r>
          </a:p>
        </p:txBody>
      </p:sp>
      <p:sp>
        <p:nvSpPr>
          <p:cNvPr id="3" name="Right Arrow 2"/>
          <p:cNvSpPr/>
          <p:nvPr/>
        </p:nvSpPr>
        <p:spPr>
          <a:xfrm>
            <a:off x="5246775" y="4663016"/>
            <a:ext cx="3885847" cy="617351"/>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schemeClr val="tx1"/>
                </a:solidFill>
                <a:effectLst/>
                <a:uLnTx/>
                <a:uFillTx/>
                <a:latin typeface="+mj-lt"/>
              </a:rPr>
              <a:t>Time</a:t>
            </a:r>
          </a:p>
        </p:txBody>
      </p:sp>
      <p:grpSp>
        <p:nvGrpSpPr>
          <p:cNvPr id="10" name="Group 9"/>
          <p:cNvGrpSpPr/>
          <p:nvPr/>
        </p:nvGrpSpPr>
        <p:grpSpPr>
          <a:xfrm>
            <a:off x="5246775" y="1360046"/>
            <a:ext cx="3885847" cy="2914385"/>
            <a:chOff x="6172200" y="3200400"/>
            <a:chExt cx="7086600" cy="3429000"/>
          </a:xfrm>
        </p:grpSpPr>
        <p:sp>
          <p:nvSpPr>
            <p:cNvPr id="6" name="Rectangle 5"/>
            <p:cNvSpPr/>
            <p:nvPr/>
          </p:nvSpPr>
          <p:spPr>
            <a:xfrm>
              <a:off x="6172200" y="3200400"/>
              <a:ext cx="7086600" cy="34290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cxnSp>
          <p:nvCxnSpPr>
            <p:cNvPr id="8" name="Straight Connector 7"/>
            <p:cNvCxnSpPr/>
            <p:nvPr/>
          </p:nvCxnSpPr>
          <p:spPr>
            <a:xfrm>
              <a:off x="6172200" y="3429000"/>
              <a:ext cx="708660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5651185" y="914338"/>
            <a:ext cx="3505200" cy="388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00B0F0"/>
                </a:solidFill>
                <a:effectLst/>
                <a:uLnTx/>
                <a:uFillTx/>
              </a:rPr>
              <a:t>Blue line: Allocated</a:t>
            </a:r>
          </a:p>
        </p:txBody>
      </p:sp>
    </p:spTree>
    <p:extLst>
      <p:ext uri="{BB962C8B-B14F-4D97-AF65-F5344CB8AC3E}">
        <p14:creationId xmlns:p14="http://schemas.microsoft.com/office/powerpoint/2010/main" val="1738379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 Allocation</a:t>
            </a:r>
          </a:p>
        </p:txBody>
      </p:sp>
      <p:sp>
        <p:nvSpPr>
          <p:cNvPr id="8" name="Rectangle 7"/>
          <p:cNvSpPr/>
          <p:nvPr/>
        </p:nvSpPr>
        <p:spPr>
          <a:xfrm>
            <a:off x="5441068" y="715918"/>
            <a:ext cx="7135491" cy="36570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32577"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black"/>
                </a:solidFill>
                <a:effectLst/>
                <a:uLnTx/>
                <a:uFillTx/>
                <a:latin typeface="Segoe UI Light"/>
              </a:rPr>
              <a:t>Consider using fewer AUs</a:t>
            </a:r>
          </a:p>
          <a:p>
            <a:pPr marL="0" marR="0" lvl="0" indent="0" defTabSz="932577"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Segoe UI Light"/>
            </a:endParaRPr>
          </a:p>
          <a:p>
            <a:pPr marL="0" marR="0" lvl="0" indent="0" defTabSz="932577"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black"/>
                </a:solidFill>
                <a:effectLst/>
                <a:uLnTx/>
                <a:uFillTx/>
                <a:latin typeface="Segoe UI Light"/>
              </a:rPr>
              <a:t>You are paying for the area under the blue line</a:t>
            </a:r>
          </a:p>
          <a:p>
            <a:pPr marL="0" marR="0" lvl="0" indent="0" defTabSz="932577"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Segoe UI Light"/>
            </a:endParaRPr>
          </a:p>
          <a:p>
            <a:pPr marL="0" marR="0" lvl="0" indent="0" defTabSz="932577"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black"/>
                </a:solidFill>
                <a:effectLst/>
                <a:uLnTx/>
                <a:uFillTx/>
                <a:latin typeface="Segoe UI Light"/>
              </a:rPr>
              <a:t>You are only using the area under the red line</a:t>
            </a:r>
          </a:p>
          <a:p>
            <a:pPr marL="0" marR="0" lvl="0" indent="0" defTabSz="932577"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Segoe UI Light"/>
            </a:endParaRPr>
          </a:p>
          <a:p>
            <a:pPr marL="0" marR="0" lvl="0" indent="0" defTabSz="932577"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Segoe UI Light"/>
            </a:endParaRPr>
          </a:p>
        </p:txBody>
      </p:sp>
      <p:sp>
        <p:nvSpPr>
          <p:cNvPr id="214" name="Right Arrow 213"/>
          <p:cNvSpPr/>
          <p:nvPr/>
        </p:nvSpPr>
        <p:spPr>
          <a:xfrm>
            <a:off x="389466" y="5440186"/>
            <a:ext cx="3885847" cy="617351"/>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schemeClr val="tx1"/>
                </a:solidFill>
                <a:effectLst/>
                <a:uLnTx/>
                <a:uFillTx/>
                <a:latin typeface="+mj-lt"/>
              </a:rPr>
              <a:t>Time</a:t>
            </a:r>
          </a:p>
        </p:txBody>
      </p:sp>
      <p:grpSp>
        <p:nvGrpSpPr>
          <p:cNvPr id="215" name="Group 214"/>
          <p:cNvGrpSpPr/>
          <p:nvPr/>
        </p:nvGrpSpPr>
        <p:grpSpPr>
          <a:xfrm>
            <a:off x="389466" y="2137216"/>
            <a:ext cx="3885847" cy="2914385"/>
            <a:chOff x="6172200" y="3200400"/>
            <a:chExt cx="7086600" cy="3429000"/>
          </a:xfrm>
        </p:grpSpPr>
        <p:sp>
          <p:nvSpPr>
            <p:cNvPr id="216" name="Rectangle 215"/>
            <p:cNvSpPr/>
            <p:nvPr/>
          </p:nvSpPr>
          <p:spPr>
            <a:xfrm>
              <a:off x="6172200" y="3200400"/>
              <a:ext cx="7086600" cy="34290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cxnSp>
          <p:nvCxnSpPr>
            <p:cNvPr id="217" name="Straight Connector 216"/>
            <p:cNvCxnSpPr/>
            <p:nvPr/>
          </p:nvCxnSpPr>
          <p:spPr>
            <a:xfrm>
              <a:off x="6172200" y="3429000"/>
              <a:ext cx="708660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18" name="Freeform 217"/>
          <p:cNvSpPr/>
          <p:nvPr/>
        </p:nvSpPr>
        <p:spPr>
          <a:xfrm>
            <a:off x="404012" y="2914385"/>
            <a:ext cx="3844288" cy="2130982"/>
          </a:xfrm>
          <a:custGeom>
            <a:avLst/>
            <a:gdLst>
              <a:gd name="connsiteX0" fmla="*/ 0 w 4523102"/>
              <a:gd name="connsiteY0" fmla="*/ 1589198 h 1589198"/>
              <a:gd name="connsiteX1" fmla="*/ 1075765 w 4523102"/>
              <a:gd name="connsiteY1" fmla="*/ 0 h 1589198"/>
              <a:gd name="connsiteX2" fmla="*/ 4523102 w 4523102"/>
              <a:gd name="connsiteY2" fmla="*/ 1584308 h 1589198"/>
            </a:gdLst>
            <a:ahLst/>
            <a:cxnLst>
              <a:cxn ang="0">
                <a:pos x="connsiteX0" y="connsiteY0"/>
              </a:cxn>
              <a:cxn ang="0">
                <a:pos x="connsiteX1" y="connsiteY1"/>
              </a:cxn>
              <a:cxn ang="0">
                <a:pos x="connsiteX2" y="connsiteY2"/>
              </a:cxn>
            </a:cxnLst>
            <a:rect l="l" t="t" r="r" b="b"/>
            <a:pathLst>
              <a:path w="4523102" h="1589198">
                <a:moveTo>
                  <a:pt x="0" y="1589198"/>
                </a:moveTo>
                <a:cubicBezTo>
                  <a:pt x="160957" y="795006"/>
                  <a:pt x="321915" y="815"/>
                  <a:pt x="1075765" y="0"/>
                </a:cubicBezTo>
                <a:cubicBezTo>
                  <a:pt x="1829615" y="-815"/>
                  <a:pt x="3982775" y="1330851"/>
                  <a:pt x="4523102" y="1584308"/>
                </a:cubicBezTo>
              </a:path>
            </a:pathLst>
          </a:custGeom>
          <a:ln w="76200">
            <a:solidFill>
              <a:srgbClr val="FE5E5E"/>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cxnSp>
        <p:nvCxnSpPr>
          <p:cNvPr id="220" name="Straight Arrow Connector 219"/>
          <p:cNvCxnSpPr/>
          <p:nvPr/>
        </p:nvCxnSpPr>
        <p:spPr>
          <a:xfrm>
            <a:off x="1360928" y="2376779"/>
            <a:ext cx="0" cy="517274"/>
          </a:xfrm>
          <a:prstGeom prst="straightConnector1">
            <a:avLst/>
          </a:prstGeom>
          <a:ln w="7620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227637" y="4851074"/>
            <a:ext cx="3505200" cy="388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00B0F0"/>
                </a:solidFill>
                <a:effectLst/>
                <a:uLnTx/>
                <a:uFillTx/>
              </a:rPr>
              <a:t>Blue line: Allocated</a:t>
            </a:r>
          </a:p>
        </p:txBody>
      </p:sp>
      <p:sp>
        <p:nvSpPr>
          <p:cNvPr id="11" name="Rectangle 10"/>
          <p:cNvSpPr/>
          <p:nvPr/>
        </p:nvSpPr>
        <p:spPr>
          <a:xfrm>
            <a:off x="5233816" y="5390821"/>
            <a:ext cx="3505200" cy="388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E74B3C"/>
                </a:solidFill>
                <a:effectLst/>
                <a:uLnTx/>
                <a:uFillTx/>
              </a:rPr>
              <a:t>Red line: Running</a:t>
            </a:r>
          </a:p>
        </p:txBody>
      </p:sp>
      <p:sp>
        <p:nvSpPr>
          <p:cNvPr id="12" name="Title 1"/>
          <p:cNvSpPr txBox="1">
            <a:spLocks/>
          </p:cNvSpPr>
          <p:nvPr/>
        </p:nvSpPr>
        <p:spPr>
          <a:xfrm>
            <a:off x="3627438" y="6088062"/>
            <a:ext cx="8767118" cy="707354"/>
          </a:xfrm>
          <a:prstGeom prst="rect">
            <a:avLst/>
          </a:prstGeom>
        </p:spPr>
        <p:txBody>
          <a:bodyPr vert="horz" lIns="91440" tIns="45720" rIns="91440" bIns="45720" rtlCol="0" anchor="ctr">
            <a:normAutofit/>
          </a:bodyPr>
          <a:lstStyle>
            <a:lvl1pPr algn="l" defTabSz="932578" rtl="0" eaLnBrk="1" latinLnBrk="0" hangingPunct="1">
              <a:lnSpc>
                <a:spcPct val="90000"/>
              </a:lnSpc>
              <a:spcBef>
                <a:spcPct val="0"/>
              </a:spcBef>
              <a:buNone/>
              <a:defRPr sz="4487" kern="1200">
                <a:solidFill>
                  <a:schemeClr val="tx1"/>
                </a:solidFill>
                <a:latin typeface="+mj-lt"/>
                <a:ea typeface="+mj-ea"/>
                <a:cs typeface="+mj-cs"/>
              </a:defRPr>
            </a:lvl1pPr>
          </a:lstStyle>
          <a:p>
            <a:pPr algn="ctr"/>
            <a:r>
              <a:rPr lang="en-US" sz="4400" dirty="0"/>
              <a:t>Over Allocated  != Bad</a:t>
            </a:r>
          </a:p>
        </p:txBody>
      </p:sp>
    </p:spTree>
    <p:extLst>
      <p:ext uri="{BB962C8B-B14F-4D97-AF65-F5344CB8AC3E}">
        <p14:creationId xmlns:p14="http://schemas.microsoft.com/office/powerpoint/2010/main" val="4192955417"/>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7c1680aa-5e06-422e-aab8-bad973cd1e4d">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D88E6F36C3C14E9FF4818437A7F59F" ma:contentTypeVersion="4" ma:contentTypeDescription="Create a new document." ma:contentTypeScope="" ma:versionID="b24b26fee14f6c2132b4b449ca8d1dc6">
  <xsd:schema xmlns:xsd="http://www.w3.org/2001/XMLSchema" xmlns:xs="http://www.w3.org/2001/XMLSchema" xmlns:p="http://schemas.microsoft.com/office/2006/metadata/properties" xmlns:ns2="7c1680aa-5e06-422e-aab8-bad973cd1e4d" targetNamespace="http://schemas.microsoft.com/office/2006/metadata/properties" ma:root="true" ma:fieldsID="d8c9f89081a64193a83ad07765c0f11d" ns2:_="">
    <xsd:import namespace="7c1680aa-5e06-422e-aab8-bad973cd1e4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680aa-5e06-422e-aab8-bad973cd1e4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7c1680aa-5e06-422e-aab8-bad973cd1e4d"/>
    <ds:schemaRef ds:uri="http://www.w3.org/XML/1998/namespace"/>
  </ds:schemaRefs>
</ds:datastoreItem>
</file>

<file path=customXml/itemProps2.xml><?xml version="1.0" encoding="utf-8"?>
<ds:datastoreItem xmlns:ds="http://schemas.openxmlformats.org/officeDocument/2006/customXml" ds:itemID="{D774C582-B24E-43FB-B834-3B4581B61C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680aa-5e06-422e-aab8-bad973cd1e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12613</TotalTime>
  <Words>1191</Words>
  <Application>Microsoft Office PowerPoint</Application>
  <PresentationFormat>Custom</PresentationFormat>
  <Paragraphs>444</Paragraphs>
  <Slides>44</Slides>
  <Notes>11</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Calibri</vt:lpstr>
      <vt:lpstr>Cambria Math</vt:lpstr>
      <vt:lpstr>Consolas</vt:lpstr>
      <vt:lpstr>Segoe UI</vt:lpstr>
      <vt:lpstr>Segoe UI Light</vt:lpstr>
      <vt:lpstr>Segoe UI Semibold</vt:lpstr>
      <vt:lpstr>Wingdings</vt:lpstr>
      <vt:lpstr>1_Office Theme</vt:lpstr>
      <vt:lpstr>PowerPoint Presentation</vt:lpstr>
      <vt:lpstr>Optimization U-SQL Optimizer and U-SQL Job Manager</vt:lpstr>
      <vt:lpstr>Optimizer Notes</vt:lpstr>
      <vt:lpstr>Add Slide Examining Predicate Push Down</vt:lpstr>
      <vt:lpstr>Job Manager Notes</vt:lpstr>
      <vt:lpstr>Resource Allocation &amp; Efficiency</vt:lpstr>
      <vt:lpstr>PowerPoint Presentation</vt:lpstr>
      <vt:lpstr>Allocation</vt:lpstr>
      <vt:lpstr>Over Allocation</vt:lpstr>
      <vt:lpstr>Efficiency</vt:lpstr>
      <vt:lpstr>“Under allocated”</vt:lpstr>
      <vt:lpstr>Add Section on UDOs</vt:lpstr>
      <vt:lpstr>DEMO  Diagnostics / Resource Usage</vt:lpstr>
      <vt:lpstr>YARN Work in Open Source</vt:lpstr>
      <vt:lpstr>Data Lake Store Basics</vt:lpstr>
      <vt:lpstr>Store Basics</vt:lpstr>
      <vt:lpstr>Parallel writing</vt:lpstr>
      <vt:lpstr>As file size increases, more opportunities for parallelism</vt:lpstr>
      <vt:lpstr>The importance of partitioning input data</vt:lpstr>
      <vt:lpstr>Search engine clicks data set</vt:lpstr>
      <vt:lpstr>PowerPoint Presentation</vt:lpstr>
      <vt:lpstr>CREATE TABLE SampleDBTutorials.dbo.ClickData (     SessionId        int,      Domain           string,      Clinks           int,           INDEX idx1 //Name of index     CLUSTERED (Domain)     PARTITIONED BY HASH (Domain) );   INSERT INTO SampleDBTutorials.dbo.ClickData SELECT * FROM @clickdata; </vt:lpstr>
      <vt:lpstr>PowerPoint Presentation</vt:lpstr>
      <vt:lpstr>PowerPoint Presentation</vt:lpstr>
      <vt:lpstr>How many clicks per domain?</vt:lpstr>
      <vt:lpstr>File</vt:lpstr>
      <vt:lpstr>U-SQL Table Partitioning</vt:lpstr>
      <vt:lpstr>High-Level Performance Advice</vt:lpstr>
      <vt:lpstr>Learn U-SQL Leverage Native U-SQL Constructs first</vt:lpstr>
      <vt:lpstr>Understanding Key Distribution  “Data Skew” (aka “a vertex is receiving too much data”)</vt:lpstr>
      <vt:lpstr>PowerPoint Presentation</vt:lpstr>
      <vt:lpstr>PowerPoint Presentation</vt:lpstr>
      <vt:lpstr>Why could this a problem?</vt:lpstr>
      <vt:lpstr>Diagnostics with Data Skew</vt:lpstr>
      <vt:lpstr>Add slide explaining the diagnostics</vt:lpstr>
      <vt:lpstr>Show the Throttling Limit</vt:lpstr>
      <vt:lpstr>Data Skew Graph</vt:lpstr>
      <vt:lpstr>What are your Options?</vt:lpstr>
      <vt:lpstr>PowerPoint Presentation</vt:lpstr>
      <vt:lpstr>PowerPoint Presentation</vt:lpstr>
      <vt:lpstr>What are your Options?</vt:lpstr>
      <vt:lpstr>A non-recursive operation</vt:lpstr>
      <vt:lpstr>A recursive operation</vt:lpstr>
      <vt:lpstr>PowerPoint Presentation</vt:lpstr>
    </vt:vector>
  </TitlesOfParts>
  <Manager>&lt;Speech writer name goes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TechReady 22</dc:subject>
  <dc:creator>Saveen.Reddy@microsoft.com</dc:creator>
  <cp:keywords/>
  <dc:description>Template: Mitchell Derrey, Silver Fox Productions
Formatting: 
Event Date: February 1st - 5th, 2016
Event Location: WSCTC, Seattle, WA
Audience Type: Internal</dc:description>
  <cp:lastModifiedBy>Saveen Reddy</cp:lastModifiedBy>
  <cp:revision>423</cp:revision>
  <dcterms:created xsi:type="dcterms:W3CDTF">2015-12-21T19:38:12Z</dcterms:created>
  <dcterms:modified xsi:type="dcterms:W3CDTF">2016-11-08T20:11:14Z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0x01010057D88E6F36C3C14E9FF4818437A7F59F</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36;#Washington State Convention and Trade Center|2ebf141d-f871-4cc9-bf08-f87f112ab464</vt:lpwstr>
  </property>
  <property fmtid="{D5CDD505-2E9C-101B-9397-08002B2CF9AE}" pid="7" name="Track">
    <vt:lpwstr/>
  </property>
  <property fmtid="{D5CDD505-2E9C-101B-9397-08002B2CF9AE}" pid="8" name="Event Location">
    <vt:lpwstr>5;#Seattle|54f46ed2-c77e-4a59-b182-a4171fdb0d11</vt:lpwstr>
  </property>
  <property fmtid="{D5CDD505-2E9C-101B-9397-08002B2CF9AE}" pid="9" name="Campaign">
    <vt:lpwstr/>
  </property>
  <property fmtid="{D5CDD505-2E9C-101B-9397-08002B2CF9AE}" pid="10" name="TaxKeyword">
    <vt:lpwstr>12;#TechReady 22|88255ce9-3aea-405b-9a14-dea0b0a00506</vt:lpwstr>
  </property>
  <property fmtid="{D5CDD505-2E9C-101B-9397-08002B2CF9AE}" pid="11" name="Audience1">
    <vt:lpwstr/>
  </property>
  <property fmtid="{D5CDD505-2E9C-101B-9397-08002B2CF9AE}" pid="12" name="Event Name">
    <vt:lpwstr>68;#TechReady|ebdf1b7d-d34f-4ccf-ac45-ca5a756d5c65</vt:lpwstr>
  </property>
</Properties>
</file>