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 id="2147484328" r:id="rId5"/>
  </p:sldMasterIdLst>
  <p:notesMasterIdLst>
    <p:notesMasterId r:id="rId34"/>
  </p:notesMasterIdLst>
  <p:handoutMasterIdLst>
    <p:handoutMasterId r:id="rId35"/>
  </p:handoutMasterIdLst>
  <p:sldIdLst>
    <p:sldId id="1525" r:id="rId6"/>
    <p:sldId id="1666" r:id="rId7"/>
    <p:sldId id="1611" r:id="rId8"/>
    <p:sldId id="1612" r:id="rId9"/>
    <p:sldId id="1667" r:id="rId10"/>
    <p:sldId id="1670" r:id="rId11"/>
    <p:sldId id="1668" r:id="rId12"/>
    <p:sldId id="1674" r:id="rId13"/>
    <p:sldId id="1643" r:id="rId14"/>
    <p:sldId id="1644" r:id="rId15"/>
    <p:sldId id="1671" r:id="rId16"/>
    <p:sldId id="1673" r:id="rId17"/>
    <p:sldId id="1672" r:id="rId18"/>
    <p:sldId id="1675" r:id="rId19"/>
    <p:sldId id="1681" r:id="rId20"/>
    <p:sldId id="1676" r:id="rId21"/>
    <p:sldId id="1677" r:id="rId22"/>
    <p:sldId id="1684" r:id="rId23"/>
    <p:sldId id="1685" r:id="rId24"/>
    <p:sldId id="1679" r:id="rId25"/>
    <p:sldId id="1680" r:id="rId26"/>
    <p:sldId id="1613" r:id="rId27"/>
    <p:sldId id="1682" r:id="rId28"/>
    <p:sldId id="1683" r:id="rId29"/>
    <p:sldId id="1614" r:id="rId30"/>
    <p:sldId id="1669" r:id="rId31"/>
    <p:sldId id="1665" r:id="rId32"/>
    <p:sldId id="1640"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9A4"/>
    <a:srgbClr val="E74B3C"/>
    <a:srgbClr val="595959"/>
    <a:srgbClr val="FFC000"/>
    <a:srgbClr val="92D050"/>
    <a:srgbClr val="DA80C5"/>
    <a:srgbClr val="7AC14E"/>
    <a:srgbClr val="FE5E5E"/>
    <a:srgbClr val="E6E6E6"/>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40" d="100"/>
          <a:sy n="40" d="100"/>
        </p:scale>
        <p:origin x="30" y="2406"/>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1/4/2017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8-12T21:33:35.939"/>
    </inkml:context>
    <inkml:brush xml:id="br0">
      <inkml:brushProperty name="width" value="0.02333" units="cm"/>
      <inkml:brushProperty name="height" value="0.02333" units="cm"/>
      <inkml:brushProperty name="color" value="#808080"/>
      <inkml:brushProperty name="ignorePressure" value="1"/>
    </inkml:brush>
  </inkml:definitions>
  <inkml:trace contextRef="#ctx0" brushRef="#br0">4374 3528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8-12T21:33:39.129"/>
    </inkml:context>
    <inkml:brush xml:id="br0">
      <inkml:brushProperty name="width" value="0.02333" units="cm"/>
      <inkml:brushProperty name="height" value="0.02333" units="cm"/>
      <inkml:brushProperty name="color" value="#808080"/>
      <inkml:brushProperty name="ignorePressure" value="1"/>
    </inkml:brush>
  </inkml:definitions>
  <inkml:trace contextRef="#ctx0" brushRef="#br0">6021 3435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8-12T21:33:39.799"/>
    </inkml:context>
    <inkml:brush xml:id="br0">
      <inkml:brushProperty name="width" value="0.02333" units="cm"/>
      <inkml:brushProperty name="height" value="0.02333" units="cm"/>
      <inkml:brushProperty name="color" value="#808080"/>
      <inkml:brushProperty name="ignorePressure" value="1"/>
    </inkml:brush>
  </inkml:definitions>
  <inkml:trace contextRef="#ctx0" brushRef="#br0">4163 3857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8-12T21:33:40.747"/>
    </inkml:context>
    <inkml:brush xml:id="br0">
      <inkml:brushProperty name="width" value="0.02333" units="cm"/>
      <inkml:brushProperty name="height" value="0.02333" units="cm"/>
      <inkml:brushProperty name="color" value="#808080"/>
      <inkml:brushProperty name="ignorePressure" value="1"/>
    </inkml:brush>
  </inkml:definitions>
  <inkml:trace contextRef="#ctx0" brushRef="#br0">21426 5927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1/4/2017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t>21</a:t>
            </a:fld>
            <a:endParaRPr lang="en-US"/>
          </a:p>
        </p:txBody>
      </p:sp>
    </p:spTree>
    <p:extLst>
      <p:ext uri="{BB962C8B-B14F-4D97-AF65-F5344CB8AC3E}">
        <p14:creationId xmlns:p14="http://schemas.microsoft.com/office/powerpoint/2010/main" val="381850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90458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69377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875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76795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7692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14461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635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t>11</a:t>
            </a:fld>
            <a:endParaRPr lang="en-US"/>
          </a:p>
        </p:txBody>
      </p:sp>
    </p:spTree>
    <p:extLst>
      <p:ext uri="{BB962C8B-B14F-4D97-AF65-F5344CB8AC3E}">
        <p14:creationId xmlns:p14="http://schemas.microsoft.com/office/powerpoint/2010/main" val="411250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t>16</a:t>
            </a:fld>
            <a:endParaRPr lang="en-US"/>
          </a:p>
        </p:txBody>
      </p:sp>
    </p:spTree>
    <p:extLst>
      <p:ext uri="{BB962C8B-B14F-4D97-AF65-F5344CB8AC3E}">
        <p14:creationId xmlns:p14="http://schemas.microsoft.com/office/powerpoint/2010/main" val="179157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t>17</a:t>
            </a:fld>
            <a:endParaRPr lang="en-US"/>
          </a:p>
        </p:txBody>
      </p:sp>
    </p:spTree>
    <p:extLst>
      <p:ext uri="{BB962C8B-B14F-4D97-AF65-F5344CB8AC3E}">
        <p14:creationId xmlns:p14="http://schemas.microsoft.com/office/powerpoint/2010/main" val="220086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t>20</a:t>
            </a:fld>
            <a:endParaRPr lang="en-US"/>
          </a:p>
        </p:txBody>
      </p:sp>
    </p:spTree>
    <p:extLst>
      <p:ext uri="{BB962C8B-B14F-4D97-AF65-F5344CB8AC3E}">
        <p14:creationId xmlns:p14="http://schemas.microsoft.com/office/powerpoint/2010/main" val="380636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1/4/2017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1" y="6622131"/>
            <a:ext cx="2798207" cy="372394"/>
          </a:xfrm>
          <a:prstGeom prst="rect">
            <a:avLst/>
          </a:prstGeom>
        </p:spPr>
        <p:txBody>
          <a:bodyPr/>
          <a:lstStyle/>
          <a:p>
            <a:fld id="{F53AE9E0-A031-482F-8964-CDA6FF26DD61}" type="datetimeFigureOut">
              <a:rPr lang="en-US" smtClean="0">
                <a:solidFill>
                  <a:prstClr val="black"/>
                </a:solidFill>
              </a:rPr>
              <a:pPr/>
              <a:t>1/4/2017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572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1" y="6622131"/>
            <a:ext cx="2798207" cy="372394"/>
          </a:xfrm>
          <a:prstGeom prst="rect">
            <a:avLst/>
          </a:prstGeom>
        </p:spPr>
        <p:txBody>
          <a:bodyPr/>
          <a:lstStyle/>
          <a:p>
            <a:fld id="{F53AE9E0-A031-482F-8964-CDA6FF26DD61}" type="datetimeFigureOut">
              <a:rPr lang="en-US" smtClean="0">
                <a:solidFill>
                  <a:prstClr val="black"/>
                </a:solidFill>
              </a:rPr>
              <a:pPr/>
              <a:t>1/4/2017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096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5970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1" y="1748631"/>
            <a:ext cx="12436475" cy="5245894"/>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447494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arHoriz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1" y="3497263"/>
            <a:ext cx="12436475" cy="3497263"/>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083568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1" y="5245895"/>
            <a:ext cx="12436475" cy="1748631"/>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494159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1"/>
            <a:ext cx="9467267"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508140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9" y="1"/>
            <a:ext cx="6412557"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855552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1" y="1"/>
            <a:ext cx="3210165"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14450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1/4/2017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70"/>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9"/>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7"/>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90"/>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1"/>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10"/>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1"/>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295009714"/>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Lst>
  <p:txStyles>
    <p:titleStyle>
      <a:lvl1pPr algn="l" defTabSz="932413"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04" indent="-233104" algn="l" defTabSz="932413"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310" indent="-233104" algn="l" defTabSz="932413"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516" indent="-233104" algn="l" defTabSz="932413"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1722"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7928"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135"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41"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48"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54" indent="-233104" algn="l" defTabSz="932413"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3" rtl="0" eaLnBrk="1" latinLnBrk="0" hangingPunct="1">
        <a:defRPr sz="1836" kern="1200">
          <a:solidFill>
            <a:schemeClr val="tx1"/>
          </a:solidFill>
          <a:latin typeface="+mn-lt"/>
          <a:ea typeface="+mn-ea"/>
          <a:cs typeface="+mn-cs"/>
        </a:defRPr>
      </a:lvl1pPr>
      <a:lvl2pPr marL="466206" algn="l" defTabSz="932413" rtl="0" eaLnBrk="1" latinLnBrk="0" hangingPunct="1">
        <a:defRPr sz="1836" kern="1200">
          <a:solidFill>
            <a:schemeClr val="tx1"/>
          </a:solidFill>
          <a:latin typeface="+mn-lt"/>
          <a:ea typeface="+mn-ea"/>
          <a:cs typeface="+mn-cs"/>
        </a:defRPr>
      </a:lvl2pPr>
      <a:lvl3pPr marL="932413" algn="l" defTabSz="932413" rtl="0" eaLnBrk="1" latinLnBrk="0" hangingPunct="1">
        <a:defRPr sz="1836" kern="1200">
          <a:solidFill>
            <a:schemeClr val="tx1"/>
          </a:solidFill>
          <a:latin typeface="+mn-lt"/>
          <a:ea typeface="+mn-ea"/>
          <a:cs typeface="+mn-cs"/>
        </a:defRPr>
      </a:lvl3pPr>
      <a:lvl4pPr marL="1398618" algn="l" defTabSz="932413" rtl="0" eaLnBrk="1" latinLnBrk="0" hangingPunct="1">
        <a:defRPr sz="1836" kern="1200">
          <a:solidFill>
            <a:schemeClr val="tx1"/>
          </a:solidFill>
          <a:latin typeface="+mn-lt"/>
          <a:ea typeface="+mn-ea"/>
          <a:cs typeface="+mn-cs"/>
        </a:defRPr>
      </a:lvl4pPr>
      <a:lvl5pPr marL="1864826" algn="l" defTabSz="932413" rtl="0" eaLnBrk="1" latinLnBrk="0" hangingPunct="1">
        <a:defRPr sz="1836" kern="1200">
          <a:solidFill>
            <a:schemeClr val="tx1"/>
          </a:solidFill>
          <a:latin typeface="+mn-lt"/>
          <a:ea typeface="+mn-ea"/>
          <a:cs typeface="+mn-cs"/>
        </a:defRPr>
      </a:lvl5pPr>
      <a:lvl6pPr marL="2331032" algn="l" defTabSz="932413" rtl="0" eaLnBrk="1" latinLnBrk="0" hangingPunct="1">
        <a:defRPr sz="1836" kern="1200">
          <a:solidFill>
            <a:schemeClr val="tx1"/>
          </a:solidFill>
          <a:latin typeface="+mn-lt"/>
          <a:ea typeface="+mn-ea"/>
          <a:cs typeface="+mn-cs"/>
        </a:defRPr>
      </a:lvl6pPr>
      <a:lvl7pPr marL="2797238" algn="l" defTabSz="932413" rtl="0" eaLnBrk="1" latinLnBrk="0" hangingPunct="1">
        <a:defRPr sz="1836" kern="1200">
          <a:solidFill>
            <a:schemeClr val="tx1"/>
          </a:solidFill>
          <a:latin typeface="+mn-lt"/>
          <a:ea typeface="+mn-ea"/>
          <a:cs typeface="+mn-cs"/>
        </a:defRPr>
      </a:lvl7pPr>
      <a:lvl8pPr marL="3263444" algn="l" defTabSz="932413" rtl="0" eaLnBrk="1" latinLnBrk="0" hangingPunct="1">
        <a:defRPr sz="1836" kern="1200">
          <a:solidFill>
            <a:schemeClr val="tx1"/>
          </a:solidFill>
          <a:latin typeface="+mn-lt"/>
          <a:ea typeface="+mn-ea"/>
          <a:cs typeface="+mn-cs"/>
        </a:defRPr>
      </a:lvl8pPr>
      <a:lvl9pPr marL="3729650" algn="l" defTabSz="932413"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U-SQL Query Store</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2010/01/04</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89699" y="0"/>
            <a:ext cx="5245894" cy="6954291"/>
          </a:xfrm>
          <a:prstGeom prst="rect">
            <a:avLst/>
          </a:prstGeom>
        </p:spPr>
      </p:pic>
      <p:sp>
        <p:nvSpPr>
          <p:cNvPr id="4" name="Rectangular Callout 3"/>
          <p:cNvSpPr/>
          <p:nvPr/>
        </p:nvSpPr>
        <p:spPr>
          <a:xfrm>
            <a:off x="2865437" y="1165754"/>
            <a:ext cx="3158507" cy="519302"/>
          </a:xfrm>
          <a:prstGeom prst="wedgeRectCallout">
            <a:avLst>
              <a:gd name="adj1" fmla="val 90854"/>
              <a:gd name="adj2" fmla="val 2978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C# code generated by the U-SQL Compiler</a:t>
            </a:r>
          </a:p>
        </p:txBody>
      </p:sp>
      <p:sp>
        <p:nvSpPr>
          <p:cNvPr id="5" name="Rectangular Callout 4"/>
          <p:cNvSpPr/>
          <p:nvPr/>
        </p:nvSpPr>
        <p:spPr>
          <a:xfrm>
            <a:off x="2865437" y="3366545"/>
            <a:ext cx="3158507" cy="519302"/>
          </a:xfrm>
          <a:prstGeom prst="wedgeRectCallout">
            <a:avLst>
              <a:gd name="adj1" fmla="val 92927"/>
              <a:gd name="adj2" fmla="val 18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C++ code generated by the U-SQL Compiler</a:t>
            </a:r>
          </a:p>
        </p:txBody>
      </p:sp>
      <p:sp>
        <p:nvSpPr>
          <p:cNvPr id="6" name="Rectangular Callout 5"/>
          <p:cNvSpPr/>
          <p:nvPr/>
        </p:nvSpPr>
        <p:spPr>
          <a:xfrm>
            <a:off x="2865437" y="4274432"/>
            <a:ext cx="3158507" cy="519302"/>
          </a:xfrm>
          <a:prstGeom prst="wedgeRectCallout">
            <a:avLst>
              <a:gd name="adj1" fmla="val 91383"/>
              <a:gd name="adj2" fmla="val 659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Cluster Plan </a:t>
            </a:r>
            <a:r>
              <a:rPr kumimoji="0" lang="en-US" sz="1600" b="0" i="0" u="none" strike="noStrike" kern="0" cap="none" spc="0" normalizeH="0" baseline="0" noProof="0" dirty="0" err="1">
                <a:ln>
                  <a:noFill/>
                </a:ln>
                <a:solidFill>
                  <a:schemeClr val="tx1"/>
                </a:solidFill>
                <a:effectLst/>
                <a:uLnTx/>
                <a:uFillTx/>
              </a:rPr>
              <a:t>a.ka</a:t>
            </a:r>
            <a:r>
              <a:rPr kumimoji="0" lang="en-US" sz="1600" b="0" i="0" u="none" strike="noStrike" kern="0" cap="none" spc="0" normalizeH="0" baseline="0" noProof="0" dirty="0">
                <a:ln>
                  <a:noFill/>
                </a:ln>
                <a:solidFill>
                  <a:schemeClr val="tx1"/>
                </a:solidFill>
                <a:effectLst/>
                <a:uLnTx/>
                <a:uFillTx/>
              </a:rPr>
              <a:t>. “Job Graph” generated by U-SQL Compiler</a:t>
            </a:r>
          </a:p>
        </p:txBody>
      </p:sp>
      <p:sp>
        <p:nvSpPr>
          <p:cNvPr id="7" name="Rectangular Callout 6"/>
          <p:cNvSpPr/>
          <p:nvPr/>
        </p:nvSpPr>
        <p:spPr>
          <a:xfrm>
            <a:off x="2865437" y="5245894"/>
            <a:ext cx="3158507" cy="519302"/>
          </a:xfrm>
          <a:prstGeom prst="wedgeRectCallout">
            <a:avLst>
              <a:gd name="adj1" fmla="val 89826"/>
              <a:gd name="adj2" fmla="val -87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User-provided .NET Assemblies</a:t>
            </a:r>
          </a:p>
        </p:txBody>
      </p:sp>
      <p:sp>
        <p:nvSpPr>
          <p:cNvPr id="9" name="Rectangular Callout 8"/>
          <p:cNvSpPr/>
          <p:nvPr/>
        </p:nvSpPr>
        <p:spPr>
          <a:xfrm>
            <a:off x="2865437" y="6217355"/>
            <a:ext cx="3158507" cy="519302"/>
          </a:xfrm>
          <a:prstGeom prst="wedgeRectCallout">
            <a:avLst>
              <a:gd name="adj1" fmla="val 92995"/>
              <a:gd name="adj2" fmla="val -370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User-provided USQL script</a:t>
            </a:r>
          </a:p>
        </p:txBody>
      </p:sp>
      <p:sp>
        <p:nvSpPr>
          <p:cNvPr id="10" name="Title 1"/>
          <p:cNvSpPr txBox="1">
            <a:spLocks/>
          </p:cNvSpPr>
          <p:nvPr/>
        </p:nvSpPr>
        <p:spPr>
          <a:xfrm>
            <a:off x="195174" y="194292"/>
            <a:ext cx="6800233" cy="713594"/>
          </a:xfrm>
          <a:prstGeom prst="rect">
            <a:avLst/>
          </a:prstGeom>
        </p:spPr>
        <p:txBody>
          <a:bodyPr/>
          <a:lstStyle>
            <a:lvl1pPr algn="l" defTabSz="1097280" rtl="0" eaLnBrk="1" latinLnBrk="0" hangingPunct="1">
              <a:lnSpc>
                <a:spcPct val="90000"/>
              </a:lnSpc>
              <a:spcBef>
                <a:spcPct val="0"/>
              </a:spcBef>
              <a:buNone/>
              <a:defRPr sz="5280" kern="1200">
                <a:solidFill>
                  <a:schemeClr val="tx1">
                    <a:lumMod val="65000"/>
                    <a:lumOff val="35000"/>
                  </a:schemeClr>
                </a:solidFill>
                <a:latin typeface="+mj-lt"/>
                <a:ea typeface="+mj-ea"/>
                <a:cs typeface="+mj-cs"/>
              </a:defRPr>
            </a:lvl1pPr>
          </a:lstStyle>
          <a:p>
            <a:pPr marL="0" marR="0" lvl="0" indent="0" algn="ctr" defTabSz="932578" rtl="0" eaLnBrk="1" fontAlgn="auto" latinLnBrk="0" hangingPunct="1">
              <a:lnSpc>
                <a:spcPct val="90000"/>
              </a:lnSpc>
              <a:spcBef>
                <a:spcPct val="0"/>
              </a:spcBef>
              <a:spcAft>
                <a:spcPts val="0"/>
              </a:spcAft>
              <a:buClrTx/>
              <a:buSzTx/>
              <a:buFontTx/>
              <a:buNone/>
              <a:tabLst/>
              <a:defRPr/>
            </a:pPr>
            <a:r>
              <a:rPr kumimoji="0" lang="en-US" sz="4487" b="0" i="0" u="none" strike="noStrike" kern="1200" cap="none" spc="0" normalizeH="0" baseline="0" noProof="0" dirty="0">
                <a:ln>
                  <a:noFill/>
                </a:ln>
                <a:solidFill>
                  <a:schemeClr val="tx1">
                    <a:lumMod val="65000"/>
                    <a:lumOff val="35000"/>
                  </a:schemeClr>
                </a:solidFill>
                <a:effectLst/>
                <a:uLnTx/>
                <a:uFillTx/>
                <a:latin typeface="+mj-lt"/>
                <a:ea typeface="+mj-ea"/>
                <a:cs typeface="+mj-cs"/>
              </a:rPr>
              <a:t>Job Folder Contents</a:t>
            </a:r>
          </a:p>
        </p:txBody>
      </p:sp>
      <p:sp>
        <p:nvSpPr>
          <p:cNvPr id="2" name="Rectangle 1"/>
          <p:cNvSpPr/>
          <p:nvPr/>
        </p:nvSpPr>
        <p:spPr>
          <a:xfrm>
            <a:off x="7170270" y="1464095"/>
            <a:ext cx="1748631" cy="21934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 name="Rectangle 10"/>
          <p:cNvSpPr/>
          <p:nvPr/>
        </p:nvSpPr>
        <p:spPr>
          <a:xfrm>
            <a:off x="7170270" y="3470594"/>
            <a:ext cx="2156645" cy="21934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 name="Rectangle 11"/>
          <p:cNvSpPr/>
          <p:nvPr/>
        </p:nvSpPr>
        <p:spPr>
          <a:xfrm>
            <a:off x="7170270" y="4814356"/>
            <a:ext cx="1185183" cy="21934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 name="Rectangle 12"/>
          <p:cNvSpPr/>
          <p:nvPr/>
        </p:nvSpPr>
        <p:spPr>
          <a:xfrm>
            <a:off x="7170270" y="5113231"/>
            <a:ext cx="1748631" cy="647443"/>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 name="Rectangle 13"/>
          <p:cNvSpPr/>
          <p:nvPr/>
        </p:nvSpPr>
        <p:spPr>
          <a:xfrm>
            <a:off x="7170270" y="6089215"/>
            <a:ext cx="1185183" cy="322434"/>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8297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ADLA Job Folder</a:t>
            </a:r>
          </a:p>
        </p:txBody>
      </p:sp>
      <p:sp>
        <p:nvSpPr>
          <p:cNvPr id="3" name="Rectangle 2"/>
          <p:cNvSpPr/>
          <p:nvPr/>
        </p:nvSpPr>
        <p:spPr>
          <a:xfrm>
            <a:off x="99732" y="1461259"/>
            <a:ext cx="5654930"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All the compilation outputs and runtime logs are written to job folder.</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Each job has one single job folder.</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The path is like: adl://ADLSAccountName.azuredatalakestore.net/system/jobservice/jobs/Usql/year/month/date/hour/minute/jobID</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By default, these job folders will expire in 30 days. </a:t>
            </a: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7" name="Picture 6"/>
          <p:cNvPicPr>
            <a:picLocks noChangeAspect="1"/>
          </p:cNvPicPr>
          <p:nvPr/>
        </p:nvPicPr>
        <p:blipFill>
          <a:blip r:embed="rId3"/>
          <a:stretch>
            <a:fillRect/>
          </a:stretch>
        </p:blipFill>
        <p:spPr>
          <a:xfrm>
            <a:off x="6023944" y="1367930"/>
            <a:ext cx="6363427" cy="5043718"/>
          </a:xfrm>
          <a:prstGeom prst="rect">
            <a:avLst/>
          </a:prstGeom>
        </p:spPr>
      </p:pic>
      <p:sp>
        <p:nvSpPr>
          <p:cNvPr id="8" name="Rectangle 7"/>
          <p:cNvSpPr/>
          <p:nvPr/>
        </p:nvSpPr>
        <p:spPr>
          <a:xfrm>
            <a:off x="6023944" y="1707979"/>
            <a:ext cx="6217357" cy="3732207"/>
          </a:xfrm>
          <a:prstGeom prst="rect">
            <a:avLst/>
          </a:prstGeom>
          <a:noFill/>
          <a:ln w="63500">
            <a:solidFill>
              <a:srgbClr val="F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80" dirty="0">
                <a:solidFill>
                  <a:srgbClr val="FF0000"/>
                </a:solidFill>
              </a:rPr>
              <a:t>Compilation Output</a:t>
            </a:r>
          </a:p>
        </p:txBody>
      </p:sp>
      <p:sp>
        <p:nvSpPr>
          <p:cNvPr id="9" name="Rectangle 8"/>
          <p:cNvSpPr/>
          <p:nvPr/>
        </p:nvSpPr>
        <p:spPr>
          <a:xfrm>
            <a:off x="6023944" y="5504950"/>
            <a:ext cx="6217357" cy="1100990"/>
          </a:xfrm>
          <a:prstGeom prst="rect">
            <a:avLst/>
          </a:prstGeom>
          <a:noFill/>
          <a:ln w="63500">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80" dirty="0">
                <a:solidFill>
                  <a:srgbClr val="9966FF"/>
                </a:solidFill>
              </a:rPr>
              <a:t>Runtime Logs</a:t>
            </a:r>
          </a:p>
        </p:txBody>
      </p:sp>
      <p:sp>
        <p:nvSpPr>
          <p:cNvPr id="10" name="Rectangle 9"/>
          <p:cNvSpPr/>
          <p:nvPr/>
        </p:nvSpPr>
        <p:spPr>
          <a:xfrm>
            <a:off x="6023945" y="5051601"/>
            <a:ext cx="6217357" cy="299515"/>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solidFill>
                  <a:srgbClr val="C00000"/>
                </a:solidFill>
              </a:rPr>
              <a:t>Your Script</a:t>
            </a:r>
          </a:p>
        </p:txBody>
      </p:sp>
    </p:spTree>
    <p:extLst>
      <p:ext uri="{BB962C8B-B14F-4D97-AF65-F5344CB8AC3E}">
        <p14:creationId xmlns:p14="http://schemas.microsoft.com/office/powerpoint/2010/main" val="149410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 Storage</a:t>
            </a:r>
          </a:p>
        </p:txBody>
      </p:sp>
    </p:spTree>
    <p:extLst>
      <p:ext uri="{BB962C8B-B14F-4D97-AF65-F5344CB8AC3E}">
        <p14:creationId xmlns:p14="http://schemas.microsoft.com/office/powerpoint/2010/main" val="56656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ADLA Temp Storage</a:t>
            </a:r>
          </a:p>
        </p:txBody>
      </p:sp>
      <p:sp>
        <p:nvSpPr>
          <p:cNvPr id="3" name="Rectangle 2"/>
          <p:cNvSpPr/>
          <p:nvPr/>
        </p:nvSpPr>
        <p:spPr>
          <a:xfrm>
            <a:off x="99732" y="1461259"/>
            <a:ext cx="5654930"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We store the intermediate data of failed vertex on temp storage.</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These data is used for failed vertex debugging.</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These data will expire after 7 days.</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Tree>
    <p:extLst>
      <p:ext uri="{BB962C8B-B14F-4D97-AF65-F5344CB8AC3E}">
        <p14:creationId xmlns:p14="http://schemas.microsoft.com/office/powerpoint/2010/main" val="132738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Experiences</a:t>
            </a:r>
          </a:p>
        </p:txBody>
      </p:sp>
    </p:spTree>
    <p:extLst>
      <p:ext uri="{BB962C8B-B14F-4D97-AF65-F5344CB8AC3E}">
        <p14:creationId xmlns:p14="http://schemas.microsoft.com/office/powerpoint/2010/main" val="173834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Experiences</a:t>
            </a:r>
          </a:p>
        </p:txBody>
      </p:sp>
    </p:spTree>
    <p:extLst>
      <p:ext uri="{BB962C8B-B14F-4D97-AF65-F5344CB8AC3E}">
        <p14:creationId xmlns:p14="http://schemas.microsoft.com/office/powerpoint/2010/main" val="125284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74" y="194292"/>
            <a:ext cx="12046127" cy="1513687"/>
          </a:xfrm>
        </p:spPr>
        <p:txBody>
          <a:bodyPr/>
          <a:lstStyle/>
          <a:p>
            <a:r>
              <a:rPr lang="en-US" dirty="0"/>
              <a:t>Through UX Portal</a:t>
            </a:r>
          </a:p>
        </p:txBody>
      </p:sp>
      <p:sp>
        <p:nvSpPr>
          <p:cNvPr id="3" name="Rectangle 2"/>
          <p:cNvSpPr/>
          <p:nvPr/>
        </p:nvSpPr>
        <p:spPr>
          <a:xfrm>
            <a:off x="99732" y="1461259"/>
            <a:ext cx="3786997"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view your U-SQL jobs daily summary for the past month.</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4" name="Picture 3"/>
          <p:cNvPicPr>
            <a:picLocks noChangeAspect="1"/>
          </p:cNvPicPr>
          <p:nvPr/>
        </p:nvPicPr>
        <p:blipFill>
          <a:blip r:embed="rId3"/>
          <a:stretch>
            <a:fillRect/>
          </a:stretch>
        </p:blipFill>
        <p:spPr>
          <a:xfrm>
            <a:off x="583759" y="3491184"/>
            <a:ext cx="3643834" cy="2103475"/>
          </a:xfrm>
          <a:prstGeom prst="rect">
            <a:avLst/>
          </a:prstGeom>
        </p:spPr>
      </p:pic>
      <p:pic>
        <p:nvPicPr>
          <p:cNvPr id="5" name="Picture 4"/>
          <p:cNvPicPr>
            <a:picLocks noChangeAspect="1"/>
          </p:cNvPicPr>
          <p:nvPr/>
        </p:nvPicPr>
        <p:blipFill>
          <a:blip r:embed="rId4"/>
          <a:stretch>
            <a:fillRect/>
          </a:stretch>
        </p:blipFill>
        <p:spPr>
          <a:xfrm>
            <a:off x="5052483" y="3491184"/>
            <a:ext cx="3222015" cy="2718729"/>
          </a:xfrm>
          <a:prstGeom prst="rect">
            <a:avLst/>
          </a:prstGeom>
        </p:spPr>
      </p:pic>
      <p:sp>
        <p:nvSpPr>
          <p:cNvPr id="6" name="Rectangle 5"/>
          <p:cNvSpPr/>
          <p:nvPr/>
        </p:nvSpPr>
        <p:spPr>
          <a:xfrm>
            <a:off x="4520736" y="1449986"/>
            <a:ext cx="4175581"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view job graph of past 1 month jobs(decided by job folder retention)</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
        <p:nvSpPr>
          <p:cNvPr id="7" name="Rectangle 6"/>
          <p:cNvSpPr/>
          <p:nvPr/>
        </p:nvSpPr>
        <p:spPr>
          <a:xfrm>
            <a:off x="8597467" y="1356262"/>
            <a:ext cx="4175581"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query job summary of ended jobs for past 3 months </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8" name="Picture 7"/>
          <p:cNvPicPr>
            <a:picLocks noChangeAspect="1"/>
          </p:cNvPicPr>
          <p:nvPr/>
        </p:nvPicPr>
        <p:blipFill>
          <a:blip r:embed="rId5"/>
          <a:stretch>
            <a:fillRect/>
          </a:stretch>
        </p:blipFill>
        <p:spPr>
          <a:xfrm>
            <a:off x="9330325" y="3030205"/>
            <a:ext cx="2794272" cy="3288113"/>
          </a:xfrm>
          <a:prstGeom prst="rect">
            <a:avLst/>
          </a:prstGeom>
        </p:spPr>
      </p:pic>
    </p:spTree>
    <p:extLst>
      <p:ext uri="{BB962C8B-B14F-4D97-AF65-F5344CB8AC3E}">
        <p14:creationId xmlns:p14="http://schemas.microsoft.com/office/powerpoint/2010/main" val="51473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 VS Tools</a:t>
            </a:r>
          </a:p>
        </p:txBody>
      </p:sp>
      <p:pic>
        <p:nvPicPr>
          <p:cNvPr id="3" name="Picture 2"/>
          <p:cNvPicPr>
            <a:picLocks noChangeAspect="1"/>
          </p:cNvPicPr>
          <p:nvPr/>
        </p:nvPicPr>
        <p:blipFill>
          <a:blip r:embed="rId3"/>
          <a:stretch>
            <a:fillRect/>
          </a:stretch>
        </p:blipFill>
        <p:spPr>
          <a:xfrm>
            <a:off x="736274" y="2525800"/>
            <a:ext cx="3096788" cy="4337823"/>
          </a:xfrm>
          <a:prstGeom prst="rect">
            <a:avLst/>
          </a:prstGeom>
        </p:spPr>
      </p:pic>
      <p:sp>
        <p:nvSpPr>
          <p:cNvPr id="4" name="Rectangle 3"/>
          <p:cNvSpPr/>
          <p:nvPr/>
        </p:nvSpPr>
        <p:spPr>
          <a:xfrm>
            <a:off x="99732" y="1461259"/>
            <a:ext cx="4369874"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view your U-SQL jobs summary for past 3 months.</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5" name="Picture 4"/>
          <p:cNvPicPr>
            <a:picLocks noChangeAspect="1"/>
          </p:cNvPicPr>
          <p:nvPr/>
        </p:nvPicPr>
        <p:blipFill>
          <a:blip r:embed="rId4"/>
          <a:stretch>
            <a:fillRect/>
          </a:stretch>
        </p:blipFill>
        <p:spPr>
          <a:xfrm>
            <a:off x="4858191" y="2914385"/>
            <a:ext cx="3630838" cy="3614259"/>
          </a:xfrm>
          <a:prstGeom prst="rect">
            <a:avLst/>
          </a:prstGeom>
        </p:spPr>
      </p:pic>
      <p:sp>
        <p:nvSpPr>
          <p:cNvPr id="6" name="Rectangle 5"/>
          <p:cNvSpPr/>
          <p:nvPr/>
        </p:nvSpPr>
        <p:spPr>
          <a:xfrm>
            <a:off x="4520736" y="1449986"/>
            <a:ext cx="4175581"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view job graph of past 1 month jobs(decided by job folder retention)</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8" name="Picture 7"/>
          <p:cNvPicPr>
            <a:picLocks noChangeAspect="1"/>
          </p:cNvPicPr>
          <p:nvPr/>
        </p:nvPicPr>
        <p:blipFill>
          <a:blip r:embed="rId5"/>
          <a:stretch>
            <a:fillRect/>
          </a:stretch>
        </p:blipFill>
        <p:spPr>
          <a:xfrm>
            <a:off x="9290378" y="4857309"/>
            <a:ext cx="2967006" cy="1845777"/>
          </a:xfrm>
          <a:prstGeom prst="rect">
            <a:avLst/>
          </a:prstGeom>
        </p:spPr>
      </p:pic>
      <p:sp>
        <p:nvSpPr>
          <p:cNvPr id="9" name="Rectangle 8"/>
          <p:cNvSpPr/>
          <p:nvPr/>
        </p:nvSpPr>
        <p:spPr>
          <a:xfrm>
            <a:off x="8489028" y="1449985"/>
            <a:ext cx="4175581"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debug and profile the jobs in past 1 month.</a:t>
            </a:r>
          </a:p>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do failed vertex debug for jobs in past 7 days.</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pic>
        <p:nvPicPr>
          <p:cNvPr id="10" name="Picture 9"/>
          <p:cNvPicPr>
            <a:picLocks noChangeAspect="1"/>
          </p:cNvPicPr>
          <p:nvPr/>
        </p:nvPicPr>
        <p:blipFill>
          <a:blip r:embed="rId6"/>
          <a:stretch>
            <a:fillRect/>
          </a:stretch>
        </p:blipFill>
        <p:spPr>
          <a:xfrm>
            <a:off x="9084902" y="3390695"/>
            <a:ext cx="3007056" cy="1375131"/>
          </a:xfrm>
          <a:prstGeom prst="rect">
            <a:avLst/>
          </a:prstGeom>
        </p:spPr>
      </p:pic>
    </p:spTree>
    <p:extLst>
      <p:ext uri="{BB962C8B-B14F-4D97-AF65-F5344CB8AC3E}">
        <p14:creationId xmlns:p14="http://schemas.microsoft.com/office/powerpoint/2010/main" val="1072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539A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slide on Job Links</a:t>
            </a:r>
          </a:p>
        </p:txBody>
      </p:sp>
    </p:spTree>
    <p:extLst>
      <p:ext uri="{BB962C8B-B14F-4D97-AF65-F5344CB8AC3E}">
        <p14:creationId xmlns:p14="http://schemas.microsoft.com/office/powerpoint/2010/main" val="370353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539A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slide on Futures</a:t>
            </a:r>
          </a:p>
        </p:txBody>
      </p:sp>
    </p:spTree>
    <p:extLst>
      <p:ext uri="{BB962C8B-B14F-4D97-AF65-F5344CB8AC3E}">
        <p14:creationId xmlns:p14="http://schemas.microsoft.com/office/powerpoint/2010/main" val="135454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599" dirty="0"/>
              <a:t>ADLA Query Store</a:t>
            </a:r>
          </a:p>
        </p:txBody>
      </p:sp>
      <p:sp>
        <p:nvSpPr>
          <p:cNvPr id="4" name="Rectangle 3"/>
          <p:cNvSpPr/>
          <p:nvPr/>
        </p:nvSpPr>
        <p:spPr>
          <a:xfrm>
            <a:off x="389467" y="1748880"/>
            <a:ext cx="11009636" cy="4815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720" kern="0" dirty="0">
                <a:solidFill>
                  <a:prstClr val="black">
                    <a:lumMod val="65000"/>
                    <a:lumOff val="35000"/>
                  </a:prstClr>
                </a:solidFill>
                <a:latin typeface="Segoe UI"/>
              </a:rPr>
              <a:t>ADLA query store provides the capabilities to capture the U-SQL jobs execution information, troubleshoot job performance, evaluate ADLAU allocation efficiency and browse past scripts and libraries.</a:t>
            </a:r>
          </a:p>
          <a:p>
            <a:pPr marL="485718" indent="-485718" defTabSz="777011">
              <a:buFont typeface="Arial" panose="020B0604020202020204" pitchFamily="34" charset="0"/>
              <a:buChar char="•"/>
              <a:defRPr/>
            </a:pPr>
            <a:endParaRPr lang="en-US" sz="2720" kern="0" dirty="0">
              <a:solidFill>
                <a:prstClr val="black">
                  <a:lumMod val="65000"/>
                  <a:lumOff val="35000"/>
                </a:prstClr>
              </a:solidFill>
              <a:latin typeface="Segoe UI"/>
            </a:endParaRPr>
          </a:p>
          <a:p>
            <a:pPr marL="485718" indent="-485718" defTabSz="777011">
              <a:buFont typeface="Arial" panose="020B0604020202020204" pitchFamily="34" charset="0"/>
              <a:buChar char="•"/>
              <a:defRPr/>
            </a:pPr>
            <a:endParaRPr lang="en-US" sz="2720" kern="0" dirty="0">
              <a:solidFill>
                <a:prstClr val="black">
                  <a:lumMod val="65000"/>
                  <a:lumOff val="35000"/>
                </a:prstClr>
              </a:solidFill>
              <a:latin typeface="Segoe UI"/>
            </a:endParaRPr>
          </a:p>
          <a:p>
            <a:pPr marL="485718" indent="-485718" defTabSz="777011">
              <a:buFont typeface="Arial" panose="020B0604020202020204" pitchFamily="34" charset="0"/>
              <a:buChar char="•"/>
              <a:defRPr/>
            </a:pPr>
            <a:r>
              <a:rPr lang="en-US" sz="2720" kern="0" dirty="0">
                <a:solidFill>
                  <a:prstClr val="black">
                    <a:lumMod val="65000"/>
                    <a:lumOff val="35000"/>
                  </a:prstClr>
                </a:solidFill>
                <a:latin typeface="Segoe UI"/>
              </a:rPr>
              <a:t>ADLA query store allows customers to obtain insight from past U-SQL jobs history, by consolidating job basic information in database and store compilation and runtime output in permanent storage.  APIs and built-in tools provide easy access to these information.</a:t>
            </a: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Tree>
    <p:extLst>
      <p:ext uri="{BB962C8B-B14F-4D97-AF65-F5344CB8AC3E}">
        <p14:creationId xmlns:p14="http://schemas.microsoft.com/office/powerpoint/2010/main" val="418333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 Rest API or SDK</a:t>
            </a:r>
          </a:p>
        </p:txBody>
      </p:sp>
      <p:sp>
        <p:nvSpPr>
          <p:cNvPr id="4" name="Rectangle 3"/>
          <p:cNvSpPr/>
          <p:nvPr/>
        </p:nvSpPr>
        <p:spPr>
          <a:xfrm>
            <a:off x="99732" y="1461259"/>
            <a:ext cx="7867137"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prstClr val="black">
                    <a:lumMod val="65000"/>
                    <a:lumOff val="35000"/>
                  </a:prstClr>
                </a:solidFill>
                <a:latin typeface="Calibri" panose="020F0502020204030204" pitchFamily="34" charset="0"/>
                <a:cs typeface="Calibri" panose="020F0502020204030204" pitchFamily="34" charset="0"/>
              </a:rPr>
              <a:t>You can get your U-SQL job information.</a:t>
            </a:r>
          </a:p>
          <a:p>
            <a:pPr marL="485718" indent="-485718" defTabSz="777011">
              <a:buFont typeface="Arial" panose="020B0604020202020204" pitchFamily="34" charset="0"/>
              <a:buChar char="•"/>
              <a:defRPr/>
            </a:pPr>
            <a:endParaRPr lang="en-US" sz="2380" kern="0" dirty="0">
              <a:solidFill>
                <a:schemeClr val="bg2">
                  <a:lumMod val="50000"/>
                </a:schemeClr>
              </a:solidFill>
              <a:latin typeface="Calibri" panose="020F0502020204030204" pitchFamily="34" charset="0"/>
              <a:cs typeface="Calibri" panose="020F0502020204030204" pitchFamily="34" charset="0"/>
            </a:endParaRPr>
          </a:p>
          <a:p>
            <a:pPr marL="952007" lvl="1" indent="-485718" defTabSz="777011">
              <a:buFont typeface="Arial" panose="020B0604020202020204" pitchFamily="34" charset="0"/>
              <a:buChar char="•"/>
              <a:defRPr/>
            </a:pPr>
            <a:r>
              <a:rPr lang="en-US" sz="2380" dirty="0">
                <a:solidFill>
                  <a:schemeClr val="bg2">
                    <a:lumMod val="50000"/>
                  </a:schemeClr>
                </a:solidFill>
              </a:rPr>
              <a:t>Enumerate jobs </a:t>
            </a:r>
          </a:p>
          <a:p>
            <a:pPr marL="1418296" lvl="2" indent="-485718" defTabSz="777011">
              <a:buFont typeface="Arial" panose="020B0604020202020204" pitchFamily="34" charset="0"/>
              <a:buChar char="•"/>
              <a:defRPr/>
            </a:pPr>
            <a:r>
              <a:rPr lang="en-US" sz="2380" dirty="0">
                <a:solidFill>
                  <a:schemeClr val="bg2">
                    <a:lumMod val="50000"/>
                  </a:schemeClr>
                </a:solidFill>
              </a:rPr>
              <a:t>For jobs in past 3 months</a:t>
            </a:r>
          </a:p>
          <a:p>
            <a:pPr marL="952007" lvl="1" indent="-485718" defTabSz="777011">
              <a:buFont typeface="Arial" panose="020B0604020202020204" pitchFamily="34" charset="0"/>
              <a:buChar char="•"/>
              <a:defRPr/>
            </a:pPr>
            <a:r>
              <a:rPr lang="en-US" sz="2380" dirty="0">
                <a:solidFill>
                  <a:schemeClr val="bg2">
                    <a:lumMod val="50000"/>
                  </a:schemeClr>
                </a:solidFill>
              </a:rPr>
              <a:t>Get Job Details</a:t>
            </a:r>
          </a:p>
          <a:p>
            <a:pPr marL="1418296" lvl="2" indent="-485718" defTabSz="777011">
              <a:buFont typeface="Arial" panose="020B0604020202020204" pitchFamily="34" charset="0"/>
              <a:buChar char="•"/>
              <a:defRPr/>
            </a:pPr>
            <a:r>
              <a:rPr lang="en-US" sz="2380" dirty="0">
                <a:solidFill>
                  <a:schemeClr val="bg2">
                    <a:lumMod val="50000"/>
                  </a:schemeClr>
                </a:solidFill>
              </a:rPr>
              <a:t>For jobs in past 3 months</a:t>
            </a:r>
          </a:p>
          <a:p>
            <a:pPr marL="952007" lvl="1" indent="-485718" defTabSz="777011">
              <a:buFont typeface="Arial" panose="020B0604020202020204" pitchFamily="34" charset="0"/>
              <a:buChar char="•"/>
              <a:defRPr/>
            </a:pPr>
            <a:r>
              <a:rPr lang="en-US" sz="2380" dirty="0">
                <a:solidFill>
                  <a:schemeClr val="bg2">
                    <a:lumMod val="50000"/>
                  </a:schemeClr>
                </a:solidFill>
              </a:rPr>
              <a:t>Get jobs statistics</a:t>
            </a:r>
          </a:p>
          <a:p>
            <a:pPr marL="1418296" lvl="2" indent="-485718" defTabSz="777011">
              <a:buFont typeface="Arial" panose="020B0604020202020204" pitchFamily="34" charset="0"/>
              <a:buChar char="•"/>
              <a:defRPr/>
            </a:pPr>
            <a:r>
              <a:rPr lang="en-US" sz="2380" dirty="0">
                <a:solidFill>
                  <a:schemeClr val="bg2">
                    <a:lumMod val="50000"/>
                  </a:schemeClr>
                </a:solidFill>
              </a:rPr>
              <a:t>For jobs in past 1 months</a:t>
            </a:r>
          </a:p>
          <a:p>
            <a:pPr marL="952007" lvl="1" indent="-485718" defTabSz="777011">
              <a:buFont typeface="Arial" panose="020B0604020202020204" pitchFamily="34" charset="0"/>
              <a:buChar char="•"/>
              <a:defRPr/>
            </a:pPr>
            <a:endParaRPr lang="en-US" sz="2380" dirty="0">
              <a:solidFill>
                <a:schemeClr val="bg2">
                  <a:lumMod val="50000"/>
                </a:schemeClr>
              </a:solidFill>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Tree>
    <p:extLst>
      <p:ext uri="{BB962C8B-B14F-4D97-AF65-F5344CB8AC3E}">
        <p14:creationId xmlns:p14="http://schemas.microsoft.com/office/powerpoint/2010/main" val="59774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 the job folder</a:t>
            </a:r>
          </a:p>
        </p:txBody>
      </p:sp>
      <p:sp>
        <p:nvSpPr>
          <p:cNvPr id="4" name="Rectangle 3"/>
          <p:cNvSpPr/>
          <p:nvPr/>
        </p:nvSpPr>
        <p:spPr>
          <a:xfrm>
            <a:off x="99732" y="1461259"/>
            <a:ext cx="10004353"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You can go to your job folder, download and analyze the files.</a:t>
            </a:r>
          </a:p>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The path is like: adl://ADLSAccountName.azuredatalakestore.net/system/jobservice/jobs/Usql/year/month/date/hour/minute/jobID</a:t>
            </a:r>
          </a:p>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Useful files:</a:t>
            </a:r>
          </a:p>
          <a:p>
            <a:pPr marL="952007" lvl="1" indent="-485718" defTabSz="777011">
              <a:buFont typeface="Arial" panose="020B0604020202020204" pitchFamily="34" charset="0"/>
              <a:buChar char="•"/>
              <a:defRPr/>
            </a:pPr>
            <a:r>
              <a:rPr lang="en-US" sz="2380" kern="0" dirty="0" err="1">
                <a:solidFill>
                  <a:schemeClr val="tx1"/>
                </a:solidFill>
                <a:latin typeface="Calibri" panose="020F0502020204030204" pitchFamily="34" charset="0"/>
                <a:cs typeface="Calibri" panose="020F0502020204030204" pitchFamily="34" charset="0"/>
              </a:rPr>
              <a:t>Request.script</a:t>
            </a:r>
            <a:r>
              <a:rPr lang="en-US" sz="2380" kern="0" dirty="0">
                <a:solidFill>
                  <a:schemeClr val="tx1"/>
                </a:solidFill>
                <a:latin typeface="Calibri" panose="020F0502020204030204" pitchFamily="34" charset="0"/>
                <a:cs typeface="Calibri" panose="020F0502020204030204" pitchFamily="34" charset="0"/>
              </a:rPr>
              <a:t>: your script</a:t>
            </a:r>
          </a:p>
          <a:p>
            <a:pPr marL="952007" lvl="1"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a:t>
            </a:r>
            <a:r>
              <a:rPr lang="en-US" sz="2380" kern="0" dirty="0" err="1">
                <a:solidFill>
                  <a:schemeClr val="tx1"/>
                </a:solidFill>
                <a:latin typeface="Calibri" panose="020F0502020204030204" pitchFamily="34" charset="0"/>
                <a:cs typeface="Calibri" panose="020F0502020204030204" pitchFamily="34" charset="0"/>
              </a:rPr>
              <a:t>dll</a:t>
            </a:r>
            <a:r>
              <a:rPr lang="en-US" sz="2380" kern="0" dirty="0">
                <a:solidFill>
                  <a:schemeClr val="tx1"/>
                </a:solidFill>
                <a:latin typeface="Calibri" panose="020F0502020204030204" pitchFamily="34" charset="0"/>
                <a:cs typeface="Calibri" panose="020F0502020204030204" pitchFamily="34" charset="0"/>
              </a:rPr>
              <a:t>: your libraries</a:t>
            </a:r>
          </a:p>
          <a:p>
            <a:pPr marL="952007" lvl="1" indent="-485718" defTabSz="777011">
              <a:buFont typeface="Arial" panose="020B0604020202020204" pitchFamily="34" charset="0"/>
              <a:buChar char="•"/>
              <a:defRPr/>
            </a:pPr>
            <a:r>
              <a:rPr lang="en-US" sz="2380" dirty="0">
                <a:solidFill>
                  <a:schemeClr val="tx1"/>
                </a:solidFill>
                <a:latin typeface="Calibri" panose="020F0502020204030204" pitchFamily="34" charset="0"/>
                <a:cs typeface="Calibri" panose="020F0502020204030204" pitchFamily="34" charset="0"/>
              </a:rPr>
              <a:t>Algebra.xml: your job execution plan</a:t>
            </a:r>
          </a:p>
          <a:p>
            <a:pPr marL="952007" lvl="1" indent="-485718" defTabSz="777011">
              <a:buFont typeface="Arial" panose="020B0604020202020204" pitchFamily="34" charset="0"/>
              <a:buChar char="•"/>
              <a:defRPr/>
            </a:pPr>
            <a:r>
              <a:rPr lang="en-US" sz="2380" dirty="0">
                <a:solidFill>
                  <a:schemeClr val="tx1"/>
                </a:solidFill>
                <a:latin typeface="Calibri" panose="020F0502020204030204" pitchFamily="34" charset="0"/>
                <a:cs typeface="Calibri" panose="020F0502020204030204" pitchFamily="34" charset="0"/>
              </a:rPr>
              <a:t>Profile: each vertex statistics</a:t>
            </a:r>
          </a:p>
          <a:p>
            <a:pPr marL="952007" lvl="1" indent="-485718" defTabSz="777011">
              <a:buFont typeface="Arial" panose="020B0604020202020204" pitchFamily="34" charset="0"/>
              <a:buChar char="•"/>
              <a:defRPr/>
            </a:pPr>
            <a:r>
              <a:rPr lang="en-US" sz="2380" dirty="0">
                <a:solidFill>
                  <a:schemeClr val="tx1"/>
                </a:solidFill>
                <a:latin typeface="Calibri" panose="020F0502020204030204" pitchFamily="34" charset="0"/>
                <a:cs typeface="Calibri" panose="020F0502020204030204" pitchFamily="34" charset="0"/>
              </a:rPr>
              <a:t>Warnings</a:t>
            </a:r>
          </a:p>
          <a:p>
            <a:pPr marL="952007" lvl="1" indent="-485718" defTabSz="777011">
              <a:buFont typeface="Arial" panose="020B0604020202020204" pitchFamily="34" charset="0"/>
              <a:buChar char="•"/>
              <a:defRPr/>
            </a:pPr>
            <a:r>
              <a:rPr lang="en-US" sz="2380" dirty="0">
                <a:solidFill>
                  <a:schemeClr val="tx1"/>
                </a:solidFill>
                <a:latin typeface="Calibri" panose="020F0502020204030204" pitchFamily="34" charset="0"/>
                <a:cs typeface="Calibri" panose="020F0502020204030204" pitchFamily="34" charset="0"/>
              </a:rPr>
              <a:t>Errors</a:t>
            </a: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Tree>
    <p:extLst>
      <p:ext uri="{BB962C8B-B14F-4D97-AF65-F5344CB8AC3E}">
        <p14:creationId xmlns:p14="http://schemas.microsoft.com/office/powerpoint/2010/main" val="202350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Example in PowerShell</a:t>
            </a:r>
          </a:p>
        </p:txBody>
      </p:sp>
      <p:sp>
        <p:nvSpPr>
          <p:cNvPr id="3" name="Rectangle 2"/>
          <p:cNvSpPr/>
          <p:nvPr/>
        </p:nvSpPr>
        <p:spPr>
          <a:xfrm>
            <a:off x="670718" y="1287462"/>
            <a:ext cx="11095037"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1"/>
                </a:solidFill>
                <a:effectLst/>
                <a:uLnTx/>
                <a:uFillTx/>
              </a:rPr>
              <a:t>For the last 24 hours find the users who submitted failed jobs and the number of jobs that submitted that failed.</a:t>
            </a:r>
          </a:p>
        </p:txBody>
      </p:sp>
      <p:sp>
        <p:nvSpPr>
          <p:cNvPr id="4" name="Rectangle 1"/>
          <p:cNvSpPr>
            <a:spLocks noChangeArrowheads="1"/>
          </p:cNvSpPr>
          <p:nvPr/>
        </p:nvSpPr>
        <p:spPr bwMode="auto">
          <a:xfrm>
            <a:off x="746919" y="2631260"/>
            <a:ext cx="1094263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Get all Jobs</a:t>
            </a:r>
          </a:p>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$jobs = Get-</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AzureRmDataLakeAnalyticsJob</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-Account “</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myaccount</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a:t>
            </a:r>
          </a:p>
          <a:p>
            <a:pPr marL="0" marR="0" lvl="0" indent="0" defTabSz="914400" eaLnBrk="0" fontAlgn="t"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Keep the ones that ended in the last 24 hours</a:t>
            </a:r>
          </a:p>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$now = Get-Date</a:t>
            </a:r>
          </a:p>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lowerdate</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 $</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now.AddHours</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(-24)</a:t>
            </a:r>
          </a:p>
          <a:p>
            <a:pPr marL="0" marR="0" lvl="0" indent="0" defTabSz="91440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$jobs = $jobs | Where-Object { $_.</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EndTime</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ge</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a:t>
            </a:r>
            <a:r>
              <a:rPr kumimoji="0" lang="en-US" alt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urier New" panose="02070309020205020404" pitchFamily="49" charset="0"/>
              </a:rPr>
              <a:t>lowerdate</a:t>
            </a: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a:t>
            </a:r>
          </a:p>
          <a:p>
            <a:pPr marL="0" marR="0" lvl="0" indent="0" algn="l" defTabSz="914400" rtl="0" eaLnBrk="0" fontAlgn="t"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Keep only the failed ones</a:t>
            </a:r>
          </a:p>
          <a:p>
            <a:pPr marL="0" marR="0" lvl="0" indent="0" algn="l" defTabSz="914400" rtl="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tx1"/>
                </a:solidFill>
                <a:effectLst/>
                <a:uLnTx/>
                <a:uFillTx/>
                <a:latin typeface="Consolas" panose="020B0609020204030204" pitchFamily="49" charset="0"/>
                <a:cs typeface="Courier New" panose="02070309020205020404" pitchFamily="49" charset="0"/>
              </a:rPr>
              <a:t>$</a:t>
            </a:r>
            <a:r>
              <a:rPr kumimoji="0" lang="en-US" altLang="en-US" sz="1800" b="0" i="0" u="none" strike="noStrike" kern="0" cap="none" spc="0" normalizeH="0" baseline="0" noProof="0" dirty="0" err="1">
                <a:ln>
                  <a:noFill/>
                </a:ln>
                <a:solidFill>
                  <a:schemeClr val="tx1"/>
                </a:solidFill>
                <a:effectLst/>
                <a:uLnTx/>
                <a:uFillTx/>
                <a:latin typeface="Consolas" panose="020B0609020204030204" pitchFamily="49" charset="0"/>
                <a:cs typeface="Courier New" panose="02070309020205020404" pitchFamily="49" charset="0"/>
              </a:rPr>
              <a:t>failed_jobs</a:t>
            </a:r>
            <a:r>
              <a:rPr kumimoji="0" lang="en-US" altLang="en-US" sz="1800" b="0" i="0" u="none" strike="noStrike" kern="0" cap="none" spc="0" normalizeH="0" baseline="0" noProof="0" dirty="0">
                <a:ln>
                  <a:noFill/>
                </a:ln>
                <a:solidFill>
                  <a:schemeClr val="tx1"/>
                </a:solidFill>
                <a:effectLst/>
                <a:uLnTx/>
                <a:uFillTx/>
                <a:latin typeface="Consolas" panose="020B0609020204030204" pitchFamily="49" charset="0"/>
                <a:cs typeface="Courier New" panose="02070309020205020404" pitchFamily="49" charset="0"/>
              </a:rPr>
              <a:t> = $jobs | Where-Object { $_.Result -</a:t>
            </a:r>
            <a:r>
              <a:rPr kumimoji="0" lang="en-US" altLang="en-US" sz="1800" b="0" i="0" u="none" strike="noStrike" kern="0" cap="none" spc="0" normalizeH="0" baseline="0" noProof="0" dirty="0" err="1">
                <a:ln>
                  <a:noFill/>
                </a:ln>
                <a:solidFill>
                  <a:schemeClr val="tx1"/>
                </a:solidFill>
                <a:effectLst/>
                <a:uLnTx/>
                <a:uFillTx/>
                <a:latin typeface="Consolas" panose="020B0609020204030204" pitchFamily="49" charset="0"/>
                <a:cs typeface="Courier New" panose="02070309020205020404" pitchFamily="49" charset="0"/>
              </a:rPr>
              <a:t>eq</a:t>
            </a:r>
            <a:r>
              <a:rPr kumimoji="0" lang="en-US" altLang="en-US" sz="1800" b="0" i="0" u="none" strike="noStrike" kern="0" cap="none" spc="0" normalizeH="0" baseline="0" noProof="0" dirty="0">
                <a:ln>
                  <a:noFill/>
                </a:ln>
                <a:solidFill>
                  <a:schemeClr val="tx1"/>
                </a:solidFill>
                <a:effectLst/>
                <a:uLnTx/>
                <a:uFillTx/>
                <a:latin typeface="Consolas" panose="020B0609020204030204" pitchFamily="49" charset="0"/>
                <a:cs typeface="Courier New" panose="02070309020205020404" pitchFamily="49" charset="0"/>
              </a:rPr>
              <a:t> "Failed" }</a:t>
            </a:r>
          </a:p>
          <a:p>
            <a:pPr marL="0" marR="0" lvl="0" indent="0" algn="l" defTabSz="914400" rtl="0" eaLnBrk="0" fontAlgn="t"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rPr>
              <a:t># Summarize</a:t>
            </a:r>
          </a:p>
          <a:p>
            <a:pPr marL="0" marR="0" lvl="0" indent="0" algn="l" defTabSz="914400" rtl="0" eaLnBrk="0" fontAlgn="t"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tx1"/>
                </a:solidFill>
                <a:effectLst/>
                <a:uLnTx/>
                <a:uFillTx/>
                <a:latin typeface="Consolas" panose="020B0609020204030204" pitchFamily="49" charset="0"/>
                <a:cs typeface="Courier New" panose="02070309020205020404" pitchFamily="49" charset="0"/>
              </a:rPr>
              <a:t>$result =  $</a:t>
            </a:r>
            <a:r>
              <a:rPr kumimoji="0" lang="en-US" altLang="en-US" sz="1800" b="0" i="0" u="none" strike="noStrike" kern="0" cap="none" spc="0" normalizeH="0" baseline="0" noProof="0" dirty="0" err="1">
                <a:ln>
                  <a:noFill/>
                </a:ln>
                <a:solidFill>
                  <a:schemeClr val="tx1"/>
                </a:solidFill>
                <a:effectLst/>
                <a:uLnTx/>
                <a:uFillTx/>
                <a:latin typeface="Consolas" panose="020B0609020204030204" pitchFamily="49" charset="0"/>
                <a:cs typeface="Courier New" panose="02070309020205020404" pitchFamily="49" charset="0"/>
              </a:rPr>
              <a:t>failed_jobs</a:t>
            </a:r>
            <a:r>
              <a:rPr kumimoji="0" lang="en-US" altLang="en-US" sz="1800" b="0" i="0" u="none" strike="noStrike" kern="0" cap="none" spc="0" normalizeH="0" baseline="0" noProof="0" dirty="0">
                <a:ln>
                  <a:noFill/>
                </a:ln>
                <a:solidFill>
                  <a:schemeClr val="tx1"/>
                </a:solidFill>
                <a:effectLst/>
                <a:uLnTx/>
                <a:uFillTx/>
                <a:latin typeface="Consolas" panose="020B0609020204030204" pitchFamily="49" charset="0"/>
                <a:cs typeface="Courier New" panose="02070309020205020404" pitchFamily="49" charset="0"/>
              </a:rPr>
              <a:t> | Group-Object Submitter | Select -Property </a:t>
            </a:r>
            <a:r>
              <a:rPr kumimoji="0" lang="en-US" altLang="en-US" sz="1800" b="0" i="0" u="none" strike="noStrike" kern="0" cap="none" spc="0" normalizeH="0" baseline="0" noProof="0" dirty="0" err="1">
                <a:ln>
                  <a:noFill/>
                </a:ln>
                <a:solidFill>
                  <a:schemeClr val="tx1"/>
                </a:solidFill>
                <a:effectLst/>
                <a:uLnTx/>
                <a:uFillTx/>
                <a:latin typeface="Consolas" panose="020B0609020204030204" pitchFamily="49" charset="0"/>
                <a:cs typeface="Courier New" panose="02070309020205020404" pitchFamily="49" charset="0"/>
              </a:rPr>
              <a:t>Count,Name</a:t>
            </a:r>
            <a:endParaRPr kumimoji="0" lang="en-US" altLang="en-US" sz="4000" b="0" i="0" u="none" strike="noStrike" kern="0" cap="none" spc="0" normalizeH="0" baseline="0" noProof="0" dirty="0">
              <a:ln>
                <a:noFill/>
              </a:ln>
              <a:solidFill>
                <a:schemeClr val="tx1"/>
              </a:solidFill>
              <a:effectLst/>
              <a:uLnTx/>
              <a:uFillTx/>
              <a:latin typeface="Consolas" panose="020B0609020204030204" pitchFamily="49" charset="0"/>
            </a:endParaRPr>
          </a:p>
        </p:txBody>
      </p:sp>
    </p:spTree>
    <p:extLst>
      <p:ext uri="{BB962C8B-B14F-4D97-AF65-F5344CB8AC3E}">
        <p14:creationId xmlns:p14="http://schemas.microsoft.com/office/powerpoint/2010/main" val="185851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a:t>
            </a:r>
          </a:p>
        </p:txBody>
      </p:sp>
    </p:spTree>
    <p:extLst>
      <p:ext uri="{BB962C8B-B14F-4D97-AF65-F5344CB8AC3E}">
        <p14:creationId xmlns:p14="http://schemas.microsoft.com/office/powerpoint/2010/main" val="2155365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174" y="194292"/>
            <a:ext cx="12046127" cy="1513687"/>
          </a:xfrm>
          <a:prstGeom prst="rect">
            <a:avLst/>
          </a:prstGeom>
        </p:spPr>
        <p:txBody>
          <a:bodyPr/>
          <a:lstStyle>
            <a:lvl1pPr algn="l" defTabSz="1097085" rtl="0" eaLnBrk="1" latinLnBrk="0" hangingPunct="1">
              <a:lnSpc>
                <a:spcPct val="90000"/>
              </a:lnSpc>
              <a:spcBef>
                <a:spcPct val="0"/>
              </a:spcBef>
              <a:buNone/>
              <a:defRPr sz="5279" kern="1200">
                <a:solidFill>
                  <a:schemeClr val="tx1"/>
                </a:solidFill>
                <a:latin typeface="+mj-lt"/>
                <a:ea typeface="+mj-ea"/>
                <a:cs typeface="+mj-cs"/>
              </a:defRPr>
            </a:lvl1pPr>
          </a:lstStyle>
          <a:p>
            <a:r>
              <a:rPr lang="en-US" sz="4487" dirty="0"/>
              <a:t>How to manage query store?</a:t>
            </a:r>
          </a:p>
        </p:txBody>
      </p:sp>
      <p:sp>
        <p:nvSpPr>
          <p:cNvPr id="3" name="Rectangle 2"/>
          <p:cNvSpPr/>
          <p:nvPr/>
        </p:nvSpPr>
        <p:spPr>
          <a:xfrm>
            <a:off x="99732" y="1461259"/>
            <a:ext cx="11752984" cy="4857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System database which is used to keep job summary is managed by ADLA product team. You can’t make any changes.</a:t>
            </a:r>
          </a:p>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Temp storage which is used to keep temporary failed vertex input and output is managed by ADLA product team. You can’t make any changes.</a:t>
            </a:r>
          </a:p>
          <a:p>
            <a:pPr marL="485718" indent="-485718" defTabSz="777011">
              <a:buFont typeface="Arial" panose="020B0604020202020204" pitchFamily="34" charset="0"/>
              <a:buChar char="•"/>
              <a:defRPr/>
            </a:pPr>
            <a:endParaRPr lang="en-US" sz="2380" kern="0" dirty="0">
              <a:solidFill>
                <a:schemeClr val="tx1"/>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schemeClr val="tx1"/>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You have most control of your job folder:</a:t>
            </a:r>
          </a:p>
          <a:p>
            <a:pPr marL="952007" lvl="1"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Delete any folder/files under job folder</a:t>
            </a:r>
          </a:p>
          <a:p>
            <a:pPr marL="952007" lvl="1"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Copy and download folders and files</a:t>
            </a:r>
          </a:p>
          <a:p>
            <a:pPr marL="952007" lvl="1"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Set the default retention policy for your U-SQL jobs. ADLA will set the expiration date based on your input. By default, it is 30 days.</a:t>
            </a:r>
          </a:p>
          <a:p>
            <a:pPr marL="952007" lvl="1" indent="-485718" defTabSz="777011">
              <a:buFont typeface="Arial" panose="020B0604020202020204" pitchFamily="34" charset="0"/>
              <a:buChar char="•"/>
              <a:defRPr/>
            </a:pPr>
            <a:r>
              <a:rPr lang="en-US" sz="2380" kern="0" dirty="0">
                <a:solidFill>
                  <a:schemeClr val="tx1"/>
                </a:solidFill>
                <a:latin typeface="Calibri" panose="020F0502020204030204" pitchFamily="34" charset="0"/>
                <a:cs typeface="Calibri" panose="020F0502020204030204" pitchFamily="34" charset="0"/>
              </a:rPr>
              <a:t>You are charged for the storage of job folders. </a:t>
            </a:r>
          </a:p>
          <a:p>
            <a:pPr marL="485718" indent="-485718" defTabSz="777011">
              <a:buFont typeface="Arial" panose="020B0604020202020204" pitchFamily="34" charset="0"/>
              <a:buChar char="•"/>
              <a:defRPr/>
            </a:pPr>
            <a:endParaRPr lang="en-US" sz="2380" dirty="0">
              <a:solidFill>
                <a:schemeClr val="tx1"/>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2380" kern="0" dirty="0">
              <a:solidFill>
                <a:prstClr val="black">
                  <a:lumMod val="65000"/>
                  <a:lumOff val="35000"/>
                </a:prstClr>
              </a:solidFill>
              <a:latin typeface="Calibri" panose="020F0502020204030204" pitchFamily="34" charset="0"/>
              <a:cs typeface="Calibri" panose="020F0502020204030204" pitchFamily="34" charset="0"/>
            </a:endParaRPr>
          </a:p>
          <a:p>
            <a:pPr marL="485718" indent="-485718" defTabSz="777011">
              <a:buFont typeface="Arial" panose="020B0604020202020204" pitchFamily="34" charset="0"/>
              <a:buChar char="•"/>
              <a:defRPr/>
            </a:pPr>
            <a:endParaRPr lang="en-US" sz="3060" kern="0" dirty="0">
              <a:solidFill>
                <a:prstClr val="black">
                  <a:lumMod val="65000"/>
                  <a:lumOff val="35000"/>
                </a:prstClr>
              </a:solidFill>
              <a:latin typeface="Segoe UI"/>
            </a:endParaRPr>
          </a:p>
        </p:txBody>
      </p:sp>
    </p:spTree>
    <p:extLst>
      <p:ext uri="{BB962C8B-B14F-4D97-AF65-F5344CB8AC3E}">
        <p14:creationId xmlns:p14="http://schemas.microsoft.com/office/powerpoint/2010/main" val="48491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127" normalizeH="0" baseline="0" noProof="0" dirty="0">
                <a:ln>
                  <a:noFill/>
                </a:ln>
                <a:solidFill>
                  <a:schemeClr val="bg1"/>
                </a:solidFill>
                <a:effectLst/>
                <a:uLnTx/>
                <a:uFillTx/>
                <a:latin typeface="+mj-lt"/>
                <a:ea typeface="+mj-ea"/>
                <a:cs typeface="+mj-cs"/>
              </a:rPr>
              <a:t>Demo</a:t>
            </a:r>
          </a:p>
          <a:p>
            <a:pPr marL="0" marR="0" lvl="0" indent="0" algn="l"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127" normalizeH="0" baseline="0" noProof="0" dirty="0">
                <a:ln>
                  <a:noFill/>
                </a:ln>
                <a:solidFill>
                  <a:schemeClr val="bg1"/>
                </a:solidFill>
                <a:effectLst/>
                <a:uLnTx/>
                <a:uFillTx/>
                <a:latin typeface="+mj-lt"/>
                <a:ea typeface="+mj-ea"/>
                <a:cs typeface="+mj-cs"/>
              </a:rPr>
              <a:t>The U-SQL “Query Store”</a:t>
            </a:r>
          </a:p>
          <a:p>
            <a:pPr marL="0" marR="0" lvl="0" indent="0" algn="l" defTabSz="777149" rtl="0" eaLnBrk="1" fontAlgn="auto" latinLnBrk="0" hangingPunct="1">
              <a:lnSpc>
                <a:spcPct val="90000"/>
              </a:lnSpc>
              <a:spcBef>
                <a:spcPct val="0"/>
              </a:spcBef>
              <a:spcAft>
                <a:spcPts val="0"/>
              </a:spcAft>
              <a:buClrTx/>
              <a:buSzTx/>
              <a:buFontTx/>
              <a:buNone/>
              <a:tabLst/>
              <a:defRPr/>
            </a:pPr>
            <a:endParaRPr kumimoji="0" lang="en-US" sz="5609" b="0" i="0" u="none" strike="noStrike" kern="1200" cap="none" spc="-127" normalizeH="0" baseline="0" noProof="0" dirty="0">
              <a:ln>
                <a:noFill/>
              </a:ln>
              <a:solidFill>
                <a:schemeClr val="bg1"/>
              </a:solidFill>
              <a:effectLst/>
              <a:uLnTx/>
              <a:uFillTx/>
              <a:latin typeface="+mj-lt"/>
              <a:ea typeface="+mj-ea"/>
              <a:cs typeface="+mj-cs"/>
            </a:endParaRPr>
          </a:p>
          <a:p>
            <a:pPr marL="857250" marR="0" lvl="0" indent="-857250" algn="l" defTabSz="777149"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00" b="0" i="0" u="none" strike="noStrike" kern="1200" cap="none" spc="-127" normalizeH="0" baseline="0" noProof="0" dirty="0">
                <a:ln>
                  <a:noFill/>
                </a:ln>
                <a:solidFill>
                  <a:schemeClr val="bg1"/>
                </a:solidFill>
                <a:effectLst/>
                <a:uLnTx/>
                <a:uFillTx/>
                <a:latin typeface="+mj-lt"/>
                <a:ea typeface="+mj-ea"/>
                <a:cs typeface="+mj-cs"/>
              </a:rPr>
              <a:t>Job Links</a:t>
            </a:r>
          </a:p>
          <a:p>
            <a:pPr marL="857250" marR="0" lvl="0" indent="-857250" algn="l" defTabSz="777149"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00" b="0" i="0" u="none" strike="noStrike" kern="1200" cap="none" spc="-127" normalizeH="0" baseline="0" noProof="0" dirty="0">
                <a:ln>
                  <a:noFill/>
                </a:ln>
                <a:solidFill>
                  <a:schemeClr val="bg1"/>
                </a:solidFill>
                <a:effectLst/>
                <a:uLnTx/>
                <a:uFillTx/>
                <a:latin typeface="+mj-lt"/>
                <a:ea typeface="+mj-ea"/>
                <a:cs typeface="+mj-cs"/>
              </a:rPr>
              <a:t>Job Searching</a:t>
            </a:r>
          </a:p>
        </p:txBody>
      </p:sp>
    </p:spTree>
    <p:extLst>
      <p:ext uri="{BB962C8B-B14F-4D97-AF65-F5344CB8AC3E}">
        <p14:creationId xmlns:p14="http://schemas.microsoft.com/office/powerpoint/2010/main" val="260525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74B3C"/>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51242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Sample 1: Code-Behind</a:t>
            </a:r>
          </a:p>
        </p:txBody>
      </p:sp>
      <p:sp>
        <p:nvSpPr>
          <p:cNvPr id="4" name="Rectangle 1"/>
          <p:cNvSpPr>
            <a:spLocks noChangeArrowheads="1"/>
          </p:cNvSpPr>
          <p:nvPr/>
        </p:nvSpPr>
        <p:spPr bwMode="auto">
          <a:xfrm>
            <a:off x="274638" y="1287462"/>
            <a:ext cx="5943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a:t>
            </a:r>
            <a:r>
              <a:rPr lang="en-US" altLang="en-US" sz="1600" kern="0" dirty="0" err="1">
                <a:solidFill>
                  <a:sysClr val="windowText" lastClr="000000"/>
                </a:solidFill>
                <a:latin typeface="Consolas" panose="020B0609020204030204" pitchFamily="49" charset="0"/>
                <a:cs typeface="Courier New" panose="02070309020205020404" pitchFamily="49" charset="0"/>
              </a:rPr>
              <a:t>searchlog</a:t>
            </a: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EXTRACT </a:t>
            </a:r>
            <a:r>
              <a:rPr lang="en-US" altLang="en-US" sz="1600" kern="0" dirty="0" err="1">
                <a:solidFill>
                  <a:sysClr val="windowText" lastClr="000000"/>
                </a:solidFill>
                <a:latin typeface="Consolas" panose="020B0609020204030204" pitchFamily="49" charset="0"/>
                <a:cs typeface="Courier New" panose="02070309020205020404" pitchFamily="49" charset="0"/>
              </a:rPr>
              <a:t>UserId</a:t>
            </a:r>
            <a:r>
              <a:rPr lang="en-US" altLang="en-US" sz="1600" kern="0" dirty="0">
                <a:solidFill>
                  <a:sysClr val="windowText" lastClr="000000"/>
                </a:solidFill>
                <a:latin typeface="Consolas" panose="020B0609020204030204" pitchFamily="49" charset="0"/>
                <a:cs typeface="Courier New" panose="02070309020205020404" pitchFamily="49" charset="0"/>
              </a:rPr>
              <a:t> </a:t>
            </a:r>
            <a:r>
              <a:rPr lang="en-US" altLang="en-US" sz="1600" kern="0" dirty="0" err="1">
                <a:solidFill>
                  <a:sysClr val="windowText" lastClr="000000"/>
                </a:solidFill>
                <a:latin typeface="Consolas" panose="020B0609020204030204" pitchFamily="49" charset="0"/>
                <a:cs typeface="Courier New" panose="02070309020205020404" pitchFamily="49" charset="0"/>
              </a:rPr>
              <a:t>int</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Start </a:t>
            </a:r>
            <a:r>
              <a:rPr lang="en-US" altLang="en-US" sz="1600" kern="0" dirty="0" err="1">
                <a:solidFill>
                  <a:sysClr val="windowText" lastClr="000000"/>
                </a:solidFill>
                <a:latin typeface="Consolas" panose="020B0609020204030204" pitchFamily="49" charset="0"/>
                <a:cs typeface="Courier New" panose="02070309020205020404" pitchFamily="49" charset="0"/>
              </a:rPr>
              <a:t>DateTime</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Region string,</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Query string,</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Duration </a:t>
            </a:r>
            <a:r>
              <a:rPr lang="en-US" altLang="en-US" sz="1600" kern="0" dirty="0" err="1">
                <a:solidFill>
                  <a:sysClr val="windowText" lastClr="000000"/>
                </a:solidFill>
                <a:latin typeface="Consolas" panose="020B0609020204030204" pitchFamily="49" charset="0"/>
                <a:cs typeface="Courier New" panose="02070309020205020404" pitchFamily="49" charset="0"/>
              </a:rPr>
              <a:t>int</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r>
              <a:rPr lang="en-US" altLang="en-US" sz="1600" kern="0" dirty="0" err="1">
                <a:solidFill>
                  <a:sysClr val="windowText" lastClr="000000"/>
                </a:solidFill>
                <a:latin typeface="Consolas" panose="020B0609020204030204" pitchFamily="49" charset="0"/>
                <a:cs typeface="Courier New" panose="02070309020205020404" pitchFamily="49" charset="0"/>
              </a:rPr>
              <a:t>Urls</a:t>
            </a:r>
            <a:r>
              <a:rPr lang="en-US" altLang="en-US" sz="1600" kern="0" dirty="0">
                <a:solidFill>
                  <a:sysClr val="windowText" lastClr="000000"/>
                </a:solidFill>
                <a:latin typeface="Consolas" panose="020B0609020204030204" pitchFamily="49" charset="0"/>
                <a:cs typeface="Courier New" panose="02070309020205020404" pitchFamily="49" charset="0"/>
              </a:rPr>
              <a:t> string,</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r>
              <a:rPr lang="en-US" altLang="en-US" sz="1600" kern="0" dirty="0" err="1">
                <a:solidFill>
                  <a:sysClr val="windowText" lastClr="000000"/>
                </a:solidFill>
                <a:latin typeface="Consolas" panose="020B0609020204030204" pitchFamily="49" charset="0"/>
                <a:cs typeface="Courier New" panose="02070309020205020404" pitchFamily="49" charset="0"/>
              </a:rPr>
              <a:t>ClickedUrls</a:t>
            </a:r>
            <a:r>
              <a:rPr lang="en-US" altLang="en-US" sz="1600" kern="0" dirty="0">
                <a:solidFill>
                  <a:sysClr val="windowText" lastClr="000000"/>
                </a:solidFill>
                <a:latin typeface="Consolas" panose="020B0609020204030204" pitchFamily="49" charset="0"/>
                <a:cs typeface="Courier New" panose="02070309020205020404" pitchFamily="49" charset="0"/>
              </a:rPr>
              <a:t> string</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FROM "/Samples/Data/</a:t>
            </a:r>
            <a:r>
              <a:rPr lang="en-US" altLang="en-US" sz="1600" kern="0" dirty="0" err="1">
                <a:solidFill>
                  <a:sysClr val="windowText" lastClr="000000"/>
                </a:solidFill>
                <a:latin typeface="Consolas" panose="020B0609020204030204" pitchFamily="49" charset="0"/>
                <a:cs typeface="Courier New" panose="02070309020205020404" pitchFamily="49" charset="0"/>
              </a:rPr>
              <a:t>SearchLog.tsv</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USING </a:t>
            </a:r>
            <a:r>
              <a:rPr lang="en-US" altLang="en-US" sz="1600" kern="0" dirty="0" err="1">
                <a:solidFill>
                  <a:sysClr val="windowText" lastClr="000000"/>
                </a:solidFill>
                <a:latin typeface="Consolas" panose="020B0609020204030204" pitchFamily="49" charset="0"/>
                <a:cs typeface="Courier New" panose="02070309020205020404" pitchFamily="49" charset="0"/>
              </a:rPr>
              <a:t>Extractors.Tsv</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endParaRPr lang="en-US" altLang="en-US" sz="1600" kern="0" dirty="0">
              <a:solidFill>
                <a:sysClr val="windowText" lastClr="000000"/>
              </a:solidFill>
              <a:latin typeface="Consolas" panose="020B0609020204030204" pitchFamily="49" charset="0"/>
              <a:cs typeface="Courier New" panose="02070309020205020404" pitchFamily="49" charset="0"/>
            </a:endParaRP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a:t>
            </a:r>
            <a:r>
              <a:rPr lang="en-US" altLang="en-US" sz="1600" kern="0" dirty="0" err="1">
                <a:solidFill>
                  <a:sysClr val="windowText" lastClr="000000"/>
                </a:solidFill>
                <a:latin typeface="Consolas" panose="020B0609020204030204" pitchFamily="49" charset="0"/>
                <a:cs typeface="Courier New" panose="02070309020205020404" pitchFamily="49" charset="0"/>
              </a:rPr>
              <a:t>searchlog</a:t>
            </a:r>
            <a:r>
              <a:rPr lang="en-US" altLang="en-US" sz="1600" kern="0" dirty="0">
                <a:solidFill>
                  <a:sysClr val="windowText" lastClr="000000"/>
                </a:solidFill>
                <a:latin typeface="Consolas" panose="020B0609020204030204" pitchFamily="49" charset="0"/>
                <a:cs typeface="Courier New" panose="02070309020205020404" pitchFamily="49" charset="0"/>
              </a:rPr>
              <a:t> =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SELECT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r>
              <a:rPr lang="en-US" altLang="en-US" sz="1600" kern="0" dirty="0" err="1">
                <a:solidFill>
                  <a:sysClr val="windowText" lastClr="000000"/>
                </a:solidFill>
                <a:latin typeface="Consolas" panose="020B0609020204030204" pitchFamily="49" charset="0"/>
                <a:cs typeface="Courier New" panose="02070309020205020404" pitchFamily="49" charset="0"/>
              </a:rPr>
              <a:t>Demo.MyHelpers.DoubleIt</a:t>
            </a:r>
            <a:r>
              <a:rPr lang="en-US" altLang="en-US" sz="1600" kern="0" dirty="0">
                <a:solidFill>
                  <a:sysClr val="windowText" lastClr="000000"/>
                </a:solidFill>
                <a:latin typeface="Consolas" panose="020B0609020204030204" pitchFamily="49" charset="0"/>
                <a:cs typeface="Courier New" panose="02070309020205020404" pitchFamily="49" charset="0"/>
              </a:rPr>
              <a:t>(Query) AS Query2,</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FROM @</a:t>
            </a:r>
            <a:r>
              <a:rPr lang="en-US" altLang="en-US" sz="1600" kern="0" dirty="0" err="1">
                <a:solidFill>
                  <a:sysClr val="windowText" lastClr="000000"/>
                </a:solidFill>
                <a:latin typeface="Consolas" panose="020B0609020204030204" pitchFamily="49" charset="0"/>
                <a:cs typeface="Courier New" panose="02070309020205020404" pitchFamily="49" charset="0"/>
              </a:rPr>
              <a:t>searchlog</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endParaRPr lang="en-US" altLang="en-US" sz="1600" kern="0" dirty="0">
              <a:solidFill>
                <a:sysClr val="windowText" lastClr="000000"/>
              </a:solidFill>
              <a:latin typeface="Consolas" panose="020B0609020204030204" pitchFamily="49" charset="0"/>
              <a:cs typeface="Courier New" panose="02070309020205020404" pitchFamily="49" charset="0"/>
            </a:endParaRP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OUTPUT @</a:t>
            </a:r>
            <a:r>
              <a:rPr lang="en-US" altLang="en-US" sz="1600" kern="0" dirty="0" err="1">
                <a:solidFill>
                  <a:sysClr val="windowText" lastClr="000000"/>
                </a:solidFill>
                <a:latin typeface="Consolas" panose="020B0609020204030204" pitchFamily="49" charset="0"/>
                <a:cs typeface="Courier New" panose="02070309020205020404" pitchFamily="49" charset="0"/>
              </a:rPr>
              <a:t>searchlog</a:t>
            </a:r>
            <a:endParaRPr lang="en-US" altLang="en-US" sz="1600" kern="0" dirty="0">
              <a:solidFill>
                <a:sysClr val="windowText" lastClr="000000"/>
              </a:solidFill>
              <a:latin typeface="Consolas" panose="020B0609020204030204" pitchFamily="49" charset="0"/>
              <a:cs typeface="Courier New" panose="02070309020205020404" pitchFamily="49" charset="0"/>
            </a:endParaRP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TO "/output/SearchLogResult1.csv"</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USING </a:t>
            </a:r>
            <a:r>
              <a:rPr lang="en-US" altLang="en-US" sz="1600" kern="0" dirty="0" err="1">
                <a:solidFill>
                  <a:sysClr val="windowText" lastClr="000000"/>
                </a:solidFill>
                <a:latin typeface="Consolas" panose="020B0609020204030204" pitchFamily="49" charset="0"/>
                <a:cs typeface="Courier New" panose="02070309020205020404" pitchFamily="49" charset="0"/>
              </a:rPr>
              <a:t>Outputters.Csv</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endParaRPr lang="en-US" altLang="en-US" sz="1600" kern="0" dirty="0">
              <a:solidFill>
                <a:sysClr val="windowText" lastClr="000000"/>
              </a:solidFill>
              <a:latin typeface="Consolas" panose="020B0609020204030204" pitchFamily="49" charset="0"/>
              <a:cs typeface="Courier New" panose="02070309020205020404" pitchFamily="49" charset="0"/>
            </a:endParaRPr>
          </a:p>
        </p:txBody>
      </p:sp>
      <p:sp>
        <p:nvSpPr>
          <p:cNvPr id="5" name="Rectangle 1"/>
          <p:cNvSpPr>
            <a:spLocks noChangeArrowheads="1"/>
          </p:cNvSpPr>
          <p:nvPr/>
        </p:nvSpPr>
        <p:spPr bwMode="auto">
          <a:xfrm>
            <a:off x="6298556" y="1466942"/>
            <a:ext cx="59436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namespace Demo</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public static class </a:t>
            </a:r>
            <a:r>
              <a:rPr lang="en-US" altLang="en-US" sz="1600" kern="0" dirty="0" err="1">
                <a:solidFill>
                  <a:sysClr val="windowText" lastClr="000000"/>
                </a:solidFill>
                <a:latin typeface="Consolas" panose="020B0609020204030204" pitchFamily="49" charset="0"/>
                <a:cs typeface="Courier New" panose="02070309020205020404" pitchFamily="49" charset="0"/>
              </a:rPr>
              <a:t>MyHelpers</a:t>
            </a:r>
            <a:endParaRPr lang="en-US" altLang="en-US" sz="1600" kern="0" dirty="0">
              <a:solidFill>
                <a:sysClr val="windowText" lastClr="000000"/>
              </a:solidFill>
              <a:latin typeface="Consolas" panose="020B0609020204030204" pitchFamily="49" charset="0"/>
              <a:cs typeface="Courier New" panose="02070309020205020404" pitchFamily="49" charset="0"/>
            </a:endParaRP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public static string </a:t>
            </a:r>
            <a:r>
              <a:rPr lang="en-US" altLang="en-US" sz="1600" kern="0" dirty="0" err="1">
                <a:solidFill>
                  <a:sysClr val="windowText" lastClr="000000"/>
                </a:solidFill>
                <a:latin typeface="Consolas" panose="020B0609020204030204" pitchFamily="49" charset="0"/>
                <a:cs typeface="Courier New" panose="02070309020205020404" pitchFamily="49" charset="0"/>
              </a:rPr>
              <a:t>DoubleIt</a:t>
            </a:r>
            <a:r>
              <a:rPr lang="en-US" altLang="en-US" sz="1600" kern="0" dirty="0">
                <a:solidFill>
                  <a:sysClr val="windowText" lastClr="000000"/>
                </a:solidFill>
                <a:latin typeface="Consolas" panose="020B0609020204030204" pitchFamily="49" charset="0"/>
                <a:cs typeface="Courier New" panose="02070309020205020404" pitchFamily="49" charset="0"/>
              </a:rPr>
              <a:t>(string s)</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throw new </a:t>
            </a:r>
            <a:r>
              <a:rPr lang="en-US" altLang="en-US" sz="1600" kern="0" dirty="0" err="1">
                <a:solidFill>
                  <a:sysClr val="windowText" lastClr="000000"/>
                </a:solidFill>
                <a:latin typeface="Consolas" panose="020B0609020204030204" pitchFamily="49" charset="0"/>
                <a:cs typeface="Courier New" panose="02070309020205020404" pitchFamily="49" charset="0"/>
              </a:rPr>
              <a:t>System.Exception</a:t>
            </a:r>
            <a:r>
              <a:rPr lang="en-US" altLang="en-US" sz="1600" kern="0" dirty="0">
                <a:solidFill>
                  <a:sysClr val="windowText" lastClr="000000"/>
                </a:solidFill>
                <a:latin typeface="Consolas" panose="020B0609020204030204" pitchFamily="49" charset="0"/>
                <a:cs typeface="Courier New" panose="02070309020205020404" pitchFamily="49" charset="0"/>
              </a:rPr>
              <a:t>();</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return s + s;</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    }</a:t>
            </a:r>
          </a:p>
          <a:p>
            <a:pPr lvl="0" defTabSz="914400" eaLnBrk="0" fontAlgn="t" hangingPunct="0">
              <a:spcBef>
                <a:spcPct val="0"/>
              </a:spcBef>
              <a:spcAft>
                <a:spcPct val="0"/>
              </a:spcAft>
              <a:defRPr/>
            </a:pPr>
            <a:r>
              <a:rPr lang="en-US" altLang="en-US" sz="1600" kern="0" dirty="0">
                <a:solidFill>
                  <a:sysClr val="windowText" lastClr="000000"/>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048950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7" name="Rectangle 6"/>
          <p:cNvSpPr/>
          <p:nvPr/>
        </p:nvSpPr>
        <p:spPr>
          <a:xfrm>
            <a:off x="274637" y="1363662"/>
            <a:ext cx="11811000" cy="525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3400" b="0" i="0" u="none" strike="noStrike" kern="0" cap="none" spc="0" normalizeH="0" baseline="0" noProof="0" dirty="0">
                <a:ln>
                  <a:noFill/>
                </a:ln>
                <a:solidFill>
                  <a:schemeClr val="tx1">
                    <a:lumMod val="50000"/>
                    <a:lumOff val="50000"/>
                  </a:schemeClr>
                </a:solidFill>
                <a:effectLst/>
                <a:uLnTx/>
                <a:uFillTx/>
                <a:latin typeface="+mj-lt"/>
              </a:rPr>
              <a:t>This session is a MUST-HAVE to be productive with the performance optimization, troubleshooting, and debugging of U-SQL in Azure Data Lake Analytics. We’ll discuss the underlying components and layers, how to interpret U-SQL execution plans, how to make price/perf tradeoffs, and other fundamental factors that drive query performance. Attendees are expected to be familiar with the basics of the U-SQL language and extensibility features </a:t>
            </a:r>
            <a:endParaRPr kumimoji="0" lang="en-US" sz="2720" b="0" i="0" u="none" strike="noStrike" kern="0" cap="none" spc="0" normalizeH="0" baseline="0" noProof="0" dirty="0">
              <a:ln>
                <a:noFill/>
              </a:ln>
              <a:solidFill>
                <a:schemeClr val="tx1">
                  <a:lumMod val="50000"/>
                  <a:lumOff val="50000"/>
                </a:schemeClr>
              </a:solidFill>
              <a:effectLst/>
              <a:uLnTx/>
              <a:uFillTx/>
              <a:latin typeface="+mj-lt"/>
            </a:endParaRPr>
          </a:p>
        </p:txBody>
      </p:sp>
    </p:spTree>
    <p:extLst>
      <p:ext uri="{BB962C8B-B14F-4D97-AF65-F5344CB8AC3E}">
        <p14:creationId xmlns:p14="http://schemas.microsoft.com/office/powerpoint/2010/main" val="78635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U-SQL “Query Store”</a:t>
            </a:r>
          </a:p>
        </p:txBody>
      </p:sp>
      <p:sp>
        <p:nvSpPr>
          <p:cNvPr id="3" name="Rectangle 2"/>
          <p:cNvSpPr/>
          <p:nvPr/>
        </p:nvSpPr>
        <p:spPr>
          <a:xfrm>
            <a:off x="655637" y="1973262"/>
            <a:ext cx="62484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Similar in spirit to SQL Server 2016 Query Store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Enabled by Default (cannot turn off)</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Stores last 30 days of U-SQL Queries</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This will be configurable</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Some data intensive features are stored old for a few days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p:txBody>
      </p:sp>
      <p:sp>
        <p:nvSpPr>
          <p:cNvPr id="4" name="Rectangle 3"/>
          <p:cNvSpPr/>
          <p:nvPr/>
        </p:nvSpPr>
        <p:spPr>
          <a:xfrm>
            <a:off x="7285037" y="1938133"/>
            <a:ext cx="6216650" cy="1938992"/>
          </a:xfrm>
          <a:prstGeom prst="rect">
            <a:avLst/>
          </a:prstGeom>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rPr>
              <a:t>Accessible via</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rPr>
              <a:t>REST APIs</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rPr>
              <a:t>SDKs .NET, Java, Python</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err="1">
                <a:ln>
                  <a:noFill/>
                </a:ln>
                <a:solidFill>
                  <a:sysClr val="windowText" lastClr="000000"/>
                </a:solidFill>
                <a:effectLst/>
                <a:uLnTx/>
                <a:uFillTx/>
              </a:rPr>
              <a:t>PowerShel</a:t>
            </a:r>
            <a:r>
              <a:rPr kumimoji="0" lang="en-US" sz="2400" b="0" i="0" u="none" strike="noStrike" kern="0" cap="none" spc="0" normalizeH="0" baseline="0" noProof="0" dirty="0">
                <a:ln>
                  <a:noFill/>
                </a:ln>
                <a:solidFill>
                  <a:sysClr val="windowText" lastClr="000000"/>
                </a:solidFill>
                <a:effectLst/>
                <a:uLnTx/>
                <a:uFillTx/>
              </a:rPr>
              <a:t> cmdlets</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rPr>
              <a:t>Tools: Portal + ADL Tools for VS</a:t>
            </a:r>
          </a:p>
        </p:txBody>
      </p:sp>
    </p:spTree>
    <p:extLst>
      <p:ext uri="{BB962C8B-B14F-4D97-AF65-F5344CB8AC3E}">
        <p14:creationId xmlns:p14="http://schemas.microsoft.com/office/powerpoint/2010/main" val="250848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Typical Scenarios</a:t>
            </a:r>
          </a:p>
        </p:txBody>
      </p:sp>
      <p:sp>
        <p:nvSpPr>
          <p:cNvPr id="3" name="Rectangle 2"/>
          <p:cNvSpPr/>
          <p:nvPr/>
        </p:nvSpPr>
        <p:spPr>
          <a:xfrm>
            <a:off x="655637" y="1973262"/>
            <a:ext cx="113538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Send get help from someone in debugging a job</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Find all the jobs a specific user was submitting.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Find the top users who are wasting money by submitting jobs that use a lot of resources by failing and how much ($) they are wasting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Identify are the common sources of failures in your U-SQL jobs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Features it enables</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Job Links</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U-SQL Script &amp; Plan “Diffs” (coming after GA)</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Recurring Job Detection (coming after GA)</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66308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256727" y="1823038"/>
            <a:ext cx="527049" cy="4432616"/>
          </a:xfrm>
          <a:prstGeom prst="rect">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6623" tIns="46623" rIns="46623" bIns="46623" numCol="1" spcCol="0" rtlCol="0" fromWordArt="0" anchor="ctr" anchorCtr="0" forceAA="0" compatLnSpc="1">
            <a:prstTxWarp prst="textNoShape">
              <a:avLst/>
            </a:prstTxWarp>
            <a:noAutofit/>
          </a:bodyPr>
          <a:lstStyle/>
          <a:p>
            <a:pPr algn="ctr" defTabSz="932106" fontAlgn="base">
              <a:spcBef>
                <a:spcPct val="0"/>
              </a:spcBef>
              <a:spcAft>
                <a:spcPct val="0"/>
              </a:spcAft>
            </a:pPr>
            <a:r>
              <a:rPr lang="en-US" sz="1530" kern="0" dirty="0" err="1">
                <a:solidFill>
                  <a:schemeClr val="bg1"/>
                </a:solidFill>
                <a:latin typeface="Calibri" panose="020F0502020204030204" pitchFamily="34" charset="0"/>
                <a:ea typeface="Segoe UI" pitchFamily="34" charset="0"/>
                <a:cs typeface="Calibri" panose="020F0502020204030204" pitchFamily="34" charset="0"/>
              </a:rPr>
              <a:t>Fron</a:t>
            </a:r>
            <a:r>
              <a:rPr lang="en-US" sz="1530" kern="0" dirty="0">
                <a:solidFill>
                  <a:schemeClr val="bg1"/>
                </a:solidFill>
                <a:latin typeface="Calibri" panose="020F0502020204030204" pitchFamily="34" charset="0"/>
                <a:ea typeface="Segoe UI" pitchFamily="34" charset="0"/>
                <a:cs typeface="Calibri" panose="020F0502020204030204" pitchFamily="34" charset="0"/>
              </a:rPr>
              <a:t>-End Service</a:t>
            </a:r>
          </a:p>
        </p:txBody>
      </p:sp>
      <p:sp>
        <p:nvSpPr>
          <p:cNvPr id="4" name="Slide Number Placeholder 3"/>
          <p:cNvSpPr>
            <a:spLocks noGrp="1"/>
          </p:cNvSpPr>
          <p:nvPr>
            <p:ph type="sldNum" sz="quarter" idx="12"/>
          </p:nvPr>
        </p:nvSpPr>
        <p:spPr>
          <a:prstGeom prst="rect">
            <a:avLst/>
          </a:prstGeom>
        </p:spPr>
        <p:txBody>
          <a:bodyPr/>
          <a:lstStyle/>
          <a:p>
            <a:pPr defTabSz="932375"/>
            <a:fld id="{4F0E783B-22F8-4A20-98E2-EEDC04B6F342}" type="slidenum">
              <a:rPr lang="en-US" sz="1530" kern="0">
                <a:solidFill>
                  <a:schemeClr val="tx1">
                    <a:lumMod val="65000"/>
                    <a:lumOff val="35000"/>
                  </a:schemeClr>
                </a:solidFill>
                <a:latin typeface="Calibri" panose="020F0502020204030204" pitchFamily="34" charset="0"/>
                <a:cs typeface="Calibri" panose="020F0502020204030204" pitchFamily="34" charset="0"/>
              </a:rPr>
              <a:pPr defTabSz="932375"/>
              <a:t>5</a:t>
            </a:fld>
            <a:endParaRPr lang="en-US" sz="1530" kern="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2" name="Cloud 31"/>
          <p:cNvSpPr/>
          <p:nvPr/>
        </p:nvSpPr>
        <p:spPr>
          <a:xfrm>
            <a:off x="3807506" y="388585"/>
            <a:ext cx="8628086" cy="6593405"/>
          </a:xfrm>
          <a:prstGeom prst="cloud">
            <a:avLst/>
          </a:prstGeom>
          <a:solidFill>
            <a:schemeClr val="bg1"/>
          </a:solidFill>
          <a:ln w="19050">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32375"/>
            <a:endParaRPr lang="en-US" sz="3264" b="1" kern="0" dirty="0">
              <a:solidFill>
                <a:schemeClr val="bg2"/>
              </a:solidFill>
              <a:latin typeface="Calibri" panose="020F0502020204030204" pitchFamily="34" charset="0"/>
              <a:cs typeface="Calibri" panose="020F0502020204030204" pitchFamily="34" charset="0"/>
            </a:endParaRPr>
          </a:p>
        </p:txBody>
      </p:sp>
      <p:cxnSp>
        <p:nvCxnSpPr>
          <p:cNvPr id="49" name="Straight Arrow Connector 48"/>
          <p:cNvCxnSpPr>
            <a:cxnSpLocks/>
          </p:cNvCxnSpPr>
          <p:nvPr/>
        </p:nvCxnSpPr>
        <p:spPr>
          <a:xfrm flipV="1">
            <a:off x="7252407" y="2811015"/>
            <a:ext cx="2387229" cy="13136"/>
          </a:xfrm>
          <a:prstGeom prst="straightConnector1">
            <a:avLst/>
          </a:prstGeom>
          <a:ln w="57150">
            <a:solidFill>
              <a:schemeClr val="tx1">
                <a:lumMod val="65000"/>
                <a:lumOff val="35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51" name="Straight Arrow Connector 50"/>
          <p:cNvCxnSpPr>
            <a:cxnSpLocks/>
          </p:cNvCxnSpPr>
          <p:nvPr/>
        </p:nvCxnSpPr>
        <p:spPr>
          <a:xfrm flipV="1">
            <a:off x="7360143" y="3302970"/>
            <a:ext cx="2279494" cy="912164"/>
          </a:xfrm>
          <a:prstGeom prst="straightConnector1">
            <a:avLst/>
          </a:prstGeom>
          <a:ln w="57150">
            <a:solidFill>
              <a:schemeClr val="tx1">
                <a:lumMod val="65000"/>
                <a:lumOff val="35000"/>
              </a:schemeClr>
            </a:solidFill>
            <a:tailEnd type="arrow"/>
          </a:ln>
        </p:spPr>
        <p:style>
          <a:lnRef idx="3">
            <a:schemeClr val="accent2"/>
          </a:lnRef>
          <a:fillRef idx="0">
            <a:schemeClr val="accent2"/>
          </a:fillRef>
          <a:effectRef idx="2">
            <a:schemeClr val="accent2"/>
          </a:effectRef>
          <a:fontRef idx="minor">
            <a:schemeClr val="tx1"/>
          </a:fontRef>
        </p:style>
      </p:cxnSp>
      <p:grpSp>
        <p:nvGrpSpPr>
          <p:cNvPr id="86" name="Group 85"/>
          <p:cNvGrpSpPr/>
          <p:nvPr/>
        </p:nvGrpSpPr>
        <p:grpSpPr>
          <a:xfrm flipH="1">
            <a:off x="6197291" y="4621360"/>
            <a:ext cx="2806972" cy="699302"/>
            <a:chOff x="3785730" y="4191050"/>
            <a:chExt cx="2767470" cy="685749"/>
          </a:xfrm>
        </p:grpSpPr>
        <p:cxnSp>
          <p:nvCxnSpPr>
            <p:cNvPr id="56" name="Straight Arrow Connector 55"/>
            <p:cNvCxnSpPr/>
            <p:nvPr/>
          </p:nvCxnSpPr>
          <p:spPr>
            <a:xfrm flipH="1" flipV="1">
              <a:off x="3785730" y="4191050"/>
              <a:ext cx="2767470" cy="228549"/>
            </a:xfrm>
            <a:prstGeom prst="straightConnector1">
              <a:avLst/>
            </a:prstGeom>
            <a:ln w="57150">
              <a:solidFill>
                <a:schemeClr val="tx1">
                  <a:lumMod val="65000"/>
                  <a:lumOff val="35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rot="10800000" flipV="1">
              <a:off x="3810000" y="4571999"/>
              <a:ext cx="2743200" cy="304800"/>
            </a:xfrm>
            <a:prstGeom prst="straightConnector1">
              <a:avLst/>
            </a:prstGeom>
            <a:ln w="57150">
              <a:solidFill>
                <a:schemeClr val="tx1">
                  <a:lumMod val="65000"/>
                  <a:lumOff val="35000"/>
                </a:schemeClr>
              </a:solidFill>
              <a:tailEnd type="arrow"/>
            </a:ln>
          </p:spPr>
          <p:style>
            <a:lnRef idx="3">
              <a:schemeClr val="accent2"/>
            </a:lnRef>
            <a:fillRef idx="0">
              <a:schemeClr val="accent2"/>
            </a:fillRef>
            <a:effectRef idx="2">
              <a:schemeClr val="accent2"/>
            </a:effectRef>
            <a:fontRef idx="minor">
              <a:schemeClr val="tx1"/>
            </a:fontRef>
          </p:style>
        </p:cxnSp>
      </p:grpSp>
      <p:sp>
        <p:nvSpPr>
          <p:cNvPr id="58" name="TextBox 57"/>
          <p:cNvSpPr txBox="1"/>
          <p:nvPr/>
        </p:nvSpPr>
        <p:spPr>
          <a:xfrm>
            <a:off x="6446008" y="5372245"/>
            <a:ext cx="2480166" cy="469039"/>
          </a:xfrm>
          <a:prstGeom prst="rect">
            <a:avLst/>
          </a:prstGeom>
          <a:noFill/>
          <a:ln>
            <a:noFill/>
          </a:ln>
        </p:spPr>
        <p:txBody>
          <a:bodyPr wrap="none" rtlCol="0">
            <a:spAutoFit/>
          </a:bodyPr>
          <a:lstStyle/>
          <a:p>
            <a:pPr defTabSz="932375"/>
            <a:r>
              <a:rPr lang="en-US" sz="2448" kern="0" dirty="0">
                <a:ln w="0"/>
                <a:solidFill>
                  <a:schemeClr val="tx1">
                    <a:lumMod val="65000"/>
                    <a:lumOff val="35000"/>
                  </a:schemeClr>
                </a:solidFill>
                <a:latin typeface="Calibri" panose="020F0502020204030204" pitchFamily="34" charset="0"/>
                <a:cs typeface="Calibri" panose="020F0502020204030204" pitchFamily="34" charset="0"/>
              </a:rPr>
              <a:t>Vertex Scheduling</a:t>
            </a:r>
          </a:p>
        </p:txBody>
      </p:sp>
      <p:cxnSp>
        <p:nvCxnSpPr>
          <p:cNvPr id="59" name="Straight Arrow Connector 58"/>
          <p:cNvCxnSpPr>
            <a:cxnSpLocks/>
          </p:cNvCxnSpPr>
          <p:nvPr/>
        </p:nvCxnSpPr>
        <p:spPr>
          <a:xfrm flipV="1">
            <a:off x="2809647" y="2201742"/>
            <a:ext cx="417357" cy="1"/>
          </a:xfrm>
          <a:prstGeom prst="straightConnector1">
            <a:avLst/>
          </a:prstGeom>
          <a:ln w="57150">
            <a:solidFill>
              <a:schemeClr val="bg1">
                <a:lumMod val="75000"/>
              </a:schemeClr>
            </a:solidFill>
            <a:tailEnd type="arrow"/>
          </a:ln>
        </p:spPr>
        <p:style>
          <a:lnRef idx="3">
            <a:schemeClr val="accent2"/>
          </a:lnRef>
          <a:fillRef idx="0">
            <a:schemeClr val="accent2"/>
          </a:fillRef>
          <a:effectRef idx="2">
            <a:schemeClr val="accent2"/>
          </a:effectRef>
          <a:fontRef idx="minor">
            <a:schemeClr val="tx1"/>
          </a:fontRef>
        </p:style>
      </p:cxnSp>
      <p:sp>
        <p:nvSpPr>
          <p:cNvPr id="82" name="TextBox 81"/>
          <p:cNvSpPr txBox="1"/>
          <p:nvPr/>
        </p:nvSpPr>
        <p:spPr>
          <a:xfrm>
            <a:off x="6422108" y="1943145"/>
            <a:ext cx="1340432" cy="469039"/>
          </a:xfrm>
          <a:prstGeom prst="rect">
            <a:avLst/>
          </a:prstGeom>
          <a:noFill/>
          <a:ln>
            <a:noFill/>
          </a:ln>
        </p:spPr>
        <p:txBody>
          <a:bodyPr wrap="none" rtlCol="0">
            <a:spAutoFit/>
          </a:bodyPr>
          <a:lstStyle/>
          <a:p>
            <a:pPr defTabSz="932375"/>
            <a:r>
              <a:rPr lang="en-US" sz="2448" kern="0" dirty="0">
                <a:ln w="0"/>
                <a:solidFill>
                  <a:schemeClr val="tx1">
                    <a:lumMod val="65000"/>
                    <a:lumOff val="35000"/>
                  </a:schemeClr>
                </a:solidFill>
                <a:latin typeface="Calibri" panose="020F0502020204030204" pitchFamily="34" charset="0"/>
                <a:cs typeface="Calibri" panose="020F0502020204030204" pitchFamily="34" charset="0"/>
              </a:rPr>
              <a:t>Compiler</a:t>
            </a:r>
          </a:p>
        </p:txBody>
      </p:sp>
      <p:sp>
        <p:nvSpPr>
          <p:cNvPr id="83" name="TextBox 82"/>
          <p:cNvSpPr txBox="1"/>
          <p:nvPr/>
        </p:nvSpPr>
        <p:spPr>
          <a:xfrm>
            <a:off x="9870790" y="5759029"/>
            <a:ext cx="1268296" cy="469039"/>
          </a:xfrm>
          <a:prstGeom prst="rect">
            <a:avLst/>
          </a:prstGeom>
          <a:noFill/>
          <a:ln>
            <a:noFill/>
          </a:ln>
        </p:spPr>
        <p:txBody>
          <a:bodyPr wrap="none" rtlCol="0">
            <a:spAutoFit/>
          </a:bodyPr>
          <a:lstStyle/>
          <a:p>
            <a:pPr defTabSz="932375"/>
            <a:r>
              <a:rPr lang="en-US" sz="2448" kern="0" dirty="0">
                <a:ln w="0"/>
                <a:solidFill>
                  <a:schemeClr val="tx1">
                    <a:lumMod val="65000"/>
                    <a:lumOff val="35000"/>
                  </a:schemeClr>
                </a:solidFill>
                <a:latin typeface="Calibri" panose="020F0502020204030204" pitchFamily="34" charset="0"/>
                <a:cs typeface="Calibri" panose="020F0502020204030204" pitchFamily="34" charset="0"/>
              </a:rPr>
              <a:t>Runtime</a:t>
            </a:r>
            <a:endParaRPr lang="en-US" sz="1530" kern="0" dirty="0">
              <a:ln w="0"/>
              <a:solidFill>
                <a:schemeClr val="tx1">
                  <a:lumMod val="65000"/>
                  <a:lumOff val="35000"/>
                </a:schemeClr>
              </a:solidFill>
              <a:latin typeface="Calibri" panose="020F0502020204030204" pitchFamily="34" charset="0"/>
              <a:cs typeface="Calibri" panose="020F0502020204030204" pitchFamily="34" charset="0"/>
            </a:endParaRPr>
          </a:p>
        </p:txBody>
      </p:sp>
      <p:sp>
        <p:nvSpPr>
          <p:cNvPr id="85" name="TextBox 84"/>
          <p:cNvSpPr txBox="1"/>
          <p:nvPr/>
        </p:nvSpPr>
        <p:spPr>
          <a:xfrm>
            <a:off x="699724" y="1587177"/>
            <a:ext cx="1834156" cy="469039"/>
          </a:xfrm>
          <a:prstGeom prst="rect">
            <a:avLst/>
          </a:prstGeom>
          <a:noFill/>
        </p:spPr>
        <p:txBody>
          <a:bodyPr wrap="none" rtlCol="0">
            <a:spAutoFit/>
          </a:bodyPr>
          <a:lstStyle/>
          <a:p>
            <a:pPr defTabSz="932375"/>
            <a:r>
              <a:rPr lang="en-US" sz="2448" kern="0" dirty="0">
                <a:ln w="0"/>
                <a:solidFill>
                  <a:schemeClr val="tx1">
                    <a:lumMod val="65000"/>
                    <a:lumOff val="35000"/>
                  </a:schemeClr>
                </a:solidFill>
                <a:latin typeface="Calibri" panose="020F0502020204030204" pitchFamily="34" charset="0"/>
                <a:cs typeface="Calibri" panose="020F0502020204030204" pitchFamily="34" charset="0"/>
              </a:rPr>
              <a:t>Visual Studio</a:t>
            </a:r>
          </a:p>
        </p:txBody>
      </p:sp>
      <p:sp>
        <p:nvSpPr>
          <p:cNvPr id="45" name="TextBox 44"/>
          <p:cNvSpPr txBox="1"/>
          <p:nvPr/>
        </p:nvSpPr>
        <p:spPr>
          <a:xfrm>
            <a:off x="777653" y="5177843"/>
            <a:ext cx="1633781" cy="469039"/>
          </a:xfrm>
          <a:prstGeom prst="rect">
            <a:avLst/>
          </a:prstGeom>
          <a:noFill/>
        </p:spPr>
        <p:txBody>
          <a:bodyPr wrap="none" rtlCol="0">
            <a:spAutoFit/>
          </a:bodyPr>
          <a:lstStyle>
            <a:defPPr>
              <a:defRPr lang="en-US"/>
            </a:defPPr>
            <a:lvl1pPr defTabSz="914363">
              <a:defRPr>
                <a:ln w="0"/>
                <a:solidFill>
                  <a:srgbClr val="FFFFFF"/>
                </a:solidFill>
                <a:latin typeface="Segoe UI Light"/>
              </a:defRPr>
            </a:lvl1pPr>
          </a:lstStyle>
          <a:p>
            <a:pPr defTabSz="776979"/>
            <a:r>
              <a:rPr lang="en-US" sz="2448" kern="0" dirty="0">
                <a:solidFill>
                  <a:schemeClr val="tx1">
                    <a:lumMod val="65000"/>
                    <a:lumOff val="35000"/>
                  </a:schemeClr>
                </a:solidFill>
                <a:latin typeface="Calibri" panose="020F0502020204030204" pitchFamily="34" charset="0"/>
                <a:cs typeface="Calibri" panose="020F0502020204030204" pitchFamily="34" charset="0"/>
              </a:rPr>
              <a:t>Portal / API</a:t>
            </a:r>
          </a:p>
        </p:txBody>
      </p:sp>
      <p:sp>
        <p:nvSpPr>
          <p:cNvPr id="62" name="Rectangle 61"/>
          <p:cNvSpPr/>
          <p:nvPr/>
        </p:nvSpPr>
        <p:spPr>
          <a:xfrm>
            <a:off x="160388" y="188772"/>
            <a:ext cx="7514764" cy="976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375"/>
            <a:r>
              <a:rPr lang="nb-NO" sz="4894" kern="0" dirty="0">
                <a:solidFill>
                  <a:schemeClr val="tx1">
                    <a:lumMod val="65000"/>
                    <a:lumOff val="35000"/>
                  </a:schemeClr>
                </a:solidFill>
                <a:latin typeface="Calibri" panose="020F0502020204030204" pitchFamily="34" charset="0"/>
                <a:cs typeface="Calibri" panose="020F0502020204030204" pitchFamily="34" charset="0"/>
              </a:rPr>
              <a:t>Query Store Architecture</a:t>
            </a:r>
            <a:endParaRPr lang="en-US" sz="4894" kern="0" dirty="0">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6" name="Group 5"/>
          <p:cNvGrpSpPr/>
          <p:nvPr/>
        </p:nvGrpSpPr>
        <p:grpSpPr>
          <a:xfrm>
            <a:off x="6360262" y="2478857"/>
            <a:ext cx="769945" cy="1066306"/>
            <a:chOff x="6000659" y="7489711"/>
            <a:chExt cx="1447800" cy="2005079"/>
          </a:xfrm>
        </p:grpSpPr>
        <p:sp>
          <p:nvSpPr>
            <p:cNvPr id="68" name="Oval 67"/>
            <p:cNvSpPr/>
            <p:nvPr/>
          </p:nvSpPr>
          <p:spPr>
            <a:xfrm>
              <a:off x="6915059" y="7489711"/>
              <a:ext cx="228600" cy="228600"/>
            </a:xfrm>
            <a:prstGeom prst="ellipse">
              <a:avLst/>
            </a:prstGeom>
            <a:solidFill>
              <a:srgbClr val="00B0F0"/>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69" name="Oval 68"/>
            <p:cNvSpPr/>
            <p:nvPr/>
          </p:nvSpPr>
          <p:spPr>
            <a:xfrm>
              <a:off x="6610259" y="7830954"/>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dirty="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70" name="Straight Connector 69"/>
            <p:cNvCxnSpPr>
              <a:stCxn id="69" idx="7"/>
              <a:endCxn id="68" idx="3"/>
            </p:cNvCxnSpPr>
            <p:nvPr/>
          </p:nvCxnSpPr>
          <p:spPr>
            <a:xfrm flipV="1">
              <a:off x="6805381" y="7684833"/>
              <a:ext cx="143156"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19859" y="7830952"/>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72" name="Straight Connector 71"/>
            <p:cNvCxnSpPr>
              <a:stCxn id="71" idx="1"/>
              <a:endCxn id="68" idx="5"/>
            </p:cNvCxnSpPr>
            <p:nvPr/>
          </p:nvCxnSpPr>
          <p:spPr>
            <a:xfrm flipH="1" flipV="1">
              <a:off x="7110181" y="7684833"/>
              <a:ext cx="143156"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305459" y="8205675"/>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74" name="Oval 73"/>
            <p:cNvSpPr/>
            <p:nvPr/>
          </p:nvSpPr>
          <p:spPr>
            <a:xfrm>
              <a:off x="6000659" y="8546918"/>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75" name="Straight Connector 74"/>
            <p:cNvCxnSpPr>
              <a:stCxn id="74" idx="7"/>
              <a:endCxn id="73" idx="3"/>
            </p:cNvCxnSpPr>
            <p:nvPr/>
          </p:nvCxnSpPr>
          <p:spPr>
            <a:xfrm flipV="1">
              <a:off x="6195781" y="8400797"/>
              <a:ext cx="143156"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610259" y="8546916"/>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77" name="Straight Connector 76"/>
            <p:cNvCxnSpPr>
              <a:stCxn id="76" idx="1"/>
              <a:endCxn id="73" idx="5"/>
            </p:cNvCxnSpPr>
            <p:nvPr/>
          </p:nvCxnSpPr>
          <p:spPr>
            <a:xfrm flipH="1" flipV="1">
              <a:off x="6500581" y="8400797"/>
              <a:ext cx="143156"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7"/>
              <a:endCxn id="69" idx="3"/>
            </p:cNvCxnSpPr>
            <p:nvPr/>
          </p:nvCxnSpPr>
          <p:spPr>
            <a:xfrm flipV="1">
              <a:off x="6500581" y="8026076"/>
              <a:ext cx="143156" cy="2130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07973" y="8924947"/>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81" name="Oval 80"/>
            <p:cNvSpPr/>
            <p:nvPr/>
          </p:nvSpPr>
          <p:spPr>
            <a:xfrm>
              <a:off x="6303173" y="9266190"/>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84" name="Straight Connector 83"/>
            <p:cNvCxnSpPr>
              <a:stCxn id="81" idx="7"/>
              <a:endCxn id="80" idx="3"/>
            </p:cNvCxnSpPr>
            <p:nvPr/>
          </p:nvCxnSpPr>
          <p:spPr>
            <a:xfrm flipV="1">
              <a:off x="6499540" y="9120069"/>
              <a:ext cx="142953"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912773" y="9266188"/>
              <a:ext cx="230886" cy="228600"/>
            </a:xfrm>
            <a:prstGeom prst="ellipse">
              <a:avLst/>
            </a:prstGeom>
            <a:solidFill>
              <a:srgbClr val="E6368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89" name="Straight Connector 88"/>
            <p:cNvCxnSpPr>
              <a:stCxn id="88" idx="1"/>
              <a:endCxn id="80" idx="5"/>
            </p:cNvCxnSpPr>
            <p:nvPr/>
          </p:nvCxnSpPr>
          <p:spPr>
            <a:xfrm flipH="1" flipV="1">
              <a:off x="6804340" y="9120069"/>
              <a:ext cx="142953"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0"/>
              <a:endCxn id="76" idx="4"/>
            </p:cNvCxnSpPr>
            <p:nvPr/>
          </p:nvCxnSpPr>
          <p:spPr>
            <a:xfrm flipV="1">
              <a:off x="6723416" y="8775516"/>
              <a:ext cx="1143" cy="14943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18716" y="8239153"/>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92" name="Straight Connector 91"/>
            <p:cNvCxnSpPr>
              <a:stCxn id="91" idx="0"/>
              <a:endCxn id="71" idx="4"/>
            </p:cNvCxnSpPr>
            <p:nvPr/>
          </p:nvCxnSpPr>
          <p:spPr>
            <a:xfrm flipV="1">
              <a:off x="7333016" y="8059552"/>
              <a:ext cx="1143" cy="17960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216430" y="8617184"/>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cxnSp>
          <p:nvCxnSpPr>
            <p:cNvPr id="94" name="Straight Connector 93"/>
            <p:cNvCxnSpPr>
              <a:stCxn id="93" idx="0"/>
              <a:endCxn id="91" idx="4"/>
            </p:cNvCxnSpPr>
            <p:nvPr/>
          </p:nvCxnSpPr>
          <p:spPr>
            <a:xfrm flipV="1">
              <a:off x="7331873" y="8467753"/>
              <a:ext cx="1143" cy="14943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 name="Freeform 138"/>
          <p:cNvSpPr>
            <a:spLocks noEditPoints="1"/>
          </p:cNvSpPr>
          <p:nvPr/>
        </p:nvSpPr>
        <p:spPr bwMode="auto">
          <a:xfrm>
            <a:off x="45481" y="1449227"/>
            <a:ext cx="510669" cy="505805"/>
          </a:xfrm>
          <a:custGeom>
            <a:avLst/>
            <a:gdLst>
              <a:gd name="T0" fmla="*/ 237 w 315"/>
              <a:gd name="T1" fmla="*/ 214 h 312"/>
              <a:gd name="T2" fmla="*/ 160 w 315"/>
              <a:gd name="T3" fmla="*/ 154 h 312"/>
              <a:gd name="T4" fmla="*/ 237 w 315"/>
              <a:gd name="T5" fmla="*/ 93 h 312"/>
              <a:gd name="T6" fmla="*/ 237 w 315"/>
              <a:gd name="T7" fmla="*/ 214 h 312"/>
              <a:gd name="T8" fmla="*/ 35 w 315"/>
              <a:gd name="T9" fmla="*/ 198 h 312"/>
              <a:gd name="T10" fmla="*/ 35 w 315"/>
              <a:gd name="T11" fmla="*/ 111 h 312"/>
              <a:gd name="T12" fmla="*/ 77 w 315"/>
              <a:gd name="T13" fmla="*/ 155 h 312"/>
              <a:gd name="T14" fmla="*/ 35 w 315"/>
              <a:gd name="T15" fmla="*/ 198 h 312"/>
              <a:gd name="T16" fmla="*/ 239 w 315"/>
              <a:gd name="T17" fmla="*/ 0 h 312"/>
              <a:gd name="T18" fmla="*/ 116 w 315"/>
              <a:gd name="T19" fmla="*/ 115 h 312"/>
              <a:gd name="T20" fmla="*/ 40 w 315"/>
              <a:gd name="T21" fmla="*/ 62 h 312"/>
              <a:gd name="T22" fmla="*/ 0 w 315"/>
              <a:gd name="T23" fmla="*/ 76 h 312"/>
              <a:gd name="T24" fmla="*/ 0 w 315"/>
              <a:gd name="T25" fmla="*/ 232 h 312"/>
              <a:gd name="T26" fmla="*/ 27 w 315"/>
              <a:gd name="T27" fmla="*/ 251 h 312"/>
              <a:gd name="T28" fmla="*/ 113 w 315"/>
              <a:gd name="T29" fmla="*/ 188 h 312"/>
              <a:gd name="T30" fmla="*/ 238 w 315"/>
              <a:gd name="T31" fmla="*/ 312 h 312"/>
              <a:gd name="T32" fmla="*/ 315 w 315"/>
              <a:gd name="T33" fmla="*/ 281 h 312"/>
              <a:gd name="T34" fmla="*/ 315 w 315"/>
              <a:gd name="T35" fmla="*/ 32 h 312"/>
              <a:gd name="T36" fmla="*/ 239 w 315"/>
              <a:gd name="T3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5" h="312">
                <a:moveTo>
                  <a:pt x="237" y="214"/>
                </a:moveTo>
                <a:lnTo>
                  <a:pt x="160" y="154"/>
                </a:lnTo>
                <a:lnTo>
                  <a:pt x="237" y="93"/>
                </a:lnTo>
                <a:lnTo>
                  <a:pt x="237" y="214"/>
                </a:lnTo>
                <a:close/>
                <a:moveTo>
                  <a:pt x="35" y="198"/>
                </a:moveTo>
                <a:lnTo>
                  <a:pt x="35" y="111"/>
                </a:lnTo>
                <a:lnTo>
                  <a:pt x="77" y="155"/>
                </a:lnTo>
                <a:lnTo>
                  <a:pt x="35" y="198"/>
                </a:lnTo>
                <a:close/>
                <a:moveTo>
                  <a:pt x="239" y="0"/>
                </a:moveTo>
                <a:lnTo>
                  <a:pt x="116" y="115"/>
                </a:lnTo>
                <a:lnTo>
                  <a:pt x="40" y="62"/>
                </a:lnTo>
                <a:lnTo>
                  <a:pt x="0" y="76"/>
                </a:lnTo>
                <a:lnTo>
                  <a:pt x="0" y="232"/>
                </a:lnTo>
                <a:lnTo>
                  <a:pt x="27" y="251"/>
                </a:lnTo>
                <a:lnTo>
                  <a:pt x="113" y="188"/>
                </a:lnTo>
                <a:lnTo>
                  <a:pt x="238" y="312"/>
                </a:lnTo>
                <a:lnTo>
                  <a:pt x="315" y="281"/>
                </a:lnTo>
                <a:lnTo>
                  <a:pt x="315" y="32"/>
                </a:lnTo>
                <a:lnTo>
                  <a:pt x="239" y="0"/>
                </a:lnTo>
                <a:close/>
              </a:path>
            </a:pathLst>
          </a:custGeom>
          <a:solidFill>
            <a:schemeClr val="tx1">
              <a:lumMod val="65000"/>
              <a:lumOff val="35000"/>
            </a:schemeClr>
          </a:solidFill>
          <a:ln>
            <a:noFill/>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29" name="Group 28"/>
          <p:cNvGrpSpPr/>
          <p:nvPr/>
        </p:nvGrpSpPr>
        <p:grpSpPr>
          <a:xfrm>
            <a:off x="-58503" y="5153640"/>
            <a:ext cx="628123" cy="552037"/>
            <a:chOff x="3998913" y="-169862"/>
            <a:chExt cx="615950" cy="541338"/>
          </a:xfrm>
          <a:solidFill>
            <a:schemeClr val="tx1">
              <a:lumMod val="65000"/>
              <a:lumOff val="35000"/>
            </a:schemeClr>
          </a:solidFill>
        </p:grpSpPr>
        <p:sp>
          <p:nvSpPr>
            <p:cNvPr id="13" name="Freeform 142"/>
            <p:cNvSpPr>
              <a:spLocks noEditPoints="1"/>
            </p:cNvSpPr>
            <p:nvPr/>
          </p:nvSpPr>
          <p:spPr bwMode="auto">
            <a:xfrm>
              <a:off x="3998913" y="-169862"/>
              <a:ext cx="615950" cy="541338"/>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4" name="Freeform 143"/>
            <p:cNvSpPr>
              <a:spLocks/>
            </p:cNvSpPr>
            <p:nvPr/>
          </p:nvSpPr>
          <p:spPr bwMode="auto">
            <a:xfrm>
              <a:off x="4111625" y="104775"/>
              <a:ext cx="71438" cy="179388"/>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5" name="Freeform 144"/>
            <p:cNvSpPr>
              <a:spLocks/>
            </p:cNvSpPr>
            <p:nvPr/>
          </p:nvSpPr>
          <p:spPr bwMode="auto">
            <a:xfrm>
              <a:off x="4168775" y="-30162"/>
              <a:ext cx="142875" cy="142875"/>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8" name="Freeform 145"/>
            <p:cNvSpPr>
              <a:spLocks/>
            </p:cNvSpPr>
            <p:nvPr/>
          </p:nvSpPr>
          <p:spPr bwMode="auto">
            <a:xfrm>
              <a:off x="4298950" y="-85725"/>
              <a:ext cx="193675" cy="80963"/>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0" name="Freeform 146"/>
            <p:cNvSpPr>
              <a:spLocks/>
            </p:cNvSpPr>
            <p:nvPr/>
          </p:nvSpPr>
          <p:spPr bwMode="auto">
            <a:xfrm>
              <a:off x="4103688" y="-63500"/>
              <a:ext cx="65088" cy="168275"/>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1" name="Freeform 147"/>
            <p:cNvSpPr>
              <a:spLocks/>
            </p:cNvSpPr>
            <p:nvPr/>
          </p:nvSpPr>
          <p:spPr bwMode="auto">
            <a:xfrm>
              <a:off x="4183063" y="112713"/>
              <a:ext cx="320675" cy="157163"/>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2" name="Freeform 148"/>
            <p:cNvSpPr>
              <a:spLocks/>
            </p:cNvSpPr>
            <p:nvPr/>
          </p:nvSpPr>
          <p:spPr bwMode="auto">
            <a:xfrm>
              <a:off x="4144963" y="66675"/>
              <a:ext cx="60325" cy="82550"/>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3" name="Freeform 149"/>
            <p:cNvSpPr>
              <a:spLocks/>
            </p:cNvSpPr>
            <p:nvPr/>
          </p:nvSpPr>
          <p:spPr bwMode="auto">
            <a:xfrm>
              <a:off x="4311650" y="-4762"/>
              <a:ext cx="227013" cy="18732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4" name="Freeform 150"/>
            <p:cNvSpPr>
              <a:spLocks/>
            </p:cNvSpPr>
            <p:nvPr/>
          </p:nvSpPr>
          <p:spPr bwMode="auto">
            <a:xfrm>
              <a:off x="4202113" y="-123825"/>
              <a:ext cx="96838" cy="93663"/>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5" name="Freeform 151"/>
            <p:cNvSpPr>
              <a:spLocks/>
            </p:cNvSpPr>
            <p:nvPr/>
          </p:nvSpPr>
          <p:spPr bwMode="auto">
            <a:xfrm>
              <a:off x="4265613" y="-50800"/>
              <a:ext cx="77788" cy="65088"/>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6" name="Freeform 152"/>
            <p:cNvSpPr>
              <a:spLocks/>
            </p:cNvSpPr>
            <p:nvPr/>
          </p:nvSpPr>
          <p:spPr bwMode="auto">
            <a:xfrm>
              <a:off x="4391025" y="53975"/>
              <a:ext cx="114300" cy="114300"/>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7" name="Freeform 153"/>
            <p:cNvSpPr>
              <a:spLocks/>
            </p:cNvSpPr>
            <p:nvPr/>
          </p:nvSpPr>
          <p:spPr bwMode="auto">
            <a:xfrm>
              <a:off x="4286250" y="182563"/>
              <a:ext cx="106363" cy="104775"/>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28" name="Freeform 154"/>
            <p:cNvSpPr>
              <a:spLocks/>
            </p:cNvSpPr>
            <p:nvPr/>
          </p:nvSpPr>
          <p:spPr bwMode="auto">
            <a:xfrm>
              <a:off x="4097338" y="25400"/>
              <a:ext cx="161925" cy="158750"/>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grpSp>
        <p:nvGrpSpPr>
          <p:cNvPr id="65" name="Group 64"/>
          <p:cNvGrpSpPr/>
          <p:nvPr/>
        </p:nvGrpSpPr>
        <p:grpSpPr>
          <a:xfrm>
            <a:off x="3410543" y="5421681"/>
            <a:ext cx="356744" cy="299592"/>
            <a:chOff x="4586288" y="-20637"/>
            <a:chExt cx="614363" cy="515938"/>
          </a:xfrm>
          <a:solidFill>
            <a:schemeClr val="bg1"/>
          </a:solidFill>
        </p:grpSpPr>
        <p:sp>
          <p:nvSpPr>
            <p:cNvPr id="46" name="Oval 158"/>
            <p:cNvSpPr>
              <a:spLocks noChangeArrowheads="1"/>
            </p:cNvSpPr>
            <p:nvPr/>
          </p:nvSpPr>
          <p:spPr bwMode="auto">
            <a:xfrm>
              <a:off x="4949825" y="155575"/>
              <a:ext cx="58738" cy="58738"/>
            </a:xfrm>
            <a:prstGeom prst="ellipse">
              <a:avLst/>
            </a:pr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63" name="Freeform 159"/>
            <p:cNvSpPr>
              <a:spLocks/>
            </p:cNvSpPr>
            <p:nvPr/>
          </p:nvSpPr>
          <p:spPr bwMode="auto">
            <a:xfrm>
              <a:off x="4795838" y="255588"/>
              <a:ext cx="60325" cy="60325"/>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64" name="Freeform 160"/>
            <p:cNvSpPr>
              <a:spLocks noEditPoints="1"/>
            </p:cNvSpPr>
            <p:nvPr/>
          </p:nvSpPr>
          <p:spPr bwMode="auto">
            <a:xfrm>
              <a:off x="4586288" y="-20637"/>
              <a:ext cx="614363" cy="515938"/>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grpSp>
        <p:nvGrpSpPr>
          <p:cNvPr id="106" name="Group 105"/>
          <p:cNvGrpSpPr/>
          <p:nvPr/>
        </p:nvGrpSpPr>
        <p:grpSpPr>
          <a:xfrm>
            <a:off x="9362041" y="4288616"/>
            <a:ext cx="611934" cy="621648"/>
            <a:chOff x="5348288" y="-112713"/>
            <a:chExt cx="600075" cy="609601"/>
          </a:xfrm>
          <a:solidFill>
            <a:schemeClr val="bg1">
              <a:lumMod val="50000"/>
            </a:schemeClr>
          </a:solidFill>
        </p:grpSpPr>
        <p:sp>
          <p:nvSpPr>
            <p:cNvPr id="103"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4"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5"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grpSp>
        <p:nvGrpSpPr>
          <p:cNvPr id="107" name="Group 106"/>
          <p:cNvGrpSpPr/>
          <p:nvPr/>
        </p:nvGrpSpPr>
        <p:grpSpPr>
          <a:xfrm>
            <a:off x="10205344" y="4292860"/>
            <a:ext cx="611934" cy="621648"/>
            <a:chOff x="5348288" y="-112713"/>
            <a:chExt cx="600075" cy="609601"/>
          </a:xfrm>
          <a:solidFill>
            <a:schemeClr val="bg1">
              <a:lumMod val="50000"/>
            </a:schemeClr>
          </a:solidFill>
        </p:grpSpPr>
        <p:sp>
          <p:nvSpPr>
            <p:cNvPr id="108"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9"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10"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grpSp>
        <p:nvGrpSpPr>
          <p:cNvPr id="111" name="Group 110"/>
          <p:cNvGrpSpPr/>
          <p:nvPr/>
        </p:nvGrpSpPr>
        <p:grpSpPr>
          <a:xfrm>
            <a:off x="9350433" y="5182873"/>
            <a:ext cx="611934" cy="621648"/>
            <a:chOff x="5348288" y="-112713"/>
            <a:chExt cx="600075" cy="609601"/>
          </a:xfrm>
          <a:solidFill>
            <a:schemeClr val="bg1">
              <a:lumMod val="50000"/>
            </a:schemeClr>
          </a:solidFill>
        </p:grpSpPr>
        <p:sp>
          <p:nvSpPr>
            <p:cNvPr id="112"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13"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14"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grpSp>
        <p:nvGrpSpPr>
          <p:cNvPr id="115" name="Group 114"/>
          <p:cNvGrpSpPr/>
          <p:nvPr/>
        </p:nvGrpSpPr>
        <p:grpSpPr>
          <a:xfrm>
            <a:off x="10199762" y="5192310"/>
            <a:ext cx="611934" cy="621648"/>
            <a:chOff x="5348288" y="-112713"/>
            <a:chExt cx="600075" cy="609601"/>
          </a:xfrm>
          <a:solidFill>
            <a:schemeClr val="bg1">
              <a:lumMod val="50000"/>
            </a:schemeClr>
          </a:solidFill>
        </p:grpSpPr>
        <p:sp>
          <p:nvSpPr>
            <p:cNvPr id="116"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17"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sp>
          <p:nvSpPr>
            <p:cNvPr id="118"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sp>
        <p:nvSpPr>
          <p:cNvPr id="120" name="Freeform 170"/>
          <p:cNvSpPr>
            <a:spLocks noEditPoints="1"/>
          </p:cNvSpPr>
          <p:nvPr/>
        </p:nvSpPr>
        <p:spPr bwMode="auto">
          <a:xfrm>
            <a:off x="5498895" y="4832054"/>
            <a:ext cx="611934" cy="191027"/>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1">
              <a:lumMod val="50000"/>
            </a:schemeClr>
          </a:solidFill>
          <a:ln w="0">
            <a:noFill/>
            <a:prstDash val="solid"/>
            <a:round/>
            <a:headEnd/>
            <a:tailEnd/>
          </a:ln>
        </p:spPr>
        <p:txBody>
          <a:bodyPr vert="horz" wrap="square" lIns="93247" tIns="46623" rIns="93247" bIns="46623" numCol="1" anchor="t" anchorCtr="0" compatLnSpc="1">
            <a:prstTxWarp prst="textNoShape">
              <a:avLst/>
            </a:prstTxWarp>
          </a:bodyPr>
          <a:lstStyle/>
          <a:p>
            <a:pPr defTabSz="777011"/>
            <a:endParaRPr lang="en-US" sz="1530" kern="0">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87" name="Group 86"/>
          <p:cNvGrpSpPr/>
          <p:nvPr/>
        </p:nvGrpSpPr>
        <p:grpSpPr>
          <a:xfrm>
            <a:off x="2364669" y="1984621"/>
            <a:ext cx="420013" cy="434242"/>
            <a:chOff x="655637" y="3077674"/>
            <a:chExt cx="815974" cy="843615"/>
          </a:xfrm>
          <a:solidFill>
            <a:schemeClr val="tx1">
              <a:lumMod val="65000"/>
              <a:lumOff val="35000"/>
            </a:schemeClr>
          </a:solidFill>
        </p:grpSpPr>
        <p:sp>
          <p:nvSpPr>
            <p:cNvPr id="96"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37"/>
              <a:endParaRPr lang="en-US" kern="0">
                <a:solidFill>
                  <a:sysClr val="windowText" lastClr="000000"/>
                </a:solidFill>
                <a:latin typeface="Calibri" panose="020F0502020204030204" pitchFamily="34" charset="0"/>
                <a:cs typeface="Calibri" panose="020F0502020204030204" pitchFamily="34" charset="0"/>
              </a:endParaRPr>
            </a:p>
          </p:txBody>
        </p:sp>
        <p:sp>
          <p:nvSpPr>
            <p:cNvPr id="97"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37"/>
              <a:endParaRPr lang="en-US" kern="0">
                <a:solidFill>
                  <a:sysClr val="windowText" lastClr="000000"/>
                </a:solidFill>
                <a:latin typeface="Calibri" panose="020F0502020204030204" pitchFamily="34" charset="0"/>
                <a:cs typeface="Calibri" panose="020F0502020204030204" pitchFamily="34" charset="0"/>
              </a:endParaRPr>
            </a:p>
          </p:txBody>
        </p:sp>
        <p:sp>
          <p:nvSpPr>
            <p:cNvPr id="98"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37"/>
              <a:endParaRPr lang="en-US" kern="0">
                <a:solidFill>
                  <a:sysClr val="windowText" lastClr="000000"/>
                </a:solidFill>
                <a:latin typeface="Calibri" panose="020F0502020204030204" pitchFamily="34" charset="0"/>
                <a:cs typeface="Calibri" panose="020F0502020204030204" pitchFamily="34" charset="0"/>
              </a:endParaRPr>
            </a:p>
          </p:txBody>
        </p:sp>
        <p:sp>
          <p:nvSpPr>
            <p:cNvPr id="99"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37"/>
              <a:endParaRPr lang="en-US" kern="0">
                <a:solidFill>
                  <a:sysClr val="windowText" lastClr="000000"/>
                </a:solidFill>
                <a:latin typeface="Calibri" panose="020F0502020204030204" pitchFamily="34" charset="0"/>
                <a:cs typeface="Calibri" panose="020F0502020204030204" pitchFamily="34" charset="0"/>
              </a:endParaRPr>
            </a:p>
          </p:txBody>
        </p:sp>
        <p:sp>
          <p:nvSpPr>
            <p:cNvPr id="100"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37"/>
              <a:endParaRPr lang="en-US" kern="0">
                <a:solidFill>
                  <a:sysClr val="windowText" lastClr="000000"/>
                </a:solidFill>
                <a:latin typeface="Calibri" panose="020F0502020204030204" pitchFamily="34" charset="0"/>
                <a:cs typeface="Calibri" panose="020F0502020204030204" pitchFamily="34" charset="0"/>
              </a:endParaRPr>
            </a:p>
          </p:txBody>
        </p:sp>
      </p:grpSp>
      <p:cxnSp>
        <p:nvCxnSpPr>
          <p:cNvPr id="101" name="Straight Arrow Connector 100"/>
          <p:cNvCxnSpPr>
            <a:cxnSpLocks/>
            <a:stCxn id="5" idx="3"/>
          </p:cNvCxnSpPr>
          <p:nvPr/>
        </p:nvCxnSpPr>
        <p:spPr>
          <a:xfrm flipV="1">
            <a:off x="5802003" y="2387033"/>
            <a:ext cx="633065" cy="1001138"/>
          </a:xfrm>
          <a:prstGeom prst="straightConnector1">
            <a:avLst/>
          </a:prstGeom>
          <a:ln w="57150">
            <a:solidFill>
              <a:schemeClr val="bg1">
                <a:lumMod val="75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Rounded Rectangle 2"/>
          <p:cNvSpPr/>
          <p:nvPr/>
        </p:nvSpPr>
        <p:spPr>
          <a:xfrm>
            <a:off x="1010579" y="2546387"/>
            <a:ext cx="2213502" cy="355733"/>
          </a:xfrm>
          <a:prstGeom prst="roundRect">
            <a:avLst/>
          </a:prstGeom>
          <a:solidFill>
            <a:srgbClr val="5BAD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Job Submission</a:t>
            </a:r>
          </a:p>
        </p:txBody>
      </p:sp>
      <p:sp>
        <p:nvSpPr>
          <p:cNvPr id="102" name="Rounded Rectangle 101"/>
          <p:cNvSpPr/>
          <p:nvPr/>
        </p:nvSpPr>
        <p:spPr>
          <a:xfrm>
            <a:off x="7288766" y="2357624"/>
            <a:ext cx="2213502" cy="355733"/>
          </a:xfrm>
          <a:prstGeom prst="roundRect">
            <a:avLst/>
          </a:prstGeom>
          <a:solidFill>
            <a:srgbClr val="5BAD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Job Compilation</a:t>
            </a:r>
          </a:p>
        </p:txBody>
      </p:sp>
      <p:sp>
        <p:nvSpPr>
          <p:cNvPr id="119" name="Rounded Rectangle 118"/>
          <p:cNvSpPr/>
          <p:nvPr/>
        </p:nvSpPr>
        <p:spPr>
          <a:xfrm>
            <a:off x="6564132" y="5800881"/>
            <a:ext cx="2213502" cy="355733"/>
          </a:xfrm>
          <a:prstGeom prst="roundRect">
            <a:avLst/>
          </a:prstGeom>
          <a:solidFill>
            <a:srgbClr val="5BAD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Job Execution</a:t>
            </a:r>
          </a:p>
        </p:txBody>
      </p:sp>
      <p:sp>
        <p:nvSpPr>
          <p:cNvPr id="121" name="Rounded Rectangle 120"/>
          <p:cNvSpPr/>
          <p:nvPr/>
        </p:nvSpPr>
        <p:spPr>
          <a:xfrm>
            <a:off x="1016628" y="5759227"/>
            <a:ext cx="2213502" cy="355733"/>
          </a:xfrm>
          <a:prstGeom prst="roundRect">
            <a:avLst/>
          </a:prstGeom>
          <a:solidFill>
            <a:srgbClr val="5BAD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Job Post Analysis</a:t>
            </a:r>
          </a:p>
        </p:txBody>
      </p:sp>
      <p:sp>
        <p:nvSpPr>
          <p:cNvPr id="7" name="Flowchart: Internal Storage 6"/>
          <p:cNvSpPr/>
          <p:nvPr/>
        </p:nvSpPr>
        <p:spPr>
          <a:xfrm>
            <a:off x="9676527" y="1943145"/>
            <a:ext cx="2370480" cy="1219507"/>
          </a:xfrm>
          <a:prstGeom prst="flowChartInternalStorage">
            <a:avLst/>
          </a:prstGeom>
          <a:solidFill>
            <a:srgbClr val="CCCCFF"/>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chemeClr val="tx1"/>
                </a:solidFill>
                <a:latin typeface="Calibri" panose="020F0502020204030204" pitchFamily="34" charset="0"/>
                <a:cs typeface="Calibri" panose="020F0502020204030204" pitchFamily="34" charset="0"/>
              </a:rPr>
              <a:t>ADLS job folder</a:t>
            </a:r>
          </a:p>
        </p:txBody>
      </p:sp>
      <mc:AlternateContent xmlns:mc="http://schemas.openxmlformats.org/markup-compatibility/2006">
        <mc:Choice xmlns:p14="http://schemas.microsoft.com/office/powerpoint/2010/main" Requires="p14">
          <p:contentPart p14:bwMode="auto" r:id="rId3">
            <p14:nvContentPartPr>
              <p14:cNvPr id="36" name="Ink 35"/>
              <p14:cNvContentPartPr/>
              <p14:nvPr/>
            </p14:nvContentPartPr>
            <p14:xfrm>
              <a:off x="4821327" y="2086061"/>
              <a:ext cx="306" cy="306"/>
            </p14:xfrm>
          </p:contentPart>
        </mc:Choice>
        <mc:Fallback>
          <p:pic>
            <p:nvPicPr>
              <p:cNvPr id="36" name="Ink 35"/>
              <p:cNvPicPr/>
              <p:nvPr/>
            </p:nvPicPr>
            <p:blipFill/>
            <p:spPr/>
          </p:pic>
        </mc:Fallback>
      </mc:AlternateContent>
      <mc:AlternateContent xmlns:mc="http://schemas.openxmlformats.org/markup-compatibility/2006">
        <mc:Choice xmlns:p14="http://schemas.microsoft.com/office/powerpoint/2010/main" Requires="p14">
          <p:contentPart p14:bwMode="auto" r:id="rId4">
            <p14:nvContentPartPr>
              <p14:cNvPr id="38" name="Ink 37"/>
              <p14:cNvContentPartPr/>
              <p14:nvPr/>
            </p14:nvContentPartPr>
            <p14:xfrm>
              <a:off x="5829199" y="2028844"/>
              <a:ext cx="0" cy="306"/>
            </p14:xfrm>
          </p:contentPart>
        </mc:Choice>
        <mc:Fallback>
          <p:pic>
            <p:nvPicPr>
              <p:cNvPr id="38" name="Ink 37"/>
              <p:cNvPicPr/>
              <p:nvPr/>
            </p:nvPicPr>
            <p:blipFill/>
            <p:spPr/>
          </p:pic>
        </mc:Fallback>
      </mc:AlternateContent>
      <mc:AlternateContent xmlns:mc="http://schemas.openxmlformats.org/markup-compatibility/2006">
        <mc:Choice xmlns:p14="http://schemas.microsoft.com/office/powerpoint/2010/main" Requires="p14">
          <p:contentPart p14:bwMode="auto" r:id="rId5">
            <p14:nvContentPartPr>
              <p14:cNvPr id="41" name="Ink 40"/>
              <p14:cNvContentPartPr/>
              <p14:nvPr/>
            </p14:nvContentPartPr>
            <p14:xfrm>
              <a:off x="4692512" y="2287697"/>
              <a:ext cx="306" cy="306"/>
            </p14:xfrm>
          </p:contentPart>
        </mc:Choice>
        <mc:Fallback>
          <p:pic>
            <p:nvPicPr>
              <p:cNvPr id="41" name="Ink 40"/>
              <p:cNvPicPr/>
              <p:nvPr/>
            </p:nvPicPr>
            <p:blipFill/>
            <p:spPr/>
          </p:pic>
        </mc:Fallback>
      </mc:AlternateContent>
      <mc:AlternateContent xmlns:mc="http://schemas.openxmlformats.org/markup-compatibility/2006">
        <mc:Choice xmlns:p14="http://schemas.microsoft.com/office/powerpoint/2010/main" Requires="p14">
          <p:contentPart p14:bwMode="auto" r:id="rId6">
            <p14:nvContentPartPr>
              <p14:cNvPr id="42" name="Ink 41"/>
              <p14:cNvContentPartPr/>
              <p14:nvPr/>
            </p14:nvContentPartPr>
            <p14:xfrm>
              <a:off x="15257392" y="3553810"/>
              <a:ext cx="306" cy="306"/>
            </p14:xfrm>
          </p:contentPart>
        </mc:Choice>
        <mc:Fallback>
          <p:pic>
            <p:nvPicPr>
              <p:cNvPr id="42" name="Ink 41"/>
              <p:cNvPicPr/>
              <p:nvPr/>
            </p:nvPicPr>
            <p:blipFill/>
            <p:spPr/>
          </p:pic>
        </mc:Fallback>
      </mc:AlternateContent>
      <p:sp>
        <p:nvSpPr>
          <p:cNvPr id="47" name="Rectangle 46"/>
          <p:cNvSpPr/>
          <p:nvPr/>
        </p:nvSpPr>
        <p:spPr>
          <a:xfrm>
            <a:off x="7473260" y="2855887"/>
            <a:ext cx="1813317" cy="327782"/>
          </a:xfrm>
          <a:prstGeom prst="rect">
            <a:avLst/>
          </a:prstGeom>
        </p:spPr>
        <p:txBody>
          <a:bodyPr wrap="none">
            <a:spAutoFit/>
          </a:bodyP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Compilation Output </a:t>
            </a:r>
          </a:p>
        </p:txBody>
      </p:sp>
      <p:sp>
        <p:nvSpPr>
          <p:cNvPr id="123" name="Rectangle 122"/>
          <p:cNvSpPr/>
          <p:nvPr/>
        </p:nvSpPr>
        <p:spPr>
          <a:xfrm rot="20328087">
            <a:off x="7817848" y="3765698"/>
            <a:ext cx="1519968" cy="327782"/>
          </a:xfrm>
          <a:prstGeom prst="rect">
            <a:avLst/>
          </a:prstGeom>
        </p:spPr>
        <p:txBody>
          <a:bodyPr wrap="none">
            <a:spAutoFit/>
          </a:bodyP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Runtime Output </a:t>
            </a:r>
          </a:p>
        </p:txBody>
      </p:sp>
      <p:cxnSp>
        <p:nvCxnSpPr>
          <p:cNvPr id="124" name="Straight Arrow Connector 123"/>
          <p:cNvCxnSpPr>
            <a:cxnSpLocks/>
          </p:cNvCxnSpPr>
          <p:nvPr/>
        </p:nvCxnSpPr>
        <p:spPr>
          <a:xfrm>
            <a:off x="5202131" y="3929589"/>
            <a:ext cx="400144" cy="765365"/>
          </a:xfrm>
          <a:prstGeom prst="straightConnector1">
            <a:avLst/>
          </a:prstGeom>
          <a:ln w="57150">
            <a:solidFill>
              <a:schemeClr val="bg1">
                <a:lumMod val="75000"/>
              </a:schemeClr>
            </a:solidFill>
            <a:tailEnd type="arrow"/>
          </a:ln>
        </p:spPr>
        <p:style>
          <a:lnRef idx="3">
            <a:schemeClr val="accent2"/>
          </a:lnRef>
          <a:fillRef idx="0">
            <a:schemeClr val="accent2"/>
          </a:fillRef>
          <a:effectRef idx="2">
            <a:schemeClr val="accent2"/>
          </a:effectRef>
          <a:fontRef idx="minor">
            <a:schemeClr val="tx1"/>
          </a:fontRef>
        </p:style>
      </p:cxnSp>
      <p:sp>
        <p:nvSpPr>
          <p:cNvPr id="126" name="Flowchart: Magnetic Disk 125"/>
          <p:cNvSpPr/>
          <p:nvPr/>
        </p:nvSpPr>
        <p:spPr>
          <a:xfrm>
            <a:off x="4339353" y="1714738"/>
            <a:ext cx="1528757" cy="934267"/>
          </a:xfrm>
          <a:prstGeom prst="flowChartMagneticDisk">
            <a:avLst/>
          </a:prstGeom>
          <a:solidFill>
            <a:srgbClr val="CCCCFF"/>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700" kern="0" dirty="0">
                <a:solidFill>
                  <a:sysClr val="windowText" lastClr="000000"/>
                </a:solidFill>
                <a:latin typeface="Calibri" panose="020F0502020204030204" pitchFamily="34" charset="0"/>
                <a:cs typeface="Calibri" panose="020F0502020204030204" pitchFamily="34" charset="0"/>
              </a:rPr>
              <a:t>System Database</a:t>
            </a:r>
          </a:p>
        </p:txBody>
      </p:sp>
      <p:cxnSp>
        <p:nvCxnSpPr>
          <p:cNvPr id="128" name="Straight Arrow Connector 127"/>
          <p:cNvCxnSpPr>
            <a:stCxn id="5" idx="0"/>
            <a:endCxn id="126" idx="3"/>
          </p:cNvCxnSpPr>
          <p:nvPr/>
        </p:nvCxnSpPr>
        <p:spPr>
          <a:xfrm flipV="1">
            <a:off x="5092218" y="2649005"/>
            <a:ext cx="11514" cy="391259"/>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p:cNvCxnSpPr>
          <p:nvPr/>
        </p:nvCxnSpPr>
        <p:spPr>
          <a:xfrm flipV="1">
            <a:off x="3917769" y="3395855"/>
            <a:ext cx="417357" cy="1"/>
          </a:xfrm>
          <a:prstGeom prst="straightConnector1">
            <a:avLst/>
          </a:prstGeom>
          <a:ln w="57150">
            <a:solidFill>
              <a:schemeClr val="bg1">
                <a:lumMod val="75000"/>
              </a:schemeClr>
            </a:solidFill>
            <a:tailEnd type="arrow"/>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4382431" y="3040264"/>
            <a:ext cx="1419573" cy="6958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011"/>
            <a:r>
              <a:rPr lang="en-US" sz="1700" kern="0" dirty="0">
                <a:solidFill>
                  <a:schemeClr val="bg1"/>
                </a:solidFill>
                <a:latin typeface="Calibri" panose="020F0502020204030204" pitchFamily="34" charset="0"/>
                <a:cs typeface="Calibri" panose="020F0502020204030204" pitchFamily="34" charset="0"/>
              </a:rPr>
              <a:t>Job Scheduler</a:t>
            </a:r>
          </a:p>
          <a:p>
            <a:pPr algn="ctr" defTabSz="777011"/>
            <a:endParaRPr lang="en-US" sz="935" kern="0" dirty="0">
              <a:solidFill>
                <a:schemeClr val="bg1"/>
              </a:solidFill>
              <a:latin typeface="Calibri" panose="020F0502020204030204" pitchFamily="34" charset="0"/>
              <a:cs typeface="Calibri" panose="020F0502020204030204" pitchFamily="34" charset="0"/>
            </a:endParaRPr>
          </a:p>
        </p:txBody>
      </p:sp>
      <p:sp>
        <p:nvSpPr>
          <p:cNvPr id="122" name="Flowchart: Internal Storage 121"/>
          <p:cNvSpPr/>
          <p:nvPr/>
        </p:nvSpPr>
        <p:spPr>
          <a:xfrm>
            <a:off x="9691976" y="3516219"/>
            <a:ext cx="2355031" cy="588795"/>
          </a:xfrm>
          <a:prstGeom prst="flowChartInternalStorage">
            <a:avLst/>
          </a:prstGeom>
          <a:solidFill>
            <a:srgbClr val="CCCCFF">
              <a:alpha val="33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530" kern="0" dirty="0">
                <a:solidFill>
                  <a:schemeClr val="tx1"/>
                </a:solidFill>
                <a:latin typeface="Calibri" panose="020F0502020204030204" pitchFamily="34" charset="0"/>
                <a:cs typeface="Calibri" panose="020F0502020204030204" pitchFamily="34" charset="0"/>
              </a:rPr>
              <a:t>Temp Storage</a:t>
            </a:r>
          </a:p>
        </p:txBody>
      </p:sp>
      <p:cxnSp>
        <p:nvCxnSpPr>
          <p:cNvPr id="125" name="Straight Arrow Connector 124"/>
          <p:cNvCxnSpPr>
            <a:cxnSpLocks/>
          </p:cNvCxnSpPr>
          <p:nvPr/>
        </p:nvCxnSpPr>
        <p:spPr>
          <a:xfrm flipV="1">
            <a:off x="7410128" y="3772097"/>
            <a:ext cx="2279494" cy="912164"/>
          </a:xfrm>
          <a:prstGeom prst="straightConnector1">
            <a:avLst/>
          </a:prstGeom>
          <a:ln w="57150">
            <a:solidFill>
              <a:schemeClr val="tx1">
                <a:lumMod val="65000"/>
                <a:lumOff val="35000"/>
              </a:schemeClr>
            </a:solidFill>
            <a:tailEnd type="arrow"/>
          </a:ln>
        </p:spPr>
        <p:style>
          <a:lnRef idx="3">
            <a:schemeClr val="accent2"/>
          </a:lnRef>
          <a:fillRef idx="0">
            <a:schemeClr val="accent2"/>
          </a:fillRef>
          <a:effectRef idx="2">
            <a:schemeClr val="accent2"/>
          </a:effectRef>
          <a:fontRef idx="minor">
            <a:schemeClr val="tx1"/>
          </a:fontRef>
        </p:style>
      </p:cxnSp>
      <p:sp>
        <p:nvSpPr>
          <p:cNvPr id="127" name="Rectangle 126"/>
          <p:cNvSpPr/>
          <p:nvPr/>
        </p:nvSpPr>
        <p:spPr>
          <a:xfrm rot="20328087">
            <a:off x="8067146" y="4126068"/>
            <a:ext cx="1519968" cy="327782"/>
          </a:xfrm>
          <a:prstGeom prst="rect">
            <a:avLst/>
          </a:prstGeom>
        </p:spPr>
        <p:txBody>
          <a:bodyPr wrap="none">
            <a:spAutoFit/>
          </a:bodyPr>
          <a:lstStyle/>
          <a:p>
            <a:pPr algn="ctr" defTabSz="777149"/>
            <a:r>
              <a:rPr lang="en-US" sz="1530" kern="0" dirty="0">
                <a:solidFill>
                  <a:sysClr val="windowText" lastClr="000000"/>
                </a:solidFill>
                <a:latin typeface="Calibri" panose="020F0502020204030204" pitchFamily="34" charset="0"/>
                <a:cs typeface="Calibri" panose="020F0502020204030204" pitchFamily="34" charset="0"/>
              </a:rPr>
              <a:t>Runtime Output </a:t>
            </a:r>
          </a:p>
        </p:txBody>
      </p:sp>
    </p:spTree>
    <p:extLst>
      <p:ext uri="{BB962C8B-B14F-4D97-AF65-F5344CB8AC3E}">
        <p14:creationId xmlns:p14="http://schemas.microsoft.com/office/powerpoint/2010/main" val="374919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Database</a:t>
            </a:r>
          </a:p>
        </p:txBody>
      </p:sp>
    </p:spTree>
    <p:extLst>
      <p:ext uri="{BB962C8B-B14F-4D97-AF65-F5344CB8AC3E}">
        <p14:creationId xmlns:p14="http://schemas.microsoft.com/office/powerpoint/2010/main" val="96350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599" dirty="0"/>
              <a:t>Job Information in System Database</a:t>
            </a:r>
          </a:p>
        </p:txBody>
      </p:sp>
      <p:graphicFrame>
        <p:nvGraphicFramePr>
          <p:cNvPr id="5" name="Table 4"/>
          <p:cNvGraphicFramePr>
            <a:graphicFrameLocks noGrp="1"/>
          </p:cNvGraphicFramePr>
          <p:nvPr>
            <p:extLst/>
          </p:nvPr>
        </p:nvGraphicFramePr>
        <p:xfrm>
          <a:off x="583759" y="1360046"/>
          <a:ext cx="10880372" cy="5401011"/>
        </p:xfrm>
        <a:graphic>
          <a:graphicData uri="http://schemas.openxmlformats.org/drawingml/2006/table">
            <a:tbl>
              <a:tblPr firstRow="1" bandRow="1">
                <a:tableStyleId>{5C22544A-7EE6-4342-B048-85BDC9FD1C3A}</a:tableStyleId>
              </a:tblPr>
              <a:tblGrid>
                <a:gridCol w="4278798">
                  <a:extLst>
                    <a:ext uri="{9D8B030D-6E8A-4147-A177-3AD203B41FA5}">
                      <a16:colId xmlns:a16="http://schemas.microsoft.com/office/drawing/2014/main" val="1473816687"/>
                    </a:ext>
                  </a:extLst>
                </a:gridCol>
                <a:gridCol w="6601574">
                  <a:extLst>
                    <a:ext uri="{9D8B030D-6E8A-4147-A177-3AD203B41FA5}">
                      <a16:colId xmlns:a16="http://schemas.microsoft.com/office/drawing/2014/main" val="729258670"/>
                    </a:ext>
                  </a:extLst>
                </a:gridCol>
              </a:tblGrid>
              <a:tr h="509383">
                <a:tc>
                  <a:txBody>
                    <a:bodyPr/>
                    <a:lstStyle/>
                    <a:p>
                      <a:r>
                        <a:rPr lang="en-US" sz="1600" dirty="0"/>
                        <a:t>Information</a:t>
                      </a:r>
                    </a:p>
                  </a:txBody>
                  <a:tcPr marL="77717" marR="77717" marT="38858" marB="38858"/>
                </a:tc>
                <a:tc>
                  <a:txBody>
                    <a:bodyPr/>
                    <a:lstStyle/>
                    <a:p>
                      <a:r>
                        <a:rPr lang="en-US" sz="1600" dirty="0"/>
                        <a:t>Example</a:t>
                      </a:r>
                    </a:p>
                  </a:txBody>
                  <a:tcPr marL="77717" marR="77717" marT="38858" marB="38858"/>
                </a:tc>
                <a:extLst>
                  <a:ext uri="{0D108BD9-81ED-4DB2-BD59-A6C34878D82A}">
                    <a16:rowId xmlns:a16="http://schemas.microsoft.com/office/drawing/2014/main" val="872186473"/>
                  </a:ext>
                </a:extLst>
              </a:tr>
              <a:tr h="349402">
                <a:tc>
                  <a:txBody>
                    <a:bodyPr/>
                    <a:lstStyle/>
                    <a:p>
                      <a:r>
                        <a:rPr lang="en-US" sz="1600" dirty="0"/>
                        <a:t>Job Name</a:t>
                      </a:r>
                    </a:p>
                  </a:txBody>
                  <a:tcPr marL="77717" marR="77717" marT="38858" marB="38858"/>
                </a:tc>
                <a:tc>
                  <a:txBody>
                    <a:bodyPr/>
                    <a:lstStyle/>
                    <a:p>
                      <a:r>
                        <a:rPr lang="en-US" sz="1600" dirty="0"/>
                        <a:t>Create a table</a:t>
                      </a:r>
                    </a:p>
                  </a:txBody>
                  <a:tcPr marL="77717" marR="77717" marT="38858" marB="38858"/>
                </a:tc>
                <a:extLst>
                  <a:ext uri="{0D108BD9-81ED-4DB2-BD59-A6C34878D82A}">
                    <a16:rowId xmlns:a16="http://schemas.microsoft.com/office/drawing/2014/main" val="596914652"/>
                  </a:ext>
                </a:extLst>
              </a:tr>
              <a:tr h="349402">
                <a:tc>
                  <a:txBody>
                    <a:bodyPr/>
                    <a:lstStyle/>
                    <a:p>
                      <a:r>
                        <a:rPr lang="en-US" sz="1600" dirty="0"/>
                        <a:t>Account Name</a:t>
                      </a:r>
                    </a:p>
                  </a:txBody>
                  <a:tcPr marL="77717" marR="77717" marT="38858" marB="38858"/>
                </a:tc>
                <a:tc>
                  <a:txBody>
                    <a:bodyPr/>
                    <a:lstStyle/>
                    <a:p>
                      <a:r>
                        <a:rPr lang="en-US" sz="1600" dirty="0" err="1"/>
                        <a:t>bigdata</a:t>
                      </a:r>
                      <a:endParaRPr lang="en-US" sz="1600" dirty="0"/>
                    </a:p>
                  </a:txBody>
                  <a:tcPr marL="77717" marR="77717" marT="38858" marB="38858"/>
                </a:tc>
                <a:extLst>
                  <a:ext uri="{0D108BD9-81ED-4DB2-BD59-A6C34878D82A}">
                    <a16:rowId xmlns:a16="http://schemas.microsoft.com/office/drawing/2014/main" val="2252179159"/>
                  </a:ext>
                </a:extLst>
              </a:tr>
              <a:tr h="349402">
                <a:tc>
                  <a:txBody>
                    <a:bodyPr/>
                    <a:lstStyle/>
                    <a:p>
                      <a:r>
                        <a:rPr lang="en-US" sz="1600" dirty="0"/>
                        <a:t>Author</a:t>
                      </a:r>
                    </a:p>
                  </a:txBody>
                  <a:tcPr marL="77717" marR="77717" marT="38858" marB="38858"/>
                </a:tc>
                <a:tc>
                  <a:txBody>
                    <a:bodyPr/>
                    <a:lstStyle/>
                    <a:p>
                      <a:r>
                        <a:rPr lang="en-US" sz="1600" dirty="0"/>
                        <a:t>alex@Microsoft.com</a:t>
                      </a:r>
                    </a:p>
                  </a:txBody>
                  <a:tcPr marL="77717" marR="77717" marT="38858" marB="38858"/>
                </a:tc>
                <a:extLst>
                  <a:ext uri="{0D108BD9-81ED-4DB2-BD59-A6C34878D82A}">
                    <a16:rowId xmlns:a16="http://schemas.microsoft.com/office/drawing/2014/main" val="1501391330"/>
                  </a:ext>
                </a:extLst>
              </a:tr>
              <a:tr h="349402">
                <a:tc>
                  <a:txBody>
                    <a:bodyPr/>
                    <a:lstStyle/>
                    <a:p>
                      <a:r>
                        <a:rPr lang="en-US" sz="1600" dirty="0"/>
                        <a:t>Parallelism</a:t>
                      </a:r>
                    </a:p>
                  </a:txBody>
                  <a:tcPr marL="77717" marR="77717" marT="38858" marB="38858"/>
                </a:tc>
                <a:tc>
                  <a:txBody>
                    <a:bodyPr/>
                    <a:lstStyle/>
                    <a:p>
                      <a:r>
                        <a:rPr lang="en-US" sz="1600" dirty="0"/>
                        <a:t>100</a:t>
                      </a:r>
                    </a:p>
                  </a:txBody>
                  <a:tcPr marL="77717" marR="77717" marT="38858" marB="38858"/>
                </a:tc>
                <a:extLst>
                  <a:ext uri="{0D108BD9-81ED-4DB2-BD59-A6C34878D82A}">
                    <a16:rowId xmlns:a16="http://schemas.microsoft.com/office/drawing/2014/main" val="670986625"/>
                  </a:ext>
                </a:extLst>
              </a:tr>
              <a:tr h="349402">
                <a:tc>
                  <a:txBody>
                    <a:bodyPr/>
                    <a:lstStyle/>
                    <a:p>
                      <a:r>
                        <a:rPr lang="en-US" sz="1600" dirty="0"/>
                        <a:t>Result</a:t>
                      </a:r>
                    </a:p>
                  </a:txBody>
                  <a:tcPr marL="77717" marR="77717" marT="38858" marB="38858"/>
                </a:tc>
                <a:tc>
                  <a:txBody>
                    <a:bodyPr/>
                    <a:lstStyle/>
                    <a:p>
                      <a:r>
                        <a:rPr lang="en-US" sz="1600" dirty="0"/>
                        <a:t>Success</a:t>
                      </a:r>
                    </a:p>
                  </a:txBody>
                  <a:tcPr marL="77717" marR="77717" marT="38858" marB="38858"/>
                </a:tc>
                <a:extLst>
                  <a:ext uri="{0D108BD9-81ED-4DB2-BD59-A6C34878D82A}">
                    <a16:rowId xmlns:a16="http://schemas.microsoft.com/office/drawing/2014/main" val="497784236"/>
                  </a:ext>
                </a:extLst>
              </a:tr>
              <a:tr h="349402">
                <a:tc>
                  <a:txBody>
                    <a:bodyPr/>
                    <a:lstStyle/>
                    <a:p>
                      <a:r>
                        <a:rPr lang="en-US" sz="1600" dirty="0"/>
                        <a:t>Priority </a:t>
                      </a:r>
                    </a:p>
                  </a:txBody>
                  <a:tcPr marL="77717" marR="77717" marT="38858" marB="38858"/>
                </a:tc>
                <a:tc>
                  <a:txBody>
                    <a:bodyPr/>
                    <a:lstStyle/>
                    <a:p>
                      <a:r>
                        <a:rPr lang="en-US" sz="1600" dirty="0"/>
                        <a:t>200</a:t>
                      </a:r>
                    </a:p>
                  </a:txBody>
                  <a:tcPr marL="77717" marR="77717" marT="38858" marB="38858"/>
                </a:tc>
                <a:extLst>
                  <a:ext uri="{0D108BD9-81ED-4DB2-BD59-A6C34878D82A}">
                    <a16:rowId xmlns:a16="http://schemas.microsoft.com/office/drawing/2014/main" val="1386592810"/>
                  </a:ext>
                </a:extLst>
              </a:tr>
              <a:tr h="349402">
                <a:tc>
                  <a:txBody>
                    <a:bodyPr/>
                    <a:lstStyle/>
                    <a:p>
                      <a:r>
                        <a:rPr lang="en-US" sz="1600" dirty="0"/>
                        <a:t>Job ID</a:t>
                      </a:r>
                    </a:p>
                  </a:txBody>
                  <a:tcPr marL="77717" marR="77717" marT="38858" marB="38858"/>
                </a:tc>
                <a:tc>
                  <a:txBody>
                    <a:bodyPr/>
                    <a:lstStyle/>
                    <a:p>
                      <a:r>
                        <a:rPr lang="en-US" sz="1600" dirty="0"/>
                        <a:t>7d7989a6-e325-492d-b00f-e2cb2d103a34</a:t>
                      </a:r>
                    </a:p>
                  </a:txBody>
                  <a:tcPr marL="77717" marR="77717" marT="38858" marB="38858"/>
                </a:tc>
                <a:extLst>
                  <a:ext uri="{0D108BD9-81ED-4DB2-BD59-A6C34878D82A}">
                    <a16:rowId xmlns:a16="http://schemas.microsoft.com/office/drawing/2014/main" val="2590048395"/>
                  </a:ext>
                </a:extLst>
              </a:tr>
              <a:tr h="349402">
                <a:tc>
                  <a:txBody>
                    <a:bodyPr/>
                    <a:lstStyle/>
                    <a:p>
                      <a:r>
                        <a:rPr lang="en-US" sz="1600" dirty="0"/>
                        <a:t>Submit Time </a:t>
                      </a:r>
                    </a:p>
                  </a:txBody>
                  <a:tcPr marL="77717" marR="77717" marT="38858" marB="38858"/>
                </a:tc>
                <a:tc>
                  <a:txBody>
                    <a:bodyPr/>
                    <a:lstStyle/>
                    <a:p>
                      <a:r>
                        <a:rPr lang="en-US" sz="1600" dirty="0"/>
                        <a:t>8/15/2016 1:54:06 PM</a:t>
                      </a:r>
                    </a:p>
                  </a:txBody>
                  <a:tcPr marL="77717" marR="77717" marT="38858" marB="38858"/>
                </a:tc>
                <a:extLst>
                  <a:ext uri="{0D108BD9-81ED-4DB2-BD59-A6C34878D82A}">
                    <a16:rowId xmlns:a16="http://schemas.microsoft.com/office/drawing/2014/main" val="1733698514"/>
                  </a:ext>
                </a:extLst>
              </a:tr>
              <a:tr h="349402">
                <a:tc>
                  <a:txBody>
                    <a:bodyPr/>
                    <a:lstStyle/>
                    <a:p>
                      <a:r>
                        <a:rPr lang="en-US" sz="1600" dirty="0"/>
                        <a:t>Start Time</a:t>
                      </a:r>
                    </a:p>
                  </a:txBody>
                  <a:tcPr marL="77717" marR="77717" marT="38858" marB="38858"/>
                </a:tc>
                <a:tc>
                  <a:txBody>
                    <a:bodyPr/>
                    <a:lstStyle/>
                    <a:p>
                      <a:r>
                        <a:rPr lang="en-US" sz="1600" dirty="0"/>
                        <a:t>8/15/2016 1:54:54 PM</a:t>
                      </a:r>
                    </a:p>
                  </a:txBody>
                  <a:tcPr marL="77717" marR="77717" marT="38858" marB="38858"/>
                </a:tc>
                <a:extLst>
                  <a:ext uri="{0D108BD9-81ED-4DB2-BD59-A6C34878D82A}">
                    <a16:rowId xmlns:a16="http://schemas.microsoft.com/office/drawing/2014/main" val="198723569"/>
                  </a:ext>
                </a:extLst>
              </a:tr>
              <a:tr h="349402">
                <a:tc>
                  <a:txBody>
                    <a:bodyPr/>
                    <a:lstStyle/>
                    <a:p>
                      <a:r>
                        <a:rPr lang="en-US" sz="1600" dirty="0"/>
                        <a:t>End Time </a:t>
                      </a:r>
                    </a:p>
                  </a:txBody>
                  <a:tcPr marL="77717" marR="77717" marT="38858" marB="38858"/>
                </a:tc>
                <a:tc>
                  <a:txBody>
                    <a:bodyPr/>
                    <a:lstStyle/>
                    <a:p>
                      <a:r>
                        <a:rPr lang="en-US" sz="1600" dirty="0"/>
                        <a:t>8/15/2016 2:54:54 PM</a:t>
                      </a:r>
                    </a:p>
                  </a:txBody>
                  <a:tcPr marL="77717" marR="77717" marT="38858" marB="38858"/>
                </a:tc>
                <a:extLst>
                  <a:ext uri="{0D108BD9-81ED-4DB2-BD59-A6C34878D82A}">
                    <a16:rowId xmlns:a16="http://schemas.microsoft.com/office/drawing/2014/main" val="1923023746"/>
                  </a:ext>
                </a:extLst>
              </a:tr>
              <a:tr h="349402">
                <a:tc>
                  <a:txBody>
                    <a:bodyPr/>
                    <a:lstStyle/>
                    <a:p>
                      <a:r>
                        <a:rPr lang="en-US" sz="1600" dirty="0"/>
                        <a:t>Running Duration</a:t>
                      </a:r>
                    </a:p>
                  </a:txBody>
                  <a:tcPr marL="77717" marR="77717" marT="38858" marB="38858"/>
                </a:tc>
                <a:tc>
                  <a:txBody>
                    <a:bodyPr/>
                    <a:lstStyle/>
                    <a:p>
                      <a:r>
                        <a:rPr lang="en-US" sz="1600" dirty="0"/>
                        <a:t>1 hour</a:t>
                      </a:r>
                    </a:p>
                  </a:txBody>
                  <a:tcPr marL="77717" marR="77717" marT="38858" marB="38858"/>
                </a:tc>
                <a:extLst>
                  <a:ext uri="{0D108BD9-81ED-4DB2-BD59-A6C34878D82A}">
                    <a16:rowId xmlns:a16="http://schemas.microsoft.com/office/drawing/2014/main" val="4168814259"/>
                  </a:ext>
                </a:extLst>
              </a:tr>
              <a:tr h="349402">
                <a:tc>
                  <a:txBody>
                    <a:bodyPr/>
                    <a:lstStyle/>
                    <a:p>
                      <a:r>
                        <a:rPr lang="en-US" sz="1600" dirty="0"/>
                        <a:t>Compilation</a:t>
                      </a:r>
                    </a:p>
                  </a:txBody>
                  <a:tcPr marL="77717" marR="77717" marT="38858" marB="38858"/>
                </a:tc>
                <a:tc>
                  <a:txBody>
                    <a:bodyPr/>
                    <a:lstStyle/>
                    <a:p>
                      <a:r>
                        <a:rPr lang="en-US" sz="1600" dirty="0"/>
                        <a:t>20 seconds</a:t>
                      </a:r>
                    </a:p>
                  </a:txBody>
                  <a:tcPr marL="77717" marR="77717" marT="38858" marB="38858"/>
                </a:tc>
                <a:extLst>
                  <a:ext uri="{0D108BD9-81ED-4DB2-BD59-A6C34878D82A}">
                    <a16:rowId xmlns:a16="http://schemas.microsoft.com/office/drawing/2014/main" val="3781907768"/>
                  </a:ext>
                </a:extLst>
              </a:tr>
              <a:tr h="349402">
                <a:tc>
                  <a:txBody>
                    <a:bodyPr/>
                    <a:lstStyle/>
                    <a:p>
                      <a:r>
                        <a:rPr lang="en-US" sz="1600" dirty="0"/>
                        <a:t>Queue Time </a:t>
                      </a:r>
                    </a:p>
                  </a:txBody>
                  <a:tcPr marL="77717" marR="77717" marT="38858" marB="38858"/>
                </a:tc>
                <a:tc>
                  <a:txBody>
                    <a:bodyPr/>
                    <a:lstStyle/>
                    <a:p>
                      <a:r>
                        <a:rPr lang="en-US" sz="1600" dirty="0"/>
                        <a:t>3 minutes</a:t>
                      </a:r>
                    </a:p>
                  </a:txBody>
                  <a:tcPr marL="77717" marR="77717" marT="38858" marB="38858"/>
                </a:tc>
                <a:extLst>
                  <a:ext uri="{0D108BD9-81ED-4DB2-BD59-A6C34878D82A}">
                    <a16:rowId xmlns:a16="http://schemas.microsoft.com/office/drawing/2014/main" val="3865265360"/>
                  </a:ext>
                </a:extLst>
              </a:tr>
              <a:tr h="349402">
                <a:tc>
                  <a:txBody>
                    <a:bodyPr/>
                    <a:lstStyle/>
                    <a:p>
                      <a:r>
                        <a:rPr lang="en-US" sz="1600" dirty="0"/>
                        <a:t>Error/Warning Information</a:t>
                      </a:r>
                    </a:p>
                  </a:txBody>
                  <a:tcPr marL="77717" marR="77717" marT="38858" marB="38858"/>
                </a:tc>
                <a:tc>
                  <a:txBody>
                    <a:bodyPr/>
                    <a:lstStyle/>
                    <a:p>
                      <a:r>
                        <a:rPr lang="en-US" sz="1600" dirty="0"/>
                        <a:t>Failed to write job meta-data due to internal system issue</a:t>
                      </a:r>
                    </a:p>
                  </a:txBody>
                  <a:tcPr marL="77717" marR="77717" marT="38858" marB="38858"/>
                </a:tc>
                <a:extLst>
                  <a:ext uri="{0D108BD9-81ED-4DB2-BD59-A6C34878D82A}">
                    <a16:rowId xmlns:a16="http://schemas.microsoft.com/office/drawing/2014/main" val="3318176218"/>
                  </a:ext>
                </a:extLst>
              </a:tr>
            </a:tbl>
          </a:graphicData>
        </a:graphic>
      </p:graphicFrame>
    </p:spTree>
    <p:extLst>
      <p:ext uri="{BB962C8B-B14F-4D97-AF65-F5344CB8AC3E}">
        <p14:creationId xmlns:p14="http://schemas.microsoft.com/office/powerpoint/2010/main" val="283319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Folder</a:t>
            </a:r>
          </a:p>
        </p:txBody>
      </p:sp>
    </p:spTree>
    <p:extLst>
      <p:ext uri="{BB962C8B-B14F-4D97-AF65-F5344CB8AC3E}">
        <p14:creationId xmlns:p14="http://schemas.microsoft.com/office/powerpoint/2010/main" val="329383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Job Folder</a:t>
            </a:r>
          </a:p>
        </p:txBody>
      </p:sp>
      <p:sp>
        <p:nvSpPr>
          <p:cNvPr id="3" name="Content Placeholder 2"/>
          <p:cNvSpPr>
            <a:spLocks noGrp="1"/>
          </p:cNvSpPr>
          <p:nvPr>
            <p:ph idx="1"/>
          </p:nvPr>
        </p:nvSpPr>
        <p:spPr/>
        <p:txBody>
          <a:bodyPr>
            <a:normAutofit fontScale="92500" lnSpcReduction="10000"/>
          </a:bodyPr>
          <a:lstStyle/>
          <a:p>
            <a:pPr marL="0" indent="0">
              <a:buNone/>
            </a:pPr>
            <a:r>
              <a:rPr lang="en-US" sz="2380" dirty="0"/>
              <a:t>Inside the Default ADL Store:</a:t>
            </a:r>
          </a:p>
          <a:p>
            <a:pPr marL="0" indent="0">
              <a:buNone/>
            </a:pPr>
            <a:endParaRPr lang="en-US" sz="2380" dirty="0"/>
          </a:p>
          <a:p>
            <a:pPr marL="0" indent="0">
              <a:buNone/>
            </a:pPr>
            <a:r>
              <a:rPr lang="en-US" sz="2380" b="1" dirty="0"/>
              <a:t>General Form</a:t>
            </a:r>
          </a:p>
          <a:p>
            <a:pPr marL="0" indent="0">
              <a:buNone/>
            </a:pPr>
            <a:r>
              <a:rPr lang="en-US" sz="2380" dirty="0">
                <a:latin typeface="Consolas" panose="020B0609020204030204" pitchFamily="49" charset="0"/>
              </a:rPr>
              <a:t>/system/</a:t>
            </a:r>
            <a:r>
              <a:rPr lang="en-US" sz="2380" dirty="0" err="1">
                <a:latin typeface="Consolas" panose="020B0609020204030204" pitchFamily="49" charset="0"/>
              </a:rPr>
              <a:t>jobservice</a:t>
            </a:r>
            <a:r>
              <a:rPr lang="en-US" sz="2380" dirty="0">
                <a:latin typeface="Consolas" panose="020B0609020204030204" pitchFamily="49" charset="0"/>
              </a:rPr>
              <a:t>/jobs/</a:t>
            </a:r>
            <a:r>
              <a:rPr lang="en-US" sz="2380" dirty="0" err="1">
                <a:latin typeface="Consolas" panose="020B0609020204030204" pitchFamily="49" charset="0"/>
              </a:rPr>
              <a:t>Usql</a:t>
            </a:r>
            <a:r>
              <a:rPr lang="en-US" sz="2380" dirty="0">
                <a:latin typeface="Consolas" panose="020B0609020204030204" pitchFamily="49" charset="0"/>
              </a:rPr>
              <a:t>/</a:t>
            </a:r>
          </a:p>
          <a:p>
            <a:pPr marL="0" indent="0">
              <a:buNone/>
            </a:pPr>
            <a:r>
              <a:rPr lang="en-US" sz="2380" dirty="0">
                <a:solidFill>
                  <a:srgbClr val="00B0F0"/>
                </a:solidFill>
                <a:latin typeface="Consolas" panose="020B0609020204030204" pitchFamily="49" charset="0"/>
              </a:rPr>
              <a:t>	YYYY</a:t>
            </a:r>
            <a:r>
              <a:rPr lang="en-US" sz="2380" dirty="0">
                <a:latin typeface="Consolas" panose="020B0609020204030204" pitchFamily="49" charset="0"/>
              </a:rPr>
              <a:t>/</a:t>
            </a:r>
            <a:r>
              <a:rPr lang="en-US" sz="2380" dirty="0">
                <a:solidFill>
                  <a:srgbClr val="00B0F0"/>
                </a:solidFill>
                <a:latin typeface="Consolas" panose="020B0609020204030204" pitchFamily="49" charset="0"/>
              </a:rPr>
              <a:t>MM</a:t>
            </a:r>
            <a:r>
              <a:rPr lang="en-US" sz="2380" dirty="0">
                <a:latin typeface="Consolas" panose="020B0609020204030204" pitchFamily="49" charset="0"/>
              </a:rPr>
              <a:t>/</a:t>
            </a:r>
            <a:r>
              <a:rPr lang="en-US" sz="2380" dirty="0">
                <a:solidFill>
                  <a:srgbClr val="00B0F0"/>
                </a:solidFill>
                <a:latin typeface="Consolas" panose="020B0609020204030204" pitchFamily="49" charset="0"/>
              </a:rPr>
              <a:t>DD</a:t>
            </a:r>
            <a:r>
              <a:rPr lang="en-US" sz="2380" dirty="0">
                <a:latin typeface="Consolas" panose="020B0609020204030204" pitchFamily="49" charset="0"/>
              </a:rPr>
              <a:t>/</a:t>
            </a:r>
            <a:r>
              <a:rPr lang="en-US" sz="2380" dirty="0" err="1">
                <a:solidFill>
                  <a:srgbClr val="00BCF2"/>
                </a:solidFill>
                <a:latin typeface="Consolas" panose="020B0609020204030204" pitchFamily="49" charset="0"/>
              </a:rPr>
              <a:t>hh</a:t>
            </a:r>
            <a:r>
              <a:rPr lang="en-US" sz="2380" dirty="0">
                <a:latin typeface="Consolas" panose="020B0609020204030204" pitchFamily="49" charset="0"/>
              </a:rPr>
              <a:t>/</a:t>
            </a:r>
            <a:r>
              <a:rPr lang="en-US" sz="2380" dirty="0">
                <a:solidFill>
                  <a:srgbClr val="00BCF2"/>
                </a:solidFill>
                <a:latin typeface="Consolas" panose="020B0609020204030204" pitchFamily="49" charset="0"/>
              </a:rPr>
              <a:t>mm</a:t>
            </a:r>
            <a:r>
              <a:rPr lang="en-US" sz="2380" dirty="0">
                <a:latin typeface="Consolas" panose="020B0609020204030204" pitchFamily="49" charset="0"/>
              </a:rPr>
              <a:t>/</a:t>
            </a:r>
          </a:p>
          <a:p>
            <a:pPr marL="0" indent="0">
              <a:buNone/>
            </a:pPr>
            <a:r>
              <a:rPr lang="en-US" sz="2380" dirty="0">
                <a:solidFill>
                  <a:srgbClr val="FF0000"/>
                </a:solidFill>
                <a:latin typeface="Consolas" panose="020B0609020204030204" pitchFamily="49" charset="0"/>
              </a:rPr>
              <a:t>		JOBID</a:t>
            </a:r>
          </a:p>
          <a:p>
            <a:pPr marL="0" indent="0">
              <a:buNone/>
            </a:pPr>
            <a:endParaRPr lang="en-US" sz="2380" dirty="0">
              <a:solidFill>
                <a:srgbClr val="FF0000"/>
              </a:solidFill>
            </a:endParaRPr>
          </a:p>
          <a:p>
            <a:pPr marL="0" indent="0">
              <a:buNone/>
            </a:pPr>
            <a:r>
              <a:rPr lang="en-US" sz="2380" b="1" dirty="0"/>
              <a:t>An Example</a:t>
            </a:r>
          </a:p>
          <a:p>
            <a:pPr marL="0" indent="0">
              <a:buNone/>
            </a:pPr>
            <a:r>
              <a:rPr lang="en-US" sz="2380" dirty="0">
                <a:latin typeface="Consolas" panose="020B0609020204030204" pitchFamily="49" charset="0"/>
              </a:rPr>
              <a:t>/system/</a:t>
            </a:r>
            <a:r>
              <a:rPr lang="en-US" sz="2380" dirty="0" err="1">
                <a:latin typeface="Consolas" panose="020B0609020204030204" pitchFamily="49" charset="0"/>
              </a:rPr>
              <a:t>jobservice</a:t>
            </a:r>
            <a:r>
              <a:rPr lang="en-US" sz="2380" dirty="0">
                <a:latin typeface="Consolas" panose="020B0609020204030204" pitchFamily="49" charset="0"/>
              </a:rPr>
              <a:t>/jobs/</a:t>
            </a:r>
            <a:r>
              <a:rPr lang="en-US" sz="2380" dirty="0" err="1">
                <a:latin typeface="Consolas" panose="020B0609020204030204" pitchFamily="49" charset="0"/>
              </a:rPr>
              <a:t>Usql</a:t>
            </a:r>
            <a:r>
              <a:rPr lang="en-US" sz="2380" dirty="0">
                <a:latin typeface="Consolas" panose="020B0609020204030204" pitchFamily="49" charset="0"/>
              </a:rPr>
              <a:t>/</a:t>
            </a:r>
          </a:p>
          <a:p>
            <a:pPr marL="0" indent="0">
              <a:buNone/>
            </a:pPr>
            <a:r>
              <a:rPr lang="en-US" sz="2380" dirty="0">
                <a:solidFill>
                  <a:srgbClr val="00B0F0"/>
                </a:solidFill>
                <a:latin typeface="Consolas" panose="020B0609020204030204" pitchFamily="49" charset="0"/>
              </a:rPr>
              <a:t>	2016</a:t>
            </a:r>
            <a:r>
              <a:rPr lang="en-US" sz="2380" dirty="0">
                <a:latin typeface="Consolas" panose="020B0609020204030204" pitchFamily="49" charset="0"/>
              </a:rPr>
              <a:t>/</a:t>
            </a:r>
            <a:r>
              <a:rPr lang="en-US" sz="2380" dirty="0">
                <a:solidFill>
                  <a:srgbClr val="00B0F0"/>
                </a:solidFill>
                <a:latin typeface="Consolas" panose="020B0609020204030204" pitchFamily="49" charset="0"/>
              </a:rPr>
              <a:t>01</a:t>
            </a:r>
            <a:r>
              <a:rPr lang="en-US" sz="2380" dirty="0">
                <a:latin typeface="Consolas" panose="020B0609020204030204" pitchFamily="49" charset="0"/>
              </a:rPr>
              <a:t>/</a:t>
            </a:r>
            <a:r>
              <a:rPr lang="en-US" sz="2380" dirty="0">
                <a:solidFill>
                  <a:srgbClr val="00B0F0"/>
                </a:solidFill>
                <a:latin typeface="Consolas" panose="020B0609020204030204" pitchFamily="49" charset="0"/>
              </a:rPr>
              <a:t>20</a:t>
            </a:r>
            <a:r>
              <a:rPr lang="en-US" sz="2380" dirty="0">
                <a:latin typeface="Consolas" panose="020B0609020204030204" pitchFamily="49" charset="0"/>
              </a:rPr>
              <a:t>/</a:t>
            </a:r>
            <a:r>
              <a:rPr lang="en-US" sz="2380" dirty="0">
                <a:solidFill>
                  <a:srgbClr val="00BCF2"/>
                </a:solidFill>
                <a:latin typeface="Consolas" panose="020B0609020204030204" pitchFamily="49" charset="0"/>
              </a:rPr>
              <a:t>00</a:t>
            </a:r>
            <a:r>
              <a:rPr lang="en-US" sz="2380" dirty="0">
                <a:latin typeface="Consolas" panose="020B0609020204030204" pitchFamily="49" charset="0"/>
              </a:rPr>
              <a:t>/</a:t>
            </a:r>
            <a:r>
              <a:rPr lang="en-US" sz="2380" dirty="0">
                <a:solidFill>
                  <a:srgbClr val="00BCF2"/>
                </a:solidFill>
                <a:latin typeface="Consolas" panose="020B0609020204030204" pitchFamily="49" charset="0"/>
              </a:rPr>
              <a:t>00</a:t>
            </a:r>
            <a:r>
              <a:rPr lang="en-US" sz="2380" dirty="0">
                <a:latin typeface="Consolas" panose="020B0609020204030204" pitchFamily="49" charset="0"/>
              </a:rPr>
              <a:t>/</a:t>
            </a:r>
          </a:p>
          <a:p>
            <a:pPr marL="0" indent="0">
              <a:buNone/>
            </a:pPr>
            <a:r>
              <a:rPr lang="en-US" sz="2380" dirty="0">
                <a:solidFill>
                  <a:srgbClr val="FF0000"/>
                </a:solidFill>
                <a:latin typeface="Consolas" panose="020B0609020204030204" pitchFamily="49" charset="0"/>
              </a:rPr>
              <a:t>		17972fc2-4737-48f7-81fb-49af9a784f64</a:t>
            </a:r>
          </a:p>
          <a:p>
            <a:pPr marL="0" indent="0">
              <a:buNone/>
            </a:pPr>
            <a:endParaRPr lang="en-US" sz="2380" dirty="0"/>
          </a:p>
        </p:txBody>
      </p:sp>
    </p:spTree>
    <p:extLst>
      <p:ext uri="{BB962C8B-B14F-4D97-AF65-F5344CB8AC3E}">
        <p14:creationId xmlns:p14="http://schemas.microsoft.com/office/powerpoint/2010/main" val="223474124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1613CDE-FFD5-43C1-B0AF-254266606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c1680aa-5e06-422e-aab8-bad973cd1e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11130</TotalTime>
  <Words>1108</Words>
  <Application>Microsoft Office PowerPoint</Application>
  <PresentationFormat>Custom</PresentationFormat>
  <Paragraphs>244</Paragraphs>
  <Slides>28</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Consolas</vt:lpstr>
      <vt:lpstr>Courier New</vt:lpstr>
      <vt:lpstr>Segoe UI</vt:lpstr>
      <vt:lpstr>Segoe UI Light</vt:lpstr>
      <vt:lpstr>1_Office Theme</vt:lpstr>
      <vt:lpstr>2_Office Theme</vt:lpstr>
      <vt:lpstr>PowerPoint Presentation</vt:lpstr>
      <vt:lpstr>ADLA Query Store</vt:lpstr>
      <vt:lpstr>U-SQL “Query Store”</vt:lpstr>
      <vt:lpstr>Typical Scenarios</vt:lpstr>
      <vt:lpstr>PowerPoint Presentation</vt:lpstr>
      <vt:lpstr>System Database</vt:lpstr>
      <vt:lpstr>Job Information in System Database</vt:lpstr>
      <vt:lpstr>Job Folder</vt:lpstr>
      <vt:lpstr>The Job Folder</vt:lpstr>
      <vt:lpstr>PowerPoint Presentation</vt:lpstr>
      <vt:lpstr>ADLA Job Folder</vt:lpstr>
      <vt:lpstr>Temp Storage</vt:lpstr>
      <vt:lpstr>ADLA Temp Storage</vt:lpstr>
      <vt:lpstr>Experiences</vt:lpstr>
      <vt:lpstr>Experiences</vt:lpstr>
      <vt:lpstr>Through UX Portal</vt:lpstr>
      <vt:lpstr>Through VS Tools</vt:lpstr>
      <vt:lpstr>Add slide on Job Links</vt:lpstr>
      <vt:lpstr>Add slide on Futures</vt:lpstr>
      <vt:lpstr>Through Rest API or SDK</vt:lpstr>
      <vt:lpstr>Browse the job folder</vt:lpstr>
      <vt:lpstr>Example in PowerShell</vt:lpstr>
      <vt:lpstr>Managing</vt:lpstr>
      <vt:lpstr>PowerPoint Presentation</vt:lpstr>
      <vt:lpstr>PowerPoint Presentation</vt:lpstr>
      <vt:lpstr>PowerPoint Presentation</vt:lpstr>
      <vt:lpstr>Sample 1: Code-Behind</vt:lpstr>
      <vt:lpstr>Abstract</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414</cp:revision>
  <dcterms:created xsi:type="dcterms:W3CDTF">2015-12-21T19:38:12Z</dcterms:created>
  <dcterms:modified xsi:type="dcterms:W3CDTF">2017-01-04T18:20:54Z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