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Lst>
  <p:notesMasterIdLst>
    <p:notesMasterId r:id="rId51"/>
  </p:notesMasterIdLst>
  <p:handoutMasterIdLst>
    <p:handoutMasterId r:id="rId52"/>
  </p:handoutMasterIdLst>
  <p:sldIdLst>
    <p:sldId id="1525" r:id="rId5"/>
    <p:sldId id="1691" r:id="rId6"/>
    <p:sldId id="1692" r:id="rId7"/>
    <p:sldId id="1747" r:id="rId8"/>
    <p:sldId id="1697" r:id="rId9"/>
    <p:sldId id="1746" r:id="rId10"/>
    <p:sldId id="1701" r:id="rId11"/>
    <p:sldId id="1703" r:id="rId12"/>
    <p:sldId id="1704" r:id="rId13"/>
    <p:sldId id="1705" r:id="rId14"/>
    <p:sldId id="1706" r:id="rId15"/>
    <p:sldId id="1707" r:id="rId16"/>
    <p:sldId id="1708" r:id="rId17"/>
    <p:sldId id="1709" r:id="rId18"/>
    <p:sldId id="1710" r:id="rId19"/>
    <p:sldId id="1711" r:id="rId20"/>
    <p:sldId id="1713" r:id="rId21"/>
    <p:sldId id="1748" r:id="rId22"/>
    <p:sldId id="1749" r:id="rId23"/>
    <p:sldId id="1716" r:id="rId24"/>
    <p:sldId id="1712" r:id="rId25"/>
    <p:sldId id="1719" r:id="rId26"/>
    <p:sldId id="1720" r:id="rId27"/>
    <p:sldId id="1721" r:id="rId28"/>
    <p:sldId id="1722" r:id="rId29"/>
    <p:sldId id="1723" r:id="rId30"/>
    <p:sldId id="1724" r:id="rId31"/>
    <p:sldId id="1725" r:id="rId32"/>
    <p:sldId id="1726" r:id="rId33"/>
    <p:sldId id="1727" r:id="rId34"/>
    <p:sldId id="1728" r:id="rId35"/>
    <p:sldId id="1729" r:id="rId36"/>
    <p:sldId id="1730" r:id="rId37"/>
    <p:sldId id="1731" r:id="rId38"/>
    <p:sldId id="1750" r:id="rId39"/>
    <p:sldId id="1751" r:id="rId40"/>
    <p:sldId id="1733" r:id="rId41"/>
    <p:sldId id="1735" r:id="rId42"/>
    <p:sldId id="1736" r:id="rId43"/>
    <p:sldId id="1737" r:id="rId44"/>
    <p:sldId id="1738" r:id="rId45"/>
    <p:sldId id="1742" r:id="rId46"/>
    <p:sldId id="1743" r:id="rId47"/>
    <p:sldId id="1744" r:id="rId48"/>
    <p:sldId id="1745" r:id="rId49"/>
    <p:sldId id="1657"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B4009E"/>
    <a:srgbClr val="F44610"/>
    <a:srgbClr val="DA80C5"/>
    <a:srgbClr val="FFC000"/>
    <a:srgbClr val="E74B3C"/>
    <a:srgbClr val="92D050"/>
    <a:srgbClr val="595959"/>
    <a:srgbClr val="C539A4"/>
    <a:srgbClr val="7AC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89" d="100"/>
          <a:sy n="89" d="100"/>
        </p:scale>
        <p:origin x="247" y="58"/>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2/5/2017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2/5/2017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833549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503109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28400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495493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502585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47048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52111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924327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6143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5377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57265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925794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071705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37926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996307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45264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19056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973014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534546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369206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36880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89670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66667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391860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004772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304122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071772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51302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55867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471200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0153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623673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1852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5543D87-E5E6-4341-82FC-1977810270C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03930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2/5/2017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2/5/2017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us/documentation/articles/role-based-access-control-configu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Store &gt; Access Control Model</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2016/11/02</a:t>
            </a:r>
          </a:p>
        </p:txBody>
      </p:sp>
    </p:spTree>
    <p:extLst>
      <p:ext uri="{BB962C8B-B14F-4D97-AF65-F5344CB8AC3E}">
        <p14:creationId xmlns:p14="http://schemas.microsoft.com/office/powerpoint/2010/main" val="200859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Short forms for permissions</a:t>
            </a:r>
            <a:endParaRPr lang="en-US" dirty="0">
              <a:solidFill>
                <a:schemeClr val="bg1"/>
              </a:solidFill>
            </a:endParaRPr>
          </a:p>
        </p:txBody>
      </p:sp>
      <p:sp>
        <p:nvSpPr>
          <p:cNvPr id="4" name="Rectangle 3"/>
          <p:cNvSpPr/>
          <p:nvPr/>
        </p:nvSpPr>
        <p:spPr>
          <a:xfrm>
            <a:off x="274702" y="1302726"/>
            <a:ext cx="11704192" cy="646331"/>
          </a:xfrm>
          <a:prstGeom prst="rect">
            <a:avLst/>
          </a:prstGeom>
        </p:spPr>
        <p:txBody>
          <a:bodyPr wrap="square">
            <a:spAutoFit/>
          </a:bodyPr>
          <a:lstStyle/>
          <a:p>
            <a:r>
              <a:rPr lang="en-US" b="1" dirty="0" err="1">
                <a:solidFill>
                  <a:schemeClr val="bg1"/>
                </a:solidFill>
              </a:rPr>
              <a:t>RWX</a:t>
            </a:r>
            <a:r>
              <a:rPr lang="en-US" dirty="0" err="1">
                <a:solidFill>
                  <a:schemeClr val="bg1"/>
                </a:solidFill>
              </a:rPr>
              <a:t>is</a:t>
            </a:r>
            <a:r>
              <a:rPr lang="en-US" dirty="0">
                <a:solidFill>
                  <a:schemeClr val="bg1"/>
                </a:solidFill>
              </a:rPr>
              <a:t> used to indicate </a:t>
            </a:r>
            <a:r>
              <a:rPr lang="en-US" b="1" dirty="0">
                <a:solidFill>
                  <a:schemeClr val="bg1"/>
                </a:solidFill>
              </a:rPr>
              <a:t>Read + Write + Execute</a:t>
            </a:r>
            <a:r>
              <a:rPr lang="en-US" dirty="0">
                <a:solidFill>
                  <a:schemeClr val="bg1"/>
                </a:solidFill>
              </a:rPr>
              <a:t>. A more condensed numeric form exists in which </a:t>
            </a:r>
            <a:r>
              <a:rPr lang="en-US" b="1" dirty="0">
                <a:solidFill>
                  <a:schemeClr val="bg1"/>
                </a:solidFill>
              </a:rPr>
              <a:t>Read=4</a:t>
            </a:r>
            <a:r>
              <a:rPr lang="en-US" dirty="0">
                <a:solidFill>
                  <a:schemeClr val="bg1"/>
                </a:solidFill>
              </a:rPr>
              <a:t>, </a:t>
            </a:r>
            <a:r>
              <a:rPr lang="en-US" b="1" dirty="0">
                <a:solidFill>
                  <a:schemeClr val="bg1"/>
                </a:solidFill>
              </a:rPr>
              <a:t>Write=2</a:t>
            </a:r>
            <a:r>
              <a:rPr lang="en-US" dirty="0">
                <a:solidFill>
                  <a:schemeClr val="bg1"/>
                </a:solidFill>
              </a:rPr>
              <a:t>, and </a:t>
            </a:r>
            <a:r>
              <a:rPr lang="en-US" b="1" dirty="0">
                <a:solidFill>
                  <a:schemeClr val="bg1"/>
                </a:solidFill>
              </a:rPr>
              <a:t>Execute=1</a:t>
            </a:r>
            <a:r>
              <a:rPr lang="en-US" dirty="0">
                <a:solidFill>
                  <a:schemeClr val="bg1"/>
                </a:solidFill>
              </a:rPr>
              <a:t> and their sum represents the permissions. </a:t>
            </a:r>
            <a:endParaRPr lang="en-US" sz="28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10366703"/>
              </p:ext>
            </p:extLst>
          </p:nvPr>
        </p:nvGraphicFramePr>
        <p:xfrm>
          <a:off x="914775" y="2125677"/>
          <a:ext cx="6635203" cy="3840439"/>
        </p:xfrm>
        <a:graphic>
          <a:graphicData uri="http://schemas.openxmlformats.org/drawingml/2006/table">
            <a:tbl>
              <a:tblPr>
                <a:tableStyleId>{5940675A-B579-460E-94D1-54222C63F5DA}</a:tableStyleId>
              </a:tblPr>
              <a:tblGrid>
                <a:gridCol w="1647381">
                  <a:extLst>
                    <a:ext uri="{9D8B030D-6E8A-4147-A177-3AD203B41FA5}">
                      <a16:colId xmlns:a16="http://schemas.microsoft.com/office/drawing/2014/main" val="1010974905"/>
                    </a:ext>
                  </a:extLst>
                </a:gridCol>
                <a:gridCol w="1330262">
                  <a:extLst>
                    <a:ext uri="{9D8B030D-6E8A-4147-A177-3AD203B41FA5}">
                      <a16:colId xmlns:a16="http://schemas.microsoft.com/office/drawing/2014/main" val="1600414291"/>
                    </a:ext>
                  </a:extLst>
                </a:gridCol>
                <a:gridCol w="3657560">
                  <a:extLst>
                    <a:ext uri="{9D8B030D-6E8A-4147-A177-3AD203B41FA5}">
                      <a16:colId xmlns:a16="http://schemas.microsoft.com/office/drawing/2014/main" val="2807574852"/>
                    </a:ext>
                  </a:extLst>
                </a:gridCol>
              </a:tblGrid>
              <a:tr h="768088">
                <a:tc>
                  <a:txBody>
                    <a:bodyPr/>
                    <a:lstStyle/>
                    <a:p>
                      <a:pPr algn="l" fontAlgn="t"/>
                      <a:r>
                        <a:rPr lang="en-US" dirty="0">
                          <a:solidFill>
                            <a:schemeClr val="bg1"/>
                          </a:solidFill>
                          <a:effectLst/>
                        </a:rPr>
                        <a:t>Numeric form</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a:solidFill>
                            <a:schemeClr val="bg1"/>
                          </a:solidFill>
                          <a:effectLst/>
                        </a:rPr>
                        <a:t>Short form</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a:solidFill>
                            <a:schemeClr val="bg1"/>
                          </a:solidFill>
                          <a:effectLst/>
                        </a:rPr>
                        <a:t>What it means</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82860613"/>
                  </a:ext>
                </a:extLst>
              </a:tr>
              <a:tr h="1069924">
                <a:tc>
                  <a:txBody>
                    <a:bodyPr/>
                    <a:lstStyle/>
                    <a:p>
                      <a:pPr algn="l" fontAlgn="t"/>
                      <a:r>
                        <a:rPr lang="en-US" dirty="0">
                          <a:solidFill>
                            <a:schemeClr val="bg1"/>
                          </a:solidFill>
                          <a:effectLst/>
                        </a:rPr>
                        <a:t>7</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dirty="0">
                          <a:solidFill>
                            <a:schemeClr val="bg1"/>
                          </a:solidFill>
                          <a:effectLst/>
                        </a:rPr>
                        <a:t>RWX</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a:solidFill>
                            <a:schemeClr val="bg1"/>
                          </a:solidFill>
                          <a:effectLst/>
                        </a:rPr>
                        <a:t>Read + Write + Execute</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5758073"/>
                  </a:ext>
                </a:extLst>
              </a:tr>
              <a:tr h="768088">
                <a:tc>
                  <a:txBody>
                    <a:bodyPr/>
                    <a:lstStyle/>
                    <a:p>
                      <a:pPr algn="l" fontAlgn="t"/>
                      <a:r>
                        <a:rPr lang="en-US">
                          <a:solidFill>
                            <a:schemeClr val="bg1"/>
                          </a:solidFill>
                          <a:effectLst/>
                        </a:rPr>
                        <a:t>5</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dirty="0">
                          <a:solidFill>
                            <a:schemeClr val="bg1"/>
                          </a:solidFill>
                          <a:effectLst/>
                        </a:rPr>
                        <a:t>R-X</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dirty="0">
                          <a:solidFill>
                            <a:schemeClr val="bg1"/>
                          </a:solidFill>
                          <a:effectLst/>
                        </a:rPr>
                        <a:t>Read + Execute</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3835456"/>
                  </a:ext>
                </a:extLst>
              </a:tr>
              <a:tr h="466251">
                <a:tc>
                  <a:txBody>
                    <a:bodyPr/>
                    <a:lstStyle/>
                    <a:p>
                      <a:pPr algn="l" fontAlgn="t"/>
                      <a:r>
                        <a:rPr lang="en-US">
                          <a:solidFill>
                            <a:schemeClr val="bg1"/>
                          </a:solidFill>
                          <a:effectLst/>
                        </a:rPr>
                        <a:t>4</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a:solidFill>
                            <a:schemeClr val="bg1"/>
                          </a:solidFill>
                          <a:effectLst/>
                        </a:rPr>
                        <a:t>R--</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dirty="0">
                          <a:solidFill>
                            <a:schemeClr val="bg1"/>
                          </a:solidFill>
                          <a:effectLst/>
                        </a:rPr>
                        <a:t>Read</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97996308"/>
                  </a:ext>
                </a:extLst>
              </a:tr>
              <a:tr h="768088">
                <a:tc>
                  <a:txBody>
                    <a:bodyPr/>
                    <a:lstStyle/>
                    <a:p>
                      <a:pPr algn="l" fontAlgn="t"/>
                      <a:r>
                        <a:rPr lang="en-US">
                          <a:solidFill>
                            <a:schemeClr val="bg1"/>
                          </a:solidFill>
                          <a:effectLst/>
                        </a:rPr>
                        <a:t>0</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a:solidFill>
                            <a:schemeClr val="bg1"/>
                          </a:solidFill>
                          <a:effectLst/>
                        </a:rPr>
                        <a:t>---</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fontAlgn="t"/>
                      <a:r>
                        <a:rPr lang="en-US" dirty="0">
                          <a:solidFill>
                            <a:schemeClr val="bg1"/>
                          </a:solidFill>
                          <a:effectLst/>
                        </a:rPr>
                        <a:t>No permissions</a:t>
                      </a:r>
                    </a:p>
                  </a:txBody>
                  <a:tcPr marL="76200" marR="76200" marT="76200" marB="76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58635270"/>
                  </a:ext>
                </a:extLst>
              </a:tr>
            </a:tbl>
          </a:graphicData>
        </a:graphic>
      </p:graphicFrame>
    </p:spTree>
    <p:extLst>
      <p:ext uri="{BB962C8B-B14F-4D97-AF65-F5344CB8AC3E}">
        <p14:creationId xmlns:p14="http://schemas.microsoft.com/office/powerpoint/2010/main" val="241749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Permissions DO NOT inherit!</a:t>
            </a:r>
            <a:endParaRPr lang="en-US" dirty="0">
              <a:solidFill>
                <a:schemeClr val="bg1"/>
              </a:solidFill>
            </a:endParaRPr>
          </a:p>
        </p:txBody>
      </p:sp>
      <p:sp>
        <p:nvSpPr>
          <p:cNvPr id="3" name="Rectangle 2"/>
          <p:cNvSpPr/>
          <p:nvPr/>
        </p:nvSpPr>
        <p:spPr>
          <a:xfrm>
            <a:off x="1463409" y="1485605"/>
            <a:ext cx="9143900" cy="2862322"/>
          </a:xfrm>
          <a:prstGeom prst="rect">
            <a:avLst/>
          </a:prstGeom>
        </p:spPr>
        <p:txBody>
          <a:bodyPr wrap="square">
            <a:spAutoFit/>
          </a:bodyPr>
          <a:lstStyle/>
          <a:p>
            <a:r>
              <a:rPr lang="en-US" sz="3600" dirty="0">
                <a:solidFill>
                  <a:schemeClr val="bg1"/>
                </a:solidFill>
                <a:latin typeface="+mj-lt"/>
              </a:rPr>
              <a:t>In the POSIX-style model used by Data Lake Store, permissions for an item are stored on the item itself. In other words, permissions for an item cannot be inherited from the parent items.</a:t>
            </a:r>
          </a:p>
        </p:txBody>
      </p:sp>
    </p:spTree>
    <p:extLst>
      <p:ext uri="{BB962C8B-B14F-4D97-AF65-F5344CB8AC3E}">
        <p14:creationId xmlns:p14="http://schemas.microsoft.com/office/powerpoint/2010/main" val="1880650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3862" y="2674311"/>
            <a:ext cx="11235942" cy="1513687"/>
          </a:xfrm>
        </p:spPr>
        <p:txBody>
          <a:bodyPr>
            <a:normAutofit/>
          </a:bodyPr>
          <a:lstStyle/>
          <a:p>
            <a:r>
              <a:rPr lang="en-US" sz="4000" dirty="0">
                <a:solidFill>
                  <a:schemeClr val="bg1"/>
                </a:solidFill>
              </a:rPr>
              <a:t>Q: What is the #1 misconception about ADLS ACLs?</a:t>
            </a:r>
            <a:endParaRPr lang="en-US" dirty="0">
              <a:solidFill>
                <a:schemeClr val="bg1"/>
              </a:solidFill>
            </a:endParaRPr>
          </a:p>
        </p:txBody>
      </p:sp>
    </p:spTree>
    <p:extLst>
      <p:ext uri="{BB962C8B-B14F-4D97-AF65-F5344CB8AC3E}">
        <p14:creationId xmlns:p14="http://schemas.microsoft.com/office/powerpoint/2010/main" val="263914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019" y="2399994"/>
            <a:ext cx="12047836" cy="1513687"/>
          </a:xfrm>
        </p:spPr>
        <p:txBody>
          <a:bodyPr>
            <a:normAutofit/>
          </a:bodyPr>
          <a:lstStyle/>
          <a:p>
            <a:r>
              <a:rPr lang="en-US" sz="4000" dirty="0">
                <a:solidFill>
                  <a:schemeClr val="bg1"/>
                </a:solidFill>
              </a:rPr>
              <a:t>ANSWER: Users believe (mistakenly) that permissions inherit</a:t>
            </a:r>
            <a:endParaRPr lang="en-US" dirty="0">
              <a:solidFill>
                <a:schemeClr val="bg1"/>
              </a:solidFill>
            </a:endParaRPr>
          </a:p>
        </p:txBody>
      </p:sp>
    </p:spTree>
    <p:extLst>
      <p:ext uri="{BB962C8B-B14F-4D97-AF65-F5344CB8AC3E}">
        <p14:creationId xmlns:p14="http://schemas.microsoft.com/office/powerpoint/2010/main" val="39085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3862" y="2674311"/>
            <a:ext cx="11235942" cy="1513687"/>
          </a:xfrm>
        </p:spPr>
        <p:txBody>
          <a:bodyPr>
            <a:normAutofit/>
          </a:bodyPr>
          <a:lstStyle/>
          <a:p>
            <a:r>
              <a:rPr lang="en-US" sz="4000" dirty="0">
                <a:solidFill>
                  <a:schemeClr val="bg1"/>
                </a:solidFill>
              </a:rPr>
              <a:t>Trivia Question: What is NOT inherited in ADLS?</a:t>
            </a:r>
            <a:endParaRPr lang="en-US" dirty="0">
              <a:solidFill>
                <a:schemeClr val="bg1"/>
              </a:solidFill>
            </a:endParaRPr>
          </a:p>
        </p:txBody>
      </p:sp>
    </p:spTree>
    <p:extLst>
      <p:ext uri="{BB962C8B-B14F-4D97-AF65-F5344CB8AC3E}">
        <p14:creationId xmlns:p14="http://schemas.microsoft.com/office/powerpoint/2010/main" val="4082370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9019" y="2399994"/>
            <a:ext cx="12047836" cy="1513687"/>
          </a:xfrm>
        </p:spPr>
        <p:txBody>
          <a:bodyPr>
            <a:normAutofit/>
          </a:bodyPr>
          <a:lstStyle/>
          <a:p>
            <a:r>
              <a:rPr lang="en-US" sz="4000" dirty="0">
                <a:solidFill>
                  <a:schemeClr val="bg1"/>
                </a:solidFill>
              </a:rPr>
              <a:t>ANSWER: Permissions</a:t>
            </a:r>
            <a:endParaRPr lang="en-US" dirty="0">
              <a:solidFill>
                <a:schemeClr val="bg1"/>
              </a:solidFill>
            </a:endParaRPr>
          </a:p>
        </p:txBody>
      </p:sp>
    </p:spTree>
    <p:extLst>
      <p:ext uri="{BB962C8B-B14F-4D97-AF65-F5344CB8AC3E}">
        <p14:creationId xmlns:p14="http://schemas.microsoft.com/office/powerpoint/2010/main" val="69224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Common Scenarios</a:t>
            </a:r>
            <a:endParaRPr lang="en-US" dirty="0">
              <a:solidFill>
                <a:schemeClr val="bg1"/>
              </a:solidFill>
            </a:endParaRPr>
          </a:p>
        </p:txBody>
      </p:sp>
    </p:spTree>
    <p:extLst>
      <p:ext uri="{BB962C8B-B14F-4D97-AF65-F5344CB8AC3E}">
        <p14:creationId xmlns:p14="http://schemas.microsoft.com/office/powerpoint/2010/main" val="2791505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Permissions needed to Read a File</a:t>
            </a:r>
            <a:endParaRPr lang="en-US" dirty="0">
              <a:solidFill>
                <a:schemeClr val="bg1"/>
              </a:solidFill>
            </a:endParaRPr>
          </a:p>
        </p:txBody>
      </p:sp>
      <p:sp>
        <p:nvSpPr>
          <p:cNvPr id="3" name="Rectangle 2"/>
          <p:cNvSpPr/>
          <p:nvPr/>
        </p:nvSpPr>
        <p:spPr>
          <a:xfrm>
            <a:off x="7041188" y="4590837"/>
            <a:ext cx="3108926" cy="923330"/>
          </a:xfrm>
          <a:prstGeom prst="rect">
            <a:avLst/>
          </a:prstGeom>
        </p:spPr>
        <p:txBody>
          <a:bodyPr wrap="square">
            <a:spAutoFit/>
          </a:bodyPr>
          <a:lstStyle/>
          <a:p>
            <a:r>
              <a:rPr lang="en-US" dirty="0">
                <a:solidFill>
                  <a:schemeClr val="bg1"/>
                </a:solidFill>
              </a:rPr>
              <a:t>For the file to be read - the caller needs </a:t>
            </a:r>
            <a:r>
              <a:rPr lang="en-US" b="1" dirty="0">
                <a:solidFill>
                  <a:schemeClr val="bg1"/>
                </a:solidFill>
              </a:rPr>
              <a:t>Read</a:t>
            </a:r>
            <a:r>
              <a:rPr lang="en-US" dirty="0">
                <a:solidFill>
                  <a:schemeClr val="bg1"/>
                </a:solidFill>
              </a:rPr>
              <a:t> permissions</a:t>
            </a:r>
          </a:p>
        </p:txBody>
      </p:sp>
      <p:grpSp>
        <p:nvGrpSpPr>
          <p:cNvPr id="13" name="Group 12"/>
          <p:cNvGrpSpPr/>
          <p:nvPr/>
        </p:nvGrpSpPr>
        <p:grpSpPr>
          <a:xfrm>
            <a:off x="2103482" y="2502122"/>
            <a:ext cx="6949364" cy="1447629"/>
            <a:chOff x="731897" y="1578792"/>
            <a:chExt cx="6949364" cy="1447629"/>
          </a:xfrm>
        </p:grpSpPr>
        <p:sp>
          <p:nvSpPr>
            <p:cNvPr id="5" name="Rectangle 4"/>
            <p:cNvSpPr/>
            <p:nvPr/>
          </p:nvSpPr>
          <p:spPr>
            <a:xfrm>
              <a:off x="731897" y="1585805"/>
              <a:ext cx="524480" cy="638323"/>
            </a:xfrm>
            <a:prstGeom prst="rect">
              <a:avLst/>
            </a:prstGeom>
            <a:solidFill>
              <a:schemeClr val="bg2">
                <a:lumMod val="50000"/>
              </a:schemeClr>
            </a:solidFill>
          </p:spPr>
          <p:txBody>
            <a:bodyPr wrap="square" anchor="ctr">
              <a:noAutofit/>
            </a:bodyPr>
            <a:lstStyle/>
            <a:p>
              <a:r>
                <a:rPr lang="en-US" sz="2800" dirty="0">
                  <a:solidFill>
                    <a:schemeClr val="bg1"/>
                  </a:solidFill>
                </a:rPr>
                <a:t>/</a:t>
              </a:r>
            </a:p>
          </p:txBody>
        </p:sp>
        <p:sp>
          <p:nvSpPr>
            <p:cNvPr id="6" name="Rectangle 5"/>
            <p:cNvSpPr/>
            <p:nvPr/>
          </p:nvSpPr>
          <p:spPr>
            <a:xfrm>
              <a:off x="1649738" y="1578792"/>
              <a:ext cx="1573441" cy="638323"/>
            </a:xfrm>
            <a:prstGeom prst="rect">
              <a:avLst/>
            </a:prstGeom>
            <a:solidFill>
              <a:schemeClr val="bg2">
                <a:lumMod val="50000"/>
              </a:schemeClr>
            </a:solidFill>
          </p:spPr>
          <p:txBody>
            <a:bodyPr wrap="square" anchor="ctr">
              <a:noAutofit/>
            </a:bodyPr>
            <a:lstStyle/>
            <a:p>
              <a:r>
                <a:rPr lang="en-US" sz="2800" dirty="0">
                  <a:solidFill>
                    <a:schemeClr val="bg1"/>
                  </a:solidFill>
                </a:rPr>
                <a:t>Seattle/</a:t>
              </a:r>
            </a:p>
          </p:txBody>
        </p:sp>
        <p:sp>
          <p:nvSpPr>
            <p:cNvPr id="7" name="Rectangle 6"/>
            <p:cNvSpPr/>
            <p:nvPr/>
          </p:nvSpPr>
          <p:spPr>
            <a:xfrm>
              <a:off x="3561735" y="1578792"/>
              <a:ext cx="1890484" cy="638323"/>
            </a:xfrm>
            <a:prstGeom prst="rect">
              <a:avLst/>
            </a:prstGeom>
            <a:solidFill>
              <a:schemeClr val="bg2">
                <a:lumMod val="50000"/>
              </a:schemeClr>
            </a:solidFill>
          </p:spPr>
          <p:txBody>
            <a:bodyPr wrap="square" anchor="ctr">
              <a:noAutofit/>
            </a:bodyPr>
            <a:lstStyle/>
            <a:p>
              <a:r>
                <a:rPr lang="en-US" sz="2800" dirty="0">
                  <a:solidFill>
                    <a:schemeClr val="bg1"/>
                  </a:solidFill>
                </a:rPr>
                <a:t>Portland/</a:t>
              </a:r>
            </a:p>
          </p:txBody>
        </p:sp>
        <p:sp>
          <p:nvSpPr>
            <p:cNvPr id="8" name="Rectangle 7"/>
            <p:cNvSpPr/>
            <p:nvPr/>
          </p:nvSpPr>
          <p:spPr>
            <a:xfrm>
              <a:off x="5790777" y="1585805"/>
              <a:ext cx="1890484" cy="638323"/>
            </a:xfrm>
            <a:prstGeom prst="rect">
              <a:avLst/>
            </a:prstGeom>
            <a:solidFill>
              <a:schemeClr val="bg2">
                <a:lumMod val="50000"/>
              </a:schemeClr>
            </a:solidFill>
          </p:spPr>
          <p:txBody>
            <a:bodyPr wrap="square" anchor="ctr">
              <a:noAutofit/>
            </a:bodyPr>
            <a:lstStyle/>
            <a:p>
              <a:r>
                <a:rPr lang="en-US" sz="2800" dirty="0">
                  <a:solidFill>
                    <a:schemeClr val="bg1"/>
                  </a:solidFill>
                </a:rPr>
                <a:t>Data.txt</a:t>
              </a:r>
            </a:p>
          </p:txBody>
        </p:sp>
        <p:sp>
          <p:nvSpPr>
            <p:cNvPr id="9" name="Right Brace 8"/>
            <p:cNvSpPr/>
            <p:nvPr/>
          </p:nvSpPr>
          <p:spPr>
            <a:xfrm rot="5400000">
              <a:off x="2762152" y="336352"/>
              <a:ext cx="699269" cy="4680870"/>
            </a:xfrm>
            <a:prstGeom prst="rightBrace">
              <a:avLst>
                <a:gd name="adj1" fmla="val 22222"/>
                <a:gd name="adj2"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0" name="Right Brace 9"/>
            <p:cNvSpPr/>
            <p:nvPr/>
          </p:nvSpPr>
          <p:spPr>
            <a:xfrm rot="5400000">
              <a:off x="6386385" y="1731545"/>
              <a:ext cx="699269" cy="1890483"/>
            </a:xfrm>
            <a:prstGeom prst="rightBrace">
              <a:avLst>
                <a:gd name="adj1" fmla="val 22222"/>
                <a:gd name="adj2"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
        <p:nvSpPr>
          <p:cNvPr id="11" name="Rectangle 10"/>
          <p:cNvSpPr/>
          <p:nvPr/>
        </p:nvSpPr>
        <p:spPr>
          <a:xfrm>
            <a:off x="2012043" y="4590837"/>
            <a:ext cx="4663389" cy="923330"/>
          </a:xfrm>
          <a:prstGeom prst="rect">
            <a:avLst/>
          </a:prstGeom>
        </p:spPr>
        <p:txBody>
          <a:bodyPr wrap="square">
            <a:spAutoFit/>
          </a:bodyPr>
          <a:lstStyle/>
          <a:p>
            <a:r>
              <a:rPr lang="en-US" dirty="0">
                <a:solidFill>
                  <a:schemeClr val="bg1"/>
                </a:solidFill>
              </a:rPr>
              <a:t>For all the folders in the folder structure that contain the file - the caller needs </a:t>
            </a:r>
            <a:r>
              <a:rPr lang="en-US" b="1" dirty="0">
                <a:solidFill>
                  <a:schemeClr val="bg1"/>
                </a:solidFill>
              </a:rPr>
              <a:t>Execute</a:t>
            </a:r>
            <a:r>
              <a:rPr lang="en-US" dirty="0">
                <a:solidFill>
                  <a:schemeClr val="bg1"/>
                </a:solidFill>
              </a:rPr>
              <a:t> permissions</a:t>
            </a:r>
          </a:p>
        </p:txBody>
      </p:sp>
    </p:spTree>
    <p:extLst>
      <p:ext uri="{BB962C8B-B14F-4D97-AF65-F5344CB8AC3E}">
        <p14:creationId xmlns:p14="http://schemas.microsoft.com/office/powerpoint/2010/main" val="435059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Permissions needed to Append or Write to a File</a:t>
            </a:r>
            <a:endParaRPr lang="en-US" dirty="0">
              <a:solidFill>
                <a:schemeClr val="bg1"/>
              </a:solidFill>
            </a:endParaRPr>
          </a:p>
        </p:txBody>
      </p:sp>
      <p:sp>
        <p:nvSpPr>
          <p:cNvPr id="3" name="Rectangle 2"/>
          <p:cNvSpPr/>
          <p:nvPr/>
        </p:nvSpPr>
        <p:spPr>
          <a:xfrm>
            <a:off x="7041188" y="4590837"/>
            <a:ext cx="3108926" cy="923330"/>
          </a:xfrm>
          <a:prstGeom prst="rect">
            <a:avLst/>
          </a:prstGeom>
        </p:spPr>
        <p:txBody>
          <a:bodyPr wrap="square">
            <a:spAutoFit/>
          </a:bodyPr>
          <a:lstStyle/>
          <a:p>
            <a:r>
              <a:rPr lang="en-US" dirty="0">
                <a:solidFill>
                  <a:schemeClr val="bg1"/>
                </a:solidFill>
              </a:rPr>
              <a:t>For the file to read or append- the caller needs </a:t>
            </a:r>
            <a:r>
              <a:rPr lang="en-US" b="1" dirty="0">
                <a:solidFill>
                  <a:schemeClr val="bg1"/>
                </a:solidFill>
              </a:rPr>
              <a:t>Write</a:t>
            </a:r>
            <a:r>
              <a:rPr lang="en-US" dirty="0">
                <a:solidFill>
                  <a:schemeClr val="bg1"/>
                </a:solidFill>
              </a:rPr>
              <a:t> permissions</a:t>
            </a:r>
          </a:p>
        </p:txBody>
      </p:sp>
      <p:grpSp>
        <p:nvGrpSpPr>
          <p:cNvPr id="13" name="Group 12"/>
          <p:cNvGrpSpPr/>
          <p:nvPr/>
        </p:nvGrpSpPr>
        <p:grpSpPr>
          <a:xfrm>
            <a:off x="2103482" y="2502122"/>
            <a:ext cx="6949364" cy="1447629"/>
            <a:chOff x="731897" y="1578792"/>
            <a:chExt cx="6949364" cy="1447629"/>
          </a:xfrm>
        </p:grpSpPr>
        <p:sp>
          <p:nvSpPr>
            <p:cNvPr id="5" name="Rectangle 4"/>
            <p:cNvSpPr/>
            <p:nvPr/>
          </p:nvSpPr>
          <p:spPr>
            <a:xfrm>
              <a:off x="731897" y="1585805"/>
              <a:ext cx="524480" cy="638323"/>
            </a:xfrm>
            <a:prstGeom prst="rect">
              <a:avLst/>
            </a:prstGeom>
            <a:solidFill>
              <a:schemeClr val="bg2">
                <a:lumMod val="50000"/>
              </a:schemeClr>
            </a:solidFill>
          </p:spPr>
          <p:txBody>
            <a:bodyPr wrap="square" anchor="ctr">
              <a:noAutofit/>
            </a:bodyPr>
            <a:lstStyle/>
            <a:p>
              <a:r>
                <a:rPr lang="en-US" sz="2800" dirty="0">
                  <a:solidFill>
                    <a:schemeClr val="bg1"/>
                  </a:solidFill>
                </a:rPr>
                <a:t>/</a:t>
              </a:r>
            </a:p>
          </p:txBody>
        </p:sp>
        <p:sp>
          <p:nvSpPr>
            <p:cNvPr id="6" name="Rectangle 5"/>
            <p:cNvSpPr/>
            <p:nvPr/>
          </p:nvSpPr>
          <p:spPr>
            <a:xfrm>
              <a:off x="1649738" y="1578792"/>
              <a:ext cx="1573441" cy="638323"/>
            </a:xfrm>
            <a:prstGeom prst="rect">
              <a:avLst/>
            </a:prstGeom>
            <a:solidFill>
              <a:schemeClr val="bg2">
                <a:lumMod val="50000"/>
              </a:schemeClr>
            </a:solidFill>
          </p:spPr>
          <p:txBody>
            <a:bodyPr wrap="square" anchor="ctr">
              <a:noAutofit/>
            </a:bodyPr>
            <a:lstStyle/>
            <a:p>
              <a:r>
                <a:rPr lang="en-US" sz="2800" dirty="0">
                  <a:solidFill>
                    <a:schemeClr val="bg1"/>
                  </a:solidFill>
                </a:rPr>
                <a:t>Seattle/</a:t>
              </a:r>
            </a:p>
          </p:txBody>
        </p:sp>
        <p:sp>
          <p:nvSpPr>
            <p:cNvPr id="7" name="Rectangle 6"/>
            <p:cNvSpPr/>
            <p:nvPr/>
          </p:nvSpPr>
          <p:spPr>
            <a:xfrm>
              <a:off x="3561735" y="1578792"/>
              <a:ext cx="1890484" cy="638323"/>
            </a:xfrm>
            <a:prstGeom prst="rect">
              <a:avLst/>
            </a:prstGeom>
            <a:solidFill>
              <a:schemeClr val="bg2">
                <a:lumMod val="50000"/>
              </a:schemeClr>
            </a:solidFill>
          </p:spPr>
          <p:txBody>
            <a:bodyPr wrap="square" anchor="ctr">
              <a:noAutofit/>
            </a:bodyPr>
            <a:lstStyle/>
            <a:p>
              <a:r>
                <a:rPr lang="en-US" sz="2800" dirty="0">
                  <a:solidFill>
                    <a:schemeClr val="bg1"/>
                  </a:solidFill>
                </a:rPr>
                <a:t>Portland/</a:t>
              </a:r>
            </a:p>
          </p:txBody>
        </p:sp>
        <p:sp>
          <p:nvSpPr>
            <p:cNvPr id="8" name="Rectangle 7"/>
            <p:cNvSpPr/>
            <p:nvPr/>
          </p:nvSpPr>
          <p:spPr>
            <a:xfrm>
              <a:off x="5790777" y="1585805"/>
              <a:ext cx="1890484" cy="638323"/>
            </a:xfrm>
            <a:prstGeom prst="rect">
              <a:avLst/>
            </a:prstGeom>
            <a:solidFill>
              <a:schemeClr val="bg2">
                <a:lumMod val="50000"/>
              </a:schemeClr>
            </a:solidFill>
          </p:spPr>
          <p:txBody>
            <a:bodyPr wrap="square" anchor="ctr">
              <a:noAutofit/>
            </a:bodyPr>
            <a:lstStyle/>
            <a:p>
              <a:r>
                <a:rPr lang="en-US" sz="2800" dirty="0">
                  <a:solidFill>
                    <a:schemeClr val="bg1"/>
                  </a:solidFill>
                </a:rPr>
                <a:t>Data.txt</a:t>
              </a:r>
            </a:p>
          </p:txBody>
        </p:sp>
        <p:sp>
          <p:nvSpPr>
            <p:cNvPr id="9" name="Right Brace 8"/>
            <p:cNvSpPr/>
            <p:nvPr/>
          </p:nvSpPr>
          <p:spPr>
            <a:xfrm rot="5400000">
              <a:off x="2762152" y="336352"/>
              <a:ext cx="699269" cy="4680870"/>
            </a:xfrm>
            <a:prstGeom prst="rightBrace">
              <a:avLst>
                <a:gd name="adj1" fmla="val 22222"/>
                <a:gd name="adj2"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0" name="Right Brace 9"/>
            <p:cNvSpPr/>
            <p:nvPr/>
          </p:nvSpPr>
          <p:spPr>
            <a:xfrm rot="5400000">
              <a:off x="6386385" y="1731545"/>
              <a:ext cx="699269" cy="1890483"/>
            </a:xfrm>
            <a:prstGeom prst="rightBrace">
              <a:avLst>
                <a:gd name="adj1" fmla="val 22222"/>
                <a:gd name="adj2"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
        <p:nvSpPr>
          <p:cNvPr id="11" name="Rectangle 10"/>
          <p:cNvSpPr/>
          <p:nvPr/>
        </p:nvSpPr>
        <p:spPr>
          <a:xfrm>
            <a:off x="2012043" y="4590837"/>
            <a:ext cx="4663389" cy="923330"/>
          </a:xfrm>
          <a:prstGeom prst="rect">
            <a:avLst/>
          </a:prstGeom>
        </p:spPr>
        <p:txBody>
          <a:bodyPr wrap="square">
            <a:spAutoFit/>
          </a:bodyPr>
          <a:lstStyle/>
          <a:p>
            <a:r>
              <a:rPr lang="en-US" dirty="0">
                <a:solidFill>
                  <a:schemeClr val="bg1"/>
                </a:solidFill>
              </a:rPr>
              <a:t>For all the folders in the folder structure that contain the file - the caller needs </a:t>
            </a:r>
            <a:r>
              <a:rPr lang="en-US" b="1" dirty="0">
                <a:solidFill>
                  <a:schemeClr val="bg1"/>
                </a:solidFill>
              </a:rPr>
              <a:t>Execute</a:t>
            </a:r>
            <a:r>
              <a:rPr lang="en-US" dirty="0">
                <a:solidFill>
                  <a:schemeClr val="bg1"/>
                </a:solidFill>
              </a:rPr>
              <a:t> permissions</a:t>
            </a:r>
          </a:p>
        </p:txBody>
      </p:sp>
    </p:spTree>
    <p:extLst>
      <p:ext uri="{BB962C8B-B14F-4D97-AF65-F5344CB8AC3E}">
        <p14:creationId xmlns:p14="http://schemas.microsoft.com/office/powerpoint/2010/main" val="27931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Permissions needed to Delete a File</a:t>
            </a:r>
            <a:endParaRPr lang="en-US" dirty="0">
              <a:solidFill>
                <a:schemeClr val="bg1"/>
              </a:solidFill>
            </a:endParaRPr>
          </a:p>
        </p:txBody>
      </p:sp>
      <p:sp>
        <p:nvSpPr>
          <p:cNvPr id="5" name="Rectangle 4"/>
          <p:cNvSpPr/>
          <p:nvPr/>
        </p:nvSpPr>
        <p:spPr>
          <a:xfrm>
            <a:off x="2103482" y="2489222"/>
            <a:ext cx="524480" cy="638323"/>
          </a:xfrm>
          <a:prstGeom prst="rect">
            <a:avLst/>
          </a:prstGeom>
          <a:solidFill>
            <a:schemeClr val="bg2">
              <a:lumMod val="50000"/>
            </a:schemeClr>
          </a:solidFill>
        </p:spPr>
        <p:txBody>
          <a:bodyPr wrap="square" anchor="ctr">
            <a:noAutofit/>
          </a:bodyPr>
          <a:lstStyle/>
          <a:p>
            <a:r>
              <a:rPr lang="en-US" sz="2800" dirty="0">
                <a:solidFill>
                  <a:schemeClr val="bg1"/>
                </a:solidFill>
              </a:rPr>
              <a:t>/</a:t>
            </a:r>
          </a:p>
        </p:txBody>
      </p:sp>
      <p:sp>
        <p:nvSpPr>
          <p:cNvPr id="6" name="Rectangle 5"/>
          <p:cNvSpPr/>
          <p:nvPr/>
        </p:nvSpPr>
        <p:spPr>
          <a:xfrm>
            <a:off x="3021323" y="2482209"/>
            <a:ext cx="1573441" cy="638323"/>
          </a:xfrm>
          <a:prstGeom prst="rect">
            <a:avLst/>
          </a:prstGeom>
          <a:solidFill>
            <a:schemeClr val="bg2">
              <a:lumMod val="50000"/>
            </a:schemeClr>
          </a:solidFill>
        </p:spPr>
        <p:txBody>
          <a:bodyPr wrap="square" anchor="ctr">
            <a:noAutofit/>
          </a:bodyPr>
          <a:lstStyle/>
          <a:p>
            <a:r>
              <a:rPr lang="en-US" sz="2800" dirty="0">
                <a:solidFill>
                  <a:schemeClr val="bg1"/>
                </a:solidFill>
              </a:rPr>
              <a:t>Seattle/</a:t>
            </a:r>
          </a:p>
        </p:txBody>
      </p:sp>
      <p:sp>
        <p:nvSpPr>
          <p:cNvPr id="7" name="Rectangle 6"/>
          <p:cNvSpPr/>
          <p:nvPr/>
        </p:nvSpPr>
        <p:spPr>
          <a:xfrm>
            <a:off x="4933320" y="2482209"/>
            <a:ext cx="1890484" cy="638323"/>
          </a:xfrm>
          <a:prstGeom prst="rect">
            <a:avLst/>
          </a:prstGeom>
          <a:solidFill>
            <a:schemeClr val="bg2">
              <a:lumMod val="50000"/>
            </a:schemeClr>
          </a:solidFill>
        </p:spPr>
        <p:txBody>
          <a:bodyPr wrap="square" anchor="ctr">
            <a:noAutofit/>
          </a:bodyPr>
          <a:lstStyle/>
          <a:p>
            <a:r>
              <a:rPr lang="en-US" sz="2800" dirty="0">
                <a:solidFill>
                  <a:schemeClr val="bg1"/>
                </a:solidFill>
              </a:rPr>
              <a:t>Portland/</a:t>
            </a:r>
          </a:p>
        </p:txBody>
      </p:sp>
      <p:sp>
        <p:nvSpPr>
          <p:cNvPr id="8" name="Rectangle 7"/>
          <p:cNvSpPr/>
          <p:nvPr/>
        </p:nvSpPr>
        <p:spPr>
          <a:xfrm>
            <a:off x="7162362" y="2489222"/>
            <a:ext cx="1890484" cy="638323"/>
          </a:xfrm>
          <a:prstGeom prst="rect">
            <a:avLst/>
          </a:prstGeom>
          <a:solidFill>
            <a:schemeClr val="bg2">
              <a:lumMod val="50000"/>
            </a:schemeClr>
          </a:solidFill>
        </p:spPr>
        <p:txBody>
          <a:bodyPr wrap="square" anchor="ctr">
            <a:noAutofit/>
          </a:bodyPr>
          <a:lstStyle/>
          <a:p>
            <a:r>
              <a:rPr lang="en-US" sz="2800" dirty="0">
                <a:solidFill>
                  <a:schemeClr val="bg1"/>
                </a:solidFill>
              </a:rPr>
              <a:t>Data.txt</a:t>
            </a:r>
          </a:p>
        </p:txBody>
      </p:sp>
      <p:sp>
        <p:nvSpPr>
          <p:cNvPr id="9" name="Right Brace 8"/>
          <p:cNvSpPr/>
          <p:nvPr/>
        </p:nvSpPr>
        <p:spPr>
          <a:xfrm rot="5400000">
            <a:off x="3019216" y="2354291"/>
            <a:ext cx="699269" cy="2451827"/>
          </a:xfrm>
          <a:prstGeom prst="rightBrace">
            <a:avLst>
              <a:gd name="adj1" fmla="val 22222"/>
              <a:gd name="adj2"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1" name="Rectangle 10"/>
          <p:cNvSpPr/>
          <p:nvPr/>
        </p:nvSpPr>
        <p:spPr>
          <a:xfrm>
            <a:off x="2012043" y="4590837"/>
            <a:ext cx="2651731" cy="1754326"/>
          </a:xfrm>
          <a:prstGeom prst="rect">
            <a:avLst/>
          </a:prstGeom>
        </p:spPr>
        <p:txBody>
          <a:bodyPr wrap="square">
            <a:spAutoFit/>
          </a:bodyPr>
          <a:lstStyle/>
          <a:p>
            <a:r>
              <a:rPr lang="en-US" dirty="0">
                <a:solidFill>
                  <a:schemeClr val="bg1"/>
                </a:solidFill>
              </a:rPr>
              <a:t>For all the folders in the folder structure that contain the file - the caller needs </a:t>
            </a:r>
            <a:r>
              <a:rPr lang="en-US" b="1" dirty="0">
                <a:solidFill>
                  <a:schemeClr val="bg1"/>
                </a:solidFill>
              </a:rPr>
              <a:t>Write</a:t>
            </a:r>
            <a:r>
              <a:rPr lang="en-US" dirty="0">
                <a:solidFill>
                  <a:schemeClr val="bg1"/>
                </a:solidFill>
              </a:rPr>
              <a:t> permissions</a:t>
            </a:r>
          </a:p>
        </p:txBody>
      </p:sp>
      <p:sp>
        <p:nvSpPr>
          <p:cNvPr id="12" name="Right Brace 11"/>
          <p:cNvSpPr/>
          <p:nvPr/>
        </p:nvSpPr>
        <p:spPr>
          <a:xfrm rot="5400000">
            <a:off x="5519490" y="2634964"/>
            <a:ext cx="699269" cy="1890483"/>
          </a:xfrm>
          <a:prstGeom prst="rightBrace">
            <a:avLst>
              <a:gd name="adj1" fmla="val 22222"/>
              <a:gd name="adj2"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4" name="Rectangle 13"/>
          <p:cNvSpPr/>
          <p:nvPr/>
        </p:nvSpPr>
        <p:spPr>
          <a:xfrm>
            <a:off x="4540016" y="4590835"/>
            <a:ext cx="2651731" cy="1477328"/>
          </a:xfrm>
          <a:prstGeom prst="rect">
            <a:avLst/>
          </a:prstGeom>
        </p:spPr>
        <p:txBody>
          <a:bodyPr wrap="square">
            <a:spAutoFit/>
          </a:bodyPr>
          <a:lstStyle/>
          <a:p>
            <a:r>
              <a:rPr lang="en-US" dirty="0">
                <a:solidFill>
                  <a:schemeClr val="bg1"/>
                </a:solidFill>
              </a:rPr>
              <a:t>For all the folders in the folder structure that contain the file - the caller needs </a:t>
            </a:r>
            <a:r>
              <a:rPr lang="en-US" b="1" dirty="0">
                <a:solidFill>
                  <a:schemeClr val="bg1"/>
                </a:solidFill>
              </a:rPr>
              <a:t>Write and Execute</a:t>
            </a:r>
            <a:r>
              <a:rPr lang="en-US" dirty="0">
                <a:solidFill>
                  <a:schemeClr val="bg1"/>
                </a:solidFill>
              </a:rPr>
              <a:t> permissions</a:t>
            </a:r>
          </a:p>
        </p:txBody>
      </p:sp>
      <p:sp>
        <p:nvSpPr>
          <p:cNvPr id="15" name="Rectangle 14"/>
          <p:cNvSpPr/>
          <p:nvPr/>
        </p:nvSpPr>
        <p:spPr>
          <a:xfrm>
            <a:off x="7945725" y="4580245"/>
            <a:ext cx="4296431" cy="923330"/>
          </a:xfrm>
          <a:prstGeom prst="rect">
            <a:avLst/>
          </a:prstGeom>
        </p:spPr>
        <p:txBody>
          <a:bodyPr wrap="square">
            <a:spAutoFit/>
          </a:bodyPr>
          <a:lstStyle/>
          <a:p>
            <a:r>
              <a:rPr lang="en-US" b="1" dirty="0">
                <a:solidFill>
                  <a:srgbClr val="F44610"/>
                </a:solidFill>
                <a:latin typeface="Segoe UI Condensed"/>
              </a:rPr>
              <a:t>Note: </a:t>
            </a:r>
            <a:r>
              <a:rPr lang="en-US" dirty="0">
                <a:solidFill>
                  <a:srgbClr val="F44610"/>
                </a:solidFill>
                <a:latin typeface="Segoe UI Condensed"/>
              </a:rPr>
              <a:t>Write permissions on the file is not required to delete the file as long as the above two conditions are true.</a:t>
            </a:r>
            <a:endParaRPr lang="en-US" b="0" i="0" dirty="0">
              <a:solidFill>
                <a:srgbClr val="F44610"/>
              </a:solidFill>
              <a:effectLst/>
              <a:latin typeface="Segoe UI Condensed"/>
            </a:endParaRPr>
          </a:p>
        </p:txBody>
      </p:sp>
    </p:spTree>
    <p:extLst>
      <p:ext uri="{BB962C8B-B14F-4D97-AF65-F5344CB8AC3E}">
        <p14:creationId xmlns:p14="http://schemas.microsoft.com/office/powerpoint/2010/main" val="112407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240432"/>
            <a:ext cx="12436475" cy="560418"/>
          </a:xfrm>
        </p:spPr>
        <p:txBody>
          <a:bodyPr>
            <a:normAutofit/>
          </a:bodyPr>
          <a:lstStyle/>
          <a:p>
            <a:pPr algn="ctr"/>
            <a:r>
              <a:rPr lang="en-US" sz="2400" dirty="0">
                <a:solidFill>
                  <a:schemeClr val="bg1"/>
                </a:solidFill>
              </a:rPr>
              <a:t>https://azure.microsoft.com/en-us/documentation/articles/data-lake-store-access-control/</a:t>
            </a:r>
            <a:endParaRPr lang="en-US" sz="1400" dirty="0">
              <a:solidFill>
                <a:schemeClr val="bg1"/>
              </a:solidFill>
            </a:endParaRPr>
          </a:p>
        </p:txBody>
      </p:sp>
      <p:pic>
        <p:nvPicPr>
          <p:cNvPr id="2" name="Picture 1"/>
          <p:cNvPicPr>
            <a:picLocks noChangeAspect="1"/>
          </p:cNvPicPr>
          <p:nvPr/>
        </p:nvPicPr>
        <p:blipFill>
          <a:blip r:embed="rId2"/>
          <a:stretch>
            <a:fillRect/>
          </a:stretch>
        </p:blipFill>
        <p:spPr>
          <a:xfrm>
            <a:off x="-1" y="-1"/>
            <a:ext cx="8229895" cy="6218143"/>
          </a:xfrm>
          <a:prstGeom prst="rect">
            <a:avLst/>
          </a:prstGeom>
        </p:spPr>
      </p:pic>
      <p:sp>
        <p:nvSpPr>
          <p:cNvPr id="3" name="Rectangle 2"/>
          <p:cNvSpPr/>
          <p:nvPr/>
        </p:nvSpPr>
        <p:spPr>
          <a:xfrm>
            <a:off x="64689" y="754092"/>
            <a:ext cx="2115944" cy="36575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3627" y="3222945"/>
            <a:ext cx="902587" cy="36575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4702" y="3863018"/>
            <a:ext cx="1371585" cy="365756"/>
          </a:xfrm>
          <a:prstGeom prst="rect">
            <a:avLst/>
          </a:prstGeom>
          <a:noFill/>
          <a:ln w="57150">
            <a:solidFill>
              <a:srgbClr val="F44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499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bg1"/>
                </a:solidFill>
              </a:rPr>
              <a:t>Permissions needed to enumerate folder</a:t>
            </a:r>
          </a:p>
        </p:txBody>
      </p:sp>
      <p:sp>
        <p:nvSpPr>
          <p:cNvPr id="6" name="Rectangle 5"/>
          <p:cNvSpPr/>
          <p:nvPr/>
        </p:nvSpPr>
        <p:spPr>
          <a:xfrm>
            <a:off x="2648665" y="2523415"/>
            <a:ext cx="524480" cy="638323"/>
          </a:xfrm>
          <a:prstGeom prst="rect">
            <a:avLst/>
          </a:prstGeom>
          <a:solidFill>
            <a:schemeClr val="bg2">
              <a:lumMod val="50000"/>
            </a:schemeClr>
          </a:solidFill>
        </p:spPr>
        <p:txBody>
          <a:bodyPr wrap="square" anchor="ctr">
            <a:noAutofit/>
          </a:bodyPr>
          <a:lstStyle/>
          <a:p>
            <a:r>
              <a:rPr lang="en-US" sz="2800" dirty="0">
                <a:solidFill>
                  <a:schemeClr val="bg1"/>
                </a:solidFill>
              </a:rPr>
              <a:t>/</a:t>
            </a:r>
          </a:p>
        </p:txBody>
      </p:sp>
      <p:sp>
        <p:nvSpPr>
          <p:cNvPr id="7" name="Rectangle 6"/>
          <p:cNvSpPr/>
          <p:nvPr/>
        </p:nvSpPr>
        <p:spPr>
          <a:xfrm>
            <a:off x="3566506" y="2516402"/>
            <a:ext cx="1573441" cy="638323"/>
          </a:xfrm>
          <a:prstGeom prst="rect">
            <a:avLst/>
          </a:prstGeom>
          <a:solidFill>
            <a:schemeClr val="bg2">
              <a:lumMod val="50000"/>
            </a:schemeClr>
          </a:solidFill>
        </p:spPr>
        <p:txBody>
          <a:bodyPr wrap="square" anchor="ctr">
            <a:noAutofit/>
          </a:bodyPr>
          <a:lstStyle/>
          <a:p>
            <a:r>
              <a:rPr lang="en-US" sz="2800" dirty="0">
                <a:solidFill>
                  <a:schemeClr val="bg1"/>
                </a:solidFill>
              </a:rPr>
              <a:t>Seattle/</a:t>
            </a:r>
          </a:p>
        </p:txBody>
      </p:sp>
      <p:sp>
        <p:nvSpPr>
          <p:cNvPr id="8" name="Rectangle 7"/>
          <p:cNvSpPr/>
          <p:nvPr/>
        </p:nvSpPr>
        <p:spPr>
          <a:xfrm>
            <a:off x="5478503" y="2516402"/>
            <a:ext cx="1890484" cy="638323"/>
          </a:xfrm>
          <a:prstGeom prst="rect">
            <a:avLst/>
          </a:prstGeom>
          <a:solidFill>
            <a:schemeClr val="bg2">
              <a:lumMod val="50000"/>
            </a:schemeClr>
          </a:solidFill>
        </p:spPr>
        <p:txBody>
          <a:bodyPr wrap="square" anchor="ctr">
            <a:noAutofit/>
          </a:bodyPr>
          <a:lstStyle/>
          <a:p>
            <a:r>
              <a:rPr lang="en-US" sz="2800" dirty="0">
                <a:solidFill>
                  <a:schemeClr val="bg1"/>
                </a:solidFill>
              </a:rPr>
              <a:t>Portland/</a:t>
            </a:r>
          </a:p>
        </p:txBody>
      </p:sp>
      <p:sp>
        <p:nvSpPr>
          <p:cNvPr id="9" name="Rectangle 8"/>
          <p:cNvSpPr/>
          <p:nvPr/>
        </p:nvSpPr>
        <p:spPr>
          <a:xfrm>
            <a:off x="7707545" y="2523415"/>
            <a:ext cx="1890484" cy="638323"/>
          </a:xfrm>
          <a:prstGeom prst="rect">
            <a:avLst/>
          </a:prstGeom>
          <a:solidFill>
            <a:schemeClr val="bg2">
              <a:lumMod val="50000"/>
            </a:schemeClr>
          </a:solidFill>
        </p:spPr>
        <p:txBody>
          <a:bodyPr wrap="square" anchor="ctr">
            <a:noAutofit/>
          </a:bodyPr>
          <a:lstStyle/>
          <a:p>
            <a:r>
              <a:rPr lang="en-US" sz="2800" dirty="0">
                <a:solidFill>
                  <a:schemeClr val="bg1"/>
                </a:solidFill>
              </a:rPr>
              <a:t>Data.txt</a:t>
            </a:r>
          </a:p>
        </p:txBody>
      </p:sp>
      <p:sp>
        <p:nvSpPr>
          <p:cNvPr id="10" name="Right Brace 9"/>
          <p:cNvSpPr/>
          <p:nvPr/>
        </p:nvSpPr>
        <p:spPr>
          <a:xfrm rot="5400000">
            <a:off x="3564399" y="2388484"/>
            <a:ext cx="699269" cy="2451827"/>
          </a:xfrm>
          <a:prstGeom prst="rightBrace">
            <a:avLst>
              <a:gd name="adj1" fmla="val 22222"/>
              <a:gd name="adj2"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1" name="Rectangle 10"/>
          <p:cNvSpPr/>
          <p:nvPr/>
        </p:nvSpPr>
        <p:spPr>
          <a:xfrm>
            <a:off x="2557226" y="4625030"/>
            <a:ext cx="2651731" cy="369332"/>
          </a:xfrm>
          <a:prstGeom prst="rect">
            <a:avLst/>
          </a:prstGeom>
        </p:spPr>
        <p:txBody>
          <a:bodyPr wrap="square">
            <a:spAutoFit/>
          </a:bodyPr>
          <a:lstStyle/>
          <a:p>
            <a:r>
              <a:rPr lang="en-US" dirty="0">
                <a:solidFill>
                  <a:schemeClr val="bg1"/>
                </a:solidFill>
              </a:rPr>
              <a:t>Execute</a:t>
            </a:r>
          </a:p>
        </p:txBody>
      </p:sp>
      <p:sp>
        <p:nvSpPr>
          <p:cNvPr id="12" name="Right Brace 11"/>
          <p:cNvSpPr/>
          <p:nvPr/>
        </p:nvSpPr>
        <p:spPr>
          <a:xfrm rot="5400000">
            <a:off x="6064673" y="2669157"/>
            <a:ext cx="699269" cy="1890483"/>
          </a:xfrm>
          <a:prstGeom prst="rightBrace">
            <a:avLst>
              <a:gd name="adj1" fmla="val 22222"/>
              <a:gd name="adj2"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3" name="Rectangle 12"/>
          <p:cNvSpPr/>
          <p:nvPr/>
        </p:nvSpPr>
        <p:spPr>
          <a:xfrm>
            <a:off x="5085199" y="4625028"/>
            <a:ext cx="2651731" cy="369332"/>
          </a:xfrm>
          <a:prstGeom prst="rect">
            <a:avLst/>
          </a:prstGeom>
        </p:spPr>
        <p:txBody>
          <a:bodyPr wrap="square">
            <a:spAutoFit/>
          </a:bodyPr>
          <a:lstStyle/>
          <a:p>
            <a:r>
              <a:rPr lang="en-US" dirty="0">
                <a:solidFill>
                  <a:schemeClr val="bg1"/>
                </a:solidFill>
              </a:rPr>
              <a:t>Read + Execute</a:t>
            </a:r>
          </a:p>
        </p:txBody>
      </p:sp>
    </p:spTree>
    <p:extLst>
      <p:ext uri="{BB962C8B-B14F-4D97-AF65-F5344CB8AC3E}">
        <p14:creationId xmlns:p14="http://schemas.microsoft.com/office/powerpoint/2010/main" val="3708616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Super Users</a:t>
            </a:r>
            <a:endParaRPr lang="en-US" dirty="0">
              <a:solidFill>
                <a:schemeClr val="bg1"/>
              </a:solidFill>
            </a:endParaRPr>
          </a:p>
        </p:txBody>
      </p:sp>
    </p:spTree>
    <p:extLst>
      <p:ext uri="{BB962C8B-B14F-4D97-AF65-F5344CB8AC3E}">
        <p14:creationId xmlns:p14="http://schemas.microsoft.com/office/powerpoint/2010/main" val="4285029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A super user has the most rights of all the users in the Data Lake Store. </a:t>
            </a:r>
          </a:p>
        </p:txBody>
      </p:sp>
      <p:sp>
        <p:nvSpPr>
          <p:cNvPr id="4" name="Rectangle 3"/>
          <p:cNvSpPr/>
          <p:nvPr/>
        </p:nvSpPr>
        <p:spPr>
          <a:xfrm>
            <a:off x="457580" y="1851360"/>
            <a:ext cx="9143900" cy="2246769"/>
          </a:xfrm>
          <a:prstGeom prst="rect">
            <a:avLst/>
          </a:prstGeom>
        </p:spPr>
        <p:txBody>
          <a:bodyPr wrap="square">
            <a:spAutoFit/>
          </a:bodyPr>
          <a:lstStyle/>
          <a:p>
            <a:r>
              <a:rPr lang="en-US" sz="2800" dirty="0">
                <a:solidFill>
                  <a:schemeClr val="bg1"/>
                </a:solidFill>
              </a:rPr>
              <a:t>A super user:</a:t>
            </a:r>
          </a:p>
          <a:p>
            <a:pPr marL="285750" indent="-285750">
              <a:buFont typeface="Arial" panose="020B0604020202020204" pitchFamily="34" charset="0"/>
              <a:buChar char="•"/>
            </a:pPr>
            <a:r>
              <a:rPr lang="en-US" sz="2800" dirty="0">
                <a:solidFill>
                  <a:srgbClr val="F44610"/>
                </a:solidFill>
              </a:rPr>
              <a:t>has RWX Permissions to </a:t>
            </a:r>
            <a:r>
              <a:rPr lang="en-US" sz="2800" b="1" dirty="0">
                <a:solidFill>
                  <a:srgbClr val="F44610"/>
                </a:solidFill>
              </a:rPr>
              <a:t>all</a:t>
            </a:r>
            <a:r>
              <a:rPr lang="en-US" sz="2800" dirty="0">
                <a:solidFill>
                  <a:srgbClr val="F44610"/>
                </a:solidFill>
              </a:rPr>
              <a:t> file and folders</a:t>
            </a:r>
          </a:p>
          <a:p>
            <a:pPr marL="285750" indent="-285750">
              <a:buFont typeface="Arial" panose="020B0604020202020204" pitchFamily="34" charset="0"/>
              <a:buChar char="•"/>
            </a:pPr>
            <a:r>
              <a:rPr lang="en-US" sz="2800" dirty="0">
                <a:solidFill>
                  <a:schemeClr val="bg1"/>
                </a:solidFill>
              </a:rPr>
              <a:t>can change the permissions on any file or folder.</a:t>
            </a:r>
          </a:p>
          <a:p>
            <a:pPr marL="285750" indent="-285750">
              <a:buFont typeface="Arial" panose="020B0604020202020204" pitchFamily="34" charset="0"/>
              <a:buChar char="•"/>
            </a:pPr>
            <a:r>
              <a:rPr lang="en-US" sz="2800" dirty="0">
                <a:solidFill>
                  <a:schemeClr val="bg1"/>
                </a:solidFill>
              </a:rPr>
              <a:t>can change the owning user or owning group of any file or folder.</a:t>
            </a:r>
          </a:p>
        </p:txBody>
      </p:sp>
    </p:spTree>
    <p:extLst>
      <p:ext uri="{BB962C8B-B14F-4D97-AF65-F5344CB8AC3E}">
        <p14:creationId xmlns:p14="http://schemas.microsoft.com/office/powerpoint/2010/main" val="539084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Who qualifies as a super user?</a:t>
            </a:r>
          </a:p>
        </p:txBody>
      </p:sp>
      <p:sp>
        <p:nvSpPr>
          <p:cNvPr id="4" name="Rectangle 3"/>
          <p:cNvSpPr/>
          <p:nvPr/>
        </p:nvSpPr>
        <p:spPr>
          <a:xfrm>
            <a:off x="457579" y="1851360"/>
            <a:ext cx="11429875" cy="3970318"/>
          </a:xfrm>
          <a:prstGeom prst="rect">
            <a:avLst/>
          </a:prstGeom>
        </p:spPr>
        <p:txBody>
          <a:bodyPr wrap="square">
            <a:spAutoFit/>
          </a:bodyPr>
          <a:lstStyle/>
          <a:p>
            <a:r>
              <a:rPr lang="en-US" sz="2800" dirty="0">
                <a:solidFill>
                  <a:schemeClr val="bg1"/>
                </a:solidFill>
              </a:rPr>
              <a:t>In Azure, a Data Lake Store account has several Azure roles:</a:t>
            </a:r>
          </a:p>
          <a:p>
            <a:pPr marL="285750" indent="-285750">
              <a:buFont typeface="Arial" panose="020B0604020202020204" pitchFamily="34" charset="0"/>
              <a:buChar char="•"/>
            </a:pPr>
            <a:r>
              <a:rPr lang="en-US" sz="2800" dirty="0">
                <a:solidFill>
                  <a:schemeClr val="bg1"/>
                </a:solidFill>
              </a:rPr>
              <a:t>Owners</a:t>
            </a:r>
          </a:p>
          <a:p>
            <a:pPr marL="285750" indent="-285750">
              <a:buFont typeface="Arial" panose="020B0604020202020204" pitchFamily="34" charset="0"/>
              <a:buChar char="•"/>
            </a:pPr>
            <a:r>
              <a:rPr lang="en-US" sz="2800" dirty="0">
                <a:solidFill>
                  <a:schemeClr val="bg1"/>
                </a:solidFill>
              </a:rPr>
              <a:t>Contributors</a:t>
            </a:r>
          </a:p>
          <a:p>
            <a:pPr marL="285750" indent="-285750">
              <a:buFont typeface="Arial" panose="020B0604020202020204" pitchFamily="34" charset="0"/>
              <a:buChar char="•"/>
            </a:pPr>
            <a:r>
              <a:rPr lang="en-US" sz="2800" dirty="0">
                <a:solidFill>
                  <a:schemeClr val="bg1"/>
                </a:solidFill>
              </a:rPr>
              <a:t>Readers</a:t>
            </a:r>
          </a:p>
          <a:p>
            <a:pPr marL="285750" indent="-285750">
              <a:buFont typeface="Arial" panose="020B0604020202020204" pitchFamily="34" charset="0"/>
              <a:buChar char="•"/>
            </a:pPr>
            <a:r>
              <a:rPr lang="en-US" sz="2800" dirty="0">
                <a:solidFill>
                  <a:schemeClr val="bg1"/>
                </a:solidFill>
              </a:rPr>
              <a:t>Etc.</a:t>
            </a:r>
          </a:p>
          <a:p>
            <a:endParaRPr lang="en-US" sz="2800" dirty="0">
              <a:solidFill>
                <a:schemeClr val="bg1"/>
              </a:solidFill>
            </a:endParaRPr>
          </a:p>
          <a:p>
            <a:r>
              <a:rPr lang="en-US" sz="2800" dirty="0">
                <a:solidFill>
                  <a:schemeClr val="bg1"/>
                </a:solidFill>
              </a:rPr>
              <a:t>Everyone in the </a:t>
            </a:r>
            <a:r>
              <a:rPr lang="en-US" sz="2800" b="1" dirty="0">
                <a:solidFill>
                  <a:schemeClr val="bg1"/>
                </a:solidFill>
              </a:rPr>
              <a:t>Owners</a:t>
            </a:r>
            <a:r>
              <a:rPr lang="en-US" sz="2800" dirty="0">
                <a:solidFill>
                  <a:schemeClr val="bg1"/>
                </a:solidFill>
              </a:rPr>
              <a:t> role for a Data Lake Store account is automatically a super-user for that account. To learn more about Azure Role Based Access Control (RBAC) see </a:t>
            </a:r>
            <a:r>
              <a:rPr lang="en-US" sz="2800" dirty="0">
                <a:solidFill>
                  <a:schemeClr val="bg1"/>
                </a:solidFill>
                <a:hlinkClick r:id="rId3"/>
              </a:rPr>
              <a:t>Role-based access control</a:t>
            </a:r>
            <a:r>
              <a:rPr lang="en-US" sz="2800" dirty="0">
                <a:solidFill>
                  <a:schemeClr val="bg1"/>
                </a:solidFill>
              </a:rPr>
              <a:t>.</a:t>
            </a:r>
          </a:p>
        </p:txBody>
      </p:sp>
    </p:spTree>
    <p:extLst>
      <p:ext uri="{BB962C8B-B14F-4D97-AF65-F5344CB8AC3E}">
        <p14:creationId xmlns:p14="http://schemas.microsoft.com/office/powerpoint/2010/main" val="341589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The Owning User</a:t>
            </a:r>
            <a:endParaRPr lang="en-US" dirty="0">
              <a:solidFill>
                <a:schemeClr val="bg1"/>
              </a:solidFill>
            </a:endParaRPr>
          </a:p>
        </p:txBody>
      </p:sp>
    </p:spTree>
    <p:extLst>
      <p:ext uri="{BB962C8B-B14F-4D97-AF65-F5344CB8AC3E}">
        <p14:creationId xmlns:p14="http://schemas.microsoft.com/office/powerpoint/2010/main" val="718896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The user who created the item is automatically the owning user of the item</a:t>
            </a:r>
          </a:p>
        </p:txBody>
      </p:sp>
      <p:sp>
        <p:nvSpPr>
          <p:cNvPr id="4" name="Rectangle 3"/>
          <p:cNvSpPr/>
          <p:nvPr/>
        </p:nvSpPr>
        <p:spPr>
          <a:xfrm>
            <a:off x="457580" y="1851360"/>
            <a:ext cx="9143900" cy="2246769"/>
          </a:xfrm>
          <a:prstGeom prst="rect">
            <a:avLst/>
          </a:prstGeom>
        </p:spPr>
        <p:txBody>
          <a:bodyPr wrap="square">
            <a:spAutoFit/>
          </a:bodyPr>
          <a:lstStyle/>
          <a:p>
            <a:r>
              <a:rPr lang="en-US" sz="2800" dirty="0">
                <a:solidFill>
                  <a:schemeClr val="bg1"/>
                </a:solidFill>
              </a:rPr>
              <a:t>The owning user:</a:t>
            </a:r>
          </a:p>
          <a:p>
            <a:pPr marL="285750" indent="-285750">
              <a:buFont typeface="Arial" panose="020B0604020202020204" pitchFamily="34" charset="0"/>
              <a:buChar char="•"/>
            </a:pPr>
            <a:r>
              <a:rPr lang="en-US" sz="2800" dirty="0">
                <a:solidFill>
                  <a:schemeClr val="bg1"/>
                </a:solidFill>
              </a:rPr>
              <a:t>Change the permissions of a file that is owned</a:t>
            </a:r>
          </a:p>
          <a:p>
            <a:pPr marL="285750" indent="-285750">
              <a:buFont typeface="Arial" panose="020B0604020202020204" pitchFamily="34" charset="0"/>
              <a:buChar char="•"/>
            </a:pPr>
            <a:r>
              <a:rPr lang="en-US" sz="2800" dirty="0">
                <a:solidFill>
                  <a:schemeClr val="bg1"/>
                </a:solidFill>
              </a:rPr>
              <a:t>Change the owning group of a file that is owned, as long as the owning user is also a member of the target group.</a:t>
            </a:r>
          </a:p>
        </p:txBody>
      </p:sp>
      <p:sp>
        <p:nvSpPr>
          <p:cNvPr id="3" name="Rectangle 2"/>
          <p:cNvSpPr/>
          <p:nvPr/>
        </p:nvSpPr>
        <p:spPr>
          <a:xfrm>
            <a:off x="6493155" y="5600359"/>
            <a:ext cx="6216650" cy="1200329"/>
          </a:xfrm>
          <a:prstGeom prst="rect">
            <a:avLst/>
          </a:prstGeom>
        </p:spPr>
        <p:txBody>
          <a:bodyPr>
            <a:spAutoFit/>
          </a:bodyPr>
          <a:lstStyle/>
          <a:p>
            <a:r>
              <a:rPr lang="en-US" b="1" dirty="0">
                <a:solidFill>
                  <a:srgbClr val="F44610"/>
                </a:solidFill>
                <a:latin typeface="Segoe UI Condensed"/>
              </a:rPr>
              <a:t>Note:</a:t>
            </a:r>
            <a:endParaRPr lang="en-US" dirty="0">
              <a:solidFill>
                <a:srgbClr val="F44610"/>
              </a:solidFill>
              <a:latin typeface="Segoe UI Condensed"/>
            </a:endParaRPr>
          </a:p>
          <a:p>
            <a:r>
              <a:rPr lang="en-US" dirty="0">
                <a:solidFill>
                  <a:srgbClr val="F44610"/>
                </a:solidFill>
                <a:latin typeface="Segoe UI Condensed"/>
              </a:rPr>
              <a:t>The owning user </a:t>
            </a:r>
            <a:r>
              <a:rPr lang="en-US" b="1" dirty="0">
                <a:solidFill>
                  <a:srgbClr val="F44610"/>
                </a:solidFill>
                <a:latin typeface="Segoe UI Condensed"/>
              </a:rPr>
              <a:t>can not</a:t>
            </a:r>
            <a:r>
              <a:rPr lang="en-US" dirty="0">
                <a:solidFill>
                  <a:srgbClr val="F44610"/>
                </a:solidFill>
                <a:latin typeface="Segoe UI Condensed"/>
              </a:rPr>
              <a:t> change the owning user of another owned file. Only super-users can change the owning user of a file or folder.</a:t>
            </a:r>
            <a:endParaRPr lang="en-US" b="0" i="0" dirty="0">
              <a:solidFill>
                <a:srgbClr val="F44610"/>
              </a:solidFill>
              <a:effectLst/>
              <a:latin typeface="Segoe UI Condensed"/>
            </a:endParaRPr>
          </a:p>
        </p:txBody>
      </p:sp>
    </p:spTree>
    <p:extLst>
      <p:ext uri="{BB962C8B-B14F-4D97-AF65-F5344CB8AC3E}">
        <p14:creationId xmlns:p14="http://schemas.microsoft.com/office/powerpoint/2010/main" val="2073606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The Owning Group</a:t>
            </a:r>
            <a:endParaRPr lang="en-US" dirty="0">
              <a:solidFill>
                <a:schemeClr val="bg1"/>
              </a:solidFill>
            </a:endParaRPr>
          </a:p>
        </p:txBody>
      </p:sp>
    </p:spTree>
    <p:extLst>
      <p:ext uri="{BB962C8B-B14F-4D97-AF65-F5344CB8AC3E}">
        <p14:creationId xmlns:p14="http://schemas.microsoft.com/office/powerpoint/2010/main" val="3677497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Background</a:t>
            </a:r>
          </a:p>
        </p:txBody>
      </p:sp>
      <p:sp>
        <p:nvSpPr>
          <p:cNvPr id="4" name="Rectangle 3"/>
          <p:cNvSpPr/>
          <p:nvPr/>
        </p:nvSpPr>
        <p:spPr>
          <a:xfrm>
            <a:off x="457580" y="1851360"/>
            <a:ext cx="9143900" cy="3108543"/>
          </a:xfrm>
          <a:prstGeom prst="rect">
            <a:avLst/>
          </a:prstGeom>
        </p:spPr>
        <p:txBody>
          <a:bodyPr wrap="square">
            <a:spAutoFit/>
          </a:bodyPr>
          <a:lstStyle/>
          <a:p>
            <a:r>
              <a:rPr lang="en-US" sz="2800" dirty="0">
                <a:solidFill>
                  <a:schemeClr val="bg1"/>
                </a:solidFill>
              </a:rPr>
              <a:t>In the POSIX ACLs, every user is associated with a "primary group". For example, user "alice" may belong to the "finance" group. Alice may belong to multiple groups, but one group is always designated as her primary group. In POSIX, when Alice creates a file, the owning group of that file is set to her primary group, which in this case is "finance".</a:t>
            </a:r>
          </a:p>
        </p:txBody>
      </p:sp>
    </p:spTree>
    <p:extLst>
      <p:ext uri="{BB962C8B-B14F-4D97-AF65-F5344CB8AC3E}">
        <p14:creationId xmlns:p14="http://schemas.microsoft.com/office/powerpoint/2010/main" val="166213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Assignment</a:t>
            </a:r>
          </a:p>
        </p:txBody>
      </p:sp>
      <p:sp>
        <p:nvSpPr>
          <p:cNvPr id="4" name="Rectangle 3"/>
          <p:cNvSpPr/>
          <p:nvPr/>
        </p:nvSpPr>
        <p:spPr>
          <a:xfrm>
            <a:off x="457580" y="1851360"/>
            <a:ext cx="9143900" cy="4893647"/>
          </a:xfrm>
          <a:prstGeom prst="rect">
            <a:avLst/>
          </a:prstGeom>
        </p:spPr>
        <p:txBody>
          <a:bodyPr wrap="square">
            <a:spAutoFit/>
          </a:bodyPr>
          <a:lstStyle/>
          <a:p>
            <a:r>
              <a:rPr lang="en-US" sz="2400" dirty="0">
                <a:solidFill>
                  <a:schemeClr val="bg1"/>
                </a:solidFill>
              </a:rPr>
              <a:t>When a new filesystem item is created, Data Lake Store assigns a value to the owning group.</a:t>
            </a:r>
          </a:p>
          <a:p>
            <a:endParaRPr lang="en-US" sz="2400" dirty="0">
              <a:solidFill>
                <a:schemeClr val="bg1"/>
              </a:solidFill>
            </a:endParaRPr>
          </a:p>
          <a:p>
            <a:r>
              <a:rPr lang="en-US" sz="2400" b="1" dirty="0">
                <a:solidFill>
                  <a:schemeClr val="bg1"/>
                </a:solidFill>
              </a:rPr>
              <a:t>Case 1</a:t>
            </a:r>
            <a:r>
              <a:rPr lang="en-US" sz="2400" dirty="0">
                <a:solidFill>
                  <a:schemeClr val="bg1"/>
                </a:solidFill>
              </a:rPr>
              <a:t> - The root folder "/". This folder is created when a Data Lake Store account is created. In this case the owning group is set to the user who created the account.</a:t>
            </a:r>
          </a:p>
          <a:p>
            <a:endParaRPr lang="en-US" sz="2400" b="1" dirty="0">
              <a:solidFill>
                <a:schemeClr val="bg1"/>
              </a:solidFill>
            </a:endParaRPr>
          </a:p>
          <a:p>
            <a:r>
              <a:rPr lang="en-US" sz="2400" b="1" dirty="0">
                <a:solidFill>
                  <a:schemeClr val="bg1"/>
                </a:solidFill>
              </a:rPr>
              <a:t>Case 2</a:t>
            </a:r>
            <a:r>
              <a:rPr lang="en-US" sz="2400" dirty="0">
                <a:solidFill>
                  <a:schemeClr val="bg1"/>
                </a:solidFill>
              </a:rPr>
              <a:t> (every other case) - When a new item is created, the owning group is copied from the parent folder.</a:t>
            </a:r>
          </a:p>
          <a:p>
            <a:endParaRPr lang="en-US" sz="2400" dirty="0">
              <a:solidFill>
                <a:schemeClr val="bg1"/>
              </a:solidFill>
            </a:endParaRPr>
          </a:p>
          <a:p>
            <a:r>
              <a:rPr lang="en-US" sz="2400" dirty="0">
                <a:solidFill>
                  <a:schemeClr val="bg1"/>
                </a:solidFill>
              </a:rPr>
              <a:t>The owning group can be changed by: * Any super-users * The owning user, if the owning user is also a member of the target group.</a:t>
            </a:r>
          </a:p>
        </p:txBody>
      </p:sp>
    </p:spTree>
    <p:extLst>
      <p:ext uri="{BB962C8B-B14F-4D97-AF65-F5344CB8AC3E}">
        <p14:creationId xmlns:p14="http://schemas.microsoft.com/office/powerpoint/2010/main" val="2996375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The Access Check algorithm</a:t>
            </a:r>
            <a:endParaRPr lang="en-US" dirty="0">
              <a:solidFill>
                <a:schemeClr val="bg1"/>
              </a:solidFill>
            </a:endParaRPr>
          </a:p>
        </p:txBody>
      </p:sp>
    </p:spTree>
    <p:extLst>
      <p:ext uri="{BB962C8B-B14F-4D97-AF65-F5344CB8AC3E}">
        <p14:creationId xmlns:p14="http://schemas.microsoft.com/office/powerpoint/2010/main" val="95108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What you need to know</a:t>
            </a:r>
            <a:endParaRPr lang="en-US" dirty="0">
              <a:solidFill>
                <a:schemeClr val="bg1"/>
              </a:solidFill>
            </a:endParaRPr>
          </a:p>
        </p:txBody>
      </p:sp>
      <p:sp>
        <p:nvSpPr>
          <p:cNvPr id="3" name="Content Placeholder 2"/>
          <p:cNvSpPr>
            <a:spLocks noGrp="1"/>
          </p:cNvSpPr>
          <p:nvPr>
            <p:ph idx="1"/>
          </p:nvPr>
        </p:nvSpPr>
        <p:spPr/>
        <p:txBody>
          <a:bodyPr>
            <a:normAutofit/>
          </a:bodyPr>
          <a:lstStyle/>
          <a:p>
            <a:pPr>
              <a:lnSpc>
                <a:spcPct val="150000"/>
              </a:lnSpc>
            </a:pPr>
            <a:r>
              <a:rPr lang="en-US" sz="2800" dirty="0">
                <a:solidFill>
                  <a:schemeClr val="bg1"/>
                </a:solidFill>
                <a:latin typeface="+mj-lt"/>
              </a:rPr>
              <a:t>ADL Store implements the POSIX ACL model</a:t>
            </a:r>
          </a:p>
          <a:p>
            <a:pPr>
              <a:lnSpc>
                <a:spcPct val="150000"/>
              </a:lnSpc>
            </a:pPr>
            <a:r>
              <a:rPr lang="en-US" sz="2800" dirty="0">
                <a:solidFill>
                  <a:schemeClr val="bg1"/>
                </a:solidFill>
                <a:latin typeface="+mj-lt"/>
              </a:rPr>
              <a:t>ADL Store does NOT implement NTFS ACLs</a:t>
            </a:r>
          </a:p>
          <a:p>
            <a:pPr>
              <a:lnSpc>
                <a:spcPct val="150000"/>
              </a:lnSpc>
            </a:pPr>
            <a:r>
              <a:rPr lang="en-US" sz="2800" dirty="0">
                <a:solidFill>
                  <a:schemeClr val="bg1"/>
                </a:solidFill>
                <a:latin typeface="+mj-lt"/>
              </a:rPr>
              <a:t>ADL Store ACLs (POSIX ACLS) DO NOT inherit </a:t>
            </a:r>
          </a:p>
          <a:p>
            <a:pPr>
              <a:lnSpc>
                <a:spcPct val="150000"/>
              </a:lnSpc>
            </a:pPr>
            <a:r>
              <a:rPr lang="en-US" sz="2800" dirty="0">
                <a:solidFill>
                  <a:schemeClr val="bg1"/>
                </a:solidFill>
                <a:latin typeface="+mj-lt"/>
              </a:rPr>
              <a:t>You MUST learn the POSIX ACL model</a:t>
            </a:r>
          </a:p>
          <a:p>
            <a:pPr>
              <a:lnSpc>
                <a:spcPct val="150000"/>
              </a:lnSpc>
            </a:pPr>
            <a:r>
              <a:rPr lang="en-US" sz="2800" dirty="0">
                <a:solidFill>
                  <a:schemeClr val="bg1"/>
                </a:solidFill>
                <a:latin typeface="+mj-lt"/>
              </a:rPr>
              <a:t>Knowledge of NTFS ACLs does not help</a:t>
            </a:r>
          </a:p>
          <a:p>
            <a:pPr>
              <a:lnSpc>
                <a:spcPct val="150000"/>
              </a:lnSpc>
            </a:pPr>
            <a:endParaRPr lang="en-US" sz="2800" dirty="0">
              <a:solidFill>
                <a:schemeClr val="bg1"/>
              </a:solidFill>
              <a:latin typeface="+mj-lt"/>
            </a:endParaRPr>
          </a:p>
        </p:txBody>
      </p:sp>
    </p:spTree>
    <p:extLst>
      <p:ext uri="{BB962C8B-B14F-4D97-AF65-F5344CB8AC3E}">
        <p14:creationId xmlns:p14="http://schemas.microsoft.com/office/powerpoint/2010/main" val="575854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9311" y="205458"/>
            <a:ext cx="6783526" cy="6058151"/>
          </a:xfrm>
          <a:prstGeom prst="rect">
            <a:avLst/>
          </a:prstGeom>
        </p:spPr>
      </p:pic>
    </p:spTree>
    <p:extLst>
      <p:ext uri="{BB962C8B-B14F-4D97-AF65-F5344CB8AC3E}">
        <p14:creationId xmlns:p14="http://schemas.microsoft.com/office/powerpoint/2010/main" val="3660165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Mask + effective permissions</a:t>
            </a:r>
            <a:endParaRPr lang="en-US" dirty="0">
              <a:solidFill>
                <a:schemeClr val="bg1"/>
              </a:solidFill>
            </a:endParaRPr>
          </a:p>
        </p:txBody>
      </p:sp>
    </p:spTree>
    <p:extLst>
      <p:ext uri="{BB962C8B-B14F-4D97-AF65-F5344CB8AC3E}">
        <p14:creationId xmlns:p14="http://schemas.microsoft.com/office/powerpoint/2010/main" val="669666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Purpose</a:t>
            </a:r>
          </a:p>
        </p:txBody>
      </p:sp>
      <p:sp>
        <p:nvSpPr>
          <p:cNvPr id="4" name="Rectangle 3"/>
          <p:cNvSpPr/>
          <p:nvPr/>
        </p:nvSpPr>
        <p:spPr>
          <a:xfrm>
            <a:off x="2103482" y="2399994"/>
            <a:ext cx="9143900" cy="2308324"/>
          </a:xfrm>
          <a:prstGeom prst="rect">
            <a:avLst/>
          </a:prstGeom>
        </p:spPr>
        <p:txBody>
          <a:bodyPr wrap="square">
            <a:spAutoFit/>
          </a:bodyPr>
          <a:lstStyle/>
          <a:p>
            <a:r>
              <a:rPr lang="en-US" sz="3600" dirty="0">
                <a:solidFill>
                  <a:schemeClr val="bg1"/>
                </a:solidFill>
              </a:rPr>
              <a:t>The </a:t>
            </a:r>
            <a:r>
              <a:rPr lang="en-US" sz="3600" b="1" dirty="0">
                <a:solidFill>
                  <a:schemeClr val="bg1"/>
                </a:solidFill>
              </a:rPr>
              <a:t>mask</a:t>
            </a:r>
            <a:r>
              <a:rPr lang="en-US" sz="3600" dirty="0">
                <a:solidFill>
                  <a:schemeClr val="bg1"/>
                </a:solidFill>
              </a:rPr>
              <a:t> is an RWX value that is used to limit access for </a:t>
            </a:r>
            <a:r>
              <a:rPr lang="en-US" sz="3600" b="1" dirty="0">
                <a:solidFill>
                  <a:schemeClr val="bg1"/>
                </a:solidFill>
              </a:rPr>
              <a:t>named users</a:t>
            </a:r>
            <a:r>
              <a:rPr lang="en-US" sz="3600" dirty="0">
                <a:solidFill>
                  <a:schemeClr val="bg1"/>
                </a:solidFill>
              </a:rPr>
              <a:t>, the </a:t>
            </a:r>
            <a:r>
              <a:rPr lang="en-US" sz="3600" b="1" dirty="0">
                <a:solidFill>
                  <a:schemeClr val="bg1"/>
                </a:solidFill>
              </a:rPr>
              <a:t>owning group</a:t>
            </a:r>
            <a:r>
              <a:rPr lang="en-US" sz="3600" dirty="0">
                <a:solidFill>
                  <a:schemeClr val="bg1"/>
                </a:solidFill>
              </a:rPr>
              <a:t>, and </a:t>
            </a:r>
            <a:r>
              <a:rPr lang="en-US" sz="3600" b="1" dirty="0">
                <a:solidFill>
                  <a:schemeClr val="bg1"/>
                </a:solidFill>
              </a:rPr>
              <a:t>named groups</a:t>
            </a:r>
            <a:r>
              <a:rPr lang="en-US" sz="3600" dirty="0">
                <a:solidFill>
                  <a:schemeClr val="bg1"/>
                </a:solidFill>
              </a:rPr>
              <a:t> when performing the Access Check algorithm. </a:t>
            </a:r>
            <a:endParaRPr lang="en-US" sz="4400" dirty="0">
              <a:solidFill>
                <a:schemeClr val="bg1"/>
              </a:solidFill>
            </a:endParaRPr>
          </a:p>
        </p:txBody>
      </p:sp>
    </p:spTree>
    <p:extLst>
      <p:ext uri="{BB962C8B-B14F-4D97-AF65-F5344CB8AC3E}">
        <p14:creationId xmlns:p14="http://schemas.microsoft.com/office/powerpoint/2010/main" val="3030001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Key Concepts</a:t>
            </a:r>
          </a:p>
        </p:txBody>
      </p:sp>
      <p:sp>
        <p:nvSpPr>
          <p:cNvPr id="4" name="Rectangle 3"/>
          <p:cNvSpPr/>
          <p:nvPr/>
        </p:nvSpPr>
        <p:spPr>
          <a:xfrm>
            <a:off x="1189091" y="2125677"/>
            <a:ext cx="10332607" cy="3108543"/>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bg1"/>
                </a:solidFill>
              </a:rPr>
              <a:t>The mask creates "effective permissions", that is, it modifies the permissions at the time of Access Check.</a:t>
            </a:r>
          </a:p>
          <a:p>
            <a:pPr marL="457200" indent="-457200">
              <a:buFont typeface="Arial" panose="020B0604020202020204" pitchFamily="34" charset="0"/>
              <a:buChar char="•"/>
            </a:pPr>
            <a:r>
              <a:rPr lang="en-US" sz="2800" dirty="0">
                <a:solidFill>
                  <a:schemeClr val="bg1"/>
                </a:solidFill>
              </a:rPr>
              <a:t>The mask can be directly edited by file owner and any super-users.</a:t>
            </a:r>
          </a:p>
          <a:p>
            <a:pPr marL="457200" indent="-457200">
              <a:buFont typeface="Arial" panose="020B0604020202020204" pitchFamily="34" charset="0"/>
              <a:buChar char="•"/>
            </a:pPr>
            <a:r>
              <a:rPr lang="en-US" sz="2800" dirty="0">
                <a:solidFill>
                  <a:schemeClr val="bg1"/>
                </a:solidFill>
              </a:rPr>
              <a:t>The mask has the ability to remove permissions to create the effective permission. The mask </a:t>
            </a:r>
            <a:r>
              <a:rPr lang="en-US" sz="2800" b="1" dirty="0">
                <a:solidFill>
                  <a:schemeClr val="bg1"/>
                </a:solidFill>
              </a:rPr>
              <a:t>can not</a:t>
            </a:r>
            <a:r>
              <a:rPr lang="en-US" sz="2800" dirty="0">
                <a:solidFill>
                  <a:schemeClr val="bg1"/>
                </a:solidFill>
              </a:rPr>
              <a:t> add permissions to the effective permission.</a:t>
            </a:r>
          </a:p>
        </p:txBody>
      </p:sp>
    </p:spTree>
    <p:extLst>
      <p:ext uri="{BB962C8B-B14F-4D97-AF65-F5344CB8AC3E}">
        <p14:creationId xmlns:p14="http://schemas.microsoft.com/office/powerpoint/2010/main" val="854637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Example</a:t>
            </a:r>
          </a:p>
        </p:txBody>
      </p:sp>
      <p:sp>
        <p:nvSpPr>
          <p:cNvPr id="4" name="Rectangle 3"/>
          <p:cNvSpPr/>
          <p:nvPr/>
        </p:nvSpPr>
        <p:spPr>
          <a:xfrm>
            <a:off x="6919060" y="1394165"/>
            <a:ext cx="5323096" cy="2308324"/>
          </a:xfrm>
          <a:prstGeom prst="rect">
            <a:avLst/>
          </a:prstGeom>
        </p:spPr>
        <p:txBody>
          <a:bodyPr wrap="square">
            <a:spAutoFit/>
          </a:bodyPr>
          <a:lstStyle/>
          <a:p>
            <a:r>
              <a:rPr lang="en-US" sz="2400" dirty="0">
                <a:solidFill>
                  <a:schemeClr val="bg1"/>
                </a:solidFill>
              </a:rPr>
              <a:t>the mask is set to </a:t>
            </a:r>
            <a:r>
              <a:rPr lang="en-US" sz="2400" b="1" dirty="0">
                <a:solidFill>
                  <a:schemeClr val="bg1"/>
                </a:solidFill>
              </a:rPr>
              <a:t>RWX</a:t>
            </a:r>
            <a:r>
              <a:rPr lang="en-US" sz="2400" dirty="0">
                <a:solidFill>
                  <a:schemeClr val="bg1"/>
                </a:solidFill>
              </a:rPr>
              <a:t>, which means that the mask does not remove any permissions. Notice that the effective permissions for named user, owning group, and named group are not altered during the access check.</a:t>
            </a:r>
            <a:endParaRPr lang="en-US" sz="3600" dirty="0">
              <a:solidFill>
                <a:schemeClr val="bg1"/>
              </a:solidFill>
            </a:endParaRPr>
          </a:p>
        </p:txBody>
      </p:sp>
      <p:sp>
        <p:nvSpPr>
          <p:cNvPr id="5" name="Rectangle 4"/>
          <p:cNvSpPr/>
          <p:nvPr/>
        </p:nvSpPr>
        <p:spPr>
          <a:xfrm>
            <a:off x="1196529" y="1489829"/>
            <a:ext cx="1573441" cy="638323"/>
          </a:xfrm>
          <a:prstGeom prst="rect">
            <a:avLst/>
          </a:prstGeom>
          <a:solidFill>
            <a:schemeClr val="bg2">
              <a:lumMod val="50000"/>
            </a:schemeClr>
          </a:solidFill>
        </p:spPr>
        <p:txBody>
          <a:bodyPr wrap="square" anchor="ctr">
            <a:noAutofit/>
          </a:bodyPr>
          <a:lstStyle/>
          <a:p>
            <a:pPr algn="ctr"/>
            <a:r>
              <a:rPr lang="en-US" dirty="0">
                <a:solidFill>
                  <a:schemeClr val="bg1"/>
                </a:solidFill>
              </a:rPr>
              <a:t>Named user</a:t>
            </a:r>
          </a:p>
        </p:txBody>
      </p:sp>
      <p:sp>
        <p:nvSpPr>
          <p:cNvPr id="6" name="Rectangle 5"/>
          <p:cNvSpPr/>
          <p:nvPr/>
        </p:nvSpPr>
        <p:spPr>
          <a:xfrm>
            <a:off x="1196529" y="2298088"/>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RWX</a:t>
            </a:r>
          </a:p>
        </p:txBody>
      </p:sp>
      <p:sp>
        <p:nvSpPr>
          <p:cNvPr id="7" name="Rectangle 6"/>
          <p:cNvSpPr/>
          <p:nvPr/>
        </p:nvSpPr>
        <p:spPr>
          <a:xfrm>
            <a:off x="2966381" y="2298088"/>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R-X</a:t>
            </a:r>
          </a:p>
        </p:txBody>
      </p:sp>
      <p:sp>
        <p:nvSpPr>
          <p:cNvPr id="8" name="Rectangle 7"/>
          <p:cNvSpPr/>
          <p:nvPr/>
        </p:nvSpPr>
        <p:spPr>
          <a:xfrm>
            <a:off x="4677553" y="2279817"/>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a:t>
            </a:r>
          </a:p>
        </p:txBody>
      </p:sp>
      <p:sp>
        <p:nvSpPr>
          <p:cNvPr id="9" name="Rectangle 8"/>
          <p:cNvSpPr/>
          <p:nvPr/>
        </p:nvSpPr>
        <p:spPr>
          <a:xfrm>
            <a:off x="2937422" y="1489829"/>
            <a:ext cx="1573441" cy="638323"/>
          </a:xfrm>
          <a:prstGeom prst="rect">
            <a:avLst/>
          </a:prstGeom>
          <a:solidFill>
            <a:schemeClr val="bg2">
              <a:lumMod val="50000"/>
            </a:schemeClr>
          </a:solidFill>
        </p:spPr>
        <p:txBody>
          <a:bodyPr wrap="square" anchor="ctr">
            <a:noAutofit/>
          </a:bodyPr>
          <a:lstStyle/>
          <a:p>
            <a:pPr algn="ctr"/>
            <a:r>
              <a:rPr lang="en-US" dirty="0">
                <a:solidFill>
                  <a:schemeClr val="bg1"/>
                </a:solidFill>
              </a:rPr>
              <a:t>Owning group</a:t>
            </a:r>
          </a:p>
        </p:txBody>
      </p:sp>
      <p:sp>
        <p:nvSpPr>
          <p:cNvPr id="10" name="Rectangle 9"/>
          <p:cNvSpPr/>
          <p:nvPr/>
        </p:nvSpPr>
        <p:spPr>
          <a:xfrm>
            <a:off x="4678315" y="1489829"/>
            <a:ext cx="1573441" cy="638323"/>
          </a:xfrm>
          <a:prstGeom prst="rect">
            <a:avLst/>
          </a:prstGeom>
          <a:solidFill>
            <a:schemeClr val="bg2">
              <a:lumMod val="50000"/>
            </a:schemeClr>
          </a:solidFill>
        </p:spPr>
        <p:txBody>
          <a:bodyPr wrap="square" anchor="ctr">
            <a:noAutofit/>
          </a:bodyPr>
          <a:lstStyle/>
          <a:p>
            <a:pPr algn="ctr"/>
            <a:r>
              <a:rPr lang="en-US" dirty="0">
                <a:solidFill>
                  <a:schemeClr val="bg1"/>
                </a:solidFill>
              </a:rPr>
              <a:t>Named Group</a:t>
            </a:r>
          </a:p>
        </p:txBody>
      </p:sp>
      <p:sp>
        <p:nvSpPr>
          <p:cNvPr id="11" name="Arrow: Down 10"/>
          <p:cNvSpPr/>
          <p:nvPr/>
        </p:nvSpPr>
        <p:spPr>
          <a:xfrm>
            <a:off x="1225870" y="3314384"/>
            <a:ext cx="4922473" cy="1554463"/>
          </a:xfrm>
          <a:prstGeom prst="downArrow">
            <a:avLst>
              <a:gd name="adj1" fmla="val 78527"/>
              <a:gd name="adj2" fmla="val 46849"/>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Mask</a:t>
            </a:r>
          </a:p>
          <a:p>
            <a:pPr algn="ctr"/>
            <a:endParaRPr lang="en-US" dirty="0"/>
          </a:p>
          <a:p>
            <a:pPr algn="ctr"/>
            <a:r>
              <a:rPr lang="en-US" sz="2800" dirty="0">
                <a:latin typeface="Consolas" panose="020B0609020204030204" pitchFamily="49" charset="0"/>
              </a:rPr>
              <a:t>RWX</a:t>
            </a:r>
            <a:endParaRPr lang="en-US" dirty="0">
              <a:latin typeface="Consolas" panose="020B0609020204030204" pitchFamily="49" charset="0"/>
            </a:endParaRPr>
          </a:p>
        </p:txBody>
      </p:sp>
      <p:sp>
        <p:nvSpPr>
          <p:cNvPr id="12" name="Rectangle 11"/>
          <p:cNvSpPr/>
          <p:nvPr/>
        </p:nvSpPr>
        <p:spPr>
          <a:xfrm>
            <a:off x="1225870" y="5265091"/>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RWX</a:t>
            </a:r>
          </a:p>
        </p:txBody>
      </p:sp>
      <p:sp>
        <p:nvSpPr>
          <p:cNvPr id="13" name="Rectangle 12"/>
          <p:cNvSpPr/>
          <p:nvPr/>
        </p:nvSpPr>
        <p:spPr>
          <a:xfrm>
            <a:off x="2995722" y="5265091"/>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R-X</a:t>
            </a:r>
          </a:p>
        </p:txBody>
      </p:sp>
      <p:sp>
        <p:nvSpPr>
          <p:cNvPr id="14" name="Rectangle 13"/>
          <p:cNvSpPr/>
          <p:nvPr/>
        </p:nvSpPr>
        <p:spPr>
          <a:xfrm>
            <a:off x="4706894" y="5246820"/>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a:t>
            </a:r>
          </a:p>
        </p:txBody>
      </p:sp>
      <p:sp>
        <p:nvSpPr>
          <p:cNvPr id="15" name="Rectangle 14"/>
          <p:cNvSpPr/>
          <p:nvPr/>
        </p:nvSpPr>
        <p:spPr>
          <a:xfrm>
            <a:off x="6503176" y="5423478"/>
            <a:ext cx="5323096" cy="461665"/>
          </a:xfrm>
          <a:prstGeom prst="rect">
            <a:avLst/>
          </a:prstGeom>
        </p:spPr>
        <p:txBody>
          <a:bodyPr wrap="square">
            <a:spAutoFit/>
          </a:bodyPr>
          <a:lstStyle/>
          <a:p>
            <a:r>
              <a:rPr lang="en-US" sz="2400" dirty="0">
                <a:solidFill>
                  <a:schemeClr val="bg1"/>
                </a:solidFill>
              </a:rPr>
              <a:t>Effective permissions</a:t>
            </a:r>
            <a:endParaRPr lang="en-US" sz="4400" dirty="0">
              <a:solidFill>
                <a:schemeClr val="bg1"/>
              </a:solidFill>
            </a:endParaRPr>
          </a:p>
        </p:txBody>
      </p:sp>
    </p:spTree>
    <p:extLst>
      <p:ext uri="{BB962C8B-B14F-4D97-AF65-F5344CB8AC3E}">
        <p14:creationId xmlns:p14="http://schemas.microsoft.com/office/powerpoint/2010/main" val="3243507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Example</a:t>
            </a:r>
          </a:p>
        </p:txBody>
      </p:sp>
      <p:sp>
        <p:nvSpPr>
          <p:cNvPr id="4" name="Rectangle 3"/>
          <p:cNvSpPr/>
          <p:nvPr/>
        </p:nvSpPr>
        <p:spPr>
          <a:xfrm>
            <a:off x="6919060" y="1394165"/>
            <a:ext cx="5323096" cy="1569660"/>
          </a:xfrm>
          <a:prstGeom prst="rect">
            <a:avLst/>
          </a:prstGeom>
        </p:spPr>
        <p:txBody>
          <a:bodyPr wrap="square">
            <a:spAutoFit/>
          </a:bodyPr>
          <a:lstStyle/>
          <a:p>
            <a:r>
              <a:rPr lang="en-US" sz="2400" dirty="0">
                <a:solidFill>
                  <a:schemeClr val="bg1"/>
                </a:solidFill>
              </a:rPr>
              <a:t>the mask is set to </a:t>
            </a:r>
            <a:r>
              <a:rPr lang="en-US" sz="2400" b="1" dirty="0">
                <a:solidFill>
                  <a:schemeClr val="bg1"/>
                </a:solidFill>
              </a:rPr>
              <a:t>R-X</a:t>
            </a:r>
            <a:r>
              <a:rPr lang="en-US" sz="2400" dirty="0">
                <a:solidFill>
                  <a:schemeClr val="bg1"/>
                </a:solidFill>
              </a:rPr>
              <a:t>. So, it </a:t>
            </a:r>
            <a:r>
              <a:rPr lang="en-US" sz="2400" b="1" dirty="0">
                <a:solidFill>
                  <a:schemeClr val="bg1"/>
                </a:solidFill>
              </a:rPr>
              <a:t>turns off the Write permission</a:t>
            </a:r>
            <a:r>
              <a:rPr lang="en-US" sz="2400" dirty="0">
                <a:solidFill>
                  <a:schemeClr val="bg1"/>
                </a:solidFill>
              </a:rPr>
              <a:t> for </a:t>
            </a:r>
            <a:r>
              <a:rPr lang="en-US" sz="2400" b="1" dirty="0">
                <a:solidFill>
                  <a:schemeClr val="bg1"/>
                </a:solidFill>
              </a:rPr>
              <a:t>named user</a:t>
            </a:r>
            <a:r>
              <a:rPr lang="en-US" sz="2400" dirty="0">
                <a:solidFill>
                  <a:schemeClr val="bg1"/>
                </a:solidFill>
              </a:rPr>
              <a:t>, </a:t>
            </a:r>
            <a:r>
              <a:rPr lang="en-US" sz="2400" b="1" dirty="0">
                <a:solidFill>
                  <a:schemeClr val="bg1"/>
                </a:solidFill>
              </a:rPr>
              <a:t>owning group</a:t>
            </a:r>
            <a:r>
              <a:rPr lang="en-US" sz="2400" dirty="0">
                <a:solidFill>
                  <a:schemeClr val="bg1"/>
                </a:solidFill>
              </a:rPr>
              <a:t>, and </a:t>
            </a:r>
            <a:r>
              <a:rPr lang="en-US" sz="2400" b="1" dirty="0">
                <a:solidFill>
                  <a:schemeClr val="bg1"/>
                </a:solidFill>
              </a:rPr>
              <a:t>named group</a:t>
            </a:r>
            <a:r>
              <a:rPr lang="en-US" sz="2400" dirty="0">
                <a:solidFill>
                  <a:schemeClr val="bg1"/>
                </a:solidFill>
              </a:rPr>
              <a:t> at the time of access check.</a:t>
            </a:r>
            <a:endParaRPr lang="en-US" sz="4400" dirty="0">
              <a:solidFill>
                <a:schemeClr val="bg1"/>
              </a:solidFill>
            </a:endParaRPr>
          </a:p>
        </p:txBody>
      </p:sp>
      <p:sp>
        <p:nvSpPr>
          <p:cNvPr id="5" name="Rectangle 4"/>
          <p:cNvSpPr/>
          <p:nvPr/>
        </p:nvSpPr>
        <p:spPr>
          <a:xfrm>
            <a:off x="1196529" y="1489829"/>
            <a:ext cx="1573441" cy="638323"/>
          </a:xfrm>
          <a:prstGeom prst="rect">
            <a:avLst/>
          </a:prstGeom>
          <a:solidFill>
            <a:schemeClr val="bg2">
              <a:lumMod val="50000"/>
            </a:schemeClr>
          </a:solidFill>
        </p:spPr>
        <p:txBody>
          <a:bodyPr wrap="square" anchor="ctr">
            <a:noAutofit/>
          </a:bodyPr>
          <a:lstStyle/>
          <a:p>
            <a:pPr algn="ctr"/>
            <a:r>
              <a:rPr lang="en-US" dirty="0">
                <a:solidFill>
                  <a:schemeClr val="bg1"/>
                </a:solidFill>
              </a:rPr>
              <a:t>Named user</a:t>
            </a:r>
          </a:p>
        </p:txBody>
      </p:sp>
      <p:sp>
        <p:nvSpPr>
          <p:cNvPr id="6" name="Rectangle 5"/>
          <p:cNvSpPr/>
          <p:nvPr/>
        </p:nvSpPr>
        <p:spPr>
          <a:xfrm>
            <a:off x="1196529" y="2298088"/>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RWX</a:t>
            </a:r>
          </a:p>
        </p:txBody>
      </p:sp>
      <p:sp>
        <p:nvSpPr>
          <p:cNvPr id="7" name="Rectangle 6"/>
          <p:cNvSpPr/>
          <p:nvPr/>
        </p:nvSpPr>
        <p:spPr>
          <a:xfrm>
            <a:off x="2966381" y="2298088"/>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R-X</a:t>
            </a:r>
          </a:p>
        </p:txBody>
      </p:sp>
      <p:sp>
        <p:nvSpPr>
          <p:cNvPr id="8" name="Rectangle 7"/>
          <p:cNvSpPr/>
          <p:nvPr/>
        </p:nvSpPr>
        <p:spPr>
          <a:xfrm>
            <a:off x="4677553" y="2279817"/>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a:t>
            </a:r>
          </a:p>
        </p:txBody>
      </p:sp>
      <p:sp>
        <p:nvSpPr>
          <p:cNvPr id="9" name="Rectangle 8"/>
          <p:cNvSpPr/>
          <p:nvPr/>
        </p:nvSpPr>
        <p:spPr>
          <a:xfrm>
            <a:off x="2937422" y="1489829"/>
            <a:ext cx="1573441" cy="638323"/>
          </a:xfrm>
          <a:prstGeom prst="rect">
            <a:avLst/>
          </a:prstGeom>
          <a:solidFill>
            <a:schemeClr val="bg2">
              <a:lumMod val="50000"/>
            </a:schemeClr>
          </a:solidFill>
        </p:spPr>
        <p:txBody>
          <a:bodyPr wrap="square" anchor="ctr">
            <a:noAutofit/>
          </a:bodyPr>
          <a:lstStyle/>
          <a:p>
            <a:pPr algn="ctr"/>
            <a:r>
              <a:rPr lang="en-US" dirty="0">
                <a:solidFill>
                  <a:schemeClr val="bg1"/>
                </a:solidFill>
              </a:rPr>
              <a:t>Owning group</a:t>
            </a:r>
          </a:p>
        </p:txBody>
      </p:sp>
      <p:sp>
        <p:nvSpPr>
          <p:cNvPr id="10" name="Rectangle 9"/>
          <p:cNvSpPr/>
          <p:nvPr/>
        </p:nvSpPr>
        <p:spPr>
          <a:xfrm>
            <a:off x="4678315" y="1489829"/>
            <a:ext cx="1573441" cy="638323"/>
          </a:xfrm>
          <a:prstGeom prst="rect">
            <a:avLst/>
          </a:prstGeom>
          <a:solidFill>
            <a:schemeClr val="bg2">
              <a:lumMod val="50000"/>
            </a:schemeClr>
          </a:solidFill>
        </p:spPr>
        <p:txBody>
          <a:bodyPr wrap="square" anchor="ctr">
            <a:noAutofit/>
          </a:bodyPr>
          <a:lstStyle/>
          <a:p>
            <a:pPr algn="ctr"/>
            <a:r>
              <a:rPr lang="en-US" dirty="0">
                <a:solidFill>
                  <a:schemeClr val="bg1"/>
                </a:solidFill>
              </a:rPr>
              <a:t>Named Group</a:t>
            </a:r>
          </a:p>
        </p:txBody>
      </p:sp>
      <p:sp>
        <p:nvSpPr>
          <p:cNvPr id="11" name="Arrow: Down 10"/>
          <p:cNvSpPr/>
          <p:nvPr/>
        </p:nvSpPr>
        <p:spPr>
          <a:xfrm>
            <a:off x="1225870" y="3314384"/>
            <a:ext cx="4922473" cy="1554463"/>
          </a:xfrm>
          <a:prstGeom prst="downArrow">
            <a:avLst>
              <a:gd name="adj1" fmla="val 78527"/>
              <a:gd name="adj2" fmla="val 46849"/>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Mask</a:t>
            </a:r>
          </a:p>
          <a:p>
            <a:pPr algn="ctr"/>
            <a:endParaRPr lang="en-US" dirty="0"/>
          </a:p>
          <a:p>
            <a:pPr algn="ctr"/>
            <a:r>
              <a:rPr lang="en-US" sz="2800" dirty="0">
                <a:latin typeface="Consolas" panose="020B0609020204030204" pitchFamily="49" charset="0"/>
              </a:rPr>
              <a:t>R-X</a:t>
            </a:r>
            <a:endParaRPr lang="en-US" dirty="0">
              <a:latin typeface="Consolas" panose="020B0609020204030204" pitchFamily="49" charset="0"/>
            </a:endParaRPr>
          </a:p>
        </p:txBody>
      </p:sp>
      <p:sp>
        <p:nvSpPr>
          <p:cNvPr id="12" name="Rectangle 11"/>
          <p:cNvSpPr/>
          <p:nvPr/>
        </p:nvSpPr>
        <p:spPr>
          <a:xfrm>
            <a:off x="1225870" y="5265091"/>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R-X</a:t>
            </a:r>
          </a:p>
        </p:txBody>
      </p:sp>
      <p:sp>
        <p:nvSpPr>
          <p:cNvPr id="13" name="Rectangle 12"/>
          <p:cNvSpPr/>
          <p:nvPr/>
        </p:nvSpPr>
        <p:spPr>
          <a:xfrm>
            <a:off x="2995722" y="5265091"/>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R-X</a:t>
            </a:r>
          </a:p>
        </p:txBody>
      </p:sp>
      <p:sp>
        <p:nvSpPr>
          <p:cNvPr id="14" name="Rectangle 13"/>
          <p:cNvSpPr/>
          <p:nvPr/>
        </p:nvSpPr>
        <p:spPr>
          <a:xfrm>
            <a:off x="4706894" y="5246820"/>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a:t>
            </a:r>
          </a:p>
        </p:txBody>
      </p:sp>
      <p:sp>
        <p:nvSpPr>
          <p:cNvPr id="15" name="Rectangle 14"/>
          <p:cNvSpPr/>
          <p:nvPr/>
        </p:nvSpPr>
        <p:spPr>
          <a:xfrm>
            <a:off x="6503176" y="5423478"/>
            <a:ext cx="5323096" cy="461665"/>
          </a:xfrm>
          <a:prstGeom prst="rect">
            <a:avLst/>
          </a:prstGeom>
        </p:spPr>
        <p:txBody>
          <a:bodyPr wrap="square">
            <a:spAutoFit/>
          </a:bodyPr>
          <a:lstStyle/>
          <a:p>
            <a:r>
              <a:rPr lang="en-US" sz="2400" dirty="0">
                <a:solidFill>
                  <a:schemeClr val="bg1"/>
                </a:solidFill>
              </a:rPr>
              <a:t>Effective permissions</a:t>
            </a:r>
            <a:endParaRPr lang="en-US" sz="4400" dirty="0">
              <a:solidFill>
                <a:schemeClr val="bg1"/>
              </a:solidFill>
            </a:endParaRPr>
          </a:p>
        </p:txBody>
      </p:sp>
    </p:spTree>
    <p:extLst>
      <p:ext uri="{BB962C8B-B14F-4D97-AF65-F5344CB8AC3E}">
        <p14:creationId xmlns:p14="http://schemas.microsoft.com/office/powerpoint/2010/main" val="1207238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Example</a:t>
            </a:r>
          </a:p>
        </p:txBody>
      </p:sp>
      <p:sp>
        <p:nvSpPr>
          <p:cNvPr id="4" name="Rectangle 3"/>
          <p:cNvSpPr/>
          <p:nvPr/>
        </p:nvSpPr>
        <p:spPr>
          <a:xfrm>
            <a:off x="6919060" y="1394165"/>
            <a:ext cx="5323096" cy="1569660"/>
          </a:xfrm>
          <a:prstGeom prst="rect">
            <a:avLst/>
          </a:prstGeom>
        </p:spPr>
        <p:txBody>
          <a:bodyPr wrap="square">
            <a:spAutoFit/>
          </a:bodyPr>
          <a:lstStyle/>
          <a:p>
            <a:r>
              <a:rPr lang="en-US" sz="2400" dirty="0">
                <a:solidFill>
                  <a:schemeClr val="bg1"/>
                </a:solidFill>
              </a:rPr>
              <a:t>the mask is set to </a:t>
            </a:r>
            <a:r>
              <a:rPr lang="en-US" sz="2400" b="1" dirty="0">
                <a:solidFill>
                  <a:schemeClr val="bg1"/>
                </a:solidFill>
              </a:rPr>
              <a:t>-RX</a:t>
            </a:r>
            <a:r>
              <a:rPr lang="en-US" sz="2400" dirty="0">
                <a:solidFill>
                  <a:schemeClr val="bg1"/>
                </a:solidFill>
              </a:rPr>
              <a:t>. So, it </a:t>
            </a:r>
            <a:r>
              <a:rPr lang="en-US" sz="2400" b="1" dirty="0">
                <a:solidFill>
                  <a:schemeClr val="bg1"/>
                </a:solidFill>
              </a:rPr>
              <a:t>turns off the Read permission</a:t>
            </a:r>
            <a:r>
              <a:rPr lang="en-US" sz="2400" dirty="0">
                <a:solidFill>
                  <a:schemeClr val="bg1"/>
                </a:solidFill>
              </a:rPr>
              <a:t> for </a:t>
            </a:r>
            <a:r>
              <a:rPr lang="en-US" sz="2400" b="1" dirty="0">
                <a:solidFill>
                  <a:schemeClr val="bg1"/>
                </a:solidFill>
              </a:rPr>
              <a:t>named user</a:t>
            </a:r>
            <a:r>
              <a:rPr lang="en-US" sz="2400" dirty="0">
                <a:solidFill>
                  <a:schemeClr val="bg1"/>
                </a:solidFill>
              </a:rPr>
              <a:t>, </a:t>
            </a:r>
            <a:r>
              <a:rPr lang="en-US" sz="2400" b="1" dirty="0">
                <a:solidFill>
                  <a:schemeClr val="bg1"/>
                </a:solidFill>
              </a:rPr>
              <a:t>owning group</a:t>
            </a:r>
            <a:r>
              <a:rPr lang="en-US" sz="2400" dirty="0">
                <a:solidFill>
                  <a:schemeClr val="bg1"/>
                </a:solidFill>
              </a:rPr>
              <a:t>, and </a:t>
            </a:r>
            <a:r>
              <a:rPr lang="en-US" sz="2400" b="1" dirty="0">
                <a:solidFill>
                  <a:schemeClr val="bg1"/>
                </a:solidFill>
              </a:rPr>
              <a:t>named group</a:t>
            </a:r>
            <a:r>
              <a:rPr lang="en-US" sz="2400" dirty="0">
                <a:solidFill>
                  <a:schemeClr val="bg1"/>
                </a:solidFill>
              </a:rPr>
              <a:t> at the time of access check.</a:t>
            </a:r>
            <a:endParaRPr lang="en-US" sz="4400" dirty="0">
              <a:solidFill>
                <a:schemeClr val="bg1"/>
              </a:solidFill>
            </a:endParaRPr>
          </a:p>
        </p:txBody>
      </p:sp>
      <p:sp>
        <p:nvSpPr>
          <p:cNvPr id="5" name="Rectangle 4"/>
          <p:cNvSpPr/>
          <p:nvPr/>
        </p:nvSpPr>
        <p:spPr>
          <a:xfrm>
            <a:off x="1196529" y="1489829"/>
            <a:ext cx="1573441" cy="638323"/>
          </a:xfrm>
          <a:prstGeom prst="rect">
            <a:avLst/>
          </a:prstGeom>
          <a:solidFill>
            <a:schemeClr val="bg2">
              <a:lumMod val="50000"/>
            </a:schemeClr>
          </a:solidFill>
        </p:spPr>
        <p:txBody>
          <a:bodyPr wrap="square" anchor="ctr">
            <a:noAutofit/>
          </a:bodyPr>
          <a:lstStyle/>
          <a:p>
            <a:pPr algn="ctr"/>
            <a:r>
              <a:rPr lang="en-US" dirty="0">
                <a:solidFill>
                  <a:schemeClr val="bg1"/>
                </a:solidFill>
              </a:rPr>
              <a:t>Named user</a:t>
            </a:r>
          </a:p>
        </p:txBody>
      </p:sp>
      <p:sp>
        <p:nvSpPr>
          <p:cNvPr id="6" name="Rectangle 5"/>
          <p:cNvSpPr/>
          <p:nvPr/>
        </p:nvSpPr>
        <p:spPr>
          <a:xfrm>
            <a:off x="1196529" y="2298088"/>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RWX</a:t>
            </a:r>
          </a:p>
        </p:txBody>
      </p:sp>
      <p:sp>
        <p:nvSpPr>
          <p:cNvPr id="7" name="Rectangle 6"/>
          <p:cNvSpPr/>
          <p:nvPr/>
        </p:nvSpPr>
        <p:spPr>
          <a:xfrm>
            <a:off x="2966381" y="2298088"/>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R-X</a:t>
            </a:r>
          </a:p>
        </p:txBody>
      </p:sp>
      <p:sp>
        <p:nvSpPr>
          <p:cNvPr id="8" name="Rectangle 7"/>
          <p:cNvSpPr/>
          <p:nvPr/>
        </p:nvSpPr>
        <p:spPr>
          <a:xfrm>
            <a:off x="4677553" y="2279817"/>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a:t>
            </a:r>
          </a:p>
        </p:txBody>
      </p:sp>
      <p:sp>
        <p:nvSpPr>
          <p:cNvPr id="9" name="Rectangle 8"/>
          <p:cNvSpPr/>
          <p:nvPr/>
        </p:nvSpPr>
        <p:spPr>
          <a:xfrm>
            <a:off x="2937422" y="1489829"/>
            <a:ext cx="1573441" cy="638323"/>
          </a:xfrm>
          <a:prstGeom prst="rect">
            <a:avLst/>
          </a:prstGeom>
          <a:solidFill>
            <a:schemeClr val="bg2">
              <a:lumMod val="50000"/>
            </a:schemeClr>
          </a:solidFill>
        </p:spPr>
        <p:txBody>
          <a:bodyPr wrap="square" anchor="ctr">
            <a:noAutofit/>
          </a:bodyPr>
          <a:lstStyle/>
          <a:p>
            <a:pPr algn="ctr"/>
            <a:r>
              <a:rPr lang="en-US" dirty="0">
                <a:solidFill>
                  <a:schemeClr val="bg1"/>
                </a:solidFill>
              </a:rPr>
              <a:t>Owning group</a:t>
            </a:r>
          </a:p>
        </p:txBody>
      </p:sp>
      <p:sp>
        <p:nvSpPr>
          <p:cNvPr id="10" name="Rectangle 9"/>
          <p:cNvSpPr/>
          <p:nvPr/>
        </p:nvSpPr>
        <p:spPr>
          <a:xfrm>
            <a:off x="4678315" y="1489829"/>
            <a:ext cx="1573441" cy="638323"/>
          </a:xfrm>
          <a:prstGeom prst="rect">
            <a:avLst/>
          </a:prstGeom>
          <a:solidFill>
            <a:schemeClr val="bg2">
              <a:lumMod val="50000"/>
            </a:schemeClr>
          </a:solidFill>
        </p:spPr>
        <p:txBody>
          <a:bodyPr wrap="square" anchor="ctr">
            <a:noAutofit/>
          </a:bodyPr>
          <a:lstStyle/>
          <a:p>
            <a:pPr algn="ctr"/>
            <a:r>
              <a:rPr lang="en-US" dirty="0">
                <a:solidFill>
                  <a:schemeClr val="bg1"/>
                </a:solidFill>
              </a:rPr>
              <a:t>Named Group</a:t>
            </a:r>
          </a:p>
        </p:txBody>
      </p:sp>
      <p:sp>
        <p:nvSpPr>
          <p:cNvPr id="11" name="Arrow: Down 10"/>
          <p:cNvSpPr/>
          <p:nvPr/>
        </p:nvSpPr>
        <p:spPr>
          <a:xfrm>
            <a:off x="1225870" y="3314384"/>
            <a:ext cx="4922473" cy="1554463"/>
          </a:xfrm>
          <a:prstGeom prst="downArrow">
            <a:avLst>
              <a:gd name="adj1" fmla="val 78527"/>
              <a:gd name="adj2" fmla="val 46849"/>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Mask</a:t>
            </a:r>
          </a:p>
          <a:p>
            <a:pPr algn="ctr"/>
            <a:endParaRPr lang="en-US" dirty="0"/>
          </a:p>
          <a:p>
            <a:pPr algn="ctr"/>
            <a:r>
              <a:rPr lang="en-US" sz="2800" dirty="0">
                <a:latin typeface="Consolas" panose="020B0609020204030204" pitchFamily="49" charset="0"/>
              </a:rPr>
              <a:t>R-X</a:t>
            </a:r>
            <a:endParaRPr lang="en-US" dirty="0">
              <a:latin typeface="Consolas" panose="020B0609020204030204" pitchFamily="49" charset="0"/>
            </a:endParaRPr>
          </a:p>
        </p:txBody>
      </p:sp>
      <p:sp>
        <p:nvSpPr>
          <p:cNvPr id="12" name="Rectangle 11"/>
          <p:cNvSpPr/>
          <p:nvPr/>
        </p:nvSpPr>
        <p:spPr>
          <a:xfrm>
            <a:off x="1225870" y="5265091"/>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-WX</a:t>
            </a:r>
          </a:p>
        </p:txBody>
      </p:sp>
      <p:sp>
        <p:nvSpPr>
          <p:cNvPr id="13" name="Rectangle 12"/>
          <p:cNvSpPr/>
          <p:nvPr/>
        </p:nvSpPr>
        <p:spPr>
          <a:xfrm>
            <a:off x="2995722" y="5265091"/>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--X</a:t>
            </a:r>
          </a:p>
        </p:txBody>
      </p:sp>
      <p:sp>
        <p:nvSpPr>
          <p:cNvPr id="14" name="Rectangle 13"/>
          <p:cNvSpPr/>
          <p:nvPr/>
        </p:nvSpPr>
        <p:spPr>
          <a:xfrm>
            <a:off x="4706894" y="5246820"/>
            <a:ext cx="1573441" cy="638323"/>
          </a:xfrm>
          <a:prstGeom prst="rect">
            <a:avLst/>
          </a:prstGeom>
          <a:solidFill>
            <a:schemeClr val="bg2">
              <a:lumMod val="50000"/>
            </a:schemeClr>
          </a:solidFill>
        </p:spPr>
        <p:txBody>
          <a:bodyPr wrap="square" anchor="ctr">
            <a:noAutofit/>
          </a:bodyPr>
          <a:lstStyle/>
          <a:p>
            <a:pPr algn="ctr"/>
            <a:r>
              <a:rPr lang="en-US" sz="2800" dirty="0">
                <a:solidFill>
                  <a:schemeClr val="bg1"/>
                </a:solidFill>
                <a:latin typeface="Consolas" panose="020B0609020204030204" pitchFamily="49" charset="0"/>
              </a:rPr>
              <a:t>---</a:t>
            </a:r>
          </a:p>
        </p:txBody>
      </p:sp>
      <p:sp>
        <p:nvSpPr>
          <p:cNvPr id="15" name="Rectangle 14"/>
          <p:cNvSpPr/>
          <p:nvPr/>
        </p:nvSpPr>
        <p:spPr>
          <a:xfrm>
            <a:off x="6503176" y="5423478"/>
            <a:ext cx="5323096" cy="461665"/>
          </a:xfrm>
          <a:prstGeom prst="rect">
            <a:avLst/>
          </a:prstGeom>
        </p:spPr>
        <p:txBody>
          <a:bodyPr wrap="square">
            <a:spAutoFit/>
          </a:bodyPr>
          <a:lstStyle/>
          <a:p>
            <a:r>
              <a:rPr lang="en-US" sz="2400" dirty="0">
                <a:solidFill>
                  <a:schemeClr val="bg1"/>
                </a:solidFill>
              </a:rPr>
              <a:t>Effective permissions</a:t>
            </a:r>
            <a:endParaRPr lang="en-US" sz="4400" dirty="0">
              <a:solidFill>
                <a:schemeClr val="bg1"/>
              </a:solidFill>
            </a:endParaRPr>
          </a:p>
        </p:txBody>
      </p:sp>
    </p:spTree>
    <p:extLst>
      <p:ext uri="{BB962C8B-B14F-4D97-AF65-F5344CB8AC3E}">
        <p14:creationId xmlns:p14="http://schemas.microsoft.com/office/powerpoint/2010/main" val="1393197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5400" dirty="0">
                <a:solidFill>
                  <a:schemeClr val="bg1"/>
                </a:solidFill>
              </a:rPr>
              <a:t>Permissions on new files and folders</a:t>
            </a:r>
            <a:br>
              <a:rPr lang="en-US" sz="5400" dirty="0">
                <a:solidFill>
                  <a:schemeClr val="bg1"/>
                </a:solidFill>
              </a:rPr>
            </a:br>
            <a:endParaRPr lang="en-US" sz="5400" dirty="0">
              <a:solidFill>
                <a:schemeClr val="bg1"/>
              </a:solidFill>
            </a:endParaRPr>
          </a:p>
        </p:txBody>
      </p:sp>
    </p:spTree>
    <p:extLst>
      <p:ext uri="{BB962C8B-B14F-4D97-AF65-F5344CB8AC3E}">
        <p14:creationId xmlns:p14="http://schemas.microsoft.com/office/powerpoint/2010/main" val="344853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Key Concepts</a:t>
            </a:r>
          </a:p>
        </p:txBody>
      </p:sp>
      <p:sp>
        <p:nvSpPr>
          <p:cNvPr id="4" name="Rectangle 3"/>
          <p:cNvSpPr/>
          <p:nvPr/>
        </p:nvSpPr>
        <p:spPr>
          <a:xfrm>
            <a:off x="1189091" y="2125677"/>
            <a:ext cx="10332607" cy="2246769"/>
          </a:xfrm>
          <a:prstGeom prst="rect">
            <a:avLst/>
          </a:prstGeom>
        </p:spPr>
        <p:txBody>
          <a:bodyPr wrap="square">
            <a:spAutoFit/>
          </a:bodyPr>
          <a:lstStyle/>
          <a:p>
            <a:r>
              <a:rPr lang="en-US" sz="2800" dirty="0">
                <a:solidFill>
                  <a:schemeClr val="bg1"/>
                </a:solidFill>
              </a:rPr>
              <a:t>When a new file or folder is created under an existing folder, the Default ACL on the parent folder determines:</a:t>
            </a:r>
          </a:p>
          <a:p>
            <a:pPr marL="457200" indent="-457200">
              <a:buFont typeface="Arial" panose="020B0604020202020204" pitchFamily="34" charset="0"/>
              <a:buChar char="•"/>
            </a:pPr>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A child folder’s Default ACL and Access ACL</a:t>
            </a:r>
          </a:p>
          <a:p>
            <a:pPr marL="457200" indent="-457200">
              <a:buFont typeface="Arial" panose="020B0604020202020204" pitchFamily="34" charset="0"/>
              <a:buChar char="•"/>
            </a:pPr>
            <a:r>
              <a:rPr lang="en-US" sz="2800" dirty="0">
                <a:solidFill>
                  <a:schemeClr val="bg1"/>
                </a:solidFill>
              </a:rPr>
              <a:t>A child file's Access ACL (files do not have a Default ACL)</a:t>
            </a:r>
          </a:p>
        </p:txBody>
      </p:sp>
    </p:spTree>
    <p:extLst>
      <p:ext uri="{BB962C8B-B14F-4D97-AF65-F5344CB8AC3E}">
        <p14:creationId xmlns:p14="http://schemas.microsoft.com/office/powerpoint/2010/main" val="2727598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A child file or folder's Access ACL</a:t>
            </a:r>
          </a:p>
        </p:txBody>
      </p:sp>
      <p:sp>
        <p:nvSpPr>
          <p:cNvPr id="4" name="Rectangle 3"/>
          <p:cNvSpPr/>
          <p:nvPr/>
        </p:nvSpPr>
        <p:spPr>
          <a:xfrm>
            <a:off x="7955578" y="2308555"/>
            <a:ext cx="4389072" cy="3785652"/>
          </a:xfrm>
          <a:prstGeom prst="rect">
            <a:avLst/>
          </a:prstGeom>
        </p:spPr>
        <p:txBody>
          <a:bodyPr wrap="square">
            <a:spAutoFit/>
          </a:bodyPr>
          <a:lstStyle/>
          <a:p>
            <a:r>
              <a:rPr lang="en-US" sz="2400" dirty="0">
                <a:solidFill>
                  <a:schemeClr val="bg1"/>
                </a:solidFill>
              </a:rPr>
              <a:t>When a child file or folder is created, the parent's Default ACL is copied as the child file or folder's Access ACL. </a:t>
            </a:r>
          </a:p>
          <a:p>
            <a:endParaRPr lang="en-US" sz="2400" dirty="0">
              <a:solidFill>
                <a:schemeClr val="bg1"/>
              </a:solidFill>
            </a:endParaRPr>
          </a:p>
          <a:p>
            <a:r>
              <a:rPr lang="en-US" sz="2400" dirty="0">
                <a:solidFill>
                  <a:schemeClr val="bg1"/>
                </a:solidFill>
              </a:rPr>
              <a:t>Also, if </a:t>
            </a:r>
            <a:r>
              <a:rPr lang="en-US" sz="2400" b="1" dirty="0">
                <a:solidFill>
                  <a:schemeClr val="bg1"/>
                </a:solidFill>
              </a:rPr>
              <a:t>other</a:t>
            </a:r>
            <a:r>
              <a:rPr lang="en-US" sz="2400" dirty="0">
                <a:solidFill>
                  <a:schemeClr val="bg1"/>
                </a:solidFill>
              </a:rPr>
              <a:t> user has RWX permissions in the parent's default ACL, it is completely removed from the child item's Access ACL.</a:t>
            </a:r>
            <a:endParaRPr lang="en-US" sz="3600" dirty="0">
              <a:solidFill>
                <a:schemeClr val="bg1"/>
              </a:solidFill>
            </a:endParaRPr>
          </a:p>
        </p:txBody>
      </p:sp>
      <p:sp>
        <p:nvSpPr>
          <p:cNvPr id="5" name="Rectangle 4"/>
          <p:cNvSpPr/>
          <p:nvPr/>
        </p:nvSpPr>
        <p:spPr>
          <a:xfrm>
            <a:off x="823336" y="2976056"/>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user</a:t>
            </a:r>
          </a:p>
        </p:txBody>
      </p:sp>
      <p:sp>
        <p:nvSpPr>
          <p:cNvPr id="6" name="Rectangle 5"/>
          <p:cNvSpPr/>
          <p:nvPr/>
        </p:nvSpPr>
        <p:spPr>
          <a:xfrm>
            <a:off x="823336" y="3540671"/>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group</a:t>
            </a:r>
          </a:p>
        </p:txBody>
      </p:sp>
      <p:sp>
        <p:nvSpPr>
          <p:cNvPr id="7" name="Rectangle 6"/>
          <p:cNvSpPr/>
          <p:nvPr/>
        </p:nvSpPr>
        <p:spPr>
          <a:xfrm>
            <a:off x="2194936" y="2976056"/>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8" name="Rectangle 7"/>
          <p:cNvSpPr/>
          <p:nvPr/>
        </p:nvSpPr>
        <p:spPr>
          <a:xfrm>
            <a:off x="2194936" y="3540671"/>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9" name="Rectangle 8"/>
          <p:cNvSpPr/>
          <p:nvPr/>
        </p:nvSpPr>
        <p:spPr>
          <a:xfrm>
            <a:off x="823336" y="4122503"/>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users</a:t>
            </a:r>
          </a:p>
        </p:txBody>
      </p:sp>
      <p:sp>
        <p:nvSpPr>
          <p:cNvPr id="10" name="Rectangle 9"/>
          <p:cNvSpPr/>
          <p:nvPr/>
        </p:nvSpPr>
        <p:spPr>
          <a:xfrm>
            <a:off x="2194936" y="4122503"/>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1" name="Rectangle 10"/>
          <p:cNvSpPr/>
          <p:nvPr/>
        </p:nvSpPr>
        <p:spPr>
          <a:xfrm>
            <a:off x="823336" y="4704335"/>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groups</a:t>
            </a:r>
          </a:p>
        </p:txBody>
      </p:sp>
      <p:sp>
        <p:nvSpPr>
          <p:cNvPr id="12" name="Rectangle 11"/>
          <p:cNvSpPr/>
          <p:nvPr/>
        </p:nvSpPr>
        <p:spPr>
          <a:xfrm>
            <a:off x="2194936" y="4704335"/>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3" name="Rectangle 12"/>
          <p:cNvSpPr/>
          <p:nvPr/>
        </p:nvSpPr>
        <p:spPr>
          <a:xfrm>
            <a:off x="823336" y="5310122"/>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a:t>
            </a:r>
          </a:p>
        </p:txBody>
      </p:sp>
      <p:sp>
        <p:nvSpPr>
          <p:cNvPr id="14" name="Rectangle 13"/>
          <p:cNvSpPr/>
          <p:nvPr/>
        </p:nvSpPr>
        <p:spPr>
          <a:xfrm>
            <a:off x="2194936" y="5310122"/>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5" name="Rectangle 14"/>
          <p:cNvSpPr/>
          <p:nvPr/>
        </p:nvSpPr>
        <p:spPr>
          <a:xfrm>
            <a:off x="823336" y="5891954"/>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mask</a:t>
            </a:r>
          </a:p>
        </p:txBody>
      </p:sp>
      <p:sp>
        <p:nvSpPr>
          <p:cNvPr id="16" name="Rectangle 15"/>
          <p:cNvSpPr/>
          <p:nvPr/>
        </p:nvSpPr>
        <p:spPr>
          <a:xfrm>
            <a:off x="2194936" y="5891954"/>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7" name="Rectangle 16"/>
          <p:cNvSpPr/>
          <p:nvPr/>
        </p:nvSpPr>
        <p:spPr>
          <a:xfrm>
            <a:off x="4755206" y="2976056"/>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user</a:t>
            </a:r>
          </a:p>
        </p:txBody>
      </p:sp>
      <p:sp>
        <p:nvSpPr>
          <p:cNvPr id="18" name="Rectangle 17"/>
          <p:cNvSpPr/>
          <p:nvPr/>
        </p:nvSpPr>
        <p:spPr>
          <a:xfrm>
            <a:off x="4755206" y="3540671"/>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group</a:t>
            </a:r>
          </a:p>
        </p:txBody>
      </p:sp>
      <p:sp>
        <p:nvSpPr>
          <p:cNvPr id="19" name="Rectangle 18"/>
          <p:cNvSpPr/>
          <p:nvPr/>
        </p:nvSpPr>
        <p:spPr>
          <a:xfrm>
            <a:off x="6126806" y="2976056"/>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0" name="Rectangle 19"/>
          <p:cNvSpPr/>
          <p:nvPr/>
        </p:nvSpPr>
        <p:spPr>
          <a:xfrm>
            <a:off x="6126806" y="3540671"/>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1" name="Rectangle 20"/>
          <p:cNvSpPr/>
          <p:nvPr/>
        </p:nvSpPr>
        <p:spPr>
          <a:xfrm>
            <a:off x="4755206" y="4122503"/>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users</a:t>
            </a:r>
          </a:p>
        </p:txBody>
      </p:sp>
      <p:sp>
        <p:nvSpPr>
          <p:cNvPr id="22" name="Rectangle 21"/>
          <p:cNvSpPr/>
          <p:nvPr/>
        </p:nvSpPr>
        <p:spPr>
          <a:xfrm>
            <a:off x="6126806" y="4122503"/>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3" name="Rectangle 22"/>
          <p:cNvSpPr/>
          <p:nvPr/>
        </p:nvSpPr>
        <p:spPr>
          <a:xfrm>
            <a:off x="4755206" y="4704335"/>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groups</a:t>
            </a:r>
          </a:p>
        </p:txBody>
      </p:sp>
      <p:sp>
        <p:nvSpPr>
          <p:cNvPr id="24" name="Rectangle 23"/>
          <p:cNvSpPr/>
          <p:nvPr/>
        </p:nvSpPr>
        <p:spPr>
          <a:xfrm>
            <a:off x="6126806" y="4704335"/>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5" name="Rectangle 24"/>
          <p:cNvSpPr/>
          <p:nvPr/>
        </p:nvSpPr>
        <p:spPr>
          <a:xfrm>
            <a:off x="4755206" y="5310122"/>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a:t>
            </a:r>
          </a:p>
        </p:txBody>
      </p:sp>
      <p:sp>
        <p:nvSpPr>
          <p:cNvPr id="26" name="Rectangle 25"/>
          <p:cNvSpPr/>
          <p:nvPr/>
        </p:nvSpPr>
        <p:spPr>
          <a:xfrm>
            <a:off x="6126806" y="5310122"/>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7" name="Rectangle 26"/>
          <p:cNvSpPr/>
          <p:nvPr/>
        </p:nvSpPr>
        <p:spPr>
          <a:xfrm>
            <a:off x="4755206" y="5891954"/>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mask</a:t>
            </a:r>
          </a:p>
        </p:txBody>
      </p:sp>
      <p:sp>
        <p:nvSpPr>
          <p:cNvPr id="28" name="Rectangle 27"/>
          <p:cNvSpPr/>
          <p:nvPr/>
        </p:nvSpPr>
        <p:spPr>
          <a:xfrm>
            <a:off x="6126806" y="5891954"/>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9" name="Arrow: Pentagon 28"/>
          <p:cNvSpPr/>
          <p:nvPr/>
        </p:nvSpPr>
        <p:spPr>
          <a:xfrm>
            <a:off x="3200750" y="2976056"/>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0" name="Arrow: Pentagon 29"/>
          <p:cNvSpPr/>
          <p:nvPr/>
        </p:nvSpPr>
        <p:spPr>
          <a:xfrm>
            <a:off x="3200746" y="3550705"/>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1" name="Arrow: Pentagon 30"/>
          <p:cNvSpPr/>
          <p:nvPr/>
        </p:nvSpPr>
        <p:spPr>
          <a:xfrm>
            <a:off x="3200750" y="4122503"/>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2" name="Arrow: Pentagon 31"/>
          <p:cNvSpPr/>
          <p:nvPr/>
        </p:nvSpPr>
        <p:spPr>
          <a:xfrm>
            <a:off x="3200750" y="4704335"/>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3" name="Arrow: Pentagon 32"/>
          <p:cNvSpPr/>
          <p:nvPr/>
        </p:nvSpPr>
        <p:spPr>
          <a:xfrm>
            <a:off x="3200750" y="5310122"/>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 RWX</a:t>
            </a:r>
          </a:p>
        </p:txBody>
      </p:sp>
      <p:sp>
        <p:nvSpPr>
          <p:cNvPr id="34" name="Arrow: Pentagon 33"/>
          <p:cNvSpPr/>
          <p:nvPr/>
        </p:nvSpPr>
        <p:spPr>
          <a:xfrm>
            <a:off x="3200745" y="5879491"/>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5" name="Rectangle 34"/>
          <p:cNvSpPr/>
          <p:nvPr/>
        </p:nvSpPr>
        <p:spPr>
          <a:xfrm>
            <a:off x="823335" y="2411441"/>
            <a:ext cx="2103097" cy="429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Parent Folder’s DEFAULT ACL</a:t>
            </a:r>
          </a:p>
        </p:txBody>
      </p:sp>
      <p:sp>
        <p:nvSpPr>
          <p:cNvPr id="36" name="Rectangle 35"/>
          <p:cNvSpPr/>
          <p:nvPr/>
        </p:nvSpPr>
        <p:spPr>
          <a:xfrm>
            <a:off x="4744176" y="2394224"/>
            <a:ext cx="2103097" cy="429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Child’s ACCESS ACL</a:t>
            </a:r>
          </a:p>
        </p:txBody>
      </p:sp>
    </p:spTree>
    <p:extLst>
      <p:ext uri="{BB962C8B-B14F-4D97-AF65-F5344CB8AC3E}">
        <p14:creationId xmlns:p14="http://schemas.microsoft.com/office/powerpoint/2010/main" val="172775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93675"/>
            <a:ext cx="12045950" cy="6607175"/>
          </a:xfrm>
        </p:spPr>
        <p:txBody>
          <a:bodyPr>
            <a:normAutofit/>
          </a:bodyPr>
          <a:lstStyle/>
          <a:p>
            <a:pPr algn="ctr"/>
            <a:r>
              <a:rPr lang="en-US" sz="6731" dirty="0">
                <a:solidFill>
                  <a:schemeClr val="bg1"/>
                </a:solidFill>
              </a:rPr>
              <a:t>Access ACLs versus Default ACLs</a:t>
            </a:r>
            <a:endParaRPr lang="en-US" dirty="0">
              <a:solidFill>
                <a:schemeClr val="bg1"/>
              </a:solidFill>
            </a:endParaRPr>
          </a:p>
        </p:txBody>
      </p:sp>
    </p:spTree>
    <p:extLst>
      <p:ext uri="{BB962C8B-B14F-4D97-AF65-F5344CB8AC3E}">
        <p14:creationId xmlns:p14="http://schemas.microsoft.com/office/powerpoint/2010/main" val="1417765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solidFill>
                  <a:schemeClr val="bg1"/>
                </a:solidFill>
              </a:rPr>
              <a:t>umask</a:t>
            </a:r>
            <a:endParaRPr lang="en-US" dirty="0">
              <a:solidFill>
                <a:schemeClr val="bg1"/>
              </a:solidFill>
            </a:endParaRPr>
          </a:p>
        </p:txBody>
      </p:sp>
      <p:sp>
        <p:nvSpPr>
          <p:cNvPr id="4" name="Rectangle 3"/>
          <p:cNvSpPr/>
          <p:nvPr/>
        </p:nvSpPr>
        <p:spPr>
          <a:xfrm>
            <a:off x="1352708" y="2857189"/>
            <a:ext cx="10241168" cy="2308324"/>
          </a:xfrm>
          <a:prstGeom prst="rect">
            <a:avLst/>
          </a:prstGeom>
        </p:spPr>
        <p:txBody>
          <a:bodyPr wrap="square">
            <a:spAutoFit/>
          </a:bodyPr>
          <a:lstStyle/>
          <a:p>
            <a:r>
              <a:rPr lang="en-US" sz="3600" dirty="0">
                <a:solidFill>
                  <a:schemeClr val="bg1"/>
                </a:solidFill>
              </a:rPr>
              <a:t>However, if you are familiar with POSIX systems and want to understand in-depth how this transformation is achieved, see the section </a:t>
            </a:r>
            <a:r>
              <a:rPr lang="en-US" sz="3600" dirty="0" err="1">
                <a:solidFill>
                  <a:schemeClr val="bg1"/>
                </a:solidFill>
              </a:rPr>
              <a:t>Umask</a:t>
            </a:r>
            <a:r>
              <a:rPr lang="en-US" sz="3600" dirty="0">
                <a:solidFill>
                  <a:schemeClr val="bg1"/>
                </a:solidFill>
              </a:rPr>
              <a:t> section in the </a:t>
            </a:r>
            <a:r>
              <a:rPr lang="en-US" sz="3600">
                <a:solidFill>
                  <a:schemeClr val="bg1"/>
                </a:solidFill>
              </a:rPr>
              <a:t>ACL documentation</a:t>
            </a:r>
            <a:endParaRPr lang="en-US" sz="3600" dirty="0">
              <a:solidFill>
                <a:schemeClr val="bg1"/>
              </a:solidFill>
            </a:endParaRPr>
          </a:p>
        </p:txBody>
      </p:sp>
    </p:spTree>
    <p:extLst>
      <p:ext uri="{BB962C8B-B14F-4D97-AF65-F5344CB8AC3E}">
        <p14:creationId xmlns:p14="http://schemas.microsoft.com/office/powerpoint/2010/main" val="173957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A child folder's Default ACL</a:t>
            </a:r>
          </a:p>
        </p:txBody>
      </p:sp>
      <p:sp>
        <p:nvSpPr>
          <p:cNvPr id="4" name="Rectangle 3"/>
          <p:cNvSpPr/>
          <p:nvPr/>
        </p:nvSpPr>
        <p:spPr>
          <a:xfrm>
            <a:off x="7935108" y="1538236"/>
            <a:ext cx="4389072" cy="1938992"/>
          </a:xfrm>
          <a:prstGeom prst="rect">
            <a:avLst/>
          </a:prstGeom>
        </p:spPr>
        <p:txBody>
          <a:bodyPr wrap="square">
            <a:spAutoFit/>
          </a:bodyPr>
          <a:lstStyle/>
          <a:p>
            <a:r>
              <a:rPr lang="en-US" sz="2400" dirty="0">
                <a:solidFill>
                  <a:schemeClr val="bg1"/>
                </a:solidFill>
              </a:rPr>
              <a:t>When a child folder is created under a parent folder, the parent folder's Default ACL is copied over, as it is, to the child folder's Default ACL.</a:t>
            </a:r>
            <a:endParaRPr lang="en-US" sz="4400" dirty="0">
              <a:solidFill>
                <a:schemeClr val="bg1"/>
              </a:solidFill>
            </a:endParaRPr>
          </a:p>
        </p:txBody>
      </p:sp>
      <p:sp>
        <p:nvSpPr>
          <p:cNvPr id="6" name="Rectangle 5"/>
          <p:cNvSpPr/>
          <p:nvPr/>
        </p:nvSpPr>
        <p:spPr>
          <a:xfrm>
            <a:off x="823336" y="2976056"/>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user</a:t>
            </a:r>
          </a:p>
        </p:txBody>
      </p:sp>
      <p:sp>
        <p:nvSpPr>
          <p:cNvPr id="7" name="Rectangle 6"/>
          <p:cNvSpPr/>
          <p:nvPr/>
        </p:nvSpPr>
        <p:spPr>
          <a:xfrm>
            <a:off x="823336" y="3540671"/>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group</a:t>
            </a:r>
          </a:p>
        </p:txBody>
      </p:sp>
      <p:sp>
        <p:nvSpPr>
          <p:cNvPr id="8" name="Rectangle 7"/>
          <p:cNvSpPr/>
          <p:nvPr/>
        </p:nvSpPr>
        <p:spPr>
          <a:xfrm>
            <a:off x="2194936" y="2976056"/>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9" name="Rectangle 8"/>
          <p:cNvSpPr/>
          <p:nvPr/>
        </p:nvSpPr>
        <p:spPr>
          <a:xfrm>
            <a:off x="2194936" y="3540671"/>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0" name="Rectangle 9"/>
          <p:cNvSpPr/>
          <p:nvPr/>
        </p:nvSpPr>
        <p:spPr>
          <a:xfrm>
            <a:off x="823336" y="4122503"/>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users</a:t>
            </a:r>
          </a:p>
        </p:txBody>
      </p:sp>
      <p:sp>
        <p:nvSpPr>
          <p:cNvPr id="11" name="Rectangle 10"/>
          <p:cNvSpPr/>
          <p:nvPr/>
        </p:nvSpPr>
        <p:spPr>
          <a:xfrm>
            <a:off x="2194936" y="4122503"/>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2" name="Rectangle 11"/>
          <p:cNvSpPr/>
          <p:nvPr/>
        </p:nvSpPr>
        <p:spPr>
          <a:xfrm>
            <a:off x="823336" y="4704335"/>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groups</a:t>
            </a:r>
          </a:p>
        </p:txBody>
      </p:sp>
      <p:sp>
        <p:nvSpPr>
          <p:cNvPr id="13" name="Rectangle 12"/>
          <p:cNvSpPr/>
          <p:nvPr/>
        </p:nvSpPr>
        <p:spPr>
          <a:xfrm>
            <a:off x="2194936" y="4704335"/>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4" name="Rectangle 13"/>
          <p:cNvSpPr/>
          <p:nvPr/>
        </p:nvSpPr>
        <p:spPr>
          <a:xfrm>
            <a:off x="823336" y="5310122"/>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a:t>
            </a:r>
          </a:p>
        </p:txBody>
      </p:sp>
      <p:sp>
        <p:nvSpPr>
          <p:cNvPr id="15" name="Rectangle 14"/>
          <p:cNvSpPr/>
          <p:nvPr/>
        </p:nvSpPr>
        <p:spPr>
          <a:xfrm>
            <a:off x="2194936" y="5310122"/>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6" name="Rectangle 15"/>
          <p:cNvSpPr/>
          <p:nvPr/>
        </p:nvSpPr>
        <p:spPr>
          <a:xfrm>
            <a:off x="823336" y="5891954"/>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mask</a:t>
            </a:r>
          </a:p>
        </p:txBody>
      </p:sp>
      <p:sp>
        <p:nvSpPr>
          <p:cNvPr id="17" name="Rectangle 16"/>
          <p:cNvSpPr/>
          <p:nvPr/>
        </p:nvSpPr>
        <p:spPr>
          <a:xfrm>
            <a:off x="2194936" y="5891954"/>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8" name="Rectangle 17"/>
          <p:cNvSpPr/>
          <p:nvPr/>
        </p:nvSpPr>
        <p:spPr>
          <a:xfrm>
            <a:off x="4755206" y="2976056"/>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user</a:t>
            </a:r>
          </a:p>
        </p:txBody>
      </p:sp>
      <p:sp>
        <p:nvSpPr>
          <p:cNvPr id="19" name="Rectangle 18"/>
          <p:cNvSpPr/>
          <p:nvPr/>
        </p:nvSpPr>
        <p:spPr>
          <a:xfrm>
            <a:off x="4755206" y="3540671"/>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group</a:t>
            </a:r>
          </a:p>
        </p:txBody>
      </p:sp>
      <p:sp>
        <p:nvSpPr>
          <p:cNvPr id="20" name="Rectangle 19"/>
          <p:cNvSpPr/>
          <p:nvPr/>
        </p:nvSpPr>
        <p:spPr>
          <a:xfrm>
            <a:off x="6126806" y="2976056"/>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1" name="Rectangle 20"/>
          <p:cNvSpPr/>
          <p:nvPr/>
        </p:nvSpPr>
        <p:spPr>
          <a:xfrm>
            <a:off x="6126806" y="3540671"/>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2" name="Rectangle 21"/>
          <p:cNvSpPr/>
          <p:nvPr/>
        </p:nvSpPr>
        <p:spPr>
          <a:xfrm>
            <a:off x="4755206" y="4122503"/>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users</a:t>
            </a:r>
          </a:p>
        </p:txBody>
      </p:sp>
      <p:sp>
        <p:nvSpPr>
          <p:cNvPr id="23" name="Rectangle 22"/>
          <p:cNvSpPr/>
          <p:nvPr/>
        </p:nvSpPr>
        <p:spPr>
          <a:xfrm>
            <a:off x="6126806" y="4122503"/>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4" name="Rectangle 23"/>
          <p:cNvSpPr/>
          <p:nvPr/>
        </p:nvSpPr>
        <p:spPr>
          <a:xfrm>
            <a:off x="4755206" y="4704335"/>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groups</a:t>
            </a:r>
          </a:p>
        </p:txBody>
      </p:sp>
      <p:sp>
        <p:nvSpPr>
          <p:cNvPr id="25" name="Rectangle 24"/>
          <p:cNvSpPr/>
          <p:nvPr/>
        </p:nvSpPr>
        <p:spPr>
          <a:xfrm>
            <a:off x="6126806" y="4704335"/>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6" name="Rectangle 25"/>
          <p:cNvSpPr/>
          <p:nvPr/>
        </p:nvSpPr>
        <p:spPr>
          <a:xfrm>
            <a:off x="4755206" y="5310122"/>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a:t>
            </a:r>
          </a:p>
        </p:txBody>
      </p:sp>
      <p:sp>
        <p:nvSpPr>
          <p:cNvPr id="27" name="Rectangle 26"/>
          <p:cNvSpPr/>
          <p:nvPr/>
        </p:nvSpPr>
        <p:spPr>
          <a:xfrm>
            <a:off x="6126806" y="5310122"/>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p>
        </p:txBody>
      </p:sp>
      <p:sp>
        <p:nvSpPr>
          <p:cNvPr id="28" name="Rectangle 27"/>
          <p:cNvSpPr/>
          <p:nvPr/>
        </p:nvSpPr>
        <p:spPr>
          <a:xfrm>
            <a:off x="4755206" y="5891954"/>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mask</a:t>
            </a:r>
          </a:p>
        </p:txBody>
      </p:sp>
      <p:sp>
        <p:nvSpPr>
          <p:cNvPr id="29" name="Rectangle 28"/>
          <p:cNvSpPr/>
          <p:nvPr/>
        </p:nvSpPr>
        <p:spPr>
          <a:xfrm>
            <a:off x="6126806" y="5891954"/>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30" name="Arrow: Pentagon 29"/>
          <p:cNvSpPr/>
          <p:nvPr/>
        </p:nvSpPr>
        <p:spPr>
          <a:xfrm>
            <a:off x="3200750" y="2976056"/>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1" name="Arrow: Pentagon 30"/>
          <p:cNvSpPr/>
          <p:nvPr/>
        </p:nvSpPr>
        <p:spPr>
          <a:xfrm>
            <a:off x="3200746" y="3550705"/>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2" name="Arrow: Pentagon 31"/>
          <p:cNvSpPr/>
          <p:nvPr/>
        </p:nvSpPr>
        <p:spPr>
          <a:xfrm>
            <a:off x="3200750" y="4122503"/>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3" name="Arrow: Pentagon 32"/>
          <p:cNvSpPr/>
          <p:nvPr/>
        </p:nvSpPr>
        <p:spPr>
          <a:xfrm>
            <a:off x="3200750" y="4704335"/>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4" name="Arrow: Pentagon 33"/>
          <p:cNvSpPr/>
          <p:nvPr/>
        </p:nvSpPr>
        <p:spPr>
          <a:xfrm>
            <a:off x="3200750" y="5310122"/>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5" name="Arrow: Pentagon 34"/>
          <p:cNvSpPr/>
          <p:nvPr/>
        </p:nvSpPr>
        <p:spPr>
          <a:xfrm>
            <a:off x="3200745" y="5879491"/>
            <a:ext cx="1371585" cy="429432"/>
          </a:xfrm>
          <a:prstGeom prst="homePlate">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p:txBody>
      </p:sp>
      <p:sp>
        <p:nvSpPr>
          <p:cNvPr id="36" name="Rectangle 35"/>
          <p:cNvSpPr/>
          <p:nvPr/>
        </p:nvSpPr>
        <p:spPr>
          <a:xfrm>
            <a:off x="823335" y="2411441"/>
            <a:ext cx="2103097" cy="429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Parent Folder’s DEFAULT ACL</a:t>
            </a:r>
          </a:p>
        </p:txBody>
      </p:sp>
      <p:sp>
        <p:nvSpPr>
          <p:cNvPr id="37" name="Rectangle 36"/>
          <p:cNvSpPr/>
          <p:nvPr/>
        </p:nvSpPr>
        <p:spPr>
          <a:xfrm>
            <a:off x="4744176" y="2394224"/>
            <a:ext cx="2103097" cy="429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Child Folder’s default ACL</a:t>
            </a:r>
          </a:p>
        </p:txBody>
      </p:sp>
    </p:spTree>
    <p:extLst>
      <p:ext uri="{BB962C8B-B14F-4D97-AF65-F5344CB8AC3E}">
        <p14:creationId xmlns:p14="http://schemas.microsoft.com/office/powerpoint/2010/main" val="1370488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Notes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ctr">
              <a:lnSpc>
                <a:spcPct val="150000"/>
              </a:lnSpc>
              <a:buNone/>
            </a:pPr>
            <a:r>
              <a:rPr lang="en-US" sz="2800" dirty="0">
                <a:solidFill>
                  <a:schemeClr val="bg1"/>
                </a:solidFill>
                <a:latin typeface="+mj-lt"/>
              </a:rPr>
              <a:t>Add Recommendation for NTFS users</a:t>
            </a:r>
          </a:p>
          <a:p>
            <a:pPr algn="ctr">
              <a:lnSpc>
                <a:spcPct val="150000"/>
              </a:lnSpc>
              <a:buFontTx/>
              <a:buChar char="-"/>
            </a:pPr>
            <a:r>
              <a:rPr lang="en-US" sz="2800" dirty="0">
                <a:solidFill>
                  <a:schemeClr val="bg1"/>
                </a:solidFill>
                <a:latin typeface="+mj-lt"/>
              </a:rPr>
              <a:t>Don’t user other</a:t>
            </a:r>
          </a:p>
          <a:p>
            <a:pPr algn="ctr">
              <a:lnSpc>
                <a:spcPct val="150000"/>
              </a:lnSpc>
              <a:buFontTx/>
              <a:buChar char="-"/>
            </a:pPr>
            <a:r>
              <a:rPr lang="en-US" sz="2800" dirty="0">
                <a:solidFill>
                  <a:schemeClr val="bg1"/>
                </a:solidFill>
                <a:latin typeface="+mj-lt"/>
              </a:rPr>
              <a:t>Leave mask alone</a:t>
            </a:r>
          </a:p>
          <a:p>
            <a:pPr algn="ctr">
              <a:lnSpc>
                <a:spcPct val="150000"/>
              </a:lnSpc>
              <a:buFontTx/>
              <a:buChar char="-"/>
            </a:pPr>
            <a:r>
              <a:rPr lang="en-US" sz="2800" dirty="0">
                <a:solidFill>
                  <a:schemeClr val="bg1"/>
                </a:solidFill>
                <a:latin typeface="+mj-lt"/>
              </a:rPr>
              <a:t> make sure directories have X set</a:t>
            </a:r>
          </a:p>
        </p:txBody>
      </p:sp>
    </p:spTree>
    <p:extLst>
      <p:ext uri="{BB962C8B-B14F-4D97-AF65-F5344CB8AC3E}">
        <p14:creationId xmlns:p14="http://schemas.microsoft.com/office/powerpoint/2010/main" val="3309482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Add </a:t>
            </a:r>
            <a:r>
              <a:rPr lang="en-US" sz="4000" dirty="0" err="1">
                <a:solidFill>
                  <a:schemeClr val="bg1"/>
                </a:solidFill>
              </a:rPr>
              <a:t>umask</a:t>
            </a:r>
            <a:r>
              <a:rPr lang="en-US" sz="4000" dirty="0">
                <a:solidFill>
                  <a:schemeClr val="bg1"/>
                </a:solidFill>
              </a:rPr>
              <a:t> in backup</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ctr">
              <a:lnSpc>
                <a:spcPct val="150000"/>
              </a:lnSpc>
              <a:buNone/>
            </a:pPr>
            <a:endParaRPr lang="en-US" sz="2800" dirty="0">
              <a:solidFill>
                <a:schemeClr val="bg1"/>
              </a:solidFill>
              <a:latin typeface="+mj-lt"/>
            </a:endParaRPr>
          </a:p>
        </p:txBody>
      </p:sp>
    </p:spTree>
    <p:extLst>
      <p:ext uri="{BB962C8B-B14F-4D97-AF65-F5344CB8AC3E}">
        <p14:creationId xmlns:p14="http://schemas.microsoft.com/office/powerpoint/2010/main" val="1291419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Show PS Script that gets ACLs and fetches user</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ctr">
              <a:lnSpc>
                <a:spcPct val="150000"/>
              </a:lnSpc>
              <a:buNone/>
            </a:pPr>
            <a:endParaRPr lang="en-US" sz="2800" dirty="0">
              <a:solidFill>
                <a:schemeClr val="bg1"/>
              </a:solidFill>
              <a:latin typeface="+mj-lt"/>
            </a:endParaRPr>
          </a:p>
        </p:txBody>
      </p:sp>
    </p:spTree>
    <p:extLst>
      <p:ext uri="{BB962C8B-B14F-4D97-AF65-F5344CB8AC3E}">
        <p14:creationId xmlns:p14="http://schemas.microsoft.com/office/powerpoint/2010/main" val="2319824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bg1"/>
                </a:solidFill>
              </a:rPr>
              <a:t>Show PS script that updates an ACL</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ctr">
              <a:lnSpc>
                <a:spcPct val="150000"/>
              </a:lnSpc>
              <a:buNone/>
            </a:pPr>
            <a:endParaRPr lang="en-US" sz="2800" dirty="0">
              <a:solidFill>
                <a:schemeClr val="bg1"/>
              </a:solidFill>
              <a:latin typeface="+mj-lt"/>
            </a:endParaRPr>
          </a:p>
        </p:txBody>
      </p:sp>
    </p:spTree>
    <p:extLst>
      <p:ext uri="{BB962C8B-B14F-4D97-AF65-F5344CB8AC3E}">
        <p14:creationId xmlns:p14="http://schemas.microsoft.com/office/powerpoint/2010/main" val="549089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Questions</a:t>
            </a:r>
            <a:endParaRPr lang="en-US" dirty="0">
              <a:solidFill>
                <a:schemeClr val="bg1"/>
              </a:solidFill>
            </a:endParaRPr>
          </a:p>
        </p:txBody>
      </p:sp>
    </p:spTree>
    <p:extLst>
      <p:ext uri="{BB962C8B-B14F-4D97-AF65-F5344CB8AC3E}">
        <p14:creationId xmlns:p14="http://schemas.microsoft.com/office/powerpoint/2010/main" val="326424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What you need to know</a:t>
            </a:r>
            <a:endParaRPr lang="en-US" dirty="0">
              <a:solidFill>
                <a:schemeClr val="bg1"/>
              </a:solidFill>
            </a:endParaRPr>
          </a:p>
        </p:txBody>
      </p:sp>
      <p:sp>
        <p:nvSpPr>
          <p:cNvPr id="6" name="Rectangle 5"/>
          <p:cNvSpPr/>
          <p:nvPr/>
        </p:nvSpPr>
        <p:spPr>
          <a:xfrm>
            <a:off x="5669603" y="2629073"/>
            <a:ext cx="6216650" cy="1754326"/>
          </a:xfrm>
          <a:prstGeom prst="rect">
            <a:avLst/>
          </a:prstGeom>
        </p:spPr>
        <p:txBody>
          <a:bodyPr>
            <a:spAutoFit/>
          </a:bodyPr>
          <a:lstStyle/>
          <a:p>
            <a:r>
              <a:rPr lang="en-US" b="1" dirty="0">
                <a:solidFill>
                  <a:schemeClr val="bg1"/>
                </a:solidFill>
                <a:latin typeface="Segoe UI" panose="020B0502040204020203" pitchFamily="34" charset="0"/>
                <a:cs typeface="Segoe UI" panose="020B0502040204020203" pitchFamily="34" charset="0"/>
              </a:rPr>
              <a:t>Access ACLs</a:t>
            </a:r>
            <a:r>
              <a:rPr lang="en-US" dirty="0">
                <a:solidFill>
                  <a:schemeClr val="bg1"/>
                </a:solidFill>
                <a:latin typeface="Segoe UI" panose="020B0502040204020203" pitchFamily="34" charset="0"/>
                <a:cs typeface="Segoe UI" panose="020B0502040204020203" pitchFamily="34" charset="0"/>
              </a:rPr>
              <a:t> – These control access to an object. Files and Folders both have Access ACLs.</a:t>
            </a:r>
          </a:p>
          <a:p>
            <a:endParaRPr lang="en-US" b="1" dirty="0">
              <a:solidFill>
                <a:schemeClr val="bg1"/>
              </a:solidFill>
              <a:latin typeface="Segoe UI" panose="020B0502040204020203" pitchFamily="34" charset="0"/>
              <a:cs typeface="Segoe UI" panose="020B0502040204020203" pitchFamily="34" charset="0"/>
            </a:endParaRPr>
          </a:p>
          <a:p>
            <a:r>
              <a:rPr lang="en-US" b="1" dirty="0">
                <a:solidFill>
                  <a:schemeClr val="bg1"/>
                </a:solidFill>
                <a:latin typeface="Segoe UI" panose="020B0502040204020203" pitchFamily="34" charset="0"/>
                <a:cs typeface="Segoe UI" panose="020B0502040204020203" pitchFamily="34" charset="0"/>
              </a:rPr>
              <a:t>Default ACLs</a:t>
            </a:r>
            <a:r>
              <a:rPr lang="en-US" dirty="0">
                <a:solidFill>
                  <a:schemeClr val="bg1"/>
                </a:solidFill>
                <a:latin typeface="Segoe UI" panose="020B0502040204020203" pitchFamily="34" charset="0"/>
                <a:cs typeface="Segoe UI" panose="020B0502040204020203" pitchFamily="34" charset="0"/>
              </a:rPr>
              <a:t> – A "template" of ACLs associated with a folder that determine the Access ACLs for any child items created under that folder. Files do not have Default ACLs.</a:t>
            </a:r>
            <a:endParaRPr lang="en-US" b="0" i="0" dirty="0">
              <a:solidFill>
                <a:schemeClr val="bg1"/>
              </a:solidFill>
              <a:effectLst/>
              <a:latin typeface="Segoe UI" panose="020B0502040204020203" pitchFamily="34" charset="0"/>
              <a:cs typeface="Segoe UI" panose="020B0502040204020203" pitchFamily="34" charset="0"/>
            </a:endParaRPr>
          </a:p>
        </p:txBody>
      </p:sp>
      <p:sp>
        <p:nvSpPr>
          <p:cNvPr id="3" name="Rectangle 2"/>
          <p:cNvSpPr/>
          <p:nvPr/>
        </p:nvSpPr>
        <p:spPr>
          <a:xfrm>
            <a:off x="2194921" y="1707979"/>
            <a:ext cx="1828780" cy="1737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Folder</a:t>
            </a:r>
          </a:p>
        </p:txBody>
      </p:sp>
      <p:sp>
        <p:nvSpPr>
          <p:cNvPr id="7" name="Rectangle 6"/>
          <p:cNvSpPr/>
          <p:nvPr/>
        </p:nvSpPr>
        <p:spPr>
          <a:xfrm>
            <a:off x="2194921" y="3719637"/>
            <a:ext cx="1828780" cy="1737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File</a:t>
            </a:r>
          </a:p>
        </p:txBody>
      </p:sp>
      <p:sp>
        <p:nvSpPr>
          <p:cNvPr id="10" name="Rectangle 9"/>
          <p:cNvSpPr/>
          <p:nvPr/>
        </p:nvSpPr>
        <p:spPr>
          <a:xfrm>
            <a:off x="2377799" y="2284377"/>
            <a:ext cx="1463024" cy="42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Access ACLs</a:t>
            </a:r>
          </a:p>
        </p:txBody>
      </p:sp>
      <p:sp>
        <p:nvSpPr>
          <p:cNvPr id="11" name="Rectangle 10"/>
          <p:cNvSpPr/>
          <p:nvPr/>
        </p:nvSpPr>
        <p:spPr>
          <a:xfrm>
            <a:off x="2399570" y="4152985"/>
            <a:ext cx="1463024" cy="42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Access ACLs</a:t>
            </a:r>
          </a:p>
        </p:txBody>
      </p:sp>
      <p:sp>
        <p:nvSpPr>
          <p:cNvPr id="12" name="Rectangle 11"/>
          <p:cNvSpPr/>
          <p:nvPr/>
        </p:nvSpPr>
        <p:spPr>
          <a:xfrm>
            <a:off x="2377799" y="2848992"/>
            <a:ext cx="1463024" cy="42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Default ACLs</a:t>
            </a:r>
          </a:p>
        </p:txBody>
      </p:sp>
    </p:spTree>
    <p:extLst>
      <p:ext uri="{BB962C8B-B14F-4D97-AF65-F5344CB8AC3E}">
        <p14:creationId xmlns:p14="http://schemas.microsoft.com/office/powerpoint/2010/main" val="60037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What you need to know</a:t>
            </a:r>
            <a:endParaRPr lang="en-US" dirty="0">
              <a:solidFill>
                <a:schemeClr val="bg1"/>
              </a:solidFill>
            </a:endParaRPr>
          </a:p>
        </p:txBody>
      </p:sp>
      <p:sp>
        <p:nvSpPr>
          <p:cNvPr id="6" name="Rectangle 5"/>
          <p:cNvSpPr/>
          <p:nvPr/>
        </p:nvSpPr>
        <p:spPr>
          <a:xfrm>
            <a:off x="6241384" y="237886"/>
            <a:ext cx="6216650" cy="1754326"/>
          </a:xfrm>
          <a:prstGeom prst="rect">
            <a:avLst/>
          </a:prstGeom>
        </p:spPr>
        <p:txBody>
          <a:bodyPr>
            <a:spAutoFit/>
          </a:bodyPr>
          <a:lstStyle/>
          <a:p>
            <a:r>
              <a:rPr lang="en-US" b="1" dirty="0">
                <a:solidFill>
                  <a:schemeClr val="bg1"/>
                </a:solidFill>
                <a:latin typeface="Segoe UI Condensed"/>
              </a:rPr>
              <a:t>Access ACLs</a:t>
            </a:r>
            <a:r>
              <a:rPr lang="en-US" dirty="0">
                <a:solidFill>
                  <a:schemeClr val="bg1"/>
                </a:solidFill>
                <a:latin typeface="Segoe UI Condensed"/>
              </a:rPr>
              <a:t> – These control access to an object. Files and Folders both have Access ACLs.</a:t>
            </a:r>
          </a:p>
          <a:p>
            <a:endParaRPr lang="en-US" b="1" dirty="0">
              <a:solidFill>
                <a:schemeClr val="bg1"/>
              </a:solidFill>
              <a:latin typeface="Segoe UI Condensed"/>
            </a:endParaRPr>
          </a:p>
          <a:p>
            <a:r>
              <a:rPr lang="en-US" b="1" dirty="0">
                <a:solidFill>
                  <a:schemeClr val="bg1"/>
                </a:solidFill>
                <a:latin typeface="Segoe UI Condensed"/>
              </a:rPr>
              <a:t>Default ACLs</a:t>
            </a:r>
            <a:r>
              <a:rPr lang="en-US" dirty="0">
                <a:solidFill>
                  <a:schemeClr val="bg1"/>
                </a:solidFill>
                <a:latin typeface="Segoe UI Condensed"/>
              </a:rPr>
              <a:t> – A "template" of ACLs associated with a folder that determine the Access ACLs for any child items created under that folder. Files do not have Default ACLs.</a:t>
            </a:r>
            <a:endParaRPr lang="en-US" b="0" i="0" dirty="0">
              <a:solidFill>
                <a:schemeClr val="bg1"/>
              </a:solidFill>
              <a:effectLst/>
              <a:latin typeface="Segoe UI Condensed"/>
            </a:endParaRPr>
          </a:p>
        </p:txBody>
      </p:sp>
      <p:sp>
        <p:nvSpPr>
          <p:cNvPr id="3" name="Rectangle 2"/>
          <p:cNvSpPr/>
          <p:nvPr/>
        </p:nvSpPr>
        <p:spPr>
          <a:xfrm>
            <a:off x="2743555" y="2765750"/>
            <a:ext cx="1828780" cy="1737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Folder</a:t>
            </a:r>
          </a:p>
        </p:txBody>
      </p:sp>
      <p:sp>
        <p:nvSpPr>
          <p:cNvPr id="8" name="Rectangle 7"/>
          <p:cNvSpPr/>
          <p:nvPr/>
        </p:nvSpPr>
        <p:spPr>
          <a:xfrm>
            <a:off x="7498383" y="2765750"/>
            <a:ext cx="1828780" cy="1737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New Child File</a:t>
            </a:r>
          </a:p>
        </p:txBody>
      </p:sp>
      <p:sp>
        <p:nvSpPr>
          <p:cNvPr id="9" name="Rectangle 8"/>
          <p:cNvSpPr/>
          <p:nvPr/>
        </p:nvSpPr>
        <p:spPr>
          <a:xfrm>
            <a:off x="7498383" y="4777408"/>
            <a:ext cx="1828780" cy="1737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New Child Folder</a:t>
            </a:r>
          </a:p>
        </p:txBody>
      </p:sp>
      <p:sp>
        <p:nvSpPr>
          <p:cNvPr id="10" name="Rectangle 9"/>
          <p:cNvSpPr/>
          <p:nvPr/>
        </p:nvSpPr>
        <p:spPr>
          <a:xfrm>
            <a:off x="2926433" y="3342148"/>
            <a:ext cx="1463024" cy="42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Access ACLs</a:t>
            </a:r>
          </a:p>
        </p:txBody>
      </p:sp>
      <p:sp>
        <p:nvSpPr>
          <p:cNvPr id="12" name="Rectangle 11"/>
          <p:cNvSpPr/>
          <p:nvPr/>
        </p:nvSpPr>
        <p:spPr>
          <a:xfrm>
            <a:off x="2926433" y="3906763"/>
            <a:ext cx="1463024" cy="42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Default ACLs</a:t>
            </a:r>
          </a:p>
        </p:txBody>
      </p:sp>
      <p:cxnSp>
        <p:nvCxnSpPr>
          <p:cNvPr id="13" name="Straight Arrow Connector 12"/>
          <p:cNvCxnSpPr>
            <a:stCxn id="12" idx="3"/>
            <a:endCxn id="17" idx="1"/>
          </p:cNvCxnSpPr>
          <p:nvPr/>
        </p:nvCxnSpPr>
        <p:spPr>
          <a:xfrm flipV="1">
            <a:off x="4389457" y="3494548"/>
            <a:ext cx="3291804" cy="626931"/>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a:stCxn id="12" idx="3"/>
            <a:endCxn id="20" idx="1"/>
          </p:cNvCxnSpPr>
          <p:nvPr/>
        </p:nvCxnSpPr>
        <p:spPr>
          <a:xfrm>
            <a:off x="4389457" y="4121479"/>
            <a:ext cx="3291804" cy="1325126"/>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17" name="Rectangle 16"/>
          <p:cNvSpPr/>
          <p:nvPr/>
        </p:nvSpPr>
        <p:spPr>
          <a:xfrm>
            <a:off x="7681261" y="3279832"/>
            <a:ext cx="1463024" cy="42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Access ACLs</a:t>
            </a:r>
          </a:p>
        </p:txBody>
      </p:sp>
      <p:sp>
        <p:nvSpPr>
          <p:cNvPr id="20" name="Rectangle 19"/>
          <p:cNvSpPr/>
          <p:nvPr/>
        </p:nvSpPr>
        <p:spPr>
          <a:xfrm>
            <a:off x="7681261" y="5231889"/>
            <a:ext cx="1463024" cy="42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Access ACLs</a:t>
            </a:r>
          </a:p>
        </p:txBody>
      </p:sp>
      <p:cxnSp>
        <p:nvCxnSpPr>
          <p:cNvPr id="22" name="Straight Arrow Connector 21"/>
          <p:cNvCxnSpPr>
            <a:endCxn id="23" idx="1"/>
          </p:cNvCxnSpPr>
          <p:nvPr/>
        </p:nvCxnSpPr>
        <p:spPr>
          <a:xfrm>
            <a:off x="4389457" y="4121479"/>
            <a:ext cx="3317814" cy="1926156"/>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a:xfrm>
            <a:off x="7707271" y="5832919"/>
            <a:ext cx="1463024" cy="429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Default ACL</a:t>
            </a:r>
          </a:p>
        </p:txBody>
      </p:sp>
    </p:spTree>
    <p:extLst>
      <p:ext uri="{BB962C8B-B14F-4D97-AF65-F5344CB8AC3E}">
        <p14:creationId xmlns:p14="http://schemas.microsoft.com/office/powerpoint/2010/main" val="63721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Access ACLs and Default ACLs have the same general structure</a:t>
            </a:r>
            <a:endParaRPr lang="en-US" dirty="0">
              <a:solidFill>
                <a:schemeClr val="bg1"/>
              </a:solidFill>
            </a:endParaRPr>
          </a:p>
        </p:txBody>
      </p:sp>
      <p:sp>
        <p:nvSpPr>
          <p:cNvPr id="4" name="Rectangle 3"/>
          <p:cNvSpPr/>
          <p:nvPr/>
        </p:nvSpPr>
        <p:spPr>
          <a:xfrm>
            <a:off x="6309676" y="2976056"/>
            <a:ext cx="5027943" cy="923330"/>
          </a:xfrm>
          <a:prstGeom prst="rect">
            <a:avLst/>
          </a:prstGeom>
        </p:spPr>
        <p:txBody>
          <a:bodyPr wrap="square">
            <a:spAutoFit/>
          </a:bodyPr>
          <a:lstStyle/>
          <a:p>
            <a:r>
              <a:rPr lang="en-US" dirty="0">
                <a:solidFill>
                  <a:srgbClr val="FF0000"/>
                </a:solidFill>
              </a:rPr>
              <a:t>Changing the Default ACL on a parent does not affect the Access ACL or Default ACL of child items that already exist.</a:t>
            </a:r>
          </a:p>
        </p:txBody>
      </p:sp>
      <p:sp>
        <p:nvSpPr>
          <p:cNvPr id="6" name="Rectangle 5"/>
          <p:cNvSpPr/>
          <p:nvPr/>
        </p:nvSpPr>
        <p:spPr>
          <a:xfrm>
            <a:off x="823336" y="2976056"/>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user</a:t>
            </a:r>
          </a:p>
        </p:txBody>
      </p:sp>
      <p:sp>
        <p:nvSpPr>
          <p:cNvPr id="7" name="Rectangle 6"/>
          <p:cNvSpPr/>
          <p:nvPr/>
        </p:nvSpPr>
        <p:spPr>
          <a:xfrm>
            <a:off x="823336" y="3540671"/>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group</a:t>
            </a:r>
          </a:p>
        </p:txBody>
      </p:sp>
      <p:sp>
        <p:nvSpPr>
          <p:cNvPr id="8" name="Rectangle 7"/>
          <p:cNvSpPr/>
          <p:nvPr/>
        </p:nvSpPr>
        <p:spPr>
          <a:xfrm>
            <a:off x="2194936" y="2976056"/>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9" name="Rectangle 8"/>
          <p:cNvSpPr/>
          <p:nvPr/>
        </p:nvSpPr>
        <p:spPr>
          <a:xfrm>
            <a:off x="2194936" y="3540671"/>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0" name="Rectangle 9"/>
          <p:cNvSpPr/>
          <p:nvPr/>
        </p:nvSpPr>
        <p:spPr>
          <a:xfrm>
            <a:off x="823336" y="4122503"/>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users</a:t>
            </a:r>
          </a:p>
        </p:txBody>
      </p:sp>
      <p:sp>
        <p:nvSpPr>
          <p:cNvPr id="11" name="Rectangle 10"/>
          <p:cNvSpPr/>
          <p:nvPr/>
        </p:nvSpPr>
        <p:spPr>
          <a:xfrm>
            <a:off x="2194936" y="4122503"/>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2" name="Rectangle 11"/>
          <p:cNvSpPr/>
          <p:nvPr/>
        </p:nvSpPr>
        <p:spPr>
          <a:xfrm>
            <a:off x="823336" y="4704335"/>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groups</a:t>
            </a:r>
          </a:p>
        </p:txBody>
      </p:sp>
      <p:sp>
        <p:nvSpPr>
          <p:cNvPr id="13" name="Rectangle 12"/>
          <p:cNvSpPr/>
          <p:nvPr/>
        </p:nvSpPr>
        <p:spPr>
          <a:xfrm>
            <a:off x="2194936" y="4704335"/>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4" name="Rectangle 13"/>
          <p:cNvSpPr/>
          <p:nvPr/>
        </p:nvSpPr>
        <p:spPr>
          <a:xfrm>
            <a:off x="823336" y="5310122"/>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a:t>
            </a:r>
          </a:p>
        </p:txBody>
      </p:sp>
      <p:sp>
        <p:nvSpPr>
          <p:cNvPr id="15" name="Rectangle 14"/>
          <p:cNvSpPr/>
          <p:nvPr/>
        </p:nvSpPr>
        <p:spPr>
          <a:xfrm>
            <a:off x="2194936" y="5310122"/>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6" name="Rectangle 15"/>
          <p:cNvSpPr/>
          <p:nvPr/>
        </p:nvSpPr>
        <p:spPr>
          <a:xfrm>
            <a:off x="823336" y="5891954"/>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mask</a:t>
            </a:r>
          </a:p>
        </p:txBody>
      </p:sp>
      <p:sp>
        <p:nvSpPr>
          <p:cNvPr id="17" name="Rectangle 16"/>
          <p:cNvSpPr/>
          <p:nvPr/>
        </p:nvSpPr>
        <p:spPr>
          <a:xfrm>
            <a:off x="2194936" y="5891954"/>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18" name="Rectangle 17"/>
          <p:cNvSpPr/>
          <p:nvPr/>
        </p:nvSpPr>
        <p:spPr>
          <a:xfrm>
            <a:off x="3749384" y="2976056"/>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user</a:t>
            </a:r>
          </a:p>
        </p:txBody>
      </p:sp>
      <p:sp>
        <p:nvSpPr>
          <p:cNvPr id="19" name="Rectangle 18"/>
          <p:cNvSpPr/>
          <p:nvPr/>
        </p:nvSpPr>
        <p:spPr>
          <a:xfrm>
            <a:off x="3749384" y="3540671"/>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Owning group</a:t>
            </a:r>
          </a:p>
        </p:txBody>
      </p:sp>
      <p:sp>
        <p:nvSpPr>
          <p:cNvPr id="20" name="Rectangle 19"/>
          <p:cNvSpPr/>
          <p:nvPr/>
        </p:nvSpPr>
        <p:spPr>
          <a:xfrm>
            <a:off x="5120984" y="2976056"/>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1" name="Rectangle 20"/>
          <p:cNvSpPr/>
          <p:nvPr/>
        </p:nvSpPr>
        <p:spPr>
          <a:xfrm>
            <a:off x="5120984" y="3540671"/>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2" name="Rectangle 21"/>
          <p:cNvSpPr/>
          <p:nvPr/>
        </p:nvSpPr>
        <p:spPr>
          <a:xfrm>
            <a:off x="3749384" y="4122503"/>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users</a:t>
            </a:r>
          </a:p>
        </p:txBody>
      </p:sp>
      <p:sp>
        <p:nvSpPr>
          <p:cNvPr id="23" name="Rectangle 22"/>
          <p:cNvSpPr/>
          <p:nvPr/>
        </p:nvSpPr>
        <p:spPr>
          <a:xfrm>
            <a:off x="5120984" y="4122503"/>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4" name="Rectangle 23"/>
          <p:cNvSpPr/>
          <p:nvPr/>
        </p:nvSpPr>
        <p:spPr>
          <a:xfrm>
            <a:off x="3749384" y="4704335"/>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Named groups</a:t>
            </a:r>
          </a:p>
        </p:txBody>
      </p:sp>
      <p:sp>
        <p:nvSpPr>
          <p:cNvPr id="25" name="Rectangle 24"/>
          <p:cNvSpPr/>
          <p:nvPr/>
        </p:nvSpPr>
        <p:spPr>
          <a:xfrm>
            <a:off x="5120984" y="4704335"/>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6" name="Rectangle 25"/>
          <p:cNvSpPr/>
          <p:nvPr/>
        </p:nvSpPr>
        <p:spPr>
          <a:xfrm>
            <a:off x="3749384" y="5310122"/>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a:t>
            </a:r>
          </a:p>
        </p:txBody>
      </p:sp>
      <p:sp>
        <p:nvSpPr>
          <p:cNvPr id="27" name="Rectangle 26"/>
          <p:cNvSpPr/>
          <p:nvPr/>
        </p:nvSpPr>
        <p:spPr>
          <a:xfrm>
            <a:off x="5120984" y="5310122"/>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28" name="Rectangle 27"/>
          <p:cNvSpPr/>
          <p:nvPr/>
        </p:nvSpPr>
        <p:spPr>
          <a:xfrm>
            <a:off x="3749384" y="5891954"/>
            <a:ext cx="1371600"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mask</a:t>
            </a:r>
          </a:p>
        </p:txBody>
      </p:sp>
      <p:sp>
        <p:nvSpPr>
          <p:cNvPr id="29" name="Rectangle 28"/>
          <p:cNvSpPr/>
          <p:nvPr/>
        </p:nvSpPr>
        <p:spPr>
          <a:xfrm>
            <a:off x="5120984" y="5891954"/>
            <a:ext cx="822936" cy="429432"/>
          </a:xfrm>
          <a:prstGeom prst="rect">
            <a:avLst/>
          </a:prstGeom>
          <a:solidFill>
            <a:schemeClr val="tx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RWX</a:t>
            </a:r>
          </a:p>
        </p:txBody>
      </p:sp>
      <p:sp>
        <p:nvSpPr>
          <p:cNvPr id="30" name="Rectangle 29"/>
          <p:cNvSpPr/>
          <p:nvPr/>
        </p:nvSpPr>
        <p:spPr>
          <a:xfrm>
            <a:off x="823336" y="2370269"/>
            <a:ext cx="2194536" cy="429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Access ACL</a:t>
            </a:r>
          </a:p>
        </p:txBody>
      </p:sp>
      <p:sp>
        <p:nvSpPr>
          <p:cNvPr id="31" name="Rectangle 30"/>
          <p:cNvSpPr/>
          <p:nvPr/>
        </p:nvSpPr>
        <p:spPr>
          <a:xfrm>
            <a:off x="3749384" y="2360619"/>
            <a:ext cx="2194536" cy="429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Default ACL</a:t>
            </a:r>
          </a:p>
        </p:txBody>
      </p:sp>
    </p:spTree>
    <p:extLst>
      <p:ext uri="{BB962C8B-B14F-4D97-AF65-F5344CB8AC3E}">
        <p14:creationId xmlns:p14="http://schemas.microsoft.com/office/powerpoint/2010/main" val="127808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Users and Identities</a:t>
            </a:r>
            <a:endParaRPr lang="en-US" dirty="0">
              <a:solidFill>
                <a:schemeClr val="bg1"/>
              </a:solidFill>
            </a:endParaRPr>
          </a:p>
        </p:txBody>
      </p:sp>
      <p:sp>
        <p:nvSpPr>
          <p:cNvPr id="4" name="Rectangle 3"/>
          <p:cNvSpPr/>
          <p:nvPr/>
        </p:nvSpPr>
        <p:spPr>
          <a:xfrm>
            <a:off x="457580" y="1851360"/>
            <a:ext cx="9143900" cy="3539430"/>
          </a:xfrm>
          <a:prstGeom prst="rect">
            <a:avLst/>
          </a:prstGeom>
        </p:spPr>
        <p:txBody>
          <a:bodyPr wrap="square">
            <a:spAutoFit/>
          </a:bodyPr>
          <a:lstStyle/>
          <a:p>
            <a:r>
              <a:rPr lang="en-US" sz="2800" dirty="0">
                <a:solidFill>
                  <a:schemeClr val="bg1"/>
                </a:solidFill>
                <a:latin typeface="Segoe UI Condensed"/>
              </a:rPr>
              <a:t>Every file and folder has distinct permissions for these identities:</a:t>
            </a:r>
          </a:p>
          <a:p>
            <a:endParaRPr lang="en-US" sz="2800" dirty="0">
              <a:solidFill>
                <a:schemeClr val="bg1"/>
              </a:solidFill>
              <a:latin typeface="Segoe UI Condensed"/>
            </a:endParaRPr>
          </a:p>
          <a:p>
            <a:pPr marL="285750" indent="-285750">
              <a:buFont typeface="Arial" panose="020B0604020202020204" pitchFamily="34" charset="0"/>
              <a:buChar char="•"/>
            </a:pPr>
            <a:r>
              <a:rPr lang="en-US" sz="2800" dirty="0">
                <a:solidFill>
                  <a:schemeClr val="bg1"/>
                </a:solidFill>
                <a:latin typeface="Segoe UI Condensed"/>
              </a:rPr>
              <a:t>The owning user of the file</a:t>
            </a:r>
          </a:p>
          <a:p>
            <a:pPr marL="285750" indent="-285750">
              <a:buFont typeface="Arial" panose="020B0604020202020204" pitchFamily="34" charset="0"/>
              <a:buChar char="•"/>
            </a:pPr>
            <a:r>
              <a:rPr lang="en-US" sz="2800" dirty="0">
                <a:solidFill>
                  <a:schemeClr val="bg1"/>
                </a:solidFill>
                <a:latin typeface="Segoe UI Condensed"/>
              </a:rPr>
              <a:t>The owning group</a:t>
            </a:r>
          </a:p>
          <a:p>
            <a:pPr marL="285750" indent="-285750">
              <a:buFont typeface="Arial" panose="020B0604020202020204" pitchFamily="34" charset="0"/>
              <a:buChar char="•"/>
            </a:pPr>
            <a:r>
              <a:rPr lang="en-US" sz="2800" dirty="0">
                <a:solidFill>
                  <a:schemeClr val="bg1"/>
                </a:solidFill>
                <a:latin typeface="Segoe UI Condensed"/>
              </a:rPr>
              <a:t>Named users</a:t>
            </a:r>
          </a:p>
          <a:p>
            <a:pPr marL="285750" indent="-285750">
              <a:buFont typeface="Arial" panose="020B0604020202020204" pitchFamily="34" charset="0"/>
              <a:buChar char="•"/>
            </a:pPr>
            <a:r>
              <a:rPr lang="en-US" sz="2800" dirty="0">
                <a:solidFill>
                  <a:schemeClr val="bg1"/>
                </a:solidFill>
                <a:latin typeface="Segoe UI Condensed"/>
              </a:rPr>
              <a:t>Named groups</a:t>
            </a:r>
          </a:p>
          <a:p>
            <a:pPr marL="285750" indent="-285750">
              <a:buFont typeface="Arial" panose="020B0604020202020204" pitchFamily="34" charset="0"/>
              <a:buChar char="•"/>
            </a:pPr>
            <a:r>
              <a:rPr lang="en-US" sz="2800" dirty="0">
                <a:solidFill>
                  <a:schemeClr val="bg1"/>
                </a:solidFill>
                <a:latin typeface="Segoe UI Condensed"/>
              </a:rPr>
              <a:t>All other users</a:t>
            </a:r>
            <a:endParaRPr lang="en-US" sz="2800" dirty="0">
              <a:solidFill>
                <a:schemeClr val="bg1"/>
              </a:solidFill>
            </a:endParaRPr>
          </a:p>
        </p:txBody>
      </p:sp>
      <p:sp>
        <p:nvSpPr>
          <p:cNvPr id="5" name="Rectangle 4"/>
          <p:cNvSpPr/>
          <p:nvPr/>
        </p:nvSpPr>
        <p:spPr>
          <a:xfrm>
            <a:off x="5943920" y="5966115"/>
            <a:ext cx="6216650" cy="738664"/>
          </a:xfrm>
          <a:prstGeom prst="rect">
            <a:avLst/>
          </a:prstGeom>
        </p:spPr>
        <p:txBody>
          <a:bodyPr>
            <a:spAutoFit/>
          </a:bodyPr>
          <a:lstStyle/>
          <a:p>
            <a:r>
              <a:rPr lang="en-US" sz="1400" dirty="0">
                <a:solidFill>
                  <a:schemeClr val="bg1"/>
                </a:solidFill>
                <a:latin typeface="Segoe UI" panose="020B0502040204020203" pitchFamily="34" charset="0"/>
                <a:cs typeface="Segoe UI" panose="020B0502040204020203" pitchFamily="34" charset="0"/>
              </a:rPr>
              <a:t>The identities of users and groups are Azure Active Directory (AAD) identities so unless otherwise noted a "user", in the context of Data Lake Store, could either mean an AAD user or an AAD security group.</a:t>
            </a:r>
          </a:p>
        </p:txBody>
      </p:sp>
    </p:spTree>
    <p:extLst>
      <p:ext uri="{BB962C8B-B14F-4D97-AF65-F5344CB8AC3E}">
        <p14:creationId xmlns:p14="http://schemas.microsoft.com/office/powerpoint/2010/main" val="300080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rPr>
              <a:t>Permissions (RWX)</a:t>
            </a:r>
            <a:endParaRPr lang="en-US" dirty="0">
              <a:solidFill>
                <a:schemeClr val="bg1"/>
              </a:solidFill>
            </a:endParaRPr>
          </a:p>
        </p:txBody>
      </p:sp>
      <p:sp>
        <p:nvSpPr>
          <p:cNvPr id="4" name="Rectangle 3"/>
          <p:cNvSpPr/>
          <p:nvPr/>
        </p:nvSpPr>
        <p:spPr>
          <a:xfrm>
            <a:off x="274702" y="1302726"/>
            <a:ext cx="9143900" cy="646331"/>
          </a:xfrm>
          <a:prstGeom prst="rect">
            <a:avLst/>
          </a:prstGeom>
        </p:spPr>
        <p:txBody>
          <a:bodyPr wrap="square">
            <a:spAutoFit/>
          </a:bodyPr>
          <a:lstStyle/>
          <a:p>
            <a:r>
              <a:rPr lang="en-US" dirty="0">
                <a:solidFill>
                  <a:schemeClr val="bg1"/>
                </a:solidFill>
              </a:rPr>
              <a:t>The permissions on a filesystem object are </a:t>
            </a:r>
            <a:r>
              <a:rPr lang="en-US" b="1" dirty="0">
                <a:solidFill>
                  <a:schemeClr val="bg1"/>
                </a:solidFill>
              </a:rPr>
              <a:t>Read</a:t>
            </a:r>
            <a:r>
              <a:rPr lang="en-US" dirty="0">
                <a:solidFill>
                  <a:schemeClr val="bg1"/>
                </a:solidFill>
              </a:rPr>
              <a:t>, </a:t>
            </a:r>
            <a:r>
              <a:rPr lang="en-US" b="1" dirty="0">
                <a:solidFill>
                  <a:schemeClr val="bg1"/>
                </a:solidFill>
              </a:rPr>
              <a:t>Write</a:t>
            </a:r>
            <a:r>
              <a:rPr lang="en-US" dirty="0">
                <a:solidFill>
                  <a:schemeClr val="bg1"/>
                </a:solidFill>
              </a:rPr>
              <a:t>, and </a:t>
            </a:r>
            <a:r>
              <a:rPr lang="en-US" b="1" dirty="0">
                <a:solidFill>
                  <a:schemeClr val="bg1"/>
                </a:solidFill>
              </a:rPr>
              <a:t>Execute</a:t>
            </a:r>
            <a:r>
              <a:rPr lang="en-US" dirty="0">
                <a:solidFill>
                  <a:schemeClr val="bg1"/>
                </a:solidFill>
              </a:rPr>
              <a:t> and they can be used on files and folders as shown in the table below.</a:t>
            </a:r>
            <a:endParaRPr lang="en-US" sz="2800"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868744411"/>
              </p:ext>
            </p:extLst>
          </p:nvPr>
        </p:nvGraphicFramePr>
        <p:xfrm>
          <a:off x="366140" y="1949057"/>
          <a:ext cx="11338437" cy="4749094"/>
        </p:xfrm>
        <a:graphic>
          <a:graphicData uri="http://schemas.openxmlformats.org/drawingml/2006/table">
            <a:tbl>
              <a:tblPr>
                <a:tableStyleId>{5940675A-B579-460E-94D1-54222C63F5DA}</a:tableStyleId>
              </a:tblPr>
              <a:tblGrid>
                <a:gridCol w="1910197">
                  <a:extLst>
                    <a:ext uri="{9D8B030D-6E8A-4147-A177-3AD203B41FA5}">
                      <a16:colId xmlns:a16="http://schemas.microsoft.com/office/drawing/2014/main" val="2519223517"/>
                    </a:ext>
                  </a:extLst>
                </a:gridCol>
                <a:gridCol w="4714120">
                  <a:extLst>
                    <a:ext uri="{9D8B030D-6E8A-4147-A177-3AD203B41FA5}">
                      <a16:colId xmlns:a16="http://schemas.microsoft.com/office/drawing/2014/main" val="758373004"/>
                    </a:ext>
                  </a:extLst>
                </a:gridCol>
                <a:gridCol w="4714120">
                  <a:extLst>
                    <a:ext uri="{9D8B030D-6E8A-4147-A177-3AD203B41FA5}">
                      <a16:colId xmlns:a16="http://schemas.microsoft.com/office/drawing/2014/main" val="1593840131"/>
                    </a:ext>
                  </a:extLst>
                </a:gridCol>
              </a:tblGrid>
              <a:tr h="522023">
                <a:tc>
                  <a:txBody>
                    <a:bodyPr/>
                    <a:lstStyle/>
                    <a:p>
                      <a:pPr fontAlgn="t"/>
                      <a:br>
                        <a:rPr lang="en-US" sz="2000" dirty="0">
                          <a:solidFill>
                            <a:schemeClr val="bg1"/>
                          </a:solidFill>
                          <a:effectLst/>
                        </a:rPr>
                      </a:br>
                      <a:endParaRPr lang="en-US" sz="2000" dirty="0">
                        <a:solidFill>
                          <a:schemeClr val="bg1"/>
                        </a:solidFill>
                        <a:effectLst/>
                      </a:endParaRP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2000" dirty="0">
                          <a:solidFill>
                            <a:schemeClr val="bg1"/>
                          </a:solidFill>
                          <a:effectLst/>
                        </a:rPr>
                        <a:t>File</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578" rtl="0" eaLnBrk="1" fontAlgn="auto" latinLnBrk="0" hangingPunct="1">
                        <a:lnSpc>
                          <a:spcPct val="100000"/>
                        </a:lnSpc>
                        <a:spcBef>
                          <a:spcPts val="0"/>
                        </a:spcBef>
                        <a:spcAft>
                          <a:spcPts val="0"/>
                        </a:spcAft>
                        <a:buClrTx/>
                        <a:buSzTx/>
                        <a:buFontTx/>
                        <a:buNone/>
                        <a:tabLst/>
                        <a:defRPr/>
                      </a:pPr>
                      <a:r>
                        <a:rPr lang="en-US" sz="2000" dirty="0">
                          <a:solidFill>
                            <a:schemeClr val="bg1"/>
                          </a:solidFill>
                          <a:effectLst/>
                        </a:rPr>
                        <a:t>Folder</a:t>
                      </a:r>
                    </a:p>
                    <a:p>
                      <a:endParaRPr lang="en-US" sz="2000" dirty="0">
                        <a:solidFill>
                          <a:schemeClr val="bg1"/>
                        </a:solidFill>
                      </a:endParaRPr>
                    </a:p>
                  </a:txBody>
                  <a:tcPr marL="67045" marR="67045" marT="33523" marB="33523">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2868070"/>
                  </a:ext>
                </a:extLst>
              </a:tr>
              <a:tr h="1342584">
                <a:tc>
                  <a:txBody>
                    <a:bodyPr/>
                    <a:lstStyle/>
                    <a:p>
                      <a:pPr algn="l" fontAlgn="t"/>
                      <a:r>
                        <a:rPr lang="en-US" sz="2000">
                          <a:solidFill>
                            <a:schemeClr val="bg1"/>
                          </a:solidFill>
                          <a:effectLst/>
                        </a:rPr>
                        <a:t>Read (R)</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2000" dirty="0">
                          <a:solidFill>
                            <a:schemeClr val="bg1"/>
                          </a:solidFill>
                          <a:effectLst/>
                        </a:rPr>
                        <a:t>Can read the contents of a file</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2000">
                          <a:solidFill>
                            <a:schemeClr val="bg1"/>
                          </a:solidFill>
                          <a:effectLst/>
                        </a:rPr>
                        <a:t>Requires Read and Execute to list the contents of the folder.</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6235164"/>
                  </a:ext>
                </a:extLst>
              </a:tr>
              <a:tr h="1342584">
                <a:tc>
                  <a:txBody>
                    <a:bodyPr/>
                    <a:lstStyle/>
                    <a:p>
                      <a:pPr algn="l" fontAlgn="t"/>
                      <a:r>
                        <a:rPr lang="en-US" sz="2000">
                          <a:solidFill>
                            <a:schemeClr val="bg1"/>
                          </a:solidFill>
                          <a:effectLst/>
                        </a:rPr>
                        <a:t>Write (W)</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2000">
                          <a:solidFill>
                            <a:schemeClr val="bg1"/>
                          </a:solidFill>
                          <a:effectLst/>
                        </a:rPr>
                        <a:t>Can write or append to a file</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2000">
                          <a:solidFill>
                            <a:schemeClr val="bg1"/>
                          </a:solidFill>
                          <a:effectLst/>
                        </a:rPr>
                        <a:t>Requires Write &amp; Execute to create child items in a folder.</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6644698"/>
                  </a:ext>
                </a:extLst>
              </a:tr>
              <a:tr h="1342584">
                <a:tc>
                  <a:txBody>
                    <a:bodyPr/>
                    <a:lstStyle/>
                    <a:p>
                      <a:pPr algn="l" fontAlgn="t"/>
                      <a:r>
                        <a:rPr lang="en-US" sz="2000">
                          <a:solidFill>
                            <a:schemeClr val="bg1"/>
                          </a:solidFill>
                          <a:effectLst/>
                        </a:rPr>
                        <a:t>Execute (X)</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2000" dirty="0">
                          <a:solidFill>
                            <a:schemeClr val="bg1"/>
                          </a:solidFill>
                          <a:effectLst/>
                        </a:rPr>
                        <a:t>Does not mean anything in the context of Data Lake Store</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2000" dirty="0">
                          <a:solidFill>
                            <a:schemeClr val="bg1"/>
                          </a:solidFill>
                          <a:effectLst/>
                        </a:rPr>
                        <a:t>Required to traverse the child items of a folder.</a:t>
                      </a:r>
                    </a:p>
                    <a:p>
                      <a:pPr fontAlgn="t"/>
                      <a:endParaRPr lang="en-US" sz="2000" dirty="0">
                        <a:solidFill>
                          <a:schemeClr val="bg1"/>
                        </a:solidFill>
                        <a:effectLst/>
                      </a:endParaRPr>
                    </a:p>
                    <a:p>
                      <a:pPr fontAlgn="t"/>
                      <a:r>
                        <a:rPr lang="en-US" sz="2000" dirty="0">
                          <a:solidFill>
                            <a:srgbClr val="F44610"/>
                          </a:solidFill>
                          <a:effectLst/>
                        </a:rPr>
                        <a:t>NTFS DOES NOT HAVE THIS CONCEPT</a:t>
                      </a:r>
                    </a:p>
                  </a:txBody>
                  <a:tcPr marL="55871" marR="55871" marT="55871" marB="5587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8354865"/>
                  </a:ext>
                </a:extLst>
              </a:tr>
            </a:tbl>
          </a:graphicData>
        </a:graphic>
      </p:graphicFrame>
    </p:spTree>
    <p:extLst>
      <p:ext uri="{BB962C8B-B14F-4D97-AF65-F5344CB8AC3E}">
        <p14:creationId xmlns:p14="http://schemas.microsoft.com/office/powerpoint/2010/main" val="26472427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
        <AccountId xsi:nil="true"/>
        <AccountType/>
      </UserInfo>
    </SharedWithUsers>
  </documentManagement>
</p:properties>
</file>

<file path=customXml/itemProps1.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7c1680aa-5e06-422e-aab8-bad973cd1e4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12882</TotalTime>
  <Words>1263</Words>
  <Application>Microsoft Office PowerPoint</Application>
  <PresentationFormat>Custom</PresentationFormat>
  <Paragraphs>346</Paragraphs>
  <Slides>46</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Consolas</vt:lpstr>
      <vt:lpstr>Segoe UI</vt:lpstr>
      <vt:lpstr>Segoe UI Condensed</vt:lpstr>
      <vt:lpstr>Segoe UI Light</vt:lpstr>
      <vt:lpstr>1_Office Theme</vt:lpstr>
      <vt:lpstr>PowerPoint Presentation</vt:lpstr>
      <vt:lpstr>https://azure.microsoft.com/en-us/documentation/articles/data-lake-store-access-control/</vt:lpstr>
      <vt:lpstr>What you need to know</vt:lpstr>
      <vt:lpstr>Access ACLs versus Default ACLs</vt:lpstr>
      <vt:lpstr>What you need to know</vt:lpstr>
      <vt:lpstr>What you need to know</vt:lpstr>
      <vt:lpstr>Access ACLs and Default ACLs have the same general structure</vt:lpstr>
      <vt:lpstr>Users and Identities</vt:lpstr>
      <vt:lpstr>Permissions (RWX)</vt:lpstr>
      <vt:lpstr>Short forms for permissions</vt:lpstr>
      <vt:lpstr>Permissions DO NOT inherit!</vt:lpstr>
      <vt:lpstr>Q: What is the #1 misconception about ADLS ACLs?</vt:lpstr>
      <vt:lpstr>ANSWER: Users believe (mistakenly) that permissions inherit</vt:lpstr>
      <vt:lpstr>Trivia Question: What is NOT inherited in ADLS?</vt:lpstr>
      <vt:lpstr>ANSWER: Permissions</vt:lpstr>
      <vt:lpstr>Common Scenarios</vt:lpstr>
      <vt:lpstr>Permissions needed to Read a File</vt:lpstr>
      <vt:lpstr>Permissions needed to Append or Write to a File</vt:lpstr>
      <vt:lpstr>Permissions needed to Delete a File</vt:lpstr>
      <vt:lpstr>Permissions needed to enumerate folder</vt:lpstr>
      <vt:lpstr>Super Users</vt:lpstr>
      <vt:lpstr>A super user has the most rights of all the users in the Data Lake Store. </vt:lpstr>
      <vt:lpstr>Who qualifies as a super user?</vt:lpstr>
      <vt:lpstr>The Owning User</vt:lpstr>
      <vt:lpstr>The user who created the item is automatically the owning user of the item</vt:lpstr>
      <vt:lpstr>The Owning Group</vt:lpstr>
      <vt:lpstr>Background</vt:lpstr>
      <vt:lpstr>Assignment</vt:lpstr>
      <vt:lpstr>The Access Check algorithm</vt:lpstr>
      <vt:lpstr>PowerPoint Presentation</vt:lpstr>
      <vt:lpstr>Mask + effective permissions</vt:lpstr>
      <vt:lpstr>Purpose</vt:lpstr>
      <vt:lpstr>Key Concepts</vt:lpstr>
      <vt:lpstr>Example</vt:lpstr>
      <vt:lpstr>Example</vt:lpstr>
      <vt:lpstr>Example</vt:lpstr>
      <vt:lpstr>Permissions on new files and folders </vt:lpstr>
      <vt:lpstr>Key Concepts</vt:lpstr>
      <vt:lpstr>A child file or folder's Access ACL</vt:lpstr>
      <vt:lpstr>umask</vt:lpstr>
      <vt:lpstr>A child folder's Default ACL</vt:lpstr>
      <vt:lpstr>Notes</vt:lpstr>
      <vt:lpstr>Add umask in backup</vt:lpstr>
      <vt:lpstr>Show PS Script that gets ACLs and fetches user</vt:lpstr>
      <vt:lpstr>Show PS script that updates an ACL</vt:lpstr>
      <vt:lpstr>Questions</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454</cp:revision>
  <dcterms:created xsi:type="dcterms:W3CDTF">2015-12-21T19:38:12Z</dcterms:created>
  <dcterms:modified xsi:type="dcterms:W3CDTF">2017-02-05T22:32:28Z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