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397" r:id="rId5"/>
    <p:sldId id="674" r:id="rId6"/>
    <p:sldId id="707" r:id="rId7"/>
    <p:sldId id="752" r:id="rId8"/>
    <p:sldId id="675" r:id="rId9"/>
    <p:sldId id="711" r:id="rId10"/>
    <p:sldId id="712" r:id="rId11"/>
    <p:sldId id="709" r:id="rId12"/>
    <p:sldId id="756" r:id="rId13"/>
    <p:sldId id="757" r:id="rId14"/>
    <p:sldId id="745" r:id="rId15"/>
    <p:sldId id="746" r:id="rId16"/>
    <p:sldId id="747" r:id="rId17"/>
    <p:sldId id="759" r:id="rId18"/>
    <p:sldId id="748" r:id="rId19"/>
    <p:sldId id="749" r:id="rId20"/>
    <p:sldId id="750" r:id="rId21"/>
    <p:sldId id="754" r:id="rId22"/>
    <p:sldId id="755" r:id="rId23"/>
    <p:sldId id="758" r:id="rId24"/>
    <p:sldId id="751" r:id="rId25"/>
    <p:sldId id="728" r:id="rId26"/>
  </p:sldIdLst>
  <p:sldSz cx="14630400" cy="82296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Lee" initials="JL" lastIdx="1" clrIdx="0">
    <p:extLst>
      <p:ext uri="{19B8F6BF-5375-455C-9EA6-DF929625EA0E}">
        <p15:presenceInfo xmlns:p15="http://schemas.microsoft.com/office/powerpoint/2012/main" userId="5ba2046dd497b52c" providerId="Windows Live"/>
      </p:ext>
    </p:extLst>
  </p:cmAuthor>
  <p:cmAuthor id="2" name="Christopher Bartlett" initials="CB" lastIdx="1" clrIdx="1">
    <p:extLst>
      <p:ext uri="{19B8F6BF-5375-455C-9EA6-DF929625EA0E}">
        <p15:presenceInfo xmlns:p15="http://schemas.microsoft.com/office/powerpoint/2012/main" userId="S-1-5-21-2536971831-3473985808-301344316-266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83B01"/>
    <a:srgbClr val="00188F"/>
    <a:srgbClr val="0078D7"/>
    <a:srgbClr val="FFB900"/>
    <a:srgbClr val="00BCF2"/>
    <a:srgbClr val="F44610"/>
    <a:srgbClr val="00B0F0"/>
    <a:srgbClr val="E74B3C"/>
    <a:srgbClr val="9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autoAdjust="0"/>
    <p:restoredTop sz="83680" autoAdjust="0"/>
  </p:normalViewPr>
  <p:slideViewPr>
    <p:cSldViewPr>
      <p:cViewPr varScale="1">
        <p:scale>
          <a:sx n="110" d="100"/>
          <a:sy n="110" d="100"/>
        </p:scale>
        <p:origin x="1500" y="114"/>
      </p:cViewPr>
      <p:guideLst>
        <p:guide orient="horz" pos="2592"/>
        <p:guide pos="4608"/>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5" d="100"/>
          <a:sy n="75" d="100"/>
        </p:scale>
        <p:origin x="2866" y="43"/>
      </p:cViewPr>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E2292-60DC-483A-AC7A-576B26DABB35}" type="datetimeFigureOut">
              <a:rPr lang="en-US" smtClean="0"/>
              <a:t>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FD610-1DA2-4DE2-BEB7-46AD4E3C54F9}" type="slidenum">
              <a:rPr lang="en-US" smtClean="0"/>
              <a:t>‹#›</a:t>
            </a:fld>
            <a:endParaRPr lang="en-US"/>
          </a:p>
        </p:txBody>
      </p:sp>
    </p:spTree>
    <p:extLst>
      <p:ext uri="{BB962C8B-B14F-4D97-AF65-F5344CB8AC3E}">
        <p14:creationId xmlns:p14="http://schemas.microsoft.com/office/powerpoint/2010/main" val="2663036670"/>
      </p:ext>
    </p:extLst>
  </p:cSld>
  <p:clrMap bg1="lt1" tx1="dk1" bg2="lt2" tx2="dk2" accent1="accent1" accent2="accent2" accent3="accent3" accent4="accent4" accent5="accent5" accent6="accent6" hlink="hlink" folHlink="folHlink"/>
  <p:notesStyle>
    <a:lvl1pPr marL="0" algn="l" defTabSz="1097280" rtl="0" eaLnBrk="1" latinLnBrk="0" hangingPunct="1">
      <a:defRPr sz="1440" kern="1200">
        <a:solidFill>
          <a:schemeClr val="tx1"/>
        </a:solidFill>
        <a:latin typeface="+mn-lt"/>
        <a:ea typeface="+mn-ea"/>
        <a:cs typeface="+mn-cs"/>
      </a:defRPr>
    </a:lvl1pPr>
    <a:lvl2pPr marL="548640" algn="l" defTabSz="1097280" rtl="0" eaLnBrk="1" latinLnBrk="0" hangingPunct="1">
      <a:defRPr sz="1440" kern="1200">
        <a:solidFill>
          <a:schemeClr val="tx1"/>
        </a:solidFill>
        <a:latin typeface="+mn-lt"/>
        <a:ea typeface="+mn-ea"/>
        <a:cs typeface="+mn-cs"/>
      </a:defRPr>
    </a:lvl2pPr>
    <a:lvl3pPr marL="1097280" algn="l" defTabSz="1097280" rtl="0" eaLnBrk="1" latinLnBrk="0" hangingPunct="1">
      <a:defRPr sz="1440" kern="1200">
        <a:solidFill>
          <a:schemeClr val="tx1"/>
        </a:solidFill>
        <a:latin typeface="+mn-lt"/>
        <a:ea typeface="+mn-ea"/>
        <a:cs typeface="+mn-cs"/>
      </a:defRPr>
    </a:lvl3pPr>
    <a:lvl4pPr marL="1645920" algn="l" defTabSz="1097280" rtl="0" eaLnBrk="1" latinLnBrk="0" hangingPunct="1">
      <a:defRPr sz="1440" kern="1200">
        <a:solidFill>
          <a:schemeClr val="tx1"/>
        </a:solidFill>
        <a:latin typeface="+mn-lt"/>
        <a:ea typeface="+mn-ea"/>
        <a:cs typeface="+mn-cs"/>
      </a:defRPr>
    </a:lvl4pPr>
    <a:lvl5pPr marL="2194560" algn="l" defTabSz="1097280" rtl="0" eaLnBrk="1" latinLnBrk="0" hangingPunct="1">
      <a:defRPr sz="1440" kern="1200">
        <a:solidFill>
          <a:schemeClr val="tx1"/>
        </a:solidFill>
        <a:latin typeface="+mn-lt"/>
        <a:ea typeface="+mn-ea"/>
        <a:cs typeface="+mn-cs"/>
      </a:defRPr>
    </a:lvl5pPr>
    <a:lvl6pPr marL="2743200" algn="l" defTabSz="1097280" rtl="0" eaLnBrk="1" latinLnBrk="0" hangingPunct="1">
      <a:defRPr sz="1440" kern="1200">
        <a:solidFill>
          <a:schemeClr val="tx1"/>
        </a:solidFill>
        <a:latin typeface="+mn-lt"/>
        <a:ea typeface="+mn-ea"/>
        <a:cs typeface="+mn-cs"/>
      </a:defRPr>
    </a:lvl6pPr>
    <a:lvl7pPr marL="3291840" algn="l" defTabSz="1097280" rtl="0" eaLnBrk="1" latinLnBrk="0" hangingPunct="1">
      <a:defRPr sz="1440" kern="1200">
        <a:solidFill>
          <a:schemeClr val="tx1"/>
        </a:solidFill>
        <a:latin typeface="+mn-lt"/>
        <a:ea typeface="+mn-ea"/>
        <a:cs typeface="+mn-cs"/>
      </a:defRPr>
    </a:lvl7pPr>
    <a:lvl8pPr marL="3840480" algn="l" defTabSz="1097280" rtl="0" eaLnBrk="1" latinLnBrk="0" hangingPunct="1">
      <a:defRPr sz="1440" kern="1200">
        <a:solidFill>
          <a:schemeClr val="tx1"/>
        </a:solidFill>
        <a:latin typeface="+mn-lt"/>
        <a:ea typeface="+mn-ea"/>
        <a:cs typeface="+mn-cs"/>
      </a:defRPr>
    </a:lvl8pPr>
    <a:lvl9pPr marL="4389120" algn="l" defTabSz="1097280"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AFD610-1DA2-4DE2-BEB7-46AD4E3C54F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637079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4825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a:t>
            </a:r>
            <a:r>
              <a:rPr lang="en-US"/>
              <a:t> them what they need to know in order to create this sample (pre-reqs)</a:t>
            </a:r>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0589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a:t>
            </a:r>
            <a:r>
              <a:rPr lang="en-US"/>
              <a:t> a subtitle to say what is happening</a:t>
            </a:r>
            <a:endParaRPr lang="en-US" dirty="0"/>
          </a:p>
          <a:p>
            <a:r>
              <a:rPr lang="en-US"/>
              <a:t>Say where all the code is sitting in github</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1/8/2017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58018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a:t>
            </a:r>
            <a:r>
              <a:rPr lang="en-US"/>
              <a:t> a subtitle to say what is happening</a:t>
            </a:r>
            <a:endParaRPr lang="en-US" dirty="0"/>
          </a:p>
          <a:p>
            <a:r>
              <a:rPr lang="en-US"/>
              <a:t>Say where all the code is sitting in github</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1/8/2017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98256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a:t>
            </a:r>
            <a:r>
              <a:rPr lang="en-US"/>
              <a:t> a subtitle to say what is happening</a:t>
            </a:r>
            <a:endParaRPr lang="en-US" dirty="0"/>
          </a:p>
          <a:p>
            <a:r>
              <a:rPr lang="en-US"/>
              <a:t>Say where all the code is sitting in github</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1/8/2017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6584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20001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505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5394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a:t>
            </a:r>
            <a:r>
              <a:rPr lang="en-US"/>
              <a:t> them what they need to know in order to create this sample (pre-reqs)</a:t>
            </a:r>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73015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a:t>
            </a:r>
            <a:r>
              <a:rPr lang="en-US"/>
              <a:t> them what they need to know in order to create this sample (pre-reqs)</a:t>
            </a:r>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126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a:t>
            </a:r>
            <a:r>
              <a:rPr lang="en-US"/>
              <a:t> them what they need to know in order to create this sample (pre-reqs)</a:t>
            </a:r>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54325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2599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65389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7791450"/>
            <a:ext cx="3291840" cy="438150"/>
          </a:xfrm>
          <a:prstGeom prst="rect">
            <a:avLst/>
          </a:prstGeom>
        </p:spPr>
        <p:txBody>
          <a:bodyPr/>
          <a:lstStyle/>
          <a:p>
            <a:fld id="{F53AE9E0-A031-482F-8964-CDA6FF26DD61}" type="datetimeFigureOut">
              <a:rPr lang="en-US" smtClean="0"/>
              <a:t>1/8/2017</a:t>
            </a:fld>
            <a:endParaRPr lang="en-US"/>
          </a:p>
        </p:txBody>
      </p:sp>
      <p:sp>
        <p:nvSpPr>
          <p:cNvPr id="5" name="Footer Placeholder 4"/>
          <p:cNvSpPr>
            <a:spLocks noGrp="1"/>
          </p:cNvSpPr>
          <p:nvPr>
            <p:ph type="ftr" sz="quarter" idx="11"/>
          </p:nvPr>
        </p:nvSpPr>
        <p:spPr>
          <a:xfrm>
            <a:off x="4846320" y="7781925"/>
            <a:ext cx="4937760" cy="43815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4A4D22A-FBB2-4BFF-B227-90CB66619072}" type="slidenum">
              <a:rPr lang="en-US" smtClean="0"/>
              <a:t>‹#›</a:t>
            </a:fld>
            <a:endParaRPr lang="en-US"/>
          </a:p>
        </p:txBody>
      </p:sp>
    </p:spTree>
    <p:extLst>
      <p:ext uri="{BB962C8B-B14F-4D97-AF65-F5344CB8AC3E}">
        <p14:creationId xmlns:p14="http://schemas.microsoft.com/office/powerpoint/2010/main" val="421057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457200" y="7791450"/>
            <a:ext cx="3291840" cy="438150"/>
          </a:xfrm>
          <a:prstGeom prst="rect">
            <a:avLst/>
          </a:prstGeom>
        </p:spPr>
        <p:txBody>
          <a:bodyPr/>
          <a:lstStyle/>
          <a:p>
            <a:fld id="{F53AE9E0-A031-482F-8964-CDA6FF26DD61}" type="datetimeFigureOut">
              <a:rPr lang="en-US" smtClean="0"/>
              <a:t>1/8/2017</a:t>
            </a:fld>
            <a:endParaRPr lang="en-US"/>
          </a:p>
        </p:txBody>
      </p:sp>
      <p:sp>
        <p:nvSpPr>
          <p:cNvPr id="4" name="Footer Placeholder 3"/>
          <p:cNvSpPr>
            <a:spLocks noGrp="1"/>
          </p:cNvSpPr>
          <p:nvPr>
            <p:ph type="ftr" sz="quarter" idx="11"/>
          </p:nvPr>
        </p:nvSpPr>
        <p:spPr>
          <a:xfrm>
            <a:off x="4846320" y="7781925"/>
            <a:ext cx="4937760" cy="43815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4A4D22A-FBB2-4BFF-B227-90CB66619072}" type="slidenum">
              <a:rPr lang="en-US" smtClean="0"/>
              <a:t>‹#›</a:t>
            </a:fld>
            <a:endParaRPr lang="en-US"/>
          </a:p>
        </p:txBody>
      </p:sp>
    </p:spTree>
    <p:extLst>
      <p:ext uri="{BB962C8B-B14F-4D97-AF65-F5344CB8AC3E}">
        <p14:creationId xmlns:p14="http://schemas.microsoft.com/office/powerpoint/2010/main" val="201483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Tree>
    <p:extLst>
      <p:ext uri="{BB962C8B-B14F-4D97-AF65-F5344CB8AC3E}">
        <p14:creationId xmlns:p14="http://schemas.microsoft.com/office/powerpoint/2010/main" val="192107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0" y="2057400"/>
            <a:ext cx="14630400" cy="6172200"/>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00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0" y="4114800"/>
            <a:ext cx="14630400" cy="4114800"/>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18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0" y="6172200"/>
            <a:ext cx="14630400" cy="2057400"/>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87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3493008" y="0"/>
            <a:ext cx="11137392" cy="8229600"/>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73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7086600" y="0"/>
            <a:ext cx="7543800" cy="8229600"/>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8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10853928" y="0"/>
            <a:ext cx="3776472" cy="8229600"/>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65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599" y="228600"/>
            <a:ext cx="14173201" cy="178097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599" y="2190750"/>
            <a:ext cx="14173201" cy="5353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030200" y="7757652"/>
            <a:ext cx="1371600" cy="457200"/>
          </a:xfrm>
          <a:prstGeom prst="rect">
            <a:avLst/>
          </a:prstGeom>
        </p:spPr>
        <p:txBody>
          <a:bodyPr vert="horz" lIns="91440" tIns="45720" rIns="91440" bIns="45720" rtlCol="0" anchor="ctr"/>
          <a:lstStyle>
            <a:lvl1pPr algn="r">
              <a:defRPr sz="1440">
                <a:solidFill>
                  <a:schemeClr val="tx1">
                    <a:tint val="75000"/>
                  </a:schemeClr>
                </a:solidFill>
              </a:defRPr>
            </a:lvl1pPr>
          </a:lstStyle>
          <a:p>
            <a:fld id="{74A4D22A-FBB2-4BFF-B227-90CB66619072}" type="slidenum">
              <a:rPr lang="en-US" smtClean="0"/>
              <a:t>‹#›</a:t>
            </a:fld>
            <a:endParaRPr lang="en-US"/>
          </a:p>
        </p:txBody>
      </p:sp>
      <p:grpSp>
        <p:nvGrpSpPr>
          <p:cNvPr id="7" name="Group 6"/>
          <p:cNvGrpSpPr/>
          <p:nvPr userDrawn="1"/>
        </p:nvGrpSpPr>
        <p:grpSpPr>
          <a:xfrm>
            <a:off x="14695309" y="2148433"/>
            <a:ext cx="457200" cy="455724"/>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userDrawn="1"/>
        </p:nvGrpSpPr>
        <p:grpSpPr>
          <a:xfrm>
            <a:off x="14695309" y="2818132"/>
            <a:ext cx="457200" cy="455724"/>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15316200" y="650323"/>
            <a:ext cx="457200" cy="440056"/>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15316200" y="3871728"/>
            <a:ext cx="457200" cy="894706"/>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userDrawn="1"/>
        </p:nvGrpSpPr>
        <p:grpSpPr>
          <a:xfrm>
            <a:off x="15316200" y="4949552"/>
            <a:ext cx="461176" cy="1816336"/>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15316200" y="2143236"/>
            <a:ext cx="457200" cy="894513"/>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15316200" y="1284691"/>
            <a:ext cx="457200" cy="663797"/>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userDrawn="1"/>
        </p:nvGrpSpPr>
        <p:grpSpPr>
          <a:xfrm>
            <a:off x="14695309" y="5893027"/>
            <a:ext cx="457200" cy="651512"/>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15316200" y="4086"/>
            <a:ext cx="457200" cy="449027"/>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14699512" y="0"/>
            <a:ext cx="457200" cy="653173"/>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userDrawn="1"/>
        </p:nvGrpSpPr>
        <p:grpSpPr>
          <a:xfrm>
            <a:off x="14695309" y="849146"/>
            <a:ext cx="457200" cy="1100481"/>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userDrawn="1"/>
        </p:nvGrpSpPr>
        <p:grpSpPr>
          <a:xfrm>
            <a:off x="14695309" y="4801459"/>
            <a:ext cx="457200" cy="880112"/>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userDrawn="1"/>
        </p:nvGrpSpPr>
        <p:grpSpPr>
          <a:xfrm>
            <a:off x="14695309" y="3487836"/>
            <a:ext cx="457200" cy="1076750"/>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userDrawn="1"/>
        </p:nvGrpSpPr>
        <p:grpSpPr>
          <a:xfrm>
            <a:off x="15316200" y="3220216"/>
            <a:ext cx="457200" cy="440056"/>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3779314"/>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73" r:id="rId3"/>
    <p:sldLayoutId id="2147483677" r:id="rId4"/>
    <p:sldLayoutId id="2147483683" r:id="rId5"/>
    <p:sldLayoutId id="2147483682" r:id="rId6"/>
    <p:sldLayoutId id="2147483685" r:id="rId7"/>
    <p:sldLayoutId id="2147483678" r:id="rId8"/>
    <p:sldLayoutId id="2147483684" r:id="rId9"/>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Samples/data-lake-dotnet-clien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github.com/Azure-Samples/data-lake-python-clien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228600" y="4239076"/>
            <a:ext cx="14173200" cy="1828800"/>
          </a:xfrm>
          <a:prstGeom prst="rect">
            <a:avLst/>
          </a:prstGeom>
          <a:noFill/>
          <a:ln>
            <a:noFill/>
          </a:ln>
        </p:spPr>
        <p:txBody>
          <a:bodyPr vert="horz" lIns="109728" tIns="54864" rIns="109728" bIns="54864"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400" dirty="0">
                <a:solidFill>
                  <a:schemeClr val="bg1"/>
                </a:solidFill>
                <a:latin typeface="+mj-lt"/>
              </a:rPr>
              <a:t>Matthew Hicks</a:t>
            </a:r>
          </a:p>
          <a:p>
            <a:pPr algn="l"/>
            <a:r>
              <a:rPr lang="en-US" sz="3200" dirty="0">
                <a:solidFill>
                  <a:schemeClr val="bg1"/>
                </a:solidFill>
                <a:latin typeface="+mj-lt"/>
              </a:rPr>
              <a:t>Program Manager, Big Data @ Microsoft</a:t>
            </a:r>
          </a:p>
        </p:txBody>
      </p:sp>
      <p:sp>
        <p:nvSpPr>
          <p:cNvPr id="3" name="Title 1"/>
          <p:cNvSpPr txBox="1">
            <a:spLocks/>
          </p:cNvSpPr>
          <p:nvPr/>
        </p:nvSpPr>
        <p:spPr>
          <a:xfrm>
            <a:off x="228600" y="1953076"/>
            <a:ext cx="14401800" cy="2286000"/>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spc="-150" dirty="0">
                <a:solidFill>
                  <a:schemeClr val="bg1"/>
                </a:solidFill>
              </a:rPr>
              <a:t>Azure Data Lake Store &amp; Analytics</a:t>
            </a:r>
          </a:p>
          <a:p>
            <a:r>
              <a:rPr lang="en-US" sz="6600" spc="-150" dirty="0">
                <a:solidFill>
                  <a:schemeClr val="bg1"/>
                </a:solidFill>
              </a:rPr>
              <a:t>REST APIs, SDKs, &amp; CLIs</a:t>
            </a:r>
            <a:endParaRPr lang="en-US" sz="6600" spc="-150" dirty="0">
              <a:solidFill>
                <a:schemeClr val="bg1"/>
              </a:solidFill>
            </a:endParaRPr>
          </a:p>
        </p:txBody>
      </p:sp>
    </p:spTree>
    <p:extLst>
      <p:ext uri="{BB962C8B-B14F-4D97-AF65-F5344CB8AC3E}">
        <p14:creationId xmlns:p14="http://schemas.microsoft.com/office/powerpoint/2010/main" val="2345655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Getting that OAuth Token</a:t>
            </a:r>
          </a:p>
        </p:txBody>
      </p:sp>
      <p:sp>
        <p:nvSpPr>
          <p:cNvPr id="3" name="Text Placeholder 2"/>
          <p:cNvSpPr>
            <a:spLocks noGrp="1"/>
          </p:cNvSpPr>
          <p:nvPr>
            <p:ph idx="1"/>
          </p:nvPr>
        </p:nvSpPr>
        <p:spPr/>
        <p:txBody>
          <a:bodyPr>
            <a:normAutofit/>
          </a:bodyPr>
          <a:lstStyle/>
          <a:p>
            <a:r>
              <a:rPr lang="en-GB" sz="3200" dirty="0">
                <a:latin typeface="+mj-lt"/>
              </a:rPr>
              <a:t>You need to provide</a:t>
            </a:r>
          </a:p>
          <a:p>
            <a:pPr lvl="1"/>
            <a:r>
              <a:rPr lang="en-GB" sz="2720" dirty="0">
                <a:latin typeface="+mj-lt"/>
              </a:rPr>
              <a:t>Subscription name or ID</a:t>
            </a:r>
          </a:p>
          <a:p>
            <a:pPr lvl="1"/>
            <a:r>
              <a:rPr lang="en-GB" sz="2720" dirty="0">
                <a:latin typeface="+mj-lt"/>
              </a:rPr>
              <a:t>Tenant name or ID</a:t>
            </a:r>
          </a:p>
          <a:p>
            <a:pPr lvl="1"/>
            <a:r>
              <a:rPr lang="en-GB" sz="2720" dirty="0">
                <a:latin typeface="+mj-lt"/>
              </a:rPr>
              <a:t>Client ID</a:t>
            </a:r>
          </a:p>
          <a:p>
            <a:pPr lvl="1"/>
            <a:endParaRPr lang="en-GB" sz="2720" dirty="0">
              <a:latin typeface="+mj-lt"/>
            </a:endParaRPr>
          </a:p>
        </p:txBody>
      </p:sp>
    </p:spTree>
    <p:extLst>
      <p:ext uri="{BB962C8B-B14F-4D97-AF65-F5344CB8AC3E}">
        <p14:creationId xmlns:p14="http://schemas.microsoft.com/office/powerpoint/2010/main" val="73692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Authenticating with AAD (C#)</a:t>
            </a:r>
            <a:br>
              <a:rPr lang="en-GB" dirty="0"/>
            </a:br>
            <a:r>
              <a:rPr lang="en-GB" sz="4000" dirty="0"/>
              <a:t>(Getting the OAuth tokens)</a:t>
            </a:r>
          </a:p>
        </p:txBody>
      </p:sp>
      <p:sp>
        <p:nvSpPr>
          <p:cNvPr id="6" name="Content Placeholder 1"/>
          <p:cNvSpPr txBox="1">
            <a:spLocks/>
          </p:cNvSpPr>
          <p:nvPr/>
        </p:nvSpPr>
        <p:spPr>
          <a:xfrm>
            <a:off x="457200" y="2190751"/>
            <a:ext cx="13944602" cy="5353050"/>
          </a:xfrm>
          <a:prstGeom prst="rect">
            <a:avLst/>
          </a:prstGeom>
        </p:spPr>
        <p:txBody>
          <a:bodyPr>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tenantId</a:t>
            </a:r>
            <a:r>
              <a:rPr lang="en-US" sz="2000" dirty="0">
                <a:latin typeface="Consolas" panose="020B0609020204030204" pitchFamily="49" charset="0"/>
              </a:rPr>
              <a:t> = "common"; //Replace this if you know your Tenant ID.</a:t>
            </a:r>
          </a:p>
          <a:p>
            <a:endParaRPr lang="en-US" sz="2000" dirty="0">
              <a:latin typeface="Consolas" panose="020B0609020204030204" pitchFamily="49" charset="0"/>
            </a:endParaRPr>
          </a:p>
          <a:p>
            <a:r>
              <a:rPr lang="en-US" sz="2000" dirty="0">
                <a:latin typeface="Consolas" panose="020B0609020204030204" pitchFamily="49" charset="0"/>
              </a:rPr>
              <a:t>// Replace these if you have a registered Azure AD Application.</a:t>
            </a:r>
          </a:p>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appClientId</a:t>
            </a:r>
            <a:r>
              <a:rPr lang="en-US" sz="2000" dirty="0">
                <a:latin typeface="Consolas" panose="020B0609020204030204" pitchFamily="49" charset="0"/>
              </a:rPr>
              <a:t> = "fbc174f6-bfd2-423a-b72a-e9393e789c21"; </a:t>
            </a:r>
          </a:p>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appRedirectUri</a:t>
            </a:r>
            <a:r>
              <a:rPr lang="en-US" sz="2000" dirty="0">
                <a:latin typeface="Consolas" panose="020B0609020204030204" pitchFamily="49" charset="0"/>
              </a:rPr>
              <a:t> = new Uri("https://localhost"); </a:t>
            </a:r>
          </a:p>
          <a:p>
            <a:endParaRPr lang="en-US" sz="2000" dirty="0">
              <a:latin typeface="Consolas" panose="020B0609020204030204" pitchFamily="49" charset="0"/>
            </a:endParaRPr>
          </a:p>
          <a:p>
            <a:r>
              <a:rPr lang="en-US" sz="2000" dirty="0">
                <a:latin typeface="Consolas" panose="020B0609020204030204" pitchFamily="49" charset="0"/>
              </a:rPr>
              <a:t>// Authenticate</a:t>
            </a:r>
          </a:p>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authContext</a:t>
            </a:r>
            <a:r>
              <a:rPr lang="en-US" sz="2000" dirty="0">
                <a:latin typeface="Consolas" panose="020B0609020204030204" pitchFamily="49" charset="0"/>
              </a:rPr>
              <a:t> = new </a:t>
            </a:r>
            <a:r>
              <a:rPr lang="en-US" sz="2000" dirty="0" err="1">
                <a:latin typeface="Consolas" panose="020B0609020204030204" pitchFamily="49" charset="0"/>
              </a:rPr>
              <a:t>AuthenticationContext</a:t>
            </a:r>
            <a:r>
              <a:rPr lang="en-US" sz="2000" dirty="0">
                <a:latin typeface="Consolas" panose="020B0609020204030204" pitchFamily="49" charset="0"/>
              </a:rPr>
              <a:t>("https://login.microsoftonline.com/" + </a:t>
            </a:r>
            <a:r>
              <a:rPr lang="en-US" sz="2000" dirty="0" err="1">
                <a:latin typeface="Consolas" panose="020B0609020204030204" pitchFamily="49" charset="0"/>
              </a:rPr>
              <a:t>tenantId</a:t>
            </a:r>
            <a:r>
              <a:rPr lang="en-US" sz="2000" dirty="0">
                <a:latin typeface="Consolas" panose="020B0609020204030204" pitchFamily="49" charset="0"/>
              </a:rPr>
              <a:t>);</a:t>
            </a:r>
          </a:p>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tokenAuthResult</a:t>
            </a:r>
            <a:r>
              <a:rPr lang="en-US" sz="2000" dirty="0">
                <a:latin typeface="Consolas" panose="020B0609020204030204" pitchFamily="49" charset="0"/>
              </a:rPr>
              <a:t> = </a:t>
            </a:r>
            <a:r>
              <a:rPr lang="en-US" sz="2000" dirty="0" err="1">
                <a:latin typeface="Consolas" panose="020B0609020204030204" pitchFamily="49" charset="0"/>
              </a:rPr>
              <a:t>authContext.AcquireToken</a:t>
            </a:r>
            <a:r>
              <a:rPr lang="en-US" sz="2000" dirty="0">
                <a:latin typeface="Consolas" panose="020B0609020204030204" pitchFamily="49" charset="0"/>
              </a:rPr>
              <a:t>("https://management.core.windows.net/",</a:t>
            </a:r>
          </a:p>
          <a:p>
            <a:r>
              <a:rPr lang="en-US" sz="2000" dirty="0">
                <a:latin typeface="Consolas" panose="020B0609020204030204" pitchFamily="49" charset="0"/>
              </a:rPr>
              <a:t>         </a:t>
            </a:r>
            <a:r>
              <a:rPr lang="en-US" sz="2000" dirty="0" err="1">
                <a:latin typeface="Consolas" panose="020B0609020204030204" pitchFamily="49" charset="0"/>
              </a:rPr>
              <a:t>appClientId</a:t>
            </a:r>
            <a:r>
              <a:rPr lang="en-US" sz="2000" dirty="0">
                <a:latin typeface="Consolas" panose="020B0609020204030204" pitchFamily="49" charset="0"/>
              </a:rPr>
              <a:t>, </a:t>
            </a:r>
            <a:r>
              <a:rPr lang="en-US" sz="2000" dirty="0" err="1">
                <a:latin typeface="Consolas" panose="020B0609020204030204" pitchFamily="49" charset="0"/>
              </a:rPr>
              <a:t>appRedirectUri</a:t>
            </a:r>
            <a:r>
              <a:rPr lang="en-US" sz="2000" dirty="0">
                <a:latin typeface="Consolas" panose="020B0609020204030204" pitchFamily="49" charset="0"/>
              </a:rPr>
              <a:t>, </a:t>
            </a:r>
            <a:r>
              <a:rPr lang="en-US" sz="2000" dirty="0" err="1">
                <a:latin typeface="Consolas" panose="020B0609020204030204" pitchFamily="49" charset="0"/>
              </a:rPr>
              <a:t>PromptBehavior.Auto</a:t>
            </a:r>
            <a:r>
              <a:rPr lang="en-US" sz="2000" dirty="0">
                <a:latin typeface="Consolas" panose="020B0609020204030204" pitchFamily="49" charset="0"/>
              </a:rPr>
              <a:t>, </a:t>
            </a:r>
            <a:r>
              <a:rPr lang="en-US" sz="2000" dirty="0" err="1">
                <a:latin typeface="Consolas" panose="020B0609020204030204" pitchFamily="49" charset="0"/>
              </a:rPr>
              <a:t>UserIdentifier.AnyUser</a:t>
            </a:r>
            <a:r>
              <a:rPr lang="en-US" sz="2000" dirty="0">
                <a:latin typeface="Consolas" panose="020B0609020204030204" pitchFamily="49" charset="0"/>
              </a:rPr>
              <a:t>);</a:t>
            </a:r>
          </a:p>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tokenCreds</a:t>
            </a:r>
            <a:r>
              <a:rPr lang="en-US" sz="2000" dirty="0">
                <a:latin typeface="Consolas" panose="020B0609020204030204" pitchFamily="49" charset="0"/>
              </a:rPr>
              <a:t> = new </a:t>
            </a:r>
            <a:r>
              <a:rPr lang="en-US" sz="2000" dirty="0" err="1">
                <a:latin typeface="Consolas" panose="020B0609020204030204" pitchFamily="49" charset="0"/>
              </a:rPr>
              <a:t>TokenCredentials</a:t>
            </a:r>
            <a:r>
              <a:rPr lang="en-US" sz="2000" dirty="0">
                <a:latin typeface="Consolas" panose="020B0609020204030204" pitchFamily="49" charset="0"/>
              </a:rPr>
              <a:t>(</a:t>
            </a:r>
            <a:r>
              <a:rPr lang="en-US" sz="2000" dirty="0" err="1">
                <a:latin typeface="Consolas" panose="020B0609020204030204" pitchFamily="49" charset="0"/>
              </a:rPr>
              <a:t>tokenAuthResult.AccessToken</a:t>
            </a:r>
            <a:r>
              <a:rPr lang="en-US" sz="2000" dirty="0">
                <a:latin typeface="Consolas" panose="020B0609020204030204" pitchFamily="49" charset="0"/>
              </a:rPr>
              <a:t>);</a:t>
            </a:r>
            <a:endParaRPr lang="en-US" sz="1100" dirty="0">
              <a:latin typeface="Consolas" panose="020B0609020204030204" pitchFamily="49" charset="0"/>
            </a:endParaRPr>
          </a:p>
        </p:txBody>
      </p:sp>
    </p:spTree>
    <p:extLst>
      <p:ext uri="{BB962C8B-B14F-4D97-AF65-F5344CB8AC3E}">
        <p14:creationId xmlns:p14="http://schemas.microsoft.com/office/powerpoint/2010/main" val="66132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Instantiating the service client objects (C#)</a:t>
            </a:r>
          </a:p>
        </p:txBody>
      </p:sp>
      <p:sp>
        <p:nvSpPr>
          <p:cNvPr id="3" name="Content Placeholder 1"/>
          <p:cNvSpPr txBox="1">
            <a:spLocks/>
          </p:cNvSpPr>
          <p:nvPr/>
        </p:nvSpPr>
        <p:spPr>
          <a:xfrm>
            <a:off x="228601" y="2190751"/>
            <a:ext cx="14173201" cy="5353050"/>
          </a:xfrm>
          <a:prstGeom prst="rect">
            <a:avLst/>
          </a:prstGeom>
        </p:spPr>
        <p:txBody>
          <a:bodyPr>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sz="2400" dirty="0">
                <a:solidFill>
                  <a:schemeClr val="tx1"/>
                </a:solidFill>
                <a:latin typeface="Consolas" panose="020B0609020204030204" pitchFamily="49" charset="0"/>
                <a:cs typeface="Consolas" panose="020B0609020204030204" pitchFamily="49" charset="0"/>
              </a:rPr>
              <a:t>string </a:t>
            </a:r>
            <a:r>
              <a:rPr lang="en-US" sz="2400" dirty="0" err="1">
                <a:solidFill>
                  <a:schemeClr val="tx1"/>
                </a:solidFill>
                <a:latin typeface="Consolas" panose="020B0609020204030204" pitchFamily="49" charset="0"/>
                <a:cs typeface="Consolas" panose="020B0609020204030204" pitchFamily="49" charset="0"/>
              </a:rPr>
              <a:t>subscriptionId</a:t>
            </a:r>
            <a:r>
              <a:rPr lang="en-US" sz="2400" dirty="0">
                <a:solidFill>
                  <a:schemeClr val="tx1"/>
                </a:solidFill>
                <a:latin typeface="Consolas" panose="020B0609020204030204" pitchFamily="49" charset="0"/>
                <a:cs typeface="Consolas" panose="020B0609020204030204" pitchFamily="49" charset="0"/>
              </a:rPr>
              <a:t> = "83daeeec-f16c-47f8-9dc4-6ff1ebf9feb3";</a:t>
            </a:r>
          </a:p>
          <a:p>
            <a:pPr>
              <a:lnSpc>
                <a:spcPct val="110000"/>
              </a:lnSpc>
            </a:pPr>
            <a:endParaRPr lang="en-US" sz="2400" dirty="0">
              <a:solidFill>
                <a:schemeClr val="tx1"/>
              </a:solidFill>
              <a:latin typeface="Consolas" panose="020B0609020204030204" pitchFamily="49" charset="0"/>
              <a:cs typeface="Consolas" panose="020B0609020204030204" pitchFamily="49" charset="0"/>
            </a:endParaRPr>
          </a:p>
          <a:p>
            <a:pPr>
              <a:lnSpc>
                <a:spcPct val="110000"/>
              </a:lnSpc>
            </a:pPr>
            <a:r>
              <a:rPr lang="en-US" sz="2400" dirty="0" err="1">
                <a:solidFill>
                  <a:schemeClr val="tx1"/>
                </a:solidFill>
                <a:latin typeface="Consolas" panose="020B0609020204030204" pitchFamily="49" charset="0"/>
                <a:cs typeface="Consolas" panose="020B0609020204030204" pitchFamily="49" charset="0"/>
              </a:rPr>
              <a:t>var</a:t>
            </a:r>
            <a:r>
              <a:rPr lang="en-US" sz="2400" dirty="0">
                <a:solidFill>
                  <a:schemeClr val="tx1"/>
                </a:solidFill>
                <a:latin typeface="Consolas" panose="020B0609020204030204" pitchFamily="49" charset="0"/>
                <a:cs typeface="Consolas" panose="020B0609020204030204" pitchFamily="49" charset="0"/>
              </a:rPr>
              <a:t> </a:t>
            </a:r>
            <a:r>
              <a:rPr lang="en-US" sz="2400" dirty="0" err="1">
                <a:solidFill>
                  <a:schemeClr val="tx1"/>
                </a:solidFill>
                <a:latin typeface="Consolas" panose="020B0609020204030204" pitchFamily="49" charset="0"/>
                <a:cs typeface="Consolas" panose="020B0609020204030204" pitchFamily="49" charset="0"/>
              </a:rPr>
              <a:t>adlaClient</a:t>
            </a:r>
            <a:r>
              <a:rPr lang="en-US" sz="2400" dirty="0">
                <a:solidFill>
                  <a:schemeClr val="tx1"/>
                </a:solidFill>
                <a:latin typeface="Consolas" panose="020B0609020204030204" pitchFamily="49" charset="0"/>
                <a:cs typeface="Consolas" panose="020B0609020204030204" pitchFamily="49" charset="0"/>
              </a:rPr>
              <a:t> = new </a:t>
            </a:r>
            <a:r>
              <a:rPr lang="en-US" sz="2400" dirty="0" err="1">
                <a:solidFill>
                  <a:schemeClr val="tx1"/>
                </a:solidFill>
                <a:latin typeface="Consolas" panose="020B0609020204030204" pitchFamily="49" charset="0"/>
                <a:cs typeface="Consolas" panose="020B0609020204030204" pitchFamily="49" charset="0"/>
              </a:rPr>
              <a:t>DataLakeAnalyticsAccountManagementClient</a:t>
            </a:r>
            <a:r>
              <a:rPr lang="en-US" sz="2400" dirty="0">
                <a:solidFill>
                  <a:schemeClr val="tx1"/>
                </a:solidFill>
                <a:latin typeface="Consolas" panose="020B0609020204030204" pitchFamily="49" charset="0"/>
                <a:cs typeface="Consolas" panose="020B0609020204030204" pitchFamily="49" charset="0"/>
              </a:rPr>
              <a:t>(</a:t>
            </a:r>
            <a:r>
              <a:rPr lang="en-US" sz="2400" dirty="0" err="1">
                <a:solidFill>
                  <a:schemeClr val="tx1"/>
                </a:solidFill>
                <a:latin typeface="Consolas" panose="020B0609020204030204" pitchFamily="49" charset="0"/>
                <a:cs typeface="Consolas" panose="020B0609020204030204" pitchFamily="49" charset="0"/>
              </a:rPr>
              <a:t>tokenCreds</a:t>
            </a:r>
            <a:r>
              <a:rPr lang="en-US" sz="2400" dirty="0">
                <a:solidFill>
                  <a:schemeClr val="tx1"/>
                </a:solidFill>
                <a:latin typeface="Consolas" panose="020B0609020204030204" pitchFamily="49" charset="0"/>
                <a:cs typeface="Consolas" panose="020B0609020204030204" pitchFamily="49" charset="0"/>
              </a:rPr>
              <a:t>);</a:t>
            </a:r>
          </a:p>
          <a:p>
            <a:pPr>
              <a:lnSpc>
                <a:spcPct val="110000"/>
              </a:lnSpc>
            </a:pPr>
            <a:r>
              <a:rPr lang="en-US" sz="2400" dirty="0" err="1">
                <a:solidFill>
                  <a:schemeClr val="tx1"/>
                </a:solidFill>
                <a:latin typeface="Consolas" panose="020B0609020204030204" pitchFamily="49" charset="0"/>
                <a:cs typeface="Consolas" panose="020B0609020204030204" pitchFamily="49" charset="0"/>
              </a:rPr>
              <a:t>adlaClient.SubscriptionId</a:t>
            </a:r>
            <a:r>
              <a:rPr lang="en-US" sz="2400" dirty="0">
                <a:solidFill>
                  <a:schemeClr val="tx1"/>
                </a:solidFill>
                <a:latin typeface="Consolas" panose="020B0609020204030204" pitchFamily="49" charset="0"/>
                <a:cs typeface="Consolas" panose="020B0609020204030204" pitchFamily="49" charset="0"/>
              </a:rPr>
              <a:t> = </a:t>
            </a:r>
            <a:r>
              <a:rPr lang="en-US" sz="2400" dirty="0" err="1">
                <a:solidFill>
                  <a:schemeClr val="tx1"/>
                </a:solidFill>
                <a:latin typeface="Consolas" panose="020B0609020204030204" pitchFamily="49" charset="0"/>
                <a:cs typeface="Consolas" panose="020B0609020204030204" pitchFamily="49" charset="0"/>
              </a:rPr>
              <a:t>subscriptionId</a:t>
            </a:r>
            <a:r>
              <a:rPr lang="en-US" sz="2400" dirty="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6603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service client object (C#)</a:t>
            </a:r>
          </a:p>
        </p:txBody>
      </p:sp>
      <p:sp>
        <p:nvSpPr>
          <p:cNvPr id="3" name="Content Placeholder 1"/>
          <p:cNvSpPr txBox="1">
            <a:spLocks/>
          </p:cNvSpPr>
          <p:nvPr/>
        </p:nvSpPr>
        <p:spPr>
          <a:xfrm>
            <a:off x="228601" y="2190751"/>
            <a:ext cx="14173201" cy="5353050"/>
          </a:xfrm>
          <a:prstGeom prst="rect">
            <a:avLst/>
          </a:prstGeom>
        </p:spPr>
        <p:txBody>
          <a:bodyPr anchor="t">
            <a:norm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err="1">
                <a:latin typeface="Consolas" panose="020B0609020204030204" pitchFamily="49" charset="0"/>
              </a:rPr>
              <a:t>var</a:t>
            </a:r>
            <a:r>
              <a:rPr lang="en-US" sz="2800" dirty="0">
                <a:latin typeface="Consolas" panose="020B0609020204030204" pitchFamily="49" charset="0"/>
              </a:rPr>
              <a:t> response = </a:t>
            </a:r>
            <a:r>
              <a:rPr lang="en-US" sz="2800" dirty="0" err="1">
                <a:latin typeface="Consolas" panose="020B0609020204030204" pitchFamily="49" charset="0"/>
              </a:rPr>
              <a:t>adlaJobClient.Job.List</a:t>
            </a:r>
            <a:r>
              <a:rPr lang="en-US" sz="2800" dirty="0">
                <a:latin typeface="Consolas" panose="020B0609020204030204" pitchFamily="49" charset="0"/>
              </a:rPr>
              <a:t>(</a:t>
            </a:r>
            <a:r>
              <a:rPr lang="en-US" sz="2800" dirty="0" err="1">
                <a:latin typeface="Consolas" panose="020B0609020204030204" pitchFamily="49" charset="0"/>
              </a:rPr>
              <a:t>adlaAccountName</a:t>
            </a:r>
            <a:r>
              <a:rPr lang="en-US" sz="2800" dirty="0">
                <a:latin typeface="Consolas" panose="020B0609020204030204" pitchFamily="49" charset="0"/>
              </a:rPr>
              <a:t>);</a:t>
            </a:r>
          </a:p>
          <a:p>
            <a:r>
              <a:rPr lang="en-US" sz="2800" dirty="0" err="1">
                <a:latin typeface="Consolas" panose="020B0609020204030204" pitchFamily="49" charset="0"/>
              </a:rPr>
              <a:t>var</a:t>
            </a:r>
            <a:r>
              <a:rPr lang="en-US" sz="2800" dirty="0">
                <a:latin typeface="Consolas" panose="020B0609020204030204" pitchFamily="49" charset="0"/>
              </a:rPr>
              <a:t> jobs = new List&lt;</a:t>
            </a:r>
            <a:r>
              <a:rPr lang="en-US" sz="2800" dirty="0" err="1">
                <a:latin typeface="Consolas" panose="020B0609020204030204" pitchFamily="49" charset="0"/>
              </a:rPr>
              <a:t>JobInformation</a:t>
            </a:r>
            <a:r>
              <a:rPr lang="en-US" sz="2800" dirty="0">
                <a:latin typeface="Consolas" panose="020B0609020204030204" pitchFamily="49" charset="0"/>
              </a:rPr>
              <a:t>&gt;(response);</a:t>
            </a:r>
          </a:p>
          <a:p>
            <a:endParaRPr lang="en-US" sz="2800" dirty="0">
              <a:latin typeface="Consolas" panose="020B0609020204030204" pitchFamily="49" charset="0"/>
            </a:endParaRPr>
          </a:p>
          <a:p>
            <a:r>
              <a:rPr lang="en-US" sz="2800" dirty="0">
                <a:latin typeface="Consolas" panose="020B0609020204030204" pitchFamily="49" charset="0"/>
              </a:rPr>
              <a:t>while (</a:t>
            </a:r>
            <a:r>
              <a:rPr lang="en-US" sz="2800" dirty="0" err="1">
                <a:latin typeface="Consolas" panose="020B0609020204030204" pitchFamily="49" charset="0"/>
              </a:rPr>
              <a:t>response.NextPageLink</a:t>
            </a:r>
            <a:r>
              <a:rPr lang="en-US" sz="2800" dirty="0">
                <a:latin typeface="Consolas" panose="020B0609020204030204" pitchFamily="49" charset="0"/>
              </a:rPr>
              <a:t> != null)</a:t>
            </a:r>
          </a:p>
          <a:p>
            <a:r>
              <a:rPr lang="en-US" sz="2800" dirty="0">
                <a:latin typeface="Consolas" panose="020B0609020204030204" pitchFamily="49" charset="0"/>
              </a:rPr>
              <a:t>{</a:t>
            </a:r>
          </a:p>
          <a:p>
            <a:r>
              <a:rPr lang="en-US" sz="2800" dirty="0">
                <a:latin typeface="Consolas" panose="020B0609020204030204" pitchFamily="49" charset="0"/>
              </a:rPr>
              <a:t>    response = </a:t>
            </a:r>
            <a:r>
              <a:rPr lang="en-US" sz="2800" dirty="0" err="1">
                <a:latin typeface="Consolas" panose="020B0609020204030204" pitchFamily="49" charset="0"/>
              </a:rPr>
              <a:t>adlaJobClient.Job.ListNext</a:t>
            </a:r>
            <a:r>
              <a:rPr lang="en-US" sz="2800" dirty="0">
                <a:latin typeface="Consolas" panose="020B0609020204030204" pitchFamily="49" charset="0"/>
              </a:rPr>
              <a:t>(</a:t>
            </a:r>
            <a:r>
              <a:rPr lang="en-US" sz="2800" dirty="0" err="1">
                <a:latin typeface="Consolas" panose="020B0609020204030204" pitchFamily="49" charset="0"/>
              </a:rPr>
              <a:t>response.NextPageLink</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jobs.AddRange</a:t>
            </a:r>
            <a:r>
              <a:rPr lang="en-US" sz="2800" dirty="0">
                <a:latin typeface="Consolas" panose="020B0609020204030204" pitchFamily="49" charset="0"/>
              </a:rPr>
              <a:t>(response);</a:t>
            </a:r>
          </a:p>
          <a:p>
            <a:r>
              <a:rPr lang="en-US" sz="2800" dirty="0">
                <a:latin typeface="Consolas" panose="020B0609020204030204" pitchFamily="49" charset="0"/>
              </a:rPr>
              <a:t>}</a:t>
            </a:r>
            <a:endParaRPr lang="en-US" sz="28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614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Sample usage of the SDKs here</a:t>
            </a:r>
          </a:p>
        </p:txBody>
      </p:sp>
      <p:sp>
        <p:nvSpPr>
          <p:cNvPr id="3" name="Text Placeholder 2"/>
          <p:cNvSpPr>
            <a:spLocks noGrp="1"/>
          </p:cNvSpPr>
          <p:nvPr>
            <p:ph idx="1"/>
          </p:nvPr>
        </p:nvSpPr>
        <p:spPr/>
        <p:txBody>
          <a:bodyPr>
            <a:normAutofit/>
          </a:bodyPr>
          <a:lstStyle/>
          <a:p>
            <a:r>
              <a:rPr lang="en-GB" sz="3200" dirty="0">
                <a:latin typeface="+mj-lt"/>
              </a:rPr>
              <a:t>.NET</a:t>
            </a:r>
          </a:p>
          <a:p>
            <a:pPr lvl="1"/>
            <a:r>
              <a:rPr lang="en-GB" sz="2240" dirty="0">
                <a:latin typeface="+mj-lt"/>
                <a:hlinkClick r:id="rId3"/>
              </a:rPr>
              <a:t>https://github.com/Azure-Samples/data-lake-dotnet-client</a:t>
            </a:r>
            <a:endParaRPr lang="en-GB" sz="2240" dirty="0">
              <a:latin typeface="+mj-lt"/>
            </a:endParaRPr>
          </a:p>
          <a:p>
            <a:r>
              <a:rPr lang="en-GB" sz="2720" dirty="0">
                <a:latin typeface="+mj-lt"/>
              </a:rPr>
              <a:t>Python</a:t>
            </a:r>
          </a:p>
          <a:p>
            <a:pPr lvl="1"/>
            <a:r>
              <a:rPr lang="en-GB" sz="2240" dirty="0">
                <a:latin typeface="+mj-lt"/>
                <a:hlinkClick r:id="rId4"/>
              </a:rPr>
              <a:t>https://github.com/Azure-Samples/data-lake-python-client</a:t>
            </a:r>
            <a:endParaRPr lang="en-GB" sz="2240" dirty="0">
              <a:latin typeface="+mj-lt"/>
            </a:endParaRPr>
          </a:p>
          <a:p>
            <a:pPr marL="548640" lvl="1" indent="0">
              <a:buNone/>
            </a:pPr>
            <a:endParaRPr lang="en-GB" sz="2240" dirty="0">
              <a:latin typeface="+mj-lt"/>
            </a:endParaRPr>
          </a:p>
          <a:p>
            <a:endParaRPr lang="en-GB" sz="2720" dirty="0">
              <a:latin typeface="+mj-lt"/>
            </a:endParaRPr>
          </a:p>
        </p:txBody>
      </p:sp>
    </p:spTree>
    <p:extLst>
      <p:ext uri="{BB962C8B-B14F-4D97-AF65-F5344CB8AC3E}">
        <p14:creationId xmlns:p14="http://schemas.microsoft.com/office/powerpoint/2010/main" val="357562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599" y="228600"/>
            <a:ext cx="14173201" cy="3886200"/>
          </a:xfrm>
        </p:spPr>
        <p:txBody>
          <a:bodyPr>
            <a:normAutofit fontScale="90000"/>
          </a:bodyPr>
          <a:lstStyle/>
          <a:p>
            <a:r>
              <a:rPr lang="en-US" sz="8000" dirty="0"/>
              <a:t>Demo &amp; Lab:</a:t>
            </a:r>
            <a:br>
              <a:rPr lang="en-US" sz="8000" dirty="0"/>
            </a:br>
            <a:r>
              <a:rPr lang="en-US" sz="8000" dirty="0"/>
              <a:t>Using Azure </a:t>
            </a:r>
            <a:br>
              <a:rPr lang="en-US" sz="8000" dirty="0"/>
            </a:br>
            <a:r>
              <a:rPr lang="en-US" sz="8000" dirty="0"/>
              <a:t>.NET SDK for ADL</a:t>
            </a:r>
            <a:br>
              <a:rPr lang="en-US" sz="4800" dirty="0"/>
            </a:br>
            <a:endParaRPr lang="en-US" sz="8000" dirty="0"/>
          </a:p>
        </p:txBody>
      </p:sp>
    </p:spTree>
    <p:extLst>
      <p:ext uri="{BB962C8B-B14F-4D97-AF65-F5344CB8AC3E}">
        <p14:creationId xmlns:p14="http://schemas.microsoft.com/office/powerpoint/2010/main" val="369757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Cmdlets</a:t>
            </a:r>
          </a:p>
        </p:txBody>
      </p:sp>
      <p:sp>
        <p:nvSpPr>
          <p:cNvPr id="3" name="Text Placeholder 2"/>
          <p:cNvSpPr>
            <a:spLocks noGrp="1"/>
          </p:cNvSpPr>
          <p:nvPr>
            <p:ph idx="1"/>
          </p:nvPr>
        </p:nvSpPr>
        <p:spPr/>
        <p:txBody>
          <a:bodyPr>
            <a:normAutofit/>
          </a:bodyPr>
          <a:lstStyle/>
          <a:p>
            <a:pPr marL="0" indent="0">
              <a:buNone/>
            </a:pPr>
            <a:r>
              <a:rPr lang="en-US" sz="3200" dirty="0"/>
              <a:t>After installing Azure PowerShell, list our cmdlets:</a:t>
            </a:r>
          </a:p>
          <a:p>
            <a:pPr marL="548640" lvl="1" indent="0">
              <a:buNone/>
            </a:pPr>
            <a:r>
              <a:rPr lang="en-US" sz="2400" dirty="0">
                <a:latin typeface="Consolas" panose="020B0609020204030204" pitchFamily="49" charset="0"/>
              </a:rPr>
              <a:t>Get-Command *Azure*</a:t>
            </a:r>
            <a:r>
              <a:rPr lang="en-US" sz="2400" dirty="0" err="1">
                <a:latin typeface="Consolas" panose="020B0609020204030204" pitchFamily="49" charset="0"/>
              </a:rPr>
              <a:t>DataLake</a:t>
            </a:r>
            <a:r>
              <a:rPr lang="en-US" sz="2400" dirty="0">
                <a:latin typeface="Consolas" panose="020B0609020204030204" pitchFamily="49" charset="0"/>
              </a:rPr>
              <a:t>*</a:t>
            </a:r>
          </a:p>
          <a:p>
            <a:pPr marL="0" indent="0">
              <a:buNone/>
            </a:pPr>
            <a:endParaRPr lang="en-US" sz="3200" dirty="0"/>
          </a:p>
          <a:p>
            <a:pPr marL="0" indent="0">
              <a:buNone/>
            </a:pPr>
            <a:r>
              <a:rPr lang="en-US" sz="3200" dirty="0"/>
              <a:t>See how to use any of our cmdlets:</a:t>
            </a:r>
          </a:p>
          <a:p>
            <a:pPr marL="548640" lvl="1" indent="0">
              <a:buNone/>
            </a:pPr>
            <a:r>
              <a:rPr lang="en-US" sz="2400" dirty="0">
                <a:latin typeface="Consolas" panose="020B0609020204030204" pitchFamily="49" charset="0"/>
              </a:rPr>
              <a:t>help New-</a:t>
            </a:r>
            <a:r>
              <a:rPr lang="en-US" sz="2400" dirty="0" err="1">
                <a:latin typeface="Consolas" panose="020B0609020204030204" pitchFamily="49" charset="0"/>
              </a:rPr>
              <a:t>AzureRmDataLakeStoreItem</a:t>
            </a:r>
            <a:endParaRPr lang="en-US" sz="2400" dirty="0">
              <a:latin typeface="Consolas" panose="020B0609020204030204" pitchFamily="49" charset="0"/>
            </a:endParaRPr>
          </a:p>
        </p:txBody>
      </p:sp>
    </p:spTree>
    <p:extLst>
      <p:ext uri="{BB962C8B-B14F-4D97-AF65-F5344CB8AC3E}">
        <p14:creationId xmlns:p14="http://schemas.microsoft.com/office/powerpoint/2010/main" val="252708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Commands</a:t>
            </a:r>
          </a:p>
        </p:txBody>
      </p:sp>
      <p:sp>
        <p:nvSpPr>
          <p:cNvPr id="3" name="Text Placeholder 2"/>
          <p:cNvSpPr>
            <a:spLocks noGrp="1"/>
          </p:cNvSpPr>
          <p:nvPr>
            <p:ph idx="1"/>
          </p:nvPr>
        </p:nvSpPr>
        <p:spPr/>
        <p:txBody>
          <a:bodyPr/>
          <a:lstStyle/>
          <a:p>
            <a:pPr marL="685800" indent="-685800">
              <a:buFont typeface="Arial" panose="020B0604020202020204" pitchFamily="34" charset="0"/>
              <a:buChar char="•"/>
            </a:pPr>
            <a:r>
              <a:rPr lang="en-US" dirty="0"/>
              <a:t>After installing Azure CLI, list our commands:</a:t>
            </a:r>
          </a:p>
          <a:p>
            <a:endParaRPr lang="en-US" sz="2000" dirty="0"/>
          </a:p>
          <a:p>
            <a:r>
              <a:rPr lang="en-US" sz="4000" dirty="0">
                <a:latin typeface="Consolas" panose="020B0609020204030204" pitchFamily="49" charset="0"/>
              </a:rPr>
              <a:t>     azure </a:t>
            </a:r>
            <a:r>
              <a:rPr lang="en-US" sz="4000" dirty="0" err="1">
                <a:latin typeface="Consolas" panose="020B0609020204030204" pitchFamily="49" charset="0"/>
              </a:rPr>
              <a:t>datalake</a:t>
            </a:r>
            <a:r>
              <a:rPr lang="en-US" sz="4000" dirty="0">
                <a:latin typeface="Consolas" panose="020B0609020204030204" pitchFamily="49" charset="0"/>
              </a:rPr>
              <a:t> -h</a:t>
            </a:r>
          </a:p>
          <a:p>
            <a:endParaRPr lang="en-US" dirty="0"/>
          </a:p>
          <a:p>
            <a:pPr marL="685800" indent="-685800">
              <a:buFont typeface="Arial" panose="020B0604020202020204" pitchFamily="34" charset="0"/>
              <a:buChar char="•"/>
            </a:pPr>
            <a:r>
              <a:rPr lang="en-US" dirty="0"/>
              <a:t>See how to use any of our commands:</a:t>
            </a:r>
          </a:p>
          <a:p>
            <a:endParaRPr lang="en-US" sz="2000" dirty="0"/>
          </a:p>
          <a:p>
            <a:r>
              <a:rPr lang="en-US" sz="4000" dirty="0">
                <a:latin typeface="Consolas" panose="020B0609020204030204" pitchFamily="49" charset="0"/>
              </a:rPr>
              <a:t>     azure </a:t>
            </a:r>
            <a:r>
              <a:rPr lang="en-US" sz="4000" dirty="0" err="1">
                <a:latin typeface="Consolas" panose="020B0609020204030204" pitchFamily="49" charset="0"/>
              </a:rPr>
              <a:t>datalake</a:t>
            </a:r>
            <a:r>
              <a:rPr lang="en-US" sz="4000" dirty="0">
                <a:latin typeface="Consolas" panose="020B0609020204030204" pitchFamily="49" charset="0"/>
              </a:rPr>
              <a:t> store filesystem create -h</a:t>
            </a:r>
          </a:p>
        </p:txBody>
      </p:sp>
    </p:spTree>
    <p:extLst>
      <p:ext uri="{BB962C8B-B14F-4D97-AF65-F5344CB8AC3E}">
        <p14:creationId xmlns:p14="http://schemas.microsoft.com/office/powerpoint/2010/main" val="83621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POwerShell</a:t>
            </a:r>
            <a:r>
              <a:rPr lang="en-US" dirty="0"/>
              <a:t> Tips</a:t>
            </a:r>
          </a:p>
        </p:txBody>
      </p:sp>
      <p:sp>
        <p:nvSpPr>
          <p:cNvPr id="3" name="Text Placeholder 2"/>
          <p:cNvSpPr>
            <a:spLocks noGrp="1"/>
          </p:cNvSpPr>
          <p:nvPr>
            <p:ph idx="1"/>
          </p:nvPr>
        </p:nvSpPr>
        <p:spPr/>
        <p:txBody>
          <a:bodyPr>
            <a:normAutofit fontScale="92500" lnSpcReduction="10000"/>
          </a:bodyPr>
          <a:lstStyle/>
          <a:p>
            <a:pPr marL="685800" indent="-685800">
              <a:buFont typeface="Arial" panose="020B0604020202020204" pitchFamily="34" charset="0"/>
              <a:buChar char="•"/>
            </a:pPr>
            <a:r>
              <a:rPr lang="en-US" dirty="0"/>
              <a:t>Locating the Folder the running script is in</a:t>
            </a:r>
          </a:p>
          <a:p>
            <a:r>
              <a:rPr lang="en-US" sz="2000" dirty="0"/>
              <a:t> </a:t>
            </a:r>
            <a:r>
              <a:rPr lang="en-US" dirty="0"/>
              <a:t>$</a:t>
            </a:r>
            <a:r>
              <a:rPr lang="en-US" dirty="0" err="1"/>
              <a:t>script_folder</a:t>
            </a:r>
            <a:r>
              <a:rPr lang="en-US" dirty="0"/>
              <a:t> = Split-Path $</a:t>
            </a:r>
            <a:r>
              <a:rPr lang="en-US" dirty="0" err="1"/>
              <a:t>myinvocation.mycommand.path</a:t>
            </a:r>
            <a:r>
              <a:rPr lang="en-US" dirty="0"/>
              <a:t> –Parent</a:t>
            </a:r>
          </a:p>
          <a:p>
            <a:endParaRPr lang="en-US" dirty="0"/>
          </a:p>
          <a:p>
            <a:r>
              <a:rPr lang="en-US" dirty="0"/>
              <a:t>Location of </a:t>
            </a:r>
            <a:r>
              <a:rPr lang="en-US" dirty="0" err="1"/>
              <a:t>mydocs</a:t>
            </a:r>
            <a:endParaRPr lang="en-US" dirty="0"/>
          </a:p>
          <a:p>
            <a:r>
              <a:rPr lang="en-US" dirty="0"/>
              <a:t> $</a:t>
            </a:r>
            <a:r>
              <a:rPr lang="en-US" dirty="0" err="1"/>
              <a:t>mydocs</a:t>
            </a:r>
            <a:r>
              <a:rPr lang="en-US" dirty="0"/>
              <a:t> = [environment]::</a:t>
            </a:r>
            <a:r>
              <a:rPr lang="en-US" dirty="0" err="1"/>
              <a:t>getfolderpath</a:t>
            </a:r>
            <a:r>
              <a:rPr lang="en-US" dirty="0"/>
              <a:t>("</a:t>
            </a:r>
            <a:r>
              <a:rPr lang="en-US" dirty="0" err="1"/>
              <a:t>mydocuments</a:t>
            </a:r>
            <a:r>
              <a:rPr lang="en-US" dirty="0"/>
              <a:t>") </a:t>
            </a:r>
          </a:p>
          <a:p>
            <a:r>
              <a:rPr lang="en-US" dirty="0"/>
              <a:t> </a:t>
            </a:r>
          </a:p>
          <a:p>
            <a:r>
              <a:rPr lang="en-US" dirty="0"/>
              <a:t>Useful when programming (place at top of scripts)</a:t>
            </a:r>
          </a:p>
          <a:p>
            <a:r>
              <a:rPr lang="en-US" dirty="0"/>
              <a:t> Set-</a:t>
            </a:r>
            <a:r>
              <a:rPr lang="en-US" dirty="0" err="1"/>
              <a:t>StrictMode</a:t>
            </a:r>
            <a:r>
              <a:rPr lang="en-US" dirty="0"/>
              <a:t> -Version 2</a:t>
            </a:r>
          </a:p>
          <a:p>
            <a:r>
              <a:rPr lang="en-US" dirty="0"/>
              <a:t>$</a:t>
            </a:r>
            <a:r>
              <a:rPr lang="en-US" dirty="0" err="1"/>
              <a:t>ErrorActionPreference</a:t>
            </a:r>
            <a:r>
              <a:rPr lang="en-US" dirty="0"/>
              <a:t> = "Stop"</a:t>
            </a:r>
          </a:p>
          <a:p>
            <a:r>
              <a:rPr lang="en-US" dirty="0"/>
              <a:t> </a:t>
            </a:r>
          </a:p>
          <a:p>
            <a:endParaRPr lang="en-US" dirty="0"/>
          </a:p>
        </p:txBody>
      </p:sp>
    </p:spTree>
    <p:extLst>
      <p:ext uri="{BB962C8B-B14F-4D97-AF65-F5344CB8AC3E}">
        <p14:creationId xmlns:p14="http://schemas.microsoft.com/office/powerpoint/2010/main" val="965486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and Loading your </a:t>
            </a:r>
            <a:r>
              <a:rPr lang="en-US" dirty="0" err="1"/>
              <a:t>AzureRm</a:t>
            </a:r>
            <a:r>
              <a:rPr lang="en-US" dirty="0"/>
              <a:t> </a:t>
            </a:r>
            <a:r>
              <a:rPr lang="en-US" dirty="0" err="1"/>
              <a:t>Progile</a:t>
            </a:r>
            <a:endParaRPr lang="en-US" dirty="0"/>
          </a:p>
        </p:txBody>
      </p:sp>
      <p:sp>
        <p:nvSpPr>
          <p:cNvPr id="3" name="Text Placeholder 2"/>
          <p:cNvSpPr>
            <a:spLocks noGrp="1"/>
          </p:cNvSpPr>
          <p:nvPr>
            <p:ph idx="1"/>
          </p:nvPr>
        </p:nvSpPr>
        <p:spPr/>
        <p:txBody>
          <a:bodyPr/>
          <a:lstStyle/>
          <a:p>
            <a:r>
              <a:rPr lang="en-US" dirty="0"/>
              <a:t>Saves (Subscription, Tenant)</a:t>
            </a:r>
          </a:p>
          <a:p>
            <a:r>
              <a:rPr lang="en-US" dirty="0"/>
              <a:t>Save-</a:t>
            </a:r>
            <a:r>
              <a:rPr lang="en-US" dirty="0" err="1"/>
              <a:t>AzureRmProfile</a:t>
            </a:r>
            <a:r>
              <a:rPr lang="en-US" dirty="0"/>
              <a:t> -Path “</a:t>
            </a:r>
            <a:r>
              <a:rPr lang="en-US" dirty="0" err="1"/>
              <a:t>myprofile.json</a:t>
            </a:r>
            <a:r>
              <a:rPr lang="en-US" dirty="0"/>
              <a:t>”</a:t>
            </a:r>
          </a:p>
          <a:p>
            <a:endParaRPr lang="en-US" dirty="0"/>
          </a:p>
          <a:p>
            <a:r>
              <a:rPr lang="en-US" dirty="0"/>
              <a:t>Load it back</a:t>
            </a:r>
          </a:p>
          <a:p>
            <a:r>
              <a:rPr lang="en-US" dirty="0"/>
              <a:t>S elect-</a:t>
            </a:r>
            <a:r>
              <a:rPr lang="en-US" dirty="0" err="1"/>
              <a:t>AzureRmProfile</a:t>
            </a:r>
            <a:r>
              <a:rPr lang="en-US" dirty="0"/>
              <a:t> -Path “</a:t>
            </a:r>
            <a:r>
              <a:rPr lang="en-US" dirty="0" err="1"/>
              <a:t>myprofile.json</a:t>
            </a:r>
            <a:r>
              <a:rPr lang="en-US" dirty="0"/>
              <a:t>”</a:t>
            </a:r>
          </a:p>
          <a:p>
            <a:endParaRPr lang="en-US" dirty="0"/>
          </a:p>
        </p:txBody>
      </p:sp>
    </p:spTree>
    <p:extLst>
      <p:ext uri="{BB962C8B-B14F-4D97-AF65-F5344CB8AC3E}">
        <p14:creationId xmlns:p14="http://schemas.microsoft.com/office/powerpoint/2010/main" val="276182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6" name="Content Placeholder 6"/>
          <p:cNvSpPr txBox="1">
            <a:spLocks/>
          </p:cNvSpPr>
          <p:nvPr/>
        </p:nvSpPr>
        <p:spPr>
          <a:xfrm>
            <a:off x="381000" y="1981200"/>
            <a:ext cx="10363200" cy="3276600"/>
          </a:xfrm>
          <a:prstGeom prst="rect">
            <a:avLst/>
          </a:prstGeom>
        </p:spPr>
        <p:txBody>
          <a:bodyPr vert="horz" wrap="square" lIns="175565" tIns="109728" rIns="175565" bIns="109728"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solidFill>
                  <a:schemeClr val="tx1"/>
                </a:solidFill>
                <a:cs typeface="Segoe UI Semibold" panose="020B0702040204020203" pitchFamily="34" charset="0"/>
              </a:rPr>
              <a:t>All Data Lake service features exposed via REST APIs</a:t>
            </a:r>
          </a:p>
          <a:p>
            <a:pPr marL="800100" lvl="1" indent="-457200">
              <a:buFont typeface="Arial" panose="020B0604020202020204" pitchFamily="34" charset="0"/>
              <a:buChar char="•"/>
            </a:pPr>
            <a:r>
              <a:rPr lang="en-US" dirty="0">
                <a:solidFill>
                  <a:schemeClr val="tx1"/>
                </a:solidFill>
                <a:latin typeface="+mj-lt"/>
                <a:cs typeface="Segoe UI Semibold" panose="020B0702040204020203" pitchFamily="34" charset="0"/>
              </a:rPr>
              <a:t>Multiple REST APIs per service</a:t>
            </a:r>
          </a:p>
          <a:p>
            <a:pPr marL="800100" lvl="1" indent="-457200">
              <a:buFont typeface="Arial" panose="020B0604020202020204" pitchFamily="34" charset="0"/>
              <a:buChar char="•"/>
            </a:pPr>
            <a:r>
              <a:rPr lang="en-US" dirty="0">
                <a:solidFill>
                  <a:schemeClr val="tx1"/>
                </a:solidFill>
                <a:latin typeface="+mj-lt"/>
                <a:cs typeface="Segoe UI Semibold" panose="020B0702040204020203" pitchFamily="34" charset="0"/>
              </a:rPr>
              <a:t>REST APIs use OAuth 2.0 for authentication</a:t>
            </a:r>
          </a:p>
          <a:p>
            <a:pPr marL="800100" lvl="1" indent="-457200">
              <a:buFont typeface="Arial" panose="020B0604020202020204" pitchFamily="34" charset="0"/>
              <a:buChar char="•"/>
            </a:pPr>
            <a:r>
              <a:rPr lang="en-US" dirty="0">
                <a:solidFill>
                  <a:schemeClr val="tx1"/>
                </a:solidFill>
                <a:latin typeface="+mj-lt"/>
                <a:cs typeface="Segoe UI Semibold" panose="020B0702040204020203" pitchFamily="34" charset="0"/>
              </a:rPr>
              <a:t>Fully documents</a:t>
            </a:r>
          </a:p>
          <a:p>
            <a:pPr marL="342900" indent="-342900">
              <a:buFont typeface="Arial" panose="020B0604020202020204" pitchFamily="34" charset="0"/>
              <a:buChar char="•"/>
            </a:pPr>
            <a:r>
              <a:rPr lang="en-US" sz="2400" dirty="0">
                <a:solidFill>
                  <a:schemeClr val="tx1"/>
                </a:solidFill>
              </a:rPr>
              <a:t>All </a:t>
            </a:r>
            <a:r>
              <a:rPr lang="en-US" sz="2400" dirty="0" err="1">
                <a:solidFill>
                  <a:schemeClr val="tx1"/>
                </a:solidFill>
              </a:rPr>
              <a:t>DataLake</a:t>
            </a:r>
            <a:r>
              <a:rPr lang="en-US" sz="2400" dirty="0">
                <a:solidFill>
                  <a:schemeClr val="tx1"/>
                </a:solidFill>
              </a:rPr>
              <a:t> SDKs use the REST APIs</a:t>
            </a:r>
          </a:p>
          <a:p>
            <a:pPr marL="685800" lvl="1" indent="-342900">
              <a:buFont typeface="Arial" panose="020B0604020202020204" pitchFamily="34" charset="0"/>
              <a:buChar char="•"/>
            </a:pPr>
            <a:r>
              <a:rPr lang="en-US" dirty="0">
                <a:solidFill>
                  <a:schemeClr val="tx1"/>
                </a:solidFill>
                <a:latin typeface="+mj-lt"/>
              </a:rPr>
              <a:t>SDKs for auto-generated from REST APIs + Some custom SDK code (for some languages)</a:t>
            </a:r>
          </a:p>
          <a:p>
            <a:pPr marL="685800" lvl="1" indent="-342900">
              <a:buFont typeface="Arial" panose="020B0604020202020204" pitchFamily="34" charset="0"/>
              <a:buChar char="•"/>
            </a:pPr>
            <a:r>
              <a:rPr lang="en-US" dirty="0">
                <a:solidFill>
                  <a:schemeClr val="tx1"/>
                </a:solidFill>
                <a:latin typeface="+mj-lt"/>
              </a:rPr>
              <a:t>Enables development with multiple languages on multiple platforms</a:t>
            </a:r>
          </a:p>
          <a:p>
            <a:pPr marL="685800" lvl="1" indent="-342900">
              <a:buFont typeface="Arial" panose="020B0604020202020204" pitchFamily="34" charset="0"/>
              <a:buChar char="•"/>
            </a:pPr>
            <a:r>
              <a:rPr lang="en-US" dirty="0">
                <a:solidFill>
                  <a:schemeClr val="tx1"/>
                </a:solidFill>
                <a:latin typeface="+mj-lt"/>
              </a:rPr>
              <a:t>C#, Python, Java</a:t>
            </a:r>
            <a:endParaRPr lang="en-US" dirty="0">
              <a:solidFill>
                <a:schemeClr val="tx1"/>
              </a:solidFill>
            </a:endParaRPr>
          </a:p>
          <a:p>
            <a:pPr marL="342900" indent="-342900">
              <a:buFont typeface="Arial" panose="020B0604020202020204" pitchFamily="34" charset="0"/>
              <a:buChar char="•"/>
            </a:pPr>
            <a:r>
              <a:rPr lang="en-US" sz="2400" dirty="0">
                <a:solidFill>
                  <a:schemeClr val="tx1"/>
                </a:solidFill>
              </a:rPr>
              <a:t>All </a:t>
            </a:r>
            <a:r>
              <a:rPr lang="en-US" sz="2400" dirty="0" err="1">
                <a:solidFill>
                  <a:schemeClr val="tx1"/>
                </a:solidFill>
              </a:rPr>
              <a:t>DataLake</a:t>
            </a:r>
            <a:r>
              <a:rPr lang="en-US" sz="2400" dirty="0">
                <a:solidFill>
                  <a:schemeClr val="tx1"/>
                </a:solidFill>
              </a:rPr>
              <a:t> Tools use the SDKs or the REST APIs</a:t>
            </a:r>
          </a:p>
          <a:p>
            <a:pPr marL="342900" indent="-342900">
              <a:buFont typeface="Arial" panose="020B0604020202020204" pitchFamily="34" charset="0"/>
              <a:buChar char="•"/>
            </a:pPr>
            <a:r>
              <a:rPr lang="en-US" sz="2400" dirty="0">
                <a:solidFill>
                  <a:schemeClr val="tx1"/>
                </a:solidFill>
              </a:rPr>
              <a:t>Building an Application? </a:t>
            </a:r>
          </a:p>
          <a:p>
            <a:pPr marL="685800" lvl="1" indent="-342900">
              <a:buFont typeface="Arial" panose="020B0604020202020204" pitchFamily="34" charset="0"/>
              <a:buChar char="•"/>
            </a:pPr>
            <a:r>
              <a:rPr lang="en-US" dirty="0">
                <a:solidFill>
                  <a:schemeClr val="tx1"/>
                </a:solidFill>
                <a:latin typeface="+mj-lt"/>
              </a:rPr>
              <a:t>We recommend using the SDKs first – they make app development much simpler.</a:t>
            </a:r>
          </a:p>
          <a:p>
            <a:pPr marL="342900" indent="-342900">
              <a:buFont typeface="Arial" panose="020B0604020202020204" pitchFamily="34" charset="0"/>
              <a:buChar char="•"/>
            </a:pPr>
            <a:endParaRPr lang="en-US" sz="2400" dirty="0">
              <a:solidFill>
                <a:schemeClr val="tx1"/>
              </a:solidFill>
            </a:endParaRPr>
          </a:p>
        </p:txBody>
      </p:sp>
      <p:sp>
        <p:nvSpPr>
          <p:cNvPr id="8" name="Content Placeholder 6"/>
          <p:cNvSpPr txBox="1">
            <a:spLocks/>
          </p:cNvSpPr>
          <p:nvPr/>
        </p:nvSpPr>
        <p:spPr>
          <a:xfrm>
            <a:off x="10982922" y="1233385"/>
            <a:ext cx="3102103" cy="1600200"/>
          </a:xfrm>
          <a:prstGeom prst="rect">
            <a:avLst/>
          </a:prstGeom>
          <a:solidFill>
            <a:schemeClr val="bg1">
              <a:lumMod val="50000"/>
            </a:schemeClr>
          </a:solidFill>
        </p:spPr>
        <p:txBody>
          <a:bodyPr vert="horz" wrap="square" lIns="175565" tIns="109728" rIns="175565" bIns="109728" rtlCol="0" anchor="ctr">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a:solidFill>
                  <a:schemeClr val="bg1"/>
                </a:solidFill>
              </a:rPr>
              <a:t>REST APIs</a:t>
            </a:r>
          </a:p>
        </p:txBody>
      </p:sp>
      <p:sp>
        <p:nvSpPr>
          <p:cNvPr id="14" name="Content Placeholder 6"/>
          <p:cNvSpPr txBox="1">
            <a:spLocks/>
          </p:cNvSpPr>
          <p:nvPr/>
        </p:nvSpPr>
        <p:spPr>
          <a:xfrm>
            <a:off x="10948087" y="3633685"/>
            <a:ext cx="3102103" cy="1600200"/>
          </a:xfrm>
          <a:prstGeom prst="rect">
            <a:avLst/>
          </a:prstGeom>
          <a:solidFill>
            <a:schemeClr val="bg1">
              <a:lumMod val="50000"/>
            </a:schemeClr>
          </a:solidFill>
        </p:spPr>
        <p:txBody>
          <a:bodyPr vert="horz" wrap="square" lIns="175565" tIns="109728" rIns="175565" bIns="109728" rtlCol="0" anchor="ctr">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a:solidFill>
                  <a:schemeClr val="bg1"/>
                </a:solidFill>
              </a:rPr>
              <a:t>SDKs</a:t>
            </a:r>
          </a:p>
          <a:p>
            <a:pPr algn="ctr"/>
            <a:r>
              <a:rPr lang="en-US" sz="1800" dirty="0">
                <a:solidFill>
                  <a:schemeClr val="bg1"/>
                </a:solidFill>
              </a:rPr>
              <a:t>(.NET, Java, Python, Node.js)</a:t>
            </a:r>
          </a:p>
        </p:txBody>
      </p:sp>
      <p:sp>
        <p:nvSpPr>
          <p:cNvPr id="16" name="Content Placeholder 6"/>
          <p:cNvSpPr txBox="1">
            <a:spLocks/>
          </p:cNvSpPr>
          <p:nvPr/>
        </p:nvSpPr>
        <p:spPr>
          <a:xfrm>
            <a:off x="10948087" y="6052457"/>
            <a:ext cx="3102103" cy="1600200"/>
          </a:xfrm>
          <a:prstGeom prst="rect">
            <a:avLst/>
          </a:prstGeom>
          <a:solidFill>
            <a:schemeClr val="bg1">
              <a:lumMod val="50000"/>
            </a:schemeClr>
          </a:solidFill>
        </p:spPr>
        <p:txBody>
          <a:bodyPr vert="horz" wrap="square" lIns="175565" tIns="109728" rIns="175565" bIns="109728" rtlCol="0" anchor="ctr">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200" dirty="0">
                <a:solidFill>
                  <a:schemeClr val="bg1"/>
                </a:solidFill>
              </a:rPr>
              <a:t>Tools</a:t>
            </a:r>
          </a:p>
          <a:p>
            <a:pPr algn="ctr"/>
            <a:r>
              <a:rPr lang="en-US" sz="1800" dirty="0">
                <a:solidFill>
                  <a:schemeClr val="bg1"/>
                </a:solidFill>
              </a:rPr>
              <a:t>(Azure portal, Visual Studio, Azure PowerShell, Azure X-plat CLI, etc.)</a:t>
            </a:r>
          </a:p>
        </p:txBody>
      </p:sp>
      <p:sp>
        <p:nvSpPr>
          <p:cNvPr id="3" name="Arrow: Down 2"/>
          <p:cNvSpPr/>
          <p:nvPr/>
        </p:nvSpPr>
        <p:spPr>
          <a:xfrm>
            <a:off x="12115800" y="2833585"/>
            <a:ext cx="914400" cy="785915"/>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p:cNvSpPr/>
          <p:nvPr/>
        </p:nvSpPr>
        <p:spPr>
          <a:xfrm>
            <a:off x="12041938" y="5207759"/>
            <a:ext cx="914400" cy="785915"/>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301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599" y="228600"/>
            <a:ext cx="14173201" cy="3886200"/>
          </a:xfrm>
        </p:spPr>
        <p:txBody>
          <a:bodyPr>
            <a:normAutofit fontScale="90000"/>
          </a:bodyPr>
          <a:lstStyle/>
          <a:p>
            <a:r>
              <a:rPr lang="en-US" sz="8000" dirty="0"/>
              <a:t>Demo &amp; Lab:</a:t>
            </a:r>
            <a:br>
              <a:rPr lang="en-US" sz="8000" dirty="0"/>
            </a:br>
            <a:r>
              <a:rPr lang="en-US" sz="8000" dirty="0"/>
              <a:t>Using Azure PowerShell with Azure Data Lake</a:t>
            </a:r>
            <a:br>
              <a:rPr lang="en-US" sz="4800" dirty="0"/>
            </a:br>
            <a:endParaRPr lang="en-US" sz="8000" dirty="0"/>
          </a:p>
        </p:txBody>
      </p:sp>
    </p:spTree>
    <p:extLst>
      <p:ext uri="{BB962C8B-B14F-4D97-AF65-F5344CB8AC3E}">
        <p14:creationId xmlns:p14="http://schemas.microsoft.com/office/powerpoint/2010/main" val="360505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8000" dirty="0"/>
              <a:t>Demo &amp; Lab:</a:t>
            </a:r>
            <a:br>
              <a:rPr lang="en-US" sz="8000" dirty="0"/>
            </a:br>
            <a:r>
              <a:rPr lang="en-US" sz="8000" dirty="0"/>
              <a:t>Using Azure </a:t>
            </a:r>
            <a:br>
              <a:rPr lang="en-US" sz="8000" dirty="0"/>
            </a:br>
            <a:r>
              <a:rPr lang="en-US" sz="8000" dirty="0"/>
              <a:t>PowerShell</a:t>
            </a:r>
            <a:br>
              <a:rPr lang="en-US" sz="4800" dirty="0"/>
            </a:br>
            <a:endParaRPr lang="en-US" sz="8000" dirty="0"/>
          </a:p>
        </p:txBody>
      </p:sp>
    </p:spTree>
    <p:extLst>
      <p:ext uri="{BB962C8B-B14F-4D97-AF65-F5344CB8AC3E}">
        <p14:creationId xmlns:p14="http://schemas.microsoft.com/office/powerpoint/2010/main" val="350139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p:cNvSpPr/>
          <p:nvPr/>
        </p:nvSpPr>
        <p:spPr>
          <a:xfrm>
            <a:off x="228600" y="228600"/>
            <a:ext cx="14173200" cy="777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solidFill>
                  <a:schemeClr val="tx1"/>
                </a:solidFill>
                <a:latin typeface="Segoe UI Light"/>
              </a:rPr>
              <a:t>http://aka.ms/AzureDataLake</a:t>
            </a:r>
            <a:endParaRPr lang="en-US" sz="4400" dirty="0">
              <a:solidFill>
                <a:schemeClr val="tx1"/>
              </a:solidFill>
              <a:latin typeface="Segoe UI Light"/>
            </a:endParaRPr>
          </a:p>
        </p:txBody>
      </p:sp>
    </p:spTree>
    <p:extLst>
      <p:ext uri="{BB962C8B-B14F-4D97-AF65-F5344CB8AC3E}">
        <p14:creationId xmlns:p14="http://schemas.microsoft.com/office/powerpoint/2010/main" val="31023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REST API endpoints</a:t>
            </a:r>
          </a:p>
        </p:txBody>
      </p:sp>
      <p:sp>
        <p:nvSpPr>
          <p:cNvPr id="4" name="Rectangle 3"/>
          <p:cNvSpPr/>
          <p:nvPr/>
        </p:nvSpPr>
        <p:spPr>
          <a:xfrm>
            <a:off x="1143878" y="3232242"/>
            <a:ext cx="5660684" cy="11605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664"/>
            <a:r>
              <a:rPr lang="en-US" sz="3840" kern="0" dirty="0">
                <a:solidFill>
                  <a:schemeClr val="bg1"/>
                </a:solidFill>
                <a:latin typeface="+mj-lt"/>
              </a:rPr>
              <a:t>Management</a:t>
            </a:r>
          </a:p>
          <a:p>
            <a:pPr algn="ctr" defTabSz="685664"/>
            <a:r>
              <a:rPr lang="en-US" kern="0" dirty="0">
                <a:solidFill>
                  <a:schemeClr val="bg1"/>
                </a:solidFill>
                <a:latin typeface="+mj-lt"/>
              </a:rPr>
              <a:t>Create and manage ADLA accounts</a:t>
            </a:r>
            <a:endParaRPr lang="en-US" sz="3360" kern="0" dirty="0">
              <a:solidFill>
                <a:schemeClr val="bg1"/>
              </a:solidFill>
              <a:latin typeface="+mj-lt"/>
            </a:endParaRPr>
          </a:p>
        </p:txBody>
      </p:sp>
      <p:sp>
        <p:nvSpPr>
          <p:cNvPr id="5" name="Rectangle 4"/>
          <p:cNvSpPr/>
          <p:nvPr/>
        </p:nvSpPr>
        <p:spPr>
          <a:xfrm>
            <a:off x="1143877" y="4807522"/>
            <a:ext cx="5660684" cy="11605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664"/>
            <a:r>
              <a:rPr lang="en-US" sz="3840" kern="0" dirty="0">
                <a:solidFill>
                  <a:schemeClr val="bg1"/>
                </a:solidFill>
                <a:latin typeface="+mj-lt"/>
              </a:rPr>
              <a:t>Jobs</a:t>
            </a:r>
          </a:p>
          <a:p>
            <a:pPr algn="ctr" defTabSz="685664"/>
            <a:r>
              <a:rPr lang="en-US" kern="0" dirty="0">
                <a:solidFill>
                  <a:schemeClr val="bg1"/>
                </a:solidFill>
                <a:latin typeface="+mj-lt"/>
              </a:rPr>
              <a:t>Submit and manage jobs</a:t>
            </a:r>
          </a:p>
        </p:txBody>
      </p:sp>
      <p:sp>
        <p:nvSpPr>
          <p:cNvPr id="6" name="Rectangle 5"/>
          <p:cNvSpPr/>
          <p:nvPr/>
        </p:nvSpPr>
        <p:spPr>
          <a:xfrm>
            <a:off x="1143876" y="6382802"/>
            <a:ext cx="5660684" cy="11605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664"/>
            <a:r>
              <a:rPr lang="en-US" sz="3840" kern="0" dirty="0">
                <a:solidFill>
                  <a:schemeClr val="bg1"/>
                </a:solidFill>
                <a:latin typeface="+mj-lt"/>
              </a:rPr>
              <a:t>Catalog</a:t>
            </a:r>
          </a:p>
          <a:p>
            <a:pPr algn="ctr" defTabSz="685664"/>
            <a:r>
              <a:rPr lang="en-US" kern="0" dirty="0">
                <a:solidFill>
                  <a:schemeClr val="bg1"/>
                </a:solidFill>
                <a:latin typeface="+mj-lt"/>
              </a:rPr>
              <a:t>Explore catalog items</a:t>
            </a:r>
          </a:p>
        </p:txBody>
      </p:sp>
      <p:sp>
        <p:nvSpPr>
          <p:cNvPr id="7" name="Rectangle 6"/>
          <p:cNvSpPr/>
          <p:nvPr/>
        </p:nvSpPr>
        <p:spPr>
          <a:xfrm>
            <a:off x="8037684" y="3232241"/>
            <a:ext cx="5660684" cy="11605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664"/>
            <a:r>
              <a:rPr lang="en-US" sz="3840" kern="0" dirty="0">
                <a:solidFill>
                  <a:schemeClr val="bg1"/>
                </a:solidFill>
                <a:latin typeface="+mj-lt"/>
              </a:rPr>
              <a:t>Management</a:t>
            </a:r>
          </a:p>
          <a:p>
            <a:pPr algn="ctr" defTabSz="685664"/>
            <a:r>
              <a:rPr lang="en-US" kern="0" dirty="0">
                <a:solidFill>
                  <a:schemeClr val="bg1"/>
                </a:solidFill>
                <a:latin typeface="+mj-lt"/>
              </a:rPr>
              <a:t>Create and manage ADLS accounts</a:t>
            </a:r>
            <a:endParaRPr lang="en-US" sz="3360" kern="0" dirty="0">
              <a:solidFill>
                <a:schemeClr val="bg1"/>
              </a:solidFill>
              <a:latin typeface="+mj-lt"/>
            </a:endParaRPr>
          </a:p>
        </p:txBody>
      </p:sp>
      <p:sp>
        <p:nvSpPr>
          <p:cNvPr id="8" name="Rectangle 7"/>
          <p:cNvSpPr/>
          <p:nvPr/>
        </p:nvSpPr>
        <p:spPr>
          <a:xfrm>
            <a:off x="8037682" y="4807522"/>
            <a:ext cx="5660684" cy="116051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defTabSz="685664"/>
            <a:r>
              <a:rPr lang="en-US" sz="3840" kern="0" dirty="0">
                <a:solidFill>
                  <a:schemeClr val="bg1"/>
                </a:solidFill>
                <a:latin typeface="+mj-lt"/>
              </a:rPr>
              <a:t>File System (</a:t>
            </a:r>
            <a:r>
              <a:rPr lang="en-US" sz="3840" kern="0" dirty="0" err="1">
                <a:solidFill>
                  <a:schemeClr val="bg1"/>
                </a:solidFill>
                <a:latin typeface="+mj-lt"/>
              </a:rPr>
              <a:t>WebHDFS</a:t>
            </a:r>
            <a:r>
              <a:rPr lang="en-US" sz="3840" kern="0" dirty="0">
                <a:solidFill>
                  <a:schemeClr val="bg1"/>
                </a:solidFill>
                <a:latin typeface="+mj-lt"/>
              </a:rPr>
              <a:t>)</a:t>
            </a:r>
          </a:p>
          <a:p>
            <a:pPr algn="ctr" defTabSz="685664"/>
            <a:r>
              <a:rPr lang="en-US" kern="0" dirty="0">
                <a:solidFill>
                  <a:schemeClr val="bg1"/>
                </a:solidFill>
                <a:latin typeface="+mj-lt"/>
              </a:rPr>
              <a:t>Upload, download, list, delete, rename, append</a:t>
            </a:r>
          </a:p>
        </p:txBody>
      </p:sp>
      <p:sp>
        <p:nvSpPr>
          <p:cNvPr id="9" name="Rectangle 8"/>
          <p:cNvSpPr/>
          <p:nvPr/>
        </p:nvSpPr>
        <p:spPr>
          <a:xfrm>
            <a:off x="1143876" y="1829125"/>
            <a:ext cx="5660685" cy="5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4"/>
            <a:r>
              <a:rPr lang="en-US" sz="4800" kern="0" dirty="0">
                <a:solidFill>
                  <a:schemeClr val="tx1"/>
                </a:solidFill>
                <a:latin typeface="+mj-lt"/>
              </a:rPr>
              <a:t>Data Lake Analytics</a:t>
            </a:r>
          </a:p>
        </p:txBody>
      </p:sp>
      <p:sp>
        <p:nvSpPr>
          <p:cNvPr id="10" name="Rectangle 9"/>
          <p:cNvSpPr/>
          <p:nvPr/>
        </p:nvSpPr>
        <p:spPr>
          <a:xfrm>
            <a:off x="8054406" y="1858155"/>
            <a:ext cx="5660685" cy="5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4"/>
            <a:r>
              <a:rPr lang="en-US" sz="4800" kern="0" dirty="0">
                <a:solidFill>
                  <a:schemeClr val="tx1"/>
                </a:solidFill>
                <a:latin typeface="+mj-lt"/>
              </a:rPr>
              <a:t>Data Lake Store</a:t>
            </a:r>
          </a:p>
        </p:txBody>
      </p:sp>
      <p:sp>
        <p:nvSpPr>
          <p:cNvPr id="11" name="Right Brace 10"/>
          <p:cNvSpPr/>
          <p:nvPr/>
        </p:nvSpPr>
        <p:spPr>
          <a:xfrm rot="16200000">
            <a:off x="3859935" y="27335"/>
            <a:ext cx="228568" cy="5660684"/>
          </a:xfrm>
          <a:prstGeom prst="rightBrace">
            <a:avLst>
              <a:gd name="adj1" fmla="val 126220"/>
              <a:gd name="adj2" fmla="val 499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19"/>
            <a:endParaRPr lang="en-US" sz="1800" kern="0">
              <a:latin typeface="+mj-lt"/>
            </a:endParaRPr>
          </a:p>
        </p:txBody>
      </p:sp>
      <p:sp>
        <p:nvSpPr>
          <p:cNvPr id="12" name="Right Brace 11"/>
          <p:cNvSpPr/>
          <p:nvPr/>
        </p:nvSpPr>
        <p:spPr>
          <a:xfrm rot="16200000">
            <a:off x="10753742" y="27337"/>
            <a:ext cx="228568" cy="5660684"/>
          </a:xfrm>
          <a:prstGeom prst="rightBrace">
            <a:avLst>
              <a:gd name="adj1" fmla="val 126220"/>
              <a:gd name="adj2" fmla="val 499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19"/>
            <a:endParaRPr lang="en-US" sz="1800" kern="0">
              <a:latin typeface="+mj-lt"/>
            </a:endParaRPr>
          </a:p>
        </p:txBody>
      </p:sp>
    </p:spTree>
    <p:extLst>
      <p:ext uri="{BB962C8B-B14F-4D97-AF65-F5344CB8AC3E}">
        <p14:creationId xmlns:p14="http://schemas.microsoft.com/office/powerpoint/2010/main" val="184822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Lake Analytics API feature set</a:t>
            </a:r>
            <a:br>
              <a:rPr lang="en-GB" dirty="0"/>
            </a:br>
            <a:r>
              <a:rPr lang="en-GB" sz="3200" dirty="0"/>
              <a:t>(not exhaustive)</a:t>
            </a:r>
            <a:endParaRPr lang="en-GB" dirty="0"/>
          </a:p>
        </p:txBody>
      </p:sp>
      <p:sp>
        <p:nvSpPr>
          <p:cNvPr id="3" name="Content Placeholder 6"/>
          <p:cNvSpPr txBox="1">
            <a:spLocks/>
          </p:cNvSpPr>
          <p:nvPr/>
        </p:nvSpPr>
        <p:spPr>
          <a:xfrm>
            <a:off x="645181" y="1828800"/>
            <a:ext cx="3012419" cy="5353050"/>
          </a:xfrm>
          <a:prstGeom prst="rect">
            <a:avLst/>
          </a:prstGeom>
        </p:spPr>
        <p:txBody>
          <a:bodyPr vert="horz" wrap="square" lIns="175565" tIns="109728" rIns="175565" bIns="109728"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u="sng" dirty="0">
                <a:solidFill>
                  <a:schemeClr val="tx1"/>
                </a:solidFill>
                <a:cs typeface="Segoe UI Semibold" panose="020B0702040204020203" pitchFamily="34" charset="0"/>
              </a:rPr>
              <a:t>Accounts</a:t>
            </a:r>
          </a:p>
          <a:p>
            <a:pPr marL="457200" indent="-457200">
              <a:buFont typeface="Arial" panose="020B0604020202020204" pitchFamily="34" charset="0"/>
              <a:buChar char="•"/>
            </a:pPr>
            <a:r>
              <a:rPr lang="en-US" sz="1800" dirty="0">
                <a:solidFill>
                  <a:schemeClr val="tx1"/>
                </a:solidFill>
              </a:rPr>
              <a:t>Create</a:t>
            </a:r>
          </a:p>
          <a:p>
            <a:pPr marL="457200" indent="-457200">
              <a:buFont typeface="Arial" panose="020B0604020202020204" pitchFamily="34" charset="0"/>
              <a:buChar char="•"/>
            </a:pPr>
            <a:r>
              <a:rPr lang="en-US" sz="1800" dirty="0">
                <a:solidFill>
                  <a:schemeClr val="tx1"/>
                </a:solidFill>
              </a:rPr>
              <a:t>List</a:t>
            </a:r>
          </a:p>
          <a:p>
            <a:pPr marL="457200" indent="-457200">
              <a:buFont typeface="Arial" panose="020B0604020202020204" pitchFamily="34" charset="0"/>
              <a:buChar char="•"/>
            </a:pPr>
            <a:r>
              <a:rPr lang="en-US" sz="1800" dirty="0">
                <a:solidFill>
                  <a:schemeClr val="tx1"/>
                </a:solidFill>
              </a:rPr>
              <a:t>Update properties</a:t>
            </a:r>
          </a:p>
          <a:p>
            <a:pPr marL="457200" indent="-457200">
              <a:buFont typeface="Arial" panose="020B0604020202020204" pitchFamily="34" charset="0"/>
              <a:buChar char="•"/>
            </a:pPr>
            <a:r>
              <a:rPr lang="en-US" sz="1800" dirty="0">
                <a:solidFill>
                  <a:schemeClr val="tx1"/>
                </a:solidFill>
              </a:rPr>
              <a:t>Delete</a:t>
            </a:r>
          </a:p>
          <a:p>
            <a:endParaRPr lang="en-US" sz="1800" dirty="0">
              <a:solidFill>
                <a:schemeClr val="tx1"/>
              </a:solidFill>
            </a:endParaRPr>
          </a:p>
          <a:p>
            <a:r>
              <a:rPr lang="en-US" sz="1800" u="sng" dirty="0">
                <a:solidFill>
                  <a:schemeClr val="tx1"/>
                </a:solidFill>
                <a:cs typeface="Segoe UI Semibold" panose="020B0702040204020203" pitchFamily="34" charset="0"/>
              </a:rPr>
              <a:t>Data</a:t>
            </a:r>
            <a:r>
              <a:rPr lang="en-US" sz="1800" u="sng" dirty="0">
                <a:solidFill>
                  <a:schemeClr val="tx1"/>
                </a:solidFill>
                <a:cs typeface="Segoe UI" panose="020B0502040204020203" pitchFamily="34" charset="0"/>
              </a:rPr>
              <a:t> </a:t>
            </a:r>
            <a:r>
              <a:rPr lang="en-US" sz="1800" u="sng" dirty="0">
                <a:solidFill>
                  <a:schemeClr val="tx1"/>
                </a:solidFill>
                <a:cs typeface="Segoe UI Semibold" panose="020B0702040204020203" pitchFamily="34" charset="0"/>
              </a:rPr>
              <a:t>Sources</a:t>
            </a:r>
          </a:p>
          <a:p>
            <a:pPr marL="457200" indent="-457200">
              <a:buFont typeface="Arial" panose="020B0604020202020204" pitchFamily="34" charset="0"/>
              <a:buChar char="•"/>
            </a:pPr>
            <a:r>
              <a:rPr lang="en-US" sz="1800" dirty="0">
                <a:solidFill>
                  <a:schemeClr val="tx1"/>
                </a:solidFill>
              </a:rPr>
              <a:t>Add</a:t>
            </a:r>
          </a:p>
          <a:p>
            <a:pPr marL="457200" indent="-457200">
              <a:buFont typeface="Arial" panose="020B0604020202020204" pitchFamily="34" charset="0"/>
              <a:buChar char="•"/>
            </a:pPr>
            <a:r>
              <a:rPr lang="en-US" sz="1800" dirty="0">
                <a:solidFill>
                  <a:schemeClr val="tx1"/>
                </a:solidFill>
              </a:rPr>
              <a:t>List</a:t>
            </a:r>
          </a:p>
          <a:p>
            <a:pPr marL="457200" indent="-457200">
              <a:buFont typeface="Arial" panose="020B0604020202020204" pitchFamily="34" charset="0"/>
              <a:buChar char="•"/>
            </a:pPr>
            <a:r>
              <a:rPr lang="en-US" sz="1800" dirty="0">
                <a:solidFill>
                  <a:schemeClr val="tx1"/>
                </a:solidFill>
              </a:rPr>
              <a:t>Update</a:t>
            </a:r>
          </a:p>
          <a:p>
            <a:pPr marL="457200" indent="-457200">
              <a:buFont typeface="Arial" panose="020B0604020202020204" pitchFamily="34" charset="0"/>
              <a:buChar char="•"/>
            </a:pPr>
            <a:r>
              <a:rPr lang="en-US" sz="1800" dirty="0">
                <a:solidFill>
                  <a:schemeClr val="tx1"/>
                </a:solidFill>
              </a:rPr>
              <a:t>Delete</a:t>
            </a:r>
          </a:p>
          <a:p>
            <a:endParaRPr lang="en-US" sz="1800" dirty="0">
              <a:solidFill>
                <a:schemeClr val="tx1"/>
              </a:solidFill>
            </a:endParaRPr>
          </a:p>
          <a:p>
            <a:endParaRPr lang="en-US" sz="1800" dirty="0">
              <a:solidFill>
                <a:schemeClr val="tx1"/>
              </a:solidFill>
            </a:endParaRPr>
          </a:p>
        </p:txBody>
      </p:sp>
      <p:sp>
        <p:nvSpPr>
          <p:cNvPr id="4" name="Content Placeholder 6"/>
          <p:cNvSpPr txBox="1">
            <a:spLocks/>
          </p:cNvSpPr>
          <p:nvPr/>
        </p:nvSpPr>
        <p:spPr>
          <a:xfrm>
            <a:off x="3795515" y="1828800"/>
            <a:ext cx="2833885" cy="5353050"/>
          </a:xfrm>
          <a:prstGeom prst="rect">
            <a:avLst/>
          </a:prstGeom>
        </p:spPr>
        <p:txBody>
          <a:bodyPr vert="horz" lIns="91440" tIns="45720" rIns="91440" bIns="45720"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defTabSz="1097236">
              <a:buNone/>
            </a:pPr>
            <a:r>
              <a:rPr lang="en-US" sz="1800" u="sng" dirty="0">
                <a:latin typeface="+mj-lt"/>
                <a:cs typeface="Segoe UI Semibold" panose="020B0702040204020203" pitchFamily="34" charset="0"/>
              </a:rPr>
              <a:t>Jobs</a:t>
            </a:r>
          </a:p>
          <a:p>
            <a:pPr defTabSz="1097236"/>
            <a:r>
              <a:rPr lang="en-US" sz="1800" dirty="0">
                <a:latin typeface="+mj-lt"/>
              </a:rPr>
              <a:t>Get Details</a:t>
            </a:r>
          </a:p>
          <a:p>
            <a:pPr defTabSz="1097236"/>
            <a:r>
              <a:rPr lang="en-US" sz="1800" dirty="0">
                <a:latin typeface="+mj-lt"/>
              </a:rPr>
              <a:t>List</a:t>
            </a:r>
          </a:p>
          <a:p>
            <a:pPr defTabSz="1097236"/>
            <a:r>
              <a:rPr lang="en-US" sz="1800" dirty="0">
                <a:latin typeface="+mj-lt"/>
              </a:rPr>
              <a:t>Submit</a:t>
            </a:r>
          </a:p>
          <a:p>
            <a:pPr defTabSz="1097236"/>
            <a:r>
              <a:rPr lang="en-US" sz="1800" dirty="0">
                <a:latin typeface="+mj-lt"/>
              </a:rPr>
              <a:t>Cancel</a:t>
            </a:r>
          </a:p>
          <a:p>
            <a:pPr marL="0" indent="0" defTabSz="1097236">
              <a:buNone/>
            </a:pPr>
            <a:endParaRPr lang="en-US" sz="1800" dirty="0">
              <a:latin typeface="+mj-lt"/>
            </a:endParaRPr>
          </a:p>
        </p:txBody>
      </p:sp>
      <p:sp>
        <p:nvSpPr>
          <p:cNvPr id="5" name="Content Placeholder 6"/>
          <p:cNvSpPr txBox="1">
            <a:spLocks/>
          </p:cNvSpPr>
          <p:nvPr/>
        </p:nvSpPr>
        <p:spPr>
          <a:xfrm>
            <a:off x="6172200" y="1828800"/>
            <a:ext cx="3589586" cy="5353050"/>
          </a:xfrm>
          <a:prstGeom prst="rect">
            <a:avLst/>
          </a:prstGeom>
        </p:spPr>
        <p:txBody>
          <a:bodyPr vert="horz" lIns="91440" tIns="45720" rIns="91440" bIns="45720"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defTabSz="1097236">
              <a:buNone/>
            </a:pPr>
            <a:r>
              <a:rPr lang="en-US" sz="1800" u="sng" dirty="0">
                <a:latin typeface="+mj-lt"/>
                <a:cs typeface="Segoe UI Semibold" panose="020B0702040204020203" pitchFamily="34" charset="0"/>
              </a:rPr>
              <a:t>Catalog</a:t>
            </a:r>
            <a:r>
              <a:rPr lang="en-US" sz="1800" u="sng" dirty="0">
                <a:latin typeface="+mj-lt"/>
                <a:cs typeface="Segoe UI" panose="020B0502040204020203" pitchFamily="34" charset="0"/>
              </a:rPr>
              <a:t> </a:t>
            </a:r>
            <a:r>
              <a:rPr lang="en-US" sz="1800" u="sng" dirty="0">
                <a:latin typeface="+mj-lt"/>
                <a:cs typeface="Segoe UI Semibold" panose="020B0702040204020203" pitchFamily="34" charset="0"/>
              </a:rPr>
              <a:t>Items (Tables, Views, etc.)</a:t>
            </a:r>
          </a:p>
          <a:p>
            <a:pPr defTabSz="1097236"/>
            <a:r>
              <a:rPr lang="en-US" sz="1800" dirty="0">
                <a:latin typeface="+mj-lt"/>
              </a:rPr>
              <a:t>List</a:t>
            </a:r>
          </a:p>
          <a:p>
            <a:pPr defTabSz="1097236"/>
            <a:r>
              <a:rPr lang="en-US" sz="1800" dirty="0">
                <a:latin typeface="+mj-lt"/>
              </a:rPr>
              <a:t>Update item</a:t>
            </a:r>
          </a:p>
          <a:p>
            <a:pPr marL="0" indent="0" defTabSz="1097236">
              <a:buNone/>
            </a:pPr>
            <a:endParaRPr lang="en-US" sz="1800" dirty="0">
              <a:latin typeface="+mj-lt"/>
            </a:endParaRPr>
          </a:p>
          <a:p>
            <a:pPr marL="0" indent="0" defTabSz="1097236">
              <a:buNone/>
            </a:pPr>
            <a:r>
              <a:rPr lang="en-US" sz="1800" u="sng" dirty="0">
                <a:latin typeface="+mj-lt"/>
                <a:cs typeface="Segoe UI Semibold" panose="020B0702040204020203" pitchFamily="34" charset="0"/>
              </a:rPr>
              <a:t>Catalog</a:t>
            </a:r>
            <a:r>
              <a:rPr lang="en-US" sz="1800" u="sng" dirty="0">
                <a:latin typeface="+mj-lt"/>
                <a:cs typeface="Segoe UI" panose="020B0502040204020203" pitchFamily="34" charset="0"/>
              </a:rPr>
              <a:t> </a:t>
            </a:r>
            <a:r>
              <a:rPr lang="en-US" sz="1800" u="sng" dirty="0">
                <a:latin typeface="+mj-lt"/>
                <a:cs typeface="Segoe UI Semibold" panose="020B0702040204020203" pitchFamily="34" charset="0"/>
              </a:rPr>
              <a:t>Credentials</a:t>
            </a:r>
          </a:p>
          <a:p>
            <a:pPr defTabSz="1097236"/>
            <a:r>
              <a:rPr lang="en-US" sz="1800" dirty="0">
                <a:latin typeface="+mj-lt"/>
              </a:rPr>
              <a:t>Create</a:t>
            </a:r>
          </a:p>
          <a:p>
            <a:pPr defTabSz="1097236"/>
            <a:r>
              <a:rPr lang="en-US" sz="1800" dirty="0">
                <a:latin typeface="+mj-lt"/>
              </a:rPr>
              <a:t>List</a:t>
            </a:r>
          </a:p>
          <a:p>
            <a:pPr defTabSz="1097236"/>
            <a:r>
              <a:rPr lang="en-US" sz="1800" dirty="0">
                <a:latin typeface="+mj-lt"/>
              </a:rPr>
              <a:t>Delete</a:t>
            </a:r>
          </a:p>
        </p:txBody>
      </p:sp>
    </p:spTree>
    <p:extLst>
      <p:ext uri="{BB962C8B-B14F-4D97-AF65-F5344CB8AC3E}">
        <p14:creationId xmlns:p14="http://schemas.microsoft.com/office/powerpoint/2010/main" val="29253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Lake Store feature set</a:t>
            </a:r>
            <a:br>
              <a:rPr lang="en-GB" dirty="0"/>
            </a:br>
            <a:r>
              <a:rPr lang="en-GB" sz="3200" dirty="0"/>
              <a:t>(not exhaustive)</a:t>
            </a:r>
            <a:endParaRPr lang="en-GB" dirty="0"/>
          </a:p>
        </p:txBody>
      </p:sp>
      <p:sp>
        <p:nvSpPr>
          <p:cNvPr id="3" name="Content Placeholder 6"/>
          <p:cNvSpPr txBox="1">
            <a:spLocks/>
          </p:cNvSpPr>
          <p:nvPr/>
        </p:nvSpPr>
        <p:spPr>
          <a:xfrm>
            <a:off x="228600" y="1828800"/>
            <a:ext cx="4800600" cy="5353050"/>
          </a:xfrm>
          <a:prstGeom prst="rect">
            <a:avLst/>
          </a:prstGeom>
        </p:spPr>
        <p:txBody>
          <a:bodyPr vert="horz" wrap="square" lIns="175565" tIns="109728" rIns="175565" bIns="109728"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u="sng" dirty="0">
                <a:solidFill>
                  <a:schemeClr val="tx1"/>
                </a:solidFill>
                <a:cs typeface="Segoe UI Semibold" panose="020B0702040204020203" pitchFamily="34" charset="0"/>
              </a:rPr>
              <a:t>Accounts</a:t>
            </a:r>
          </a:p>
          <a:p>
            <a:pPr marL="457200" indent="-457200">
              <a:buFont typeface="Arial" panose="020B0604020202020204" pitchFamily="34" charset="0"/>
              <a:buChar char="•"/>
            </a:pPr>
            <a:r>
              <a:rPr lang="en-US" sz="1800" dirty="0">
                <a:solidFill>
                  <a:schemeClr val="tx1"/>
                </a:solidFill>
              </a:rPr>
              <a:t>Create</a:t>
            </a:r>
          </a:p>
          <a:p>
            <a:pPr marL="457200" indent="-457200">
              <a:buFont typeface="Arial" panose="020B0604020202020204" pitchFamily="34" charset="0"/>
              <a:buChar char="•"/>
            </a:pPr>
            <a:r>
              <a:rPr lang="en-US" sz="1800" dirty="0">
                <a:solidFill>
                  <a:schemeClr val="tx1"/>
                </a:solidFill>
              </a:rPr>
              <a:t>List</a:t>
            </a:r>
          </a:p>
          <a:p>
            <a:pPr marL="457200" indent="-457200">
              <a:buFont typeface="Arial" panose="020B0604020202020204" pitchFamily="34" charset="0"/>
              <a:buChar char="•"/>
            </a:pPr>
            <a:r>
              <a:rPr lang="en-US" sz="1800" dirty="0">
                <a:solidFill>
                  <a:schemeClr val="tx1"/>
                </a:solidFill>
              </a:rPr>
              <a:t>Update properties</a:t>
            </a:r>
          </a:p>
          <a:p>
            <a:pPr marL="457200" indent="-457200">
              <a:buFont typeface="Arial" panose="020B0604020202020204" pitchFamily="34" charset="0"/>
              <a:buChar char="•"/>
            </a:pPr>
            <a:r>
              <a:rPr lang="en-US" sz="1800" dirty="0">
                <a:solidFill>
                  <a:schemeClr val="tx1"/>
                </a:solidFill>
              </a:rPr>
              <a:t>Delete</a:t>
            </a:r>
          </a:p>
          <a:p>
            <a:pPr marL="457200" indent="-457200">
              <a:buFont typeface="Arial" panose="020B0604020202020204" pitchFamily="34" charset="0"/>
              <a:buChar char="•"/>
            </a:pPr>
            <a:endParaRPr lang="en-US" sz="1800" dirty="0">
              <a:solidFill>
                <a:schemeClr val="tx1"/>
              </a:solidFill>
            </a:endParaRPr>
          </a:p>
          <a:p>
            <a:r>
              <a:rPr lang="en-US" sz="1800" u="sng" dirty="0">
                <a:solidFill>
                  <a:schemeClr val="tx1"/>
                </a:solidFill>
                <a:cs typeface="Segoe UI Semibold" panose="020B0702040204020203" pitchFamily="34" charset="0"/>
              </a:rPr>
              <a:t>Transferring</a:t>
            </a:r>
            <a:r>
              <a:rPr lang="en-US" sz="1800" u="sng" dirty="0">
                <a:solidFill>
                  <a:schemeClr val="tx1"/>
                </a:solidFill>
                <a:cs typeface="Segoe UI" panose="020B0502040204020203" pitchFamily="34" charset="0"/>
              </a:rPr>
              <a:t> </a:t>
            </a:r>
            <a:r>
              <a:rPr lang="en-US" sz="1800" u="sng" dirty="0">
                <a:solidFill>
                  <a:schemeClr val="tx1"/>
                </a:solidFill>
                <a:cs typeface="Segoe UI Semibold" panose="020B0702040204020203" pitchFamily="34" charset="0"/>
              </a:rPr>
              <a:t>Data</a:t>
            </a:r>
          </a:p>
          <a:p>
            <a:pPr marL="457200" indent="-457200">
              <a:buFont typeface="Arial" panose="020B0604020202020204" pitchFamily="34" charset="0"/>
              <a:buChar char="•"/>
            </a:pPr>
            <a:r>
              <a:rPr lang="en-US" sz="1800" dirty="0">
                <a:solidFill>
                  <a:schemeClr val="tx1"/>
                </a:solidFill>
              </a:rPr>
              <a:t>Upload into store from local disk</a:t>
            </a:r>
          </a:p>
          <a:p>
            <a:pPr marL="457200" indent="-457200">
              <a:buFont typeface="Arial" panose="020B0604020202020204" pitchFamily="34" charset="0"/>
              <a:buChar char="•"/>
            </a:pPr>
            <a:r>
              <a:rPr lang="en-US" sz="1800" dirty="0">
                <a:solidFill>
                  <a:schemeClr val="tx1"/>
                </a:solidFill>
              </a:rPr>
              <a:t>Download from store to local disk</a:t>
            </a:r>
          </a:p>
          <a:p>
            <a:endParaRPr lang="en-US" sz="1800" dirty="0">
              <a:solidFill>
                <a:schemeClr val="tx1"/>
              </a:solidFill>
            </a:endParaRPr>
          </a:p>
          <a:p>
            <a:endParaRPr lang="en-US" sz="1800" dirty="0">
              <a:solidFill>
                <a:schemeClr val="tx1"/>
              </a:solidFill>
            </a:endParaRPr>
          </a:p>
        </p:txBody>
      </p:sp>
      <p:sp>
        <p:nvSpPr>
          <p:cNvPr id="4" name="Content Placeholder 6"/>
          <p:cNvSpPr txBox="1">
            <a:spLocks/>
          </p:cNvSpPr>
          <p:nvPr/>
        </p:nvSpPr>
        <p:spPr>
          <a:xfrm>
            <a:off x="4800600" y="1924050"/>
            <a:ext cx="2286000" cy="5353050"/>
          </a:xfrm>
          <a:prstGeom prst="rect">
            <a:avLst/>
          </a:prstGeom>
        </p:spPr>
        <p:txBody>
          <a:bodyPr vert="horz" lIns="91440" tIns="45720" rIns="91440" bIns="45720"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defTabSz="1097236">
              <a:buNone/>
            </a:pPr>
            <a:r>
              <a:rPr lang="en-US" sz="1800" u="sng" dirty="0">
                <a:latin typeface="+mj-lt"/>
                <a:cs typeface="Segoe UI Semibold" panose="020B0702040204020203" pitchFamily="34" charset="0"/>
              </a:rPr>
              <a:t>Files</a:t>
            </a:r>
            <a:r>
              <a:rPr lang="en-US" sz="1800" u="sng" dirty="0">
                <a:latin typeface="+mj-lt"/>
                <a:cs typeface="Segoe UI" panose="020B0502040204020203" pitchFamily="34" charset="0"/>
              </a:rPr>
              <a:t> </a:t>
            </a:r>
            <a:r>
              <a:rPr lang="en-US" sz="1800" u="sng" dirty="0">
                <a:latin typeface="+mj-lt"/>
                <a:cs typeface="Segoe UI Semibold" panose="020B0702040204020203" pitchFamily="34" charset="0"/>
              </a:rPr>
              <a:t>and</a:t>
            </a:r>
            <a:r>
              <a:rPr lang="en-US" sz="1800" u="sng" dirty="0">
                <a:latin typeface="+mj-lt"/>
                <a:cs typeface="Segoe UI" panose="020B0502040204020203" pitchFamily="34" charset="0"/>
              </a:rPr>
              <a:t> </a:t>
            </a:r>
            <a:r>
              <a:rPr lang="en-US" sz="1800" u="sng" dirty="0">
                <a:latin typeface="+mj-lt"/>
                <a:cs typeface="Segoe UI Semibold" panose="020B0702040204020203" pitchFamily="34" charset="0"/>
              </a:rPr>
              <a:t>Folders</a:t>
            </a:r>
          </a:p>
          <a:p>
            <a:pPr defTabSz="1097236"/>
            <a:r>
              <a:rPr lang="en-US" sz="1800" dirty="0">
                <a:latin typeface="+mj-lt"/>
              </a:rPr>
              <a:t>List</a:t>
            </a:r>
          </a:p>
          <a:p>
            <a:pPr defTabSz="1097236"/>
            <a:r>
              <a:rPr lang="en-US" sz="1800" dirty="0">
                <a:latin typeface="+mj-lt"/>
              </a:rPr>
              <a:t>Create</a:t>
            </a:r>
          </a:p>
          <a:p>
            <a:pPr defTabSz="1097236"/>
            <a:r>
              <a:rPr lang="en-US" sz="1800" dirty="0">
                <a:latin typeface="+mj-lt"/>
              </a:rPr>
              <a:t>Move</a:t>
            </a:r>
          </a:p>
          <a:p>
            <a:pPr defTabSz="1097236"/>
            <a:r>
              <a:rPr lang="en-US" sz="1800" dirty="0">
                <a:latin typeface="+mj-lt"/>
              </a:rPr>
              <a:t>Delete</a:t>
            </a:r>
          </a:p>
          <a:p>
            <a:pPr defTabSz="1097236"/>
            <a:r>
              <a:rPr lang="en-US" sz="1800" dirty="0">
                <a:latin typeface="+mj-lt"/>
              </a:rPr>
              <a:t>Exists</a:t>
            </a:r>
          </a:p>
          <a:p>
            <a:pPr marL="0" indent="0" defTabSz="1097236">
              <a:buNone/>
            </a:pPr>
            <a:endParaRPr lang="en-US" sz="1800" dirty="0">
              <a:latin typeface="+mj-lt"/>
            </a:endParaRPr>
          </a:p>
        </p:txBody>
      </p:sp>
      <p:sp>
        <p:nvSpPr>
          <p:cNvPr id="5" name="Content Placeholder 6"/>
          <p:cNvSpPr txBox="1">
            <a:spLocks/>
          </p:cNvSpPr>
          <p:nvPr/>
        </p:nvSpPr>
        <p:spPr>
          <a:xfrm>
            <a:off x="7772400" y="1924050"/>
            <a:ext cx="2971800" cy="5353050"/>
          </a:xfrm>
          <a:prstGeom prst="rect">
            <a:avLst/>
          </a:prstGeom>
        </p:spPr>
        <p:txBody>
          <a:bodyPr vert="horz" lIns="91440" tIns="45720" rIns="91440" bIns="45720"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defTabSz="1097236">
              <a:buNone/>
            </a:pPr>
            <a:r>
              <a:rPr lang="en-US" sz="1800" u="sng" dirty="0">
                <a:latin typeface="+mj-lt"/>
                <a:cs typeface="Segoe UI Semibold" panose="020B0702040204020203" pitchFamily="34" charset="0"/>
              </a:rPr>
              <a:t>Security</a:t>
            </a:r>
          </a:p>
          <a:p>
            <a:pPr defTabSz="1097236"/>
            <a:r>
              <a:rPr lang="en-US" sz="1800" dirty="0">
                <a:latin typeface="+mj-lt"/>
              </a:rPr>
              <a:t>Get ACLs</a:t>
            </a:r>
          </a:p>
          <a:p>
            <a:pPr defTabSz="1097236"/>
            <a:r>
              <a:rPr lang="en-US" sz="1800" dirty="0">
                <a:latin typeface="+mj-lt"/>
              </a:rPr>
              <a:t>Update ACLs</a:t>
            </a:r>
          </a:p>
          <a:p>
            <a:pPr defTabSz="1097236"/>
            <a:r>
              <a:rPr lang="en-US" sz="1800" dirty="0">
                <a:latin typeface="+mj-lt"/>
              </a:rPr>
              <a:t>Get Owner</a:t>
            </a:r>
          </a:p>
          <a:p>
            <a:pPr defTabSz="1097236"/>
            <a:r>
              <a:rPr lang="en-US" sz="1800" dirty="0">
                <a:latin typeface="+mj-lt"/>
              </a:rPr>
              <a:t>Set Owner</a:t>
            </a:r>
          </a:p>
          <a:p>
            <a:pPr marL="0" indent="0" defTabSz="1097236">
              <a:buNone/>
            </a:pPr>
            <a:endParaRPr lang="en-US" sz="1800" dirty="0">
              <a:latin typeface="+mj-lt"/>
            </a:endParaRPr>
          </a:p>
          <a:p>
            <a:pPr marL="0" indent="0" defTabSz="1097236">
              <a:buNone/>
            </a:pPr>
            <a:r>
              <a:rPr lang="en-US" sz="1800" u="sng" dirty="0">
                <a:latin typeface="+mj-lt"/>
                <a:cs typeface="Segoe UI Semibold" panose="020B0702040204020203" pitchFamily="34" charset="0"/>
              </a:rPr>
              <a:t>File</a:t>
            </a:r>
            <a:r>
              <a:rPr lang="en-US" sz="1800" u="sng" dirty="0">
                <a:latin typeface="+mj-lt"/>
                <a:cs typeface="Segoe UI" panose="020B0502040204020203" pitchFamily="34" charset="0"/>
              </a:rPr>
              <a:t> </a:t>
            </a:r>
            <a:r>
              <a:rPr lang="en-US" sz="1800" u="sng" dirty="0">
                <a:latin typeface="+mj-lt"/>
                <a:cs typeface="Segoe UI Semibold" panose="020B0702040204020203" pitchFamily="34" charset="0"/>
              </a:rPr>
              <a:t>Content</a:t>
            </a:r>
          </a:p>
          <a:p>
            <a:pPr defTabSz="1097236"/>
            <a:r>
              <a:rPr lang="en-US" sz="1800" dirty="0">
                <a:latin typeface="+mj-lt"/>
              </a:rPr>
              <a:t>Set content</a:t>
            </a:r>
          </a:p>
          <a:p>
            <a:pPr defTabSz="1097236"/>
            <a:r>
              <a:rPr lang="en-US" sz="1800" dirty="0">
                <a:latin typeface="+mj-lt"/>
              </a:rPr>
              <a:t>Append content</a:t>
            </a:r>
          </a:p>
          <a:p>
            <a:pPr defTabSz="1097236"/>
            <a:r>
              <a:rPr lang="en-US" sz="1800" dirty="0">
                <a:latin typeface="+mj-lt"/>
              </a:rPr>
              <a:t>Get content</a:t>
            </a:r>
          </a:p>
          <a:p>
            <a:pPr defTabSz="1097236"/>
            <a:r>
              <a:rPr lang="en-US" sz="1800" dirty="0">
                <a:latin typeface="+mj-lt"/>
              </a:rPr>
              <a:t>Merge files</a:t>
            </a:r>
          </a:p>
          <a:p>
            <a:pPr marL="0" indent="0" defTabSz="1097236">
              <a:buNone/>
            </a:pPr>
            <a:endParaRPr lang="en-US" sz="1800" dirty="0">
              <a:latin typeface="+mj-lt"/>
            </a:endParaRPr>
          </a:p>
          <a:p>
            <a:pPr marL="0" indent="0" defTabSz="1097236">
              <a:buNone/>
            </a:pPr>
            <a:endParaRPr lang="en-US" sz="1800" dirty="0">
              <a:latin typeface="+mj-lt"/>
            </a:endParaRPr>
          </a:p>
        </p:txBody>
      </p:sp>
    </p:spTree>
    <p:extLst>
      <p:ext uri="{BB962C8B-B14F-4D97-AF65-F5344CB8AC3E}">
        <p14:creationId xmlns:p14="http://schemas.microsoft.com/office/powerpoint/2010/main" val="331944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.NET SDKs</a:t>
            </a:r>
          </a:p>
        </p:txBody>
      </p:sp>
      <p:sp>
        <p:nvSpPr>
          <p:cNvPr id="3" name="Rectangle 2"/>
          <p:cNvSpPr/>
          <p:nvPr/>
        </p:nvSpPr>
        <p:spPr>
          <a:xfrm>
            <a:off x="228601" y="1600199"/>
            <a:ext cx="3212166" cy="2774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defTabSz="685772"/>
            <a:r>
              <a:rPr lang="en-US" sz="3600" kern="0" dirty="0">
                <a:solidFill>
                  <a:schemeClr val="tx1"/>
                </a:solidFill>
                <a:latin typeface="+mj-lt"/>
              </a:rPr>
              <a:t>Analytics</a:t>
            </a:r>
          </a:p>
        </p:txBody>
      </p:sp>
      <p:sp>
        <p:nvSpPr>
          <p:cNvPr id="5" name="Rectangle 4"/>
          <p:cNvSpPr/>
          <p:nvPr/>
        </p:nvSpPr>
        <p:spPr>
          <a:xfrm>
            <a:off x="3657601" y="1600200"/>
            <a:ext cx="6724895" cy="2774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72"/>
            <a:r>
              <a:rPr lang="en-US" sz="1400" u="sng" kern="0" dirty="0">
                <a:solidFill>
                  <a:schemeClr val="tx1"/>
                </a:solidFill>
                <a:latin typeface="+mj-lt"/>
              </a:rPr>
              <a:t>NuGet (nuget.org)</a:t>
            </a:r>
          </a:p>
          <a:p>
            <a:pPr marL="285750" indent="-285750" defTabSz="685772">
              <a:buFont typeface="Arial" panose="020B0604020202020204" pitchFamily="34" charset="0"/>
              <a:buChar char="•"/>
            </a:pPr>
            <a:r>
              <a:rPr lang="en-US" sz="1400" kern="0" dirty="0" err="1">
                <a:solidFill>
                  <a:schemeClr val="tx1"/>
                </a:solidFill>
                <a:latin typeface="+mj-lt"/>
              </a:rPr>
              <a:t>Microsoft.Azure.Management.DataLake.Analytics</a:t>
            </a:r>
            <a:endParaRPr lang="en-US" sz="1400" kern="0" dirty="0">
              <a:solidFill>
                <a:schemeClr val="tx1"/>
              </a:solidFill>
              <a:latin typeface="+mj-lt"/>
            </a:endParaRPr>
          </a:p>
          <a:p>
            <a:pPr defTabSz="685772"/>
            <a:endParaRPr lang="en-US" sz="1400" kern="0" dirty="0">
              <a:solidFill>
                <a:schemeClr val="tx1"/>
              </a:solidFill>
              <a:latin typeface="+mj-lt"/>
            </a:endParaRPr>
          </a:p>
          <a:p>
            <a:pPr defTabSz="685772"/>
            <a:r>
              <a:rPr lang="en-US" sz="1400" u="sng" kern="0" dirty="0">
                <a:solidFill>
                  <a:schemeClr val="tx1"/>
                </a:solidFill>
                <a:latin typeface="+mj-lt"/>
              </a:rPr>
              <a:t>NPM (npmjs.com)</a:t>
            </a:r>
          </a:p>
          <a:p>
            <a:pPr marL="285750" indent="-285750" defTabSz="685772">
              <a:buFont typeface="Arial" panose="020B0604020202020204" pitchFamily="34" charset="0"/>
              <a:buChar char="•"/>
            </a:pPr>
            <a:r>
              <a:rPr lang="en-US" sz="1400" kern="0" dirty="0">
                <a:solidFill>
                  <a:schemeClr val="tx1"/>
                </a:solidFill>
                <a:latin typeface="+mj-lt"/>
              </a:rPr>
              <a:t>azure-arm-</a:t>
            </a:r>
            <a:r>
              <a:rPr lang="en-US" sz="1400" kern="0" dirty="0" err="1">
                <a:solidFill>
                  <a:schemeClr val="tx1"/>
                </a:solidFill>
                <a:latin typeface="+mj-lt"/>
              </a:rPr>
              <a:t>datalake</a:t>
            </a:r>
            <a:r>
              <a:rPr lang="en-US" sz="1400" kern="0" dirty="0">
                <a:solidFill>
                  <a:schemeClr val="tx1"/>
                </a:solidFill>
                <a:latin typeface="+mj-lt"/>
              </a:rPr>
              <a:t>-analytics</a:t>
            </a:r>
          </a:p>
          <a:p>
            <a:pPr defTabSz="685772"/>
            <a:endParaRPr lang="en-US" sz="1400" kern="0" dirty="0">
              <a:solidFill>
                <a:schemeClr val="tx1"/>
              </a:solidFill>
              <a:latin typeface="+mj-lt"/>
            </a:endParaRPr>
          </a:p>
          <a:p>
            <a:pPr defTabSz="685772"/>
            <a:r>
              <a:rPr lang="en-US" sz="1400" u="sng" kern="0" dirty="0">
                <a:solidFill>
                  <a:schemeClr val="tx1"/>
                </a:solidFill>
                <a:latin typeface="+mj-lt"/>
              </a:rPr>
              <a:t>Maven (maven.org)</a:t>
            </a:r>
          </a:p>
          <a:p>
            <a:pPr marL="285750" indent="-285750" defTabSz="685772">
              <a:buFont typeface="Arial" panose="020B0604020202020204" pitchFamily="34" charset="0"/>
              <a:buChar char="•"/>
            </a:pPr>
            <a:r>
              <a:rPr lang="en-US" sz="1400" kern="0" dirty="0">
                <a:solidFill>
                  <a:schemeClr val="tx1"/>
                </a:solidFill>
                <a:latin typeface="+mj-lt"/>
              </a:rPr>
              <a:t>azure-</a:t>
            </a:r>
            <a:r>
              <a:rPr lang="en-US" sz="1400" kern="0" dirty="0" err="1">
                <a:solidFill>
                  <a:schemeClr val="tx1"/>
                </a:solidFill>
                <a:latin typeface="+mj-lt"/>
              </a:rPr>
              <a:t>mgmt</a:t>
            </a:r>
            <a:r>
              <a:rPr lang="en-US" sz="1400" kern="0" dirty="0">
                <a:solidFill>
                  <a:schemeClr val="tx1"/>
                </a:solidFill>
                <a:latin typeface="+mj-lt"/>
              </a:rPr>
              <a:t>-</a:t>
            </a:r>
            <a:r>
              <a:rPr lang="en-US" sz="1400" kern="0" dirty="0" err="1">
                <a:solidFill>
                  <a:schemeClr val="tx1"/>
                </a:solidFill>
                <a:latin typeface="+mj-lt"/>
              </a:rPr>
              <a:t>datalake</a:t>
            </a:r>
            <a:r>
              <a:rPr lang="en-US" sz="1400" kern="0" dirty="0">
                <a:solidFill>
                  <a:schemeClr val="tx1"/>
                </a:solidFill>
                <a:latin typeface="+mj-lt"/>
              </a:rPr>
              <a:t>-analytics</a:t>
            </a:r>
          </a:p>
          <a:p>
            <a:pPr marL="285750" indent="-285750" defTabSz="685772">
              <a:buFont typeface="Arial" panose="020B0604020202020204" pitchFamily="34" charset="0"/>
              <a:buChar char="•"/>
            </a:pPr>
            <a:r>
              <a:rPr lang="en-US" sz="1400" kern="0" dirty="0">
                <a:solidFill>
                  <a:schemeClr val="tx1"/>
                </a:solidFill>
                <a:latin typeface="+mj-lt"/>
              </a:rPr>
              <a:t>azure-</a:t>
            </a:r>
            <a:r>
              <a:rPr lang="en-US" sz="1400" kern="0" dirty="0" err="1">
                <a:solidFill>
                  <a:schemeClr val="tx1"/>
                </a:solidFill>
                <a:latin typeface="+mj-lt"/>
              </a:rPr>
              <a:t>mgmt</a:t>
            </a:r>
            <a:r>
              <a:rPr lang="en-US" sz="1400" kern="0" dirty="0">
                <a:solidFill>
                  <a:schemeClr val="tx1"/>
                </a:solidFill>
                <a:latin typeface="+mj-lt"/>
              </a:rPr>
              <a:t>-</a:t>
            </a:r>
            <a:r>
              <a:rPr lang="en-US" sz="1400" kern="0" dirty="0" err="1">
                <a:solidFill>
                  <a:schemeClr val="tx1"/>
                </a:solidFill>
                <a:latin typeface="+mj-lt"/>
              </a:rPr>
              <a:t>datalake</a:t>
            </a:r>
            <a:r>
              <a:rPr lang="en-US" sz="1400" kern="0" dirty="0">
                <a:solidFill>
                  <a:schemeClr val="tx1"/>
                </a:solidFill>
                <a:latin typeface="+mj-lt"/>
              </a:rPr>
              <a:t>-store</a:t>
            </a:r>
          </a:p>
          <a:p>
            <a:pPr defTabSz="685772"/>
            <a:endParaRPr lang="en-US" sz="1400" kern="0" dirty="0">
              <a:solidFill>
                <a:schemeClr val="tx1"/>
              </a:solidFill>
              <a:latin typeface="+mj-lt"/>
            </a:endParaRPr>
          </a:p>
          <a:p>
            <a:pPr defTabSz="685772"/>
            <a:endParaRPr lang="en-US" sz="1400" kern="0" dirty="0">
              <a:solidFill>
                <a:schemeClr val="tx1"/>
              </a:solidFill>
              <a:latin typeface="+mj-lt"/>
            </a:endParaRPr>
          </a:p>
        </p:txBody>
      </p:sp>
      <p:sp>
        <p:nvSpPr>
          <p:cNvPr id="6" name="Rectangle 5"/>
          <p:cNvSpPr/>
          <p:nvPr/>
        </p:nvSpPr>
        <p:spPr>
          <a:xfrm>
            <a:off x="3657601" y="4628828"/>
            <a:ext cx="6724895" cy="3205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72"/>
            <a:r>
              <a:rPr lang="en-US" sz="1400" u="sng" kern="0" dirty="0">
                <a:solidFill>
                  <a:schemeClr val="tx1"/>
                </a:solidFill>
                <a:latin typeface="+mj-lt"/>
              </a:rPr>
              <a:t>NuGet (nuget.org)</a:t>
            </a:r>
          </a:p>
          <a:p>
            <a:pPr marL="285750" indent="-285750" defTabSz="685772">
              <a:buFont typeface="Arial" panose="020B0604020202020204" pitchFamily="34" charset="0"/>
              <a:buChar char="•"/>
            </a:pPr>
            <a:r>
              <a:rPr lang="en-US" sz="1400" kern="0" dirty="0" err="1">
                <a:solidFill>
                  <a:schemeClr val="tx1"/>
                </a:solidFill>
                <a:latin typeface="+mj-lt"/>
              </a:rPr>
              <a:t>Microsoft.Azure.Management.DataLake.Store</a:t>
            </a:r>
            <a:endParaRPr lang="en-US" sz="1400" kern="0" dirty="0">
              <a:solidFill>
                <a:schemeClr val="tx1"/>
              </a:solidFill>
              <a:latin typeface="+mj-lt"/>
            </a:endParaRPr>
          </a:p>
          <a:p>
            <a:pPr marL="285750" indent="-285750" defTabSz="685772">
              <a:buFont typeface="Arial" panose="020B0604020202020204" pitchFamily="34" charset="0"/>
              <a:buChar char="•"/>
            </a:pPr>
            <a:r>
              <a:rPr lang="en-US" sz="1400" kern="0" dirty="0" err="1">
                <a:solidFill>
                  <a:schemeClr val="tx1"/>
                </a:solidFill>
                <a:latin typeface="+mj-lt"/>
              </a:rPr>
              <a:t>Microsoft.Azure.Management.DataLake.StoreUploader</a:t>
            </a:r>
            <a:endParaRPr lang="en-US" sz="1400" kern="0" dirty="0">
              <a:solidFill>
                <a:schemeClr val="tx1"/>
              </a:solidFill>
              <a:latin typeface="+mj-lt"/>
            </a:endParaRPr>
          </a:p>
          <a:p>
            <a:pPr defTabSz="685772"/>
            <a:endParaRPr lang="en-US" sz="1400" kern="0" dirty="0">
              <a:solidFill>
                <a:schemeClr val="tx1"/>
              </a:solidFill>
              <a:latin typeface="+mj-lt"/>
            </a:endParaRPr>
          </a:p>
          <a:p>
            <a:pPr defTabSz="685772"/>
            <a:r>
              <a:rPr lang="en-US" sz="1400" u="sng" kern="0" dirty="0">
                <a:solidFill>
                  <a:schemeClr val="tx1"/>
                </a:solidFill>
                <a:latin typeface="+mj-lt"/>
              </a:rPr>
              <a:t>NPM (npmjs.com)</a:t>
            </a:r>
          </a:p>
          <a:p>
            <a:pPr marL="285750" indent="-285750" defTabSz="685772">
              <a:buFont typeface="Arial" panose="020B0604020202020204" pitchFamily="34" charset="0"/>
              <a:buChar char="•"/>
            </a:pPr>
            <a:r>
              <a:rPr lang="en-US" sz="1400" kern="0" dirty="0">
                <a:solidFill>
                  <a:schemeClr val="tx1"/>
                </a:solidFill>
                <a:latin typeface="+mj-lt"/>
              </a:rPr>
              <a:t>azure-arm-</a:t>
            </a:r>
            <a:r>
              <a:rPr lang="en-US" sz="1400" kern="0" dirty="0" err="1">
                <a:solidFill>
                  <a:schemeClr val="tx1"/>
                </a:solidFill>
                <a:latin typeface="+mj-lt"/>
              </a:rPr>
              <a:t>datalake</a:t>
            </a:r>
            <a:r>
              <a:rPr lang="en-US" sz="1400" kern="0" dirty="0">
                <a:solidFill>
                  <a:schemeClr val="tx1"/>
                </a:solidFill>
                <a:latin typeface="+mj-lt"/>
              </a:rPr>
              <a:t>-store</a:t>
            </a:r>
          </a:p>
          <a:p>
            <a:pPr defTabSz="685772"/>
            <a:endParaRPr lang="en-US" sz="1400" kern="0" dirty="0">
              <a:solidFill>
                <a:schemeClr val="tx1"/>
              </a:solidFill>
              <a:latin typeface="+mj-lt"/>
            </a:endParaRPr>
          </a:p>
          <a:p>
            <a:pPr defTabSz="685772"/>
            <a:r>
              <a:rPr lang="en-US" sz="1400" u="sng" kern="0" dirty="0">
                <a:solidFill>
                  <a:schemeClr val="tx1"/>
                </a:solidFill>
                <a:latin typeface="+mj-lt"/>
              </a:rPr>
              <a:t>Maven (maven.org)</a:t>
            </a:r>
          </a:p>
          <a:p>
            <a:pPr marL="285750" indent="-285750" defTabSz="685772">
              <a:buFont typeface="Arial" panose="020B0604020202020204" pitchFamily="34" charset="0"/>
              <a:buChar char="•"/>
            </a:pPr>
            <a:r>
              <a:rPr lang="en-US" sz="1400" kern="0" dirty="0">
                <a:solidFill>
                  <a:schemeClr val="tx1"/>
                </a:solidFill>
                <a:latin typeface="+mj-lt"/>
              </a:rPr>
              <a:t>azure-</a:t>
            </a:r>
            <a:r>
              <a:rPr lang="en-US" sz="1400" kern="0" dirty="0" err="1">
                <a:solidFill>
                  <a:schemeClr val="tx1"/>
                </a:solidFill>
                <a:latin typeface="+mj-lt"/>
              </a:rPr>
              <a:t>mgmt</a:t>
            </a:r>
            <a:r>
              <a:rPr lang="en-US" sz="1400" kern="0" dirty="0">
                <a:solidFill>
                  <a:schemeClr val="tx1"/>
                </a:solidFill>
                <a:latin typeface="+mj-lt"/>
              </a:rPr>
              <a:t>-</a:t>
            </a:r>
            <a:r>
              <a:rPr lang="en-US" sz="1400" kern="0" dirty="0" err="1">
                <a:solidFill>
                  <a:schemeClr val="tx1"/>
                </a:solidFill>
                <a:latin typeface="+mj-lt"/>
              </a:rPr>
              <a:t>datalake</a:t>
            </a:r>
            <a:r>
              <a:rPr lang="en-US" sz="1400" kern="0" dirty="0">
                <a:solidFill>
                  <a:schemeClr val="tx1"/>
                </a:solidFill>
                <a:latin typeface="+mj-lt"/>
              </a:rPr>
              <a:t>-store</a:t>
            </a:r>
          </a:p>
          <a:p>
            <a:pPr defTabSz="685772"/>
            <a:endParaRPr lang="en-US" sz="1400" kern="0" dirty="0">
              <a:solidFill>
                <a:schemeClr val="tx1"/>
              </a:solidFill>
              <a:latin typeface="+mj-lt"/>
            </a:endParaRPr>
          </a:p>
        </p:txBody>
      </p:sp>
      <p:sp>
        <p:nvSpPr>
          <p:cNvPr id="16" name="Rectangle 15"/>
          <p:cNvSpPr/>
          <p:nvPr/>
        </p:nvSpPr>
        <p:spPr>
          <a:xfrm>
            <a:off x="268358" y="4628827"/>
            <a:ext cx="3172409" cy="3205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defTabSz="685772"/>
            <a:r>
              <a:rPr lang="en-US" sz="3600" kern="0" dirty="0">
                <a:solidFill>
                  <a:schemeClr val="tx1"/>
                </a:solidFill>
                <a:latin typeface="+mj-lt"/>
              </a:rPr>
              <a:t>Store</a:t>
            </a:r>
          </a:p>
        </p:txBody>
      </p:sp>
    </p:spTree>
    <p:extLst>
      <p:ext uri="{BB962C8B-B14F-4D97-AF65-F5344CB8AC3E}">
        <p14:creationId xmlns:p14="http://schemas.microsoft.com/office/powerpoint/2010/main" val="355974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High-Performance, Multipart Uploader</a:t>
            </a:r>
          </a:p>
        </p:txBody>
      </p:sp>
      <p:sp>
        <p:nvSpPr>
          <p:cNvPr id="3" name="Text Placeholder 2"/>
          <p:cNvSpPr>
            <a:spLocks noGrp="1"/>
          </p:cNvSpPr>
          <p:nvPr>
            <p:ph idx="1"/>
          </p:nvPr>
        </p:nvSpPr>
        <p:spPr/>
        <p:txBody>
          <a:bodyPr>
            <a:normAutofit/>
          </a:bodyPr>
          <a:lstStyle/>
          <a:p>
            <a:r>
              <a:rPr lang="en-GB" sz="2000" dirty="0">
                <a:latin typeface="+mj-lt"/>
              </a:rPr>
              <a:t>Hand-written uploader – Uploads multiple parts of the same file in parallel using multiple threads</a:t>
            </a:r>
          </a:p>
          <a:p>
            <a:r>
              <a:rPr lang="en-GB" sz="2000" dirty="0">
                <a:latin typeface="+mj-lt"/>
              </a:rPr>
              <a:t>MUCH Faster than serial upload</a:t>
            </a:r>
          </a:p>
          <a:p>
            <a:r>
              <a:rPr lang="en-GB" sz="2000" dirty="0">
                <a:latin typeface="+mj-lt"/>
              </a:rPr>
              <a:t>Used by:</a:t>
            </a:r>
          </a:p>
          <a:p>
            <a:pPr lvl="1"/>
            <a:r>
              <a:rPr lang="en-GB" sz="1400" dirty="0">
                <a:latin typeface="+mj-lt"/>
              </a:rPr>
              <a:t>ADL Tools for Visual Studio</a:t>
            </a:r>
          </a:p>
          <a:p>
            <a:pPr lvl="1"/>
            <a:r>
              <a:rPr lang="en-GB" sz="1400" dirty="0">
                <a:latin typeface="+mj-lt"/>
              </a:rPr>
              <a:t>ADL PowerShell cmdlets</a:t>
            </a:r>
            <a:endParaRPr lang="en-GB" sz="2000" dirty="0">
              <a:latin typeface="+mj-lt"/>
            </a:endParaRPr>
          </a:p>
          <a:p>
            <a:r>
              <a:rPr lang="en-GB" sz="2000" dirty="0">
                <a:latin typeface="+mj-lt"/>
              </a:rPr>
              <a:t>Available for .NET SDK and the Python SDK</a:t>
            </a:r>
          </a:p>
          <a:p>
            <a:pPr marL="0" indent="0">
              <a:buNone/>
            </a:pPr>
            <a:endParaRPr lang="en-GB" sz="2000" dirty="0">
              <a:latin typeface="+mj-lt"/>
            </a:endParaRPr>
          </a:p>
          <a:p>
            <a:pPr marL="0" indent="0">
              <a:buNone/>
            </a:pPr>
            <a:r>
              <a:rPr lang="en-GB" sz="2000" dirty="0">
                <a:latin typeface="+mj-lt"/>
              </a:rPr>
              <a:t>Futures</a:t>
            </a:r>
          </a:p>
          <a:p>
            <a:r>
              <a:rPr lang="en-GB" sz="1800" dirty="0">
                <a:latin typeface="+mj-lt"/>
              </a:rPr>
              <a:t>Java SDK Support coming</a:t>
            </a:r>
          </a:p>
          <a:p>
            <a:pPr marL="0" indent="0">
              <a:buNone/>
            </a:pPr>
            <a:endParaRPr lang="en-GB" sz="1800" dirty="0">
              <a:latin typeface="+mj-lt"/>
            </a:endParaRPr>
          </a:p>
        </p:txBody>
      </p:sp>
    </p:spTree>
    <p:extLst>
      <p:ext uri="{BB962C8B-B14F-4D97-AF65-F5344CB8AC3E}">
        <p14:creationId xmlns:p14="http://schemas.microsoft.com/office/powerpoint/2010/main" val="345736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SDKs</a:t>
            </a:r>
          </a:p>
        </p:txBody>
      </p:sp>
      <p:sp>
        <p:nvSpPr>
          <p:cNvPr id="3" name="Text Placeholder 2"/>
          <p:cNvSpPr>
            <a:spLocks noGrp="1"/>
          </p:cNvSpPr>
          <p:nvPr>
            <p:ph idx="1"/>
          </p:nvPr>
        </p:nvSpPr>
        <p:spPr/>
        <p:txBody>
          <a:bodyPr>
            <a:normAutofit/>
          </a:bodyPr>
          <a:lstStyle/>
          <a:p>
            <a:pPr marL="0" indent="0">
              <a:buNone/>
            </a:pPr>
            <a:endParaRPr lang="en-GB" sz="3200" dirty="0">
              <a:latin typeface="+mj-lt"/>
              <a:cs typeface="Segoe UI Semibold" panose="020B0702040204020203" pitchFamily="34" charset="0"/>
            </a:endParaRPr>
          </a:p>
          <a:p>
            <a:pPr marL="0" indent="0">
              <a:buNone/>
            </a:pPr>
            <a:r>
              <a:rPr lang="en-GB" sz="3200" dirty="0">
                <a:latin typeface="+mj-lt"/>
                <a:cs typeface="Segoe UI Semibold" panose="020B0702040204020203" pitchFamily="34" charset="0"/>
              </a:rPr>
              <a:t>Workflow</a:t>
            </a:r>
          </a:p>
          <a:p>
            <a:pPr marL="0" indent="0">
              <a:buNone/>
            </a:pPr>
            <a:endParaRPr lang="en-GB" sz="3200" dirty="0">
              <a:latin typeface="+mj-lt"/>
              <a:cs typeface="Segoe UI Semibold" panose="020B0702040204020203" pitchFamily="34" charset="0"/>
            </a:endParaRPr>
          </a:p>
          <a:p>
            <a:pPr marL="891399" indent="-891399">
              <a:buFont typeface="+mj-lt"/>
              <a:buAutoNum type="arabicPeriod"/>
            </a:pPr>
            <a:r>
              <a:rPr lang="en-GB" sz="3200" dirty="0">
                <a:latin typeface="+mj-lt"/>
              </a:rPr>
              <a:t>Authenticate - Get an OAuth token from Azure Active Directory (Azure AD, AAD). ADL Uses OAuth V2.</a:t>
            </a:r>
          </a:p>
          <a:p>
            <a:pPr marL="891399" indent="-891399">
              <a:buFont typeface="+mj-lt"/>
              <a:buAutoNum type="arabicPeriod"/>
            </a:pPr>
            <a:r>
              <a:rPr lang="en-GB" sz="3200" dirty="0">
                <a:latin typeface="+mj-lt"/>
              </a:rPr>
              <a:t>Setup - Create a service client object</a:t>
            </a:r>
          </a:p>
          <a:p>
            <a:pPr marL="891399" indent="-891399">
              <a:buFont typeface="+mj-lt"/>
              <a:buAutoNum type="arabicPeriod"/>
            </a:pPr>
            <a:r>
              <a:rPr lang="en-GB" sz="3200" dirty="0">
                <a:latin typeface="+mj-lt"/>
              </a:rPr>
              <a:t>Do work - Call methods on the client object</a:t>
            </a:r>
          </a:p>
          <a:p>
            <a:endParaRPr lang="en-GB" sz="3200" dirty="0">
              <a:latin typeface="+mj-lt"/>
            </a:endParaRPr>
          </a:p>
        </p:txBody>
      </p:sp>
    </p:spTree>
    <p:extLst>
      <p:ext uri="{BB962C8B-B14F-4D97-AF65-F5344CB8AC3E}">
        <p14:creationId xmlns:p14="http://schemas.microsoft.com/office/powerpoint/2010/main" val="294654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Getting that OAuth Token</a:t>
            </a:r>
          </a:p>
        </p:txBody>
      </p:sp>
      <p:sp>
        <p:nvSpPr>
          <p:cNvPr id="3" name="Text Placeholder 2"/>
          <p:cNvSpPr>
            <a:spLocks noGrp="1"/>
          </p:cNvSpPr>
          <p:nvPr>
            <p:ph idx="1"/>
          </p:nvPr>
        </p:nvSpPr>
        <p:spPr/>
        <p:txBody>
          <a:bodyPr>
            <a:normAutofit/>
          </a:bodyPr>
          <a:lstStyle/>
          <a:p>
            <a:r>
              <a:rPr lang="en-GB" sz="4400" dirty="0">
                <a:latin typeface="+mj-lt"/>
              </a:rPr>
              <a:t>You need to provide</a:t>
            </a:r>
          </a:p>
          <a:p>
            <a:pPr lvl="1"/>
            <a:r>
              <a:rPr lang="en-GB" sz="3600" dirty="0">
                <a:latin typeface="+mj-lt"/>
              </a:rPr>
              <a:t>Subscription name or ID</a:t>
            </a:r>
          </a:p>
          <a:p>
            <a:pPr lvl="1"/>
            <a:r>
              <a:rPr lang="en-GB" sz="3600" dirty="0">
                <a:latin typeface="+mj-lt"/>
              </a:rPr>
              <a:t>Tenant name or ID</a:t>
            </a:r>
          </a:p>
          <a:p>
            <a:pPr lvl="1"/>
            <a:r>
              <a:rPr lang="en-GB" sz="3600" dirty="0">
                <a:latin typeface="+mj-lt"/>
              </a:rPr>
              <a:t>Client ID</a:t>
            </a:r>
          </a:p>
          <a:p>
            <a:pPr lvl="1"/>
            <a:endParaRPr lang="en-GB" sz="3600" dirty="0">
              <a:latin typeface="+mj-lt"/>
            </a:endParaRPr>
          </a:p>
        </p:txBody>
      </p:sp>
    </p:spTree>
    <p:extLst>
      <p:ext uri="{BB962C8B-B14F-4D97-AF65-F5344CB8AC3E}">
        <p14:creationId xmlns:p14="http://schemas.microsoft.com/office/powerpoint/2010/main" val="1577525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1FCF0C-B627-4E97-ACE8-FB8B7FF3E2E8}">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7c1680aa-5e06-422e-aab8-bad973cd1e4d"/>
    <ds:schemaRef ds:uri="http://www.w3.org/XML/1998/namespace"/>
  </ds:schemaRefs>
</ds:datastoreItem>
</file>

<file path=customXml/itemProps2.xml><?xml version="1.0" encoding="utf-8"?>
<ds:datastoreItem xmlns:ds="http://schemas.openxmlformats.org/officeDocument/2006/customXml" ds:itemID="{09E7F699-D94D-4B3F-8A08-1752833F2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997319-79BB-4210-A628-CFD3123973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20734</TotalTime>
  <Words>2449</Words>
  <Application>Microsoft Office PowerPoint</Application>
  <PresentationFormat>Custom</PresentationFormat>
  <Paragraphs>270</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Segoe UI</vt:lpstr>
      <vt:lpstr>Segoe UI Light</vt:lpstr>
      <vt:lpstr>Segoe UI Semibold</vt:lpstr>
      <vt:lpstr>Office Theme</vt:lpstr>
      <vt:lpstr>PowerPoint Presentation</vt:lpstr>
      <vt:lpstr>Overview</vt:lpstr>
      <vt:lpstr>REST API endpoints</vt:lpstr>
      <vt:lpstr>Data Lake Analytics API feature set (not exhaustive)</vt:lpstr>
      <vt:lpstr>Data Lake Store feature set (not exhaustive)</vt:lpstr>
      <vt:lpstr>.NET SDKs</vt:lpstr>
      <vt:lpstr>High-Performance, Multipart Uploader</vt:lpstr>
      <vt:lpstr>Using the SDKs</vt:lpstr>
      <vt:lpstr>Getting that OAuth Token</vt:lpstr>
      <vt:lpstr>Getting that OAuth Token</vt:lpstr>
      <vt:lpstr>Authenticating with AAD (C#) (Getting the OAuth tokens)</vt:lpstr>
      <vt:lpstr>Instantiating the service client objects (C#)</vt:lpstr>
      <vt:lpstr>Using the service client object (C#)</vt:lpstr>
      <vt:lpstr>Sample usage of the SDKs here</vt:lpstr>
      <vt:lpstr>Demo &amp; Lab: Using Azure  .NET SDK for ADL </vt:lpstr>
      <vt:lpstr>Azure PowerShell Cmdlets</vt:lpstr>
      <vt:lpstr>Azure CLI Commands</vt:lpstr>
      <vt:lpstr>POwerShell Tips</vt:lpstr>
      <vt:lpstr>Saving and Loading your AzureRm Progile</vt:lpstr>
      <vt:lpstr>Demo &amp; Lab: Using Azure PowerShell with Azure Data Lake </vt:lpstr>
      <vt:lpstr>Demo &amp; Lab: Using Azure  PowerShell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Microsoft Big Data Sandbox</dc:title>
  <dc:creator>Saveen Reddy</dc:creator>
  <cp:lastModifiedBy>Saveen Reddy</cp:lastModifiedBy>
  <cp:revision>347</cp:revision>
  <dcterms:created xsi:type="dcterms:W3CDTF">2015-05-09T18:34:36Z</dcterms:created>
  <dcterms:modified xsi:type="dcterms:W3CDTF">2017-01-09T04:24:03Z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ies>
</file>