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97" r:id="rId5"/>
  </p:sldMasterIdLst>
  <p:notesMasterIdLst>
    <p:notesMasterId r:id="rId20"/>
  </p:notesMasterIdLst>
  <p:sldIdLst>
    <p:sldId id="735" r:id="rId6"/>
    <p:sldId id="736" r:id="rId7"/>
    <p:sldId id="754" r:id="rId8"/>
    <p:sldId id="755" r:id="rId9"/>
    <p:sldId id="757" r:id="rId10"/>
    <p:sldId id="758" r:id="rId11"/>
    <p:sldId id="753" r:id="rId12"/>
    <p:sldId id="696" r:id="rId13"/>
    <p:sldId id="762" r:id="rId14"/>
    <p:sldId id="764" r:id="rId15"/>
    <p:sldId id="763" r:id="rId16"/>
    <p:sldId id="737" r:id="rId17"/>
    <p:sldId id="730" r:id="rId18"/>
    <p:sldId id="731" r:id="rId19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Lee" initials="JL" lastIdx="1" clrIdx="0">
    <p:extLst/>
  </p:cmAuthor>
  <p:cmAuthor id="2" name="Christopher Bartlett" initials="CB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1"/>
    <a:srgbClr val="00B0F0"/>
    <a:srgbClr val="F44610"/>
    <a:srgbClr val="E74B3C"/>
    <a:srgbClr val="95A5A5"/>
    <a:srgbClr val="FE5E5E"/>
    <a:srgbClr val="808B8D"/>
    <a:srgbClr val="005465"/>
    <a:srgbClr val="2A80B9"/>
    <a:srgbClr val="C1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3515" autoAdjust="0"/>
  </p:normalViewPr>
  <p:slideViewPr>
    <p:cSldViewPr>
      <p:cViewPr varScale="1">
        <p:scale>
          <a:sx n="62" d="100"/>
          <a:sy n="62" d="100"/>
        </p:scale>
        <p:origin x="34" y="5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866" y="43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2292-60DC-483A-AC7A-576B26DABB3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FD610-1DA2-4DE2-BEB7-46AD4E3C5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5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Build 2015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3146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2/3/2017 5:18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6245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Build 2015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3146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2/3/2017 5:18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56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791450"/>
            <a:ext cx="3291840" cy="438150"/>
          </a:xfrm>
          <a:prstGeom prst="rect">
            <a:avLst/>
          </a:prstGeom>
        </p:spPr>
        <p:txBody>
          <a:bodyPr/>
          <a:lstStyle/>
          <a:p>
            <a:fld id="{F53AE9E0-A031-482F-8964-CDA6FF26DD6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781925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D22A-FBB2-4BFF-B227-90CB6661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7047996" y="364684"/>
            <a:ext cx="7348961" cy="746893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9692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451460" y="3824881"/>
            <a:ext cx="6562248" cy="548548"/>
          </a:xfrm>
        </p:spPr>
        <p:txBody>
          <a:bodyPr anchor="ctr">
            <a:spAutoFit/>
          </a:bodyPr>
          <a:lstStyle>
            <a:lvl1pPr>
              <a:spcBef>
                <a:spcPts val="2118"/>
              </a:spcBef>
              <a:defRPr lang="en-US" sz="3294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3749" y="364684"/>
            <a:ext cx="6676498" cy="74689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265662" y="7274119"/>
            <a:ext cx="1826884" cy="39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0" y="581158"/>
            <a:ext cx="8401293" cy="15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8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735" y="5171985"/>
            <a:ext cx="14626665" cy="3061352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6875434"/>
            <a:ext cx="14626666" cy="135790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736" y="4012071"/>
            <a:ext cx="14622932" cy="332471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74"/>
            <a:ext cx="14629653" cy="823034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5325" y="4652725"/>
            <a:ext cx="7528101" cy="215359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23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164" y="2491009"/>
            <a:ext cx="11832732" cy="2161723"/>
          </a:xfrm>
          <a:noFill/>
        </p:spPr>
        <p:txBody>
          <a:bodyPr lIns="146304" tIns="91440" rIns="146304" bIns="91440" anchor="t" anchorCtr="0"/>
          <a:lstStyle>
            <a:lvl1pPr>
              <a:defRPr sz="7058" spc="-11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187" y="7274119"/>
            <a:ext cx="1826884" cy="39140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735" y="5171985"/>
            <a:ext cx="14626665" cy="30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23087" y="349283"/>
            <a:ext cx="4302839" cy="510524"/>
          </a:xfrm>
        </p:spPr>
        <p:txBody>
          <a:bodyPr/>
          <a:lstStyle>
            <a:lvl1pPr marL="0" indent="0">
              <a:buNone/>
              <a:defRPr sz="2353">
                <a:latin typeface="+mn-lt"/>
              </a:defRPr>
            </a:lvl1pPr>
            <a:lvl2pPr marL="403388" indent="0">
              <a:buNone/>
              <a:defRPr sz="2353"/>
            </a:lvl2pPr>
            <a:lvl3pPr marL="672313" indent="0">
              <a:buNone/>
              <a:defRPr sz="2353"/>
            </a:lvl3pPr>
            <a:lvl4pPr marL="941238" indent="0">
              <a:buNone/>
              <a:defRPr sz="2353"/>
            </a:lvl4pPr>
            <a:lvl5pPr marL="1210163" indent="0">
              <a:buNone/>
              <a:defRPr sz="2353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004476" y="349283"/>
            <a:ext cx="4302839" cy="510524"/>
          </a:xfrm>
        </p:spPr>
        <p:txBody>
          <a:bodyPr/>
          <a:lstStyle>
            <a:lvl1pPr marL="0" indent="0" algn="r">
              <a:buNone/>
              <a:defRPr sz="2353">
                <a:latin typeface="+mn-lt"/>
              </a:defRPr>
            </a:lvl1pPr>
            <a:lvl2pPr marL="403388" indent="0">
              <a:buNone/>
              <a:defRPr sz="2353"/>
            </a:lvl2pPr>
            <a:lvl3pPr marL="672313" indent="0">
              <a:buNone/>
              <a:defRPr sz="2353"/>
            </a:lvl3pPr>
            <a:lvl4pPr marL="941238" indent="0">
              <a:buNone/>
              <a:defRPr sz="2353"/>
            </a:lvl4pPr>
            <a:lvl5pPr marL="1210163" indent="0">
              <a:buNone/>
              <a:defRPr sz="2353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1081168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/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735" y="5171985"/>
            <a:ext cx="14626665" cy="3061352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6875434"/>
            <a:ext cx="14626666" cy="135790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736" y="4012071"/>
            <a:ext cx="14622932" cy="332471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74"/>
            <a:ext cx="14629653" cy="823034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5325" y="4652725"/>
            <a:ext cx="7528101" cy="215359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23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164" y="2491009"/>
            <a:ext cx="11832732" cy="2161723"/>
          </a:xfrm>
          <a:noFill/>
        </p:spPr>
        <p:txBody>
          <a:bodyPr lIns="146304" tIns="91440" rIns="146304" bIns="91440" anchor="t" anchorCtr="0"/>
          <a:lstStyle>
            <a:lvl1pPr>
              <a:defRPr sz="7058" spc="-11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187" y="7274119"/>
            <a:ext cx="1826884" cy="39140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735" y="5171985"/>
            <a:ext cx="14626665" cy="30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23087" y="349283"/>
            <a:ext cx="4302839" cy="510524"/>
          </a:xfrm>
        </p:spPr>
        <p:txBody>
          <a:bodyPr/>
          <a:lstStyle>
            <a:lvl1pPr marL="0" indent="0">
              <a:buNone/>
              <a:defRPr sz="2353">
                <a:latin typeface="+mn-lt"/>
              </a:defRPr>
            </a:lvl1pPr>
            <a:lvl2pPr marL="403388" indent="0">
              <a:buNone/>
              <a:defRPr sz="2353"/>
            </a:lvl2pPr>
            <a:lvl3pPr marL="672313" indent="0">
              <a:buNone/>
              <a:defRPr sz="2353"/>
            </a:lvl3pPr>
            <a:lvl4pPr marL="941238" indent="0">
              <a:buNone/>
              <a:defRPr sz="2353"/>
            </a:lvl4pPr>
            <a:lvl5pPr marL="1210163" indent="0">
              <a:buNone/>
              <a:defRPr sz="2353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004476" y="349283"/>
            <a:ext cx="4302839" cy="510524"/>
          </a:xfrm>
        </p:spPr>
        <p:txBody>
          <a:bodyPr/>
          <a:lstStyle>
            <a:lvl1pPr marL="0" indent="0" algn="r">
              <a:buNone/>
              <a:defRPr sz="2353">
                <a:latin typeface="+mn-lt"/>
              </a:defRPr>
            </a:lvl1pPr>
            <a:lvl2pPr marL="403388" indent="0">
              <a:buNone/>
              <a:defRPr sz="2353"/>
            </a:lvl2pPr>
            <a:lvl3pPr marL="672313" indent="0">
              <a:buNone/>
              <a:defRPr sz="2353"/>
            </a:lvl3pPr>
            <a:lvl4pPr marL="941238" indent="0">
              <a:buNone/>
              <a:defRPr sz="2353"/>
            </a:lvl4pPr>
            <a:lvl5pPr marL="1210163" indent="0">
              <a:buNone/>
              <a:defRPr sz="2353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880036" y="4646324"/>
            <a:ext cx="7528101" cy="215359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23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59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9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Motion origin="layout" path="M -0.01455 4.65729E-6 L -2.0628E-6 4.65729E-6 " pathEditMode="relative" rAng="0" ptsTypes="AA">
                                      <p:cBhvr>
                                        <p:cTn id="59" dur="9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accel="100000" autoRev="1" fill="hold" grpId="2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/>
      <p:bldP spid="15" grpId="2"/>
      <p:bldP spid="1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63" presetClass="path" presetSubtype="0" decel="10000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animMotion origin="layout" path="M -0.01455 4.65729E-6 L -2.0628E-6 4.65729E-6 " pathEditMode="relative" rAng="0" ptsTypes="AA">
                      <p:cBhvr>
                        <p:cTn dur="95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9" grpId="2">
        <p:tmplLst>
          <p:tmpl>
            <p:tnLst>
              <p:par>
                <p:cTn presetID="6" presetClass="emph" presetSubtype="0" accel="100000" autoRev="1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animScale>
                      <p:cBhvr>
                        <p:cTn dur="500" fill="hold"/>
                        <p:tgtEl>
                          <p:spTgt spid="19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735" y="5171985"/>
            <a:ext cx="14626665" cy="3061352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6875434"/>
            <a:ext cx="14626666" cy="1357903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736" y="4012071"/>
            <a:ext cx="14622932" cy="332471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74"/>
            <a:ext cx="14629653" cy="823034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5325" y="4652725"/>
            <a:ext cx="7528101" cy="215359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23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164" y="2491009"/>
            <a:ext cx="11832732" cy="2161723"/>
          </a:xfrm>
          <a:noFill/>
        </p:spPr>
        <p:txBody>
          <a:bodyPr lIns="146304" tIns="91440" rIns="146304" bIns="91440" anchor="t" anchorCtr="0"/>
          <a:lstStyle>
            <a:lvl1pPr>
              <a:defRPr sz="7058" spc="-11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187" y="7274119"/>
            <a:ext cx="1826884" cy="39140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735" y="5171985"/>
            <a:ext cx="14626665" cy="30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23087" y="349283"/>
            <a:ext cx="4302839" cy="510524"/>
          </a:xfrm>
        </p:spPr>
        <p:txBody>
          <a:bodyPr/>
          <a:lstStyle>
            <a:lvl1pPr marL="0" indent="0">
              <a:buNone/>
              <a:defRPr sz="2353">
                <a:latin typeface="+mn-lt"/>
              </a:defRPr>
            </a:lvl1pPr>
            <a:lvl2pPr marL="403388" indent="0">
              <a:buNone/>
              <a:defRPr sz="2353"/>
            </a:lvl2pPr>
            <a:lvl3pPr marL="672313" indent="0">
              <a:buNone/>
              <a:defRPr sz="2353"/>
            </a:lvl3pPr>
            <a:lvl4pPr marL="941238" indent="0">
              <a:buNone/>
              <a:defRPr sz="2353"/>
            </a:lvl4pPr>
            <a:lvl5pPr marL="1210163" indent="0">
              <a:buNone/>
              <a:defRPr sz="2353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004476" y="349283"/>
            <a:ext cx="4302839" cy="510524"/>
          </a:xfrm>
        </p:spPr>
        <p:txBody>
          <a:bodyPr/>
          <a:lstStyle>
            <a:lvl1pPr marL="0" indent="0" algn="r">
              <a:buNone/>
              <a:defRPr sz="2353">
                <a:latin typeface="+mn-lt"/>
              </a:defRPr>
            </a:lvl1pPr>
            <a:lvl2pPr marL="403388" indent="0">
              <a:buNone/>
              <a:defRPr sz="2353"/>
            </a:lvl2pPr>
            <a:lvl3pPr marL="672313" indent="0">
              <a:buNone/>
              <a:defRPr sz="2353"/>
            </a:lvl3pPr>
            <a:lvl4pPr marL="941238" indent="0">
              <a:buNone/>
              <a:defRPr sz="2353"/>
            </a:lvl4pPr>
            <a:lvl5pPr marL="1210163" indent="0">
              <a:buNone/>
              <a:defRPr sz="2353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880036" y="4646324"/>
            <a:ext cx="7528101" cy="215359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23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42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9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Motion origin="layout" path="M -0.01455 4.65729E-6 L -2.0628E-6 4.65729E-6 " pathEditMode="relative" rAng="0" ptsTypes="AA">
                                      <p:cBhvr>
                                        <p:cTn id="59" dur="9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accel="100000" autoRev="1" fill="hold" grpId="2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/>
      <p:bldP spid="15" grpId="2"/>
      <p:bldP spid="1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63" presetClass="path" presetSubtype="0" decel="10000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animMotion origin="layout" path="M -0.01455 4.65729E-6 L -2.0628E-6 4.65729E-6 " pathEditMode="relative" rAng="0" ptsTypes="AA">
                      <p:cBhvr>
                        <p:cTn dur="95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9" grpId="2">
        <p:tmplLst>
          <p:tmpl>
            <p:tnLst>
              <p:par>
                <p:cTn presetID="6" presetClass="emph" presetSubtype="0" accel="100000" autoRev="1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animScale>
                      <p:cBhvr>
                        <p:cTn dur="500" fill="hold"/>
                        <p:tgtEl>
                          <p:spTgt spid="19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5325" y="4652725"/>
            <a:ext cx="7528101" cy="215359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23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164" y="2491009"/>
            <a:ext cx="11832732" cy="2161723"/>
          </a:xfrm>
          <a:noFill/>
        </p:spPr>
        <p:txBody>
          <a:bodyPr lIns="146304" tIns="91440" rIns="146304" bIns="91440" anchor="t" anchorCtr="0"/>
          <a:lstStyle>
            <a:lvl1pPr>
              <a:defRPr sz="7058" spc="-11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187" y="7274119"/>
            <a:ext cx="1826884" cy="39140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735" y="5171985"/>
            <a:ext cx="14626665" cy="30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1" tIns="53785" rIns="107571" bIns="53785" numCol="1" anchor="t" anchorCtr="0" compatLnSpc="1">
            <a:prstTxWarp prst="textNoShape">
              <a:avLst/>
            </a:prstTxWarp>
          </a:bodyPr>
          <a:lstStyle/>
          <a:p>
            <a:endParaRPr lang="en-US" sz="2541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23087" y="349283"/>
            <a:ext cx="4302839" cy="510524"/>
          </a:xfrm>
        </p:spPr>
        <p:txBody>
          <a:bodyPr/>
          <a:lstStyle>
            <a:lvl1pPr marL="0" indent="0">
              <a:buNone/>
              <a:defRPr sz="2353">
                <a:latin typeface="+mn-lt"/>
              </a:defRPr>
            </a:lvl1pPr>
            <a:lvl2pPr marL="403388" indent="0">
              <a:buNone/>
              <a:defRPr sz="2353"/>
            </a:lvl2pPr>
            <a:lvl3pPr marL="672313" indent="0">
              <a:buNone/>
              <a:defRPr sz="2353"/>
            </a:lvl3pPr>
            <a:lvl4pPr marL="941238" indent="0">
              <a:buNone/>
              <a:defRPr sz="2353"/>
            </a:lvl4pPr>
            <a:lvl5pPr marL="1210163" indent="0">
              <a:buNone/>
              <a:defRPr sz="2353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004476" y="349283"/>
            <a:ext cx="4302839" cy="510524"/>
          </a:xfrm>
        </p:spPr>
        <p:txBody>
          <a:bodyPr/>
          <a:lstStyle>
            <a:lvl1pPr marL="0" indent="0" algn="r">
              <a:buNone/>
              <a:defRPr sz="2353">
                <a:latin typeface="+mn-lt"/>
              </a:defRPr>
            </a:lvl1pPr>
            <a:lvl2pPr marL="403388" indent="0">
              <a:buNone/>
              <a:defRPr sz="2353"/>
            </a:lvl2pPr>
            <a:lvl3pPr marL="672313" indent="0">
              <a:buNone/>
              <a:defRPr sz="2353"/>
            </a:lvl3pPr>
            <a:lvl4pPr marL="941238" indent="0">
              <a:buNone/>
              <a:defRPr sz="2353"/>
            </a:lvl4pPr>
            <a:lvl5pPr marL="1210163" indent="0">
              <a:buNone/>
              <a:defRPr sz="2353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2655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037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25943" y="357906"/>
            <a:ext cx="5187312" cy="753103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323162" y="1425173"/>
            <a:ext cx="11832732" cy="322755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1423627"/>
            <a:ext cx="8604318" cy="4089235"/>
          </a:xfrm>
          <a:noFill/>
        </p:spPr>
        <p:txBody>
          <a:bodyPr tIns="91440" bIns="91440" anchor="t" anchorCtr="0"/>
          <a:lstStyle>
            <a:lvl1pPr>
              <a:defRPr sz="8470" spc="-11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3088" y="5512862"/>
            <a:ext cx="8605678" cy="2152658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4235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81192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23162" y="1425173"/>
            <a:ext cx="11832732" cy="322755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9" y="1423627"/>
            <a:ext cx="10757097" cy="3237586"/>
          </a:xfrm>
          <a:noFill/>
        </p:spPr>
        <p:txBody>
          <a:bodyPr tIns="91440" bIns="91440" anchor="t" anchorCtr="0"/>
          <a:lstStyle>
            <a:lvl1pPr>
              <a:defRPr sz="8470" spc="-11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7" y="4012360"/>
            <a:ext cx="14629653" cy="36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7" y="2501007"/>
            <a:ext cx="13984227" cy="2155460"/>
          </a:xfrm>
          <a:noFill/>
        </p:spPr>
        <p:txBody>
          <a:bodyPr tIns="91440" bIns="91440" anchor="t" anchorCtr="0"/>
          <a:lstStyle>
            <a:lvl1pPr>
              <a:defRPr sz="10352" spc="-11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444796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7791450"/>
            <a:ext cx="3291840" cy="438150"/>
          </a:xfrm>
          <a:prstGeom prst="rect">
            <a:avLst/>
          </a:prstGeom>
        </p:spPr>
        <p:txBody>
          <a:bodyPr/>
          <a:lstStyle/>
          <a:p>
            <a:fld id="{F53AE9E0-A031-482F-8964-CDA6FF26DD6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781925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D22A-FBB2-4BFF-B227-90CB6661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4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7" y="2501007"/>
            <a:ext cx="13984227" cy="2155460"/>
          </a:xfrm>
          <a:noFill/>
        </p:spPr>
        <p:txBody>
          <a:bodyPr tIns="91440" bIns="91440" anchor="t" anchorCtr="0"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352" b="0" kern="1200" cap="none" spc="-11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805366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7" y="2501007"/>
            <a:ext cx="13984227" cy="2155460"/>
          </a:xfrm>
          <a:noFill/>
        </p:spPr>
        <p:txBody>
          <a:bodyPr tIns="91440" bIns="91440" anchor="t" anchorCtr="0"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352" b="0" kern="1200" cap="none" spc="-11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09402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088" y="1427011"/>
            <a:ext cx="13987008" cy="2422602"/>
          </a:xfrm>
        </p:spPr>
        <p:txBody>
          <a:bodyPr/>
          <a:lstStyle>
            <a:lvl1pPr marL="0" indent="0">
              <a:buNone/>
              <a:defRPr/>
            </a:lvl1pPr>
            <a:lvl2pPr marL="33616" indent="0">
              <a:buNone/>
              <a:defRPr sz="2353"/>
            </a:lvl2pPr>
            <a:lvl3pPr marL="263323" indent="0">
              <a:buNone/>
              <a:defRPr sz="2353"/>
            </a:lvl3pPr>
            <a:lvl4pPr marL="560261" indent="0">
              <a:buNone/>
              <a:defRPr sz="2118"/>
            </a:lvl4pPr>
            <a:lvl5pPr marL="870271" indent="0">
              <a:buNone/>
              <a:defRPr sz="2118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06275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7" y="1427012"/>
            <a:ext cx="13984227" cy="2621770"/>
          </a:xfrm>
        </p:spPr>
        <p:txBody>
          <a:bodyPr>
            <a:spAutoFit/>
          </a:bodyPr>
          <a:lstStyle>
            <a:lvl3pPr>
              <a:defRPr sz="282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8125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9" y="1427011"/>
            <a:ext cx="6454257" cy="2364237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5"/>
            </a:lvl1pPr>
            <a:lvl2pPr marL="0" indent="0">
              <a:buNone/>
              <a:defRPr sz="2353"/>
            </a:lvl2pPr>
            <a:lvl3pPr marL="272660" indent="0">
              <a:buNone/>
              <a:tabLst/>
              <a:defRPr sz="2353"/>
            </a:lvl3pPr>
            <a:lvl4pPr marL="541585" indent="0">
              <a:buNone/>
              <a:defRPr/>
            </a:lvl4pPr>
            <a:lvl5pPr marL="806775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1"/>
            <a:ext cx="6454257" cy="2364237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5"/>
            </a:lvl1pPr>
            <a:lvl2pPr marL="0" indent="0">
              <a:buNone/>
              <a:defRPr sz="2353"/>
            </a:lvl2pPr>
            <a:lvl3pPr marL="272660" indent="0">
              <a:buNone/>
              <a:tabLst/>
              <a:defRPr sz="2353"/>
            </a:lvl3pPr>
            <a:lvl4pPr marL="541585" indent="0">
              <a:buNone/>
              <a:defRPr/>
            </a:lvl4pPr>
            <a:lvl5pPr marL="806775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6268027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9" y="1427011"/>
            <a:ext cx="6454257" cy="2443874"/>
          </a:xfrm>
        </p:spPr>
        <p:txBody>
          <a:bodyPr wrap="square">
            <a:spAutoFit/>
          </a:bodyPr>
          <a:lstStyle>
            <a:lvl1pPr marL="338024" indent="-338024">
              <a:spcBef>
                <a:spcPts val="144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4235"/>
            </a:lvl1pPr>
            <a:lvl2pPr marL="624864" indent="-274331">
              <a:defRPr sz="2823"/>
            </a:lvl2pPr>
            <a:lvl3pPr marL="822992" indent="-198128">
              <a:tabLst/>
              <a:defRPr sz="2353"/>
            </a:lvl3pPr>
            <a:lvl4pPr marL="1036359" indent="-213368">
              <a:defRPr/>
            </a:lvl4pPr>
            <a:lvl5pPr marL="1234487" indent="-19812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1"/>
            <a:ext cx="6454257" cy="2443874"/>
          </a:xfrm>
        </p:spPr>
        <p:txBody>
          <a:bodyPr wrap="square">
            <a:spAutoFit/>
          </a:bodyPr>
          <a:lstStyle>
            <a:lvl1pPr marL="338024" indent="-338024">
              <a:spcBef>
                <a:spcPts val="144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4235"/>
            </a:lvl1pPr>
            <a:lvl2pPr marL="624864" indent="-274331">
              <a:defRPr sz="2823"/>
            </a:lvl2pPr>
            <a:lvl3pPr marL="822992" indent="-198128">
              <a:tabLst/>
              <a:defRPr sz="2353"/>
            </a:lvl3pPr>
            <a:lvl4pPr marL="1036359" indent="-213368">
              <a:defRPr/>
            </a:lvl4pPr>
            <a:lvl5pPr marL="1234487" indent="-19812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9013891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48401413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25" y="1425145"/>
            <a:ext cx="13987008" cy="1079598"/>
          </a:xfrm>
        </p:spPr>
        <p:txBody>
          <a:bodyPr/>
          <a:lstStyle>
            <a:lvl1pPr>
              <a:defRPr sz="847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561516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1" y="2501007"/>
            <a:ext cx="9669874" cy="215172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3853228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1" y="2501007"/>
            <a:ext cx="9669874" cy="215172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75657" rtl="0" eaLnBrk="1" latinLnBrk="0" hangingPunct="1"/>
            <a:r>
              <a:rPr lang="en-US" sz="1235" b="0" kern="120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889043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9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98798" y="1414018"/>
            <a:ext cx="11832806" cy="1079598"/>
          </a:xfrm>
        </p:spPr>
        <p:txBody>
          <a:bodyPr/>
          <a:lstStyle>
            <a:lvl1pPr marL="274528" indent="-274528">
              <a:defRPr sz="7058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77346" y="6031181"/>
            <a:ext cx="6454259" cy="126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64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76591064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98798" y="2501008"/>
            <a:ext cx="11832806" cy="1079598"/>
          </a:xfrm>
        </p:spPr>
        <p:txBody>
          <a:bodyPr/>
          <a:lstStyle>
            <a:lvl1pPr marL="332421" indent="-332421">
              <a:tabLst>
                <a:tab pos="332421" algn="l"/>
              </a:tabLst>
              <a:defRPr sz="7058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77346" y="5728575"/>
            <a:ext cx="6454259" cy="126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64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346430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2425" y="2859627"/>
            <a:ext cx="13984227" cy="1097233"/>
          </a:xfrm>
        </p:spPr>
        <p:txBody>
          <a:bodyPr/>
          <a:lstStyle>
            <a:lvl1pPr marL="0" indent="0">
              <a:buNone/>
              <a:defRPr sz="6353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68925" indent="0">
              <a:buNone/>
              <a:defRPr/>
            </a:lvl3pPr>
            <a:lvl4pPr marL="537850" indent="0">
              <a:buNone/>
              <a:defRPr/>
            </a:lvl4pPr>
            <a:lvl5pPr marL="8067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2425" y="1425145"/>
            <a:ext cx="13987008" cy="1079598"/>
          </a:xfrm>
        </p:spPr>
        <p:txBody>
          <a:bodyPr/>
          <a:lstStyle>
            <a:lvl1pPr>
              <a:defRPr sz="8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1372348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9" y="1460634"/>
            <a:ext cx="6454257" cy="2116236"/>
          </a:xfrm>
        </p:spPr>
        <p:txBody>
          <a:bodyPr/>
          <a:lstStyle>
            <a:lvl1pPr>
              <a:defRPr sz="7764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7317068" y="0"/>
            <a:ext cx="7313332" cy="822732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882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155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057" y="1460634"/>
            <a:ext cx="6454257" cy="1079598"/>
          </a:xfrm>
        </p:spPr>
        <p:txBody>
          <a:bodyPr/>
          <a:lstStyle>
            <a:lvl1pPr>
              <a:defRPr sz="7764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7313332" cy="8222582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47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2956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6104116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7729019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5247166" y="7880308"/>
            <a:ext cx="4136069" cy="1900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35" b="0" spc="176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37293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427011"/>
            <a:ext cx="14630400" cy="6802589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7" tIns="54867" rIns="54867" bIns="548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spcBef>
                <a:spcPct val="0"/>
              </a:spcBef>
              <a:spcAft>
                <a:spcPct val="0"/>
              </a:spcAft>
            </a:pPr>
            <a:endParaRPr lang="en-US" sz="254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088" y="1430897"/>
            <a:ext cx="13984226" cy="2507702"/>
          </a:xfrm>
        </p:spPr>
        <p:txBody>
          <a:bodyPr/>
          <a:lstStyle>
            <a:lvl1pPr marL="0" indent="0">
              <a:buNone/>
              <a:defRPr sz="3882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0768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8773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9582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363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0260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23087" y="1427012"/>
            <a:ext cx="13984227" cy="2875256"/>
          </a:xfrm>
          <a:prstGeom prst="rect">
            <a:avLst/>
          </a:prstGeom>
        </p:spPr>
        <p:txBody>
          <a:bodyPr/>
          <a:lstStyle>
            <a:lvl1pPr marL="341759" indent="-341759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42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72313" indent="-330554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76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14072" indent="-341759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29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82997" indent="-268925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82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51922" indent="-268925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7486651"/>
            <a:ext cx="14630401" cy="742950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4353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9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Horiz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rgbClr val="35223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87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3088" y="1427015"/>
            <a:ext cx="13984227" cy="254210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68838" indent="0">
              <a:buNone/>
              <a:defRPr/>
            </a:lvl3pPr>
            <a:lvl4pPr marL="537676" indent="0">
              <a:buNone/>
              <a:defRPr/>
            </a:lvl4pPr>
            <a:lvl5pPr marL="80651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502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5927" y="3256430"/>
            <a:ext cx="8605678" cy="640881"/>
          </a:xfrm>
        </p:spPr>
        <p:txBody>
          <a:bodyPr anchor="ctr"/>
          <a:lstStyle>
            <a:lvl1pPr marL="0" indent="0">
              <a:spcBef>
                <a:spcPts val="706"/>
              </a:spcBef>
              <a:spcAft>
                <a:spcPts val="706"/>
              </a:spcAft>
              <a:buNone/>
              <a:defRPr sz="3294">
                <a:solidFill>
                  <a:schemeClr val="accent6"/>
                </a:solidFill>
              </a:defRPr>
            </a:lvl1pPr>
            <a:lvl2pPr marL="0" indent="0">
              <a:buFontTx/>
              <a:buNone/>
              <a:defRPr sz="2119">
                <a:solidFill>
                  <a:schemeClr val="accent1"/>
                </a:solidFill>
              </a:defRPr>
            </a:lvl2pPr>
            <a:lvl3pPr marL="268857" indent="0">
              <a:buNone/>
              <a:defRPr sz="1646"/>
            </a:lvl3pPr>
            <a:lvl4pPr marL="537710" indent="0">
              <a:buNone/>
              <a:defRPr sz="1411"/>
            </a:lvl4pPr>
            <a:lvl5pPr marL="806568" indent="0">
              <a:buNone/>
              <a:defRPr sz="141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843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2007E-6 -4.5892E-6 L 0.05349 -4.589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1" build="p" bldLvl="2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4.22007E-6 -4.5892E-6 L 0.05349 -4.5892E-6 " pathEditMode="relative" rAng="0" ptsTypes="AA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68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Horiz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4114800"/>
            <a:ext cx="14630400" cy="4114800"/>
          </a:xfrm>
          <a:prstGeom prst="rect">
            <a:avLst/>
          </a:prstGeom>
          <a:solidFill>
            <a:srgbClr val="35223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Horiz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172200"/>
            <a:ext cx="14630400" cy="2057400"/>
          </a:xfrm>
          <a:prstGeom prst="rect">
            <a:avLst/>
          </a:prstGeom>
          <a:solidFill>
            <a:srgbClr val="35223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Vert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493008" y="0"/>
            <a:ext cx="11137392" cy="8229600"/>
          </a:xfrm>
          <a:prstGeom prst="rect">
            <a:avLst/>
          </a:prstGeom>
          <a:solidFill>
            <a:srgbClr val="35223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3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Vert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7086600" y="0"/>
            <a:ext cx="7543800" cy="8229600"/>
          </a:xfrm>
          <a:prstGeom prst="rect">
            <a:avLst/>
          </a:prstGeom>
          <a:solidFill>
            <a:srgbClr val="35223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Vert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0853928" y="0"/>
            <a:ext cx="3776472" cy="8229600"/>
          </a:xfrm>
          <a:prstGeom prst="rect">
            <a:avLst/>
          </a:prstGeom>
          <a:solidFill>
            <a:srgbClr val="35223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228600"/>
            <a:ext cx="14173201" cy="178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2190750"/>
            <a:ext cx="14173201" cy="535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30200" y="7757652"/>
            <a:ext cx="1371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D22A-FBB2-4BFF-B227-90CB666190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695309" y="2148433"/>
            <a:ext cx="457200" cy="455724"/>
            <a:chOff x="1030576" y="-2013396"/>
            <a:chExt cx="457200" cy="455724"/>
          </a:xfrm>
        </p:grpSpPr>
        <p:sp>
          <p:nvSpPr>
            <p:cNvPr id="146" name="Rectangle 145"/>
            <p:cNvSpPr/>
            <p:nvPr userDrawn="1"/>
          </p:nvSpPr>
          <p:spPr>
            <a:xfrm>
              <a:off x="1030576" y="-2013396"/>
              <a:ext cx="457200" cy="228600"/>
            </a:xfrm>
            <a:prstGeom prst="rect">
              <a:avLst/>
            </a:prstGeom>
            <a:solidFill>
              <a:srgbClr val="2F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 userDrawn="1"/>
          </p:nvSpPr>
          <p:spPr>
            <a:xfrm>
              <a:off x="1030576" y="-1786272"/>
              <a:ext cx="457200" cy="228600"/>
            </a:xfrm>
            <a:prstGeom prst="rect">
              <a:avLst/>
            </a:prstGeom>
            <a:solidFill>
              <a:srgbClr val="27AE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14695309" y="2818132"/>
            <a:ext cx="457200" cy="455724"/>
            <a:chOff x="1862829" y="-2015149"/>
            <a:chExt cx="457200" cy="455724"/>
          </a:xfrm>
        </p:grpSpPr>
        <p:sp>
          <p:nvSpPr>
            <p:cNvPr id="150" name="Rectangle 149"/>
            <p:cNvSpPr/>
            <p:nvPr userDrawn="1"/>
          </p:nvSpPr>
          <p:spPr>
            <a:xfrm>
              <a:off x="1862829" y="-2015149"/>
              <a:ext cx="457200" cy="228600"/>
            </a:xfrm>
            <a:prstGeom prst="rect">
              <a:avLst/>
            </a:prstGeom>
            <a:solidFill>
              <a:srgbClr val="33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 userDrawn="1"/>
          </p:nvSpPr>
          <p:spPr>
            <a:xfrm>
              <a:off x="1862829" y="-1788025"/>
              <a:ext cx="457200" cy="228600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5316200" y="650323"/>
            <a:ext cx="457200" cy="440056"/>
            <a:chOff x="5668736" y="-1973760"/>
            <a:chExt cx="457200" cy="440056"/>
          </a:xfrm>
        </p:grpSpPr>
        <p:sp>
          <p:nvSpPr>
            <p:cNvPr id="152" name="Rectangle 151"/>
            <p:cNvSpPr/>
            <p:nvPr userDrawn="1"/>
          </p:nvSpPr>
          <p:spPr>
            <a:xfrm>
              <a:off x="5668736" y="-1973760"/>
              <a:ext cx="457200" cy="228600"/>
            </a:xfrm>
            <a:prstGeom prst="rect">
              <a:avLst/>
            </a:prstGeom>
            <a:solidFill>
              <a:srgbClr val="E7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 userDrawn="1"/>
          </p:nvSpPr>
          <p:spPr>
            <a:xfrm>
              <a:off x="5668736" y="-1762304"/>
              <a:ext cx="457200" cy="228600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5316200" y="3871728"/>
            <a:ext cx="457200" cy="894706"/>
            <a:chOff x="8694775" y="-1964200"/>
            <a:chExt cx="457200" cy="894706"/>
          </a:xfrm>
        </p:grpSpPr>
        <p:sp>
          <p:nvSpPr>
            <p:cNvPr id="158" name="Rectangle 157"/>
            <p:cNvSpPr/>
            <p:nvPr userDrawn="1"/>
          </p:nvSpPr>
          <p:spPr>
            <a:xfrm>
              <a:off x="8694775" y="-1525218"/>
              <a:ext cx="457200" cy="228600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 userDrawn="1"/>
          </p:nvSpPr>
          <p:spPr>
            <a:xfrm>
              <a:off x="8694775" y="-1298094"/>
              <a:ext cx="457200" cy="228600"/>
            </a:xfrm>
            <a:prstGeom prst="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 userDrawn="1"/>
          </p:nvSpPr>
          <p:spPr>
            <a:xfrm>
              <a:off x="8694775" y="-1964200"/>
              <a:ext cx="457200" cy="228600"/>
            </a:xfrm>
            <a:prstGeom prst="rect">
              <a:avLst/>
            </a:prstGeom>
            <a:solidFill>
              <a:srgbClr val="9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 userDrawn="1"/>
          </p:nvSpPr>
          <p:spPr>
            <a:xfrm>
              <a:off x="8694775" y="-1758518"/>
              <a:ext cx="457200" cy="228600"/>
            </a:xfrm>
            <a:prstGeom prst="rect">
              <a:avLst/>
            </a:prstGeom>
            <a:solidFill>
              <a:srgbClr val="80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5316200" y="4949552"/>
            <a:ext cx="461176" cy="1816336"/>
            <a:chOff x="338045" y="-2490839"/>
            <a:chExt cx="461176" cy="1816336"/>
          </a:xfrm>
        </p:grpSpPr>
        <p:sp>
          <p:nvSpPr>
            <p:cNvPr id="156" name="Rectangle 155"/>
            <p:cNvSpPr/>
            <p:nvPr userDrawn="1"/>
          </p:nvSpPr>
          <p:spPr>
            <a:xfrm>
              <a:off x="342021" y="-2262628"/>
              <a:ext cx="457200" cy="22860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 userDrawn="1"/>
          </p:nvSpPr>
          <p:spPr>
            <a:xfrm>
              <a:off x="338045" y="-1806206"/>
              <a:ext cx="457200" cy="228600"/>
            </a:xfrm>
            <a:prstGeom prst="rect">
              <a:avLst/>
            </a:prstGeom>
            <a:solidFill>
              <a:srgbClr val="BE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 userDrawn="1"/>
          </p:nvSpPr>
          <p:spPr>
            <a:xfrm>
              <a:off x="338045" y="-2034417"/>
              <a:ext cx="457200" cy="2286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 userDrawn="1"/>
          </p:nvSpPr>
          <p:spPr>
            <a:xfrm>
              <a:off x="338045" y="-2490839"/>
              <a:ext cx="4572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 userDrawn="1"/>
          </p:nvSpPr>
          <p:spPr>
            <a:xfrm>
              <a:off x="338045" y="-1358229"/>
              <a:ext cx="457200" cy="22860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 userDrawn="1"/>
          </p:nvSpPr>
          <p:spPr>
            <a:xfrm>
              <a:off x="338045" y="-1580977"/>
              <a:ext cx="457200" cy="2286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 userDrawn="1"/>
          </p:nvSpPr>
          <p:spPr>
            <a:xfrm>
              <a:off x="338045" y="-903103"/>
              <a:ext cx="457200" cy="22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 userDrawn="1"/>
          </p:nvSpPr>
          <p:spPr>
            <a:xfrm>
              <a:off x="338045" y="-1129629"/>
              <a:ext cx="457200" cy="228600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5316200" y="2143236"/>
            <a:ext cx="457200" cy="894513"/>
            <a:chOff x="4193249" y="-1993740"/>
            <a:chExt cx="457200" cy="894513"/>
          </a:xfrm>
        </p:grpSpPr>
        <p:sp>
          <p:nvSpPr>
            <p:cNvPr id="144" name="Rectangle 143"/>
            <p:cNvSpPr/>
            <p:nvPr userDrawn="1"/>
          </p:nvSpPr>
          <p:spPr>
            <a:xfrm>
              <a:off x="4193249" y="-1759656"/>
              <a:ext cx="457200" cy="228600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4193249" y="-1548200"/>
              <a:ext cx="457200" cy="228600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 userDrawn="1"/>
          </p:nvSpPr>
          <p:spPr>
            <a:xfrm>
              <a:off x="4193249" y="-1327827"/>
              <a:ext cx="457200" cy="22860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 userDrawn="1"/>
          </p:nvSpPr>
          <p:spPr>
            <a:xfrm>
              <a:off x="4193249" y="-1993740"/>
              <a:ext cx="457200" cy="228600"/>
            </a:xfrm>
            <a:prstGeom prst="rect">
              <a:avLst/>
            </a:prstGeom>
            <a:solidFill>
              <a:srgbClr val="FF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5316200" y="1284691"/>
            <a:ext cx="457200" cy="663797"/>
            <a:chOff x="4976205" y="-1972007"/>
            <a:chExt cx="457200" cy="663797"/>
          </a:xfrm>
        </p:grpSpPr>
        <p:sp>
          <p:nvSpPr>
            <p:cNvPr id="148" name="Rectangle 147"/>
            <p:cNvSpPr/>
            <p:nvPr userDrawn="1"/>
          </p:nvSpPr>
          <p:spPr>
            <a:xfrm>
              <a:off x="4976205" y="-1972007"/>
              <a:ext cx="457200" cy="228600"/>
            </a:xfrm>
            <a:prstGeom prst="rect">
              <a:avLst/>
            </a:prstGeom>
            <a:solidFill>
              <a:srgbClr val="E77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 userDrawn="1"/>
          </p:nvSpPr>
          <p:spPr>
            <a:xfrm>
              <a:off x="4976205" y="-1760551"/>
              <a:ext cx="457200" cy="228600"/>
            </a:xfrm>
            <a:prstGeom prst="rect">
              <a:avLst/>
            </a:prstGeom>
            <a:solidFill>
              <a:srgbClr val="D55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 userDrawn="1"/>
          </p:nvSpPr>
          <p:spPr>
            <a:xfrm>
              <a:off x="4976205" y="-1536810"/>
              <a:ext cx="457200" cy="228600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695309" y="5893027"/>
            <a:ext cx="457200" cy="651512"/>
            <a:chOff x="3410293" y="-2016625"/>
            <a:chExt cx="457200" cy="651512"/>
          </a:xfrm>
        </p:grpSpPr>
        <p:sp>
          <p:nvSpPr>
            <p:cNvPr id="170" name="Rectangle 169"/>
            <p:cNvSpPr/>
            <p:nvPr userDrawn="1"/>
          </p:nvSpPr>
          <p:spPr>
            <a:xfrm>
              <a:off x="3410293" y="-2016625"/>
              <a:ext cx="457200" cy="228600"/>
            </a:xfrm>
            <a:prstGeom prst="rect">
              <a:avLst/>
            </a:prstGeom>
            <a:solidFill>
              <a:srgbClr val="E3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 userDrawn="1"/>
          </p:nvSpPr>
          <p:spPr>
            <a:xfrm>
              <a:off x="3410293" y="-1805169"/>
              <a:ext cx="457200" cy="228600"/>
            </a:xfrm>
            <a:prstGeom prst="rect">
              <a:avLst/>
            </a:prstGeom>
            <a:solidFill>
              <a:srgbClr val="B40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 userDrawn="1"/>
          </p:nvSpPr>
          <p:spPr>
            <a:xfrm>
              <a:off x="3410293" y="-1593713"/>
              <a:ext cx="457200" cy="228600"/>
            </a:xfrm>
            <a:prstGeom prst="rect">
              <a:avLst/>
            </a:prstGeom>
            <a:solidFill>
              <a:srgbClr val="5C0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5316200" y="4086"/>
            <a:ext cx="457200" cy="449027"/>
            <a:chOff x="5638724" y="-1319654"/>
            <a:chExt cx="457200" cy="449027"/>
          </a:xfrm>
        </p:grpSpPr>
        <p:sp>
          <p:nvSpPr>
            <p:cNvPr id="178" name="Rectangle 177"/>
            <p:cNvSpPr/>
            <p:nvPr userDrawn="1"/>
          </p:nvSpPr>
          <p:spPr>
            <a:xfrm>
              <a:off x="5638724" y="-1319654"/>
              <a:ext cx="457200" cy="228600"/>
            </a:xfrm>
            <a:prstGeom prst="rect">
              <a:avLst/>
            </a:prstGeom>
            <a:solidFill>
              <a:srgbClr val="E81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 userDrawn="1"/>
          </p:nvSpPr>
          <p:spPr>
            <a:xfrm>
              <a:off x="5638724" y="-1099227"/>
              <a:ext cx="457200" cy="2286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4699512" y="0"/>
            <a:ext cx="457200" cy="653173"/>
            <a:chOff x="296917" y="-1379669"/>
            <a:chExt cx="457200" cy="653173"/>
          </a:xfrm>
        </p:grpSpPr>
        <p:sp>
          <p:nvSpPr>
            <p:cNvPr id="173" name="Rectangle 172"/>
            <p:cNvSpPr/>
            <p:nvPr userDrawn="1"/>
          </p:nvSpPr>
          <p:spPr>
            <a:xfrm>
              <a:off x="296917" y="-1379669"/>
              <a:ext cx="457200" cy="228600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 userDrawn="1"/>
          </p:nvSpPr>
          <p:spPr>
            <a:xfrm>
              <a:off x="296917" y="-1167447"/>
              <a:ext cx="457200" cy="228600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 userDrawn="1"/>
          </p:nvSpPr>
          <p:spPr>
            <a:xfrm>
              <a:off x="296917" y="-955096"/>
              <a:ext cx="457200" cy="228600"/>
            </a:xfrm>
            <a:prstGeom prst="rect">
              <a:avLst/>
            </a:prstGeom>
            <a:solidFill>
              <a:srgbClr val="004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14695309" y="849146"/>
            <a:ext cx="457200" cy="1100481"/>
            <a:chOff x="1016432" y="-1311817"/>
            <a:chExt cx="457200" cy="1100481"/>
          </a:xfrm>
        </p:grpSpPr>
        <p:sp>
          <p:nvSpPr>
            <p:cNvPr id="142" name="Rectangle 141"/>
            <p:cNvSpPr/>
            <p:nvPr userDrawn="1"/>
          </p:nvSpPr>
          <p:spPr>
            <a:xfrm>
              <a:off x="1016432" y="-1311817"/>
              <a:ext cx="457200" cy="228600"/>
            </a:xfrm>
            <a:prstGeom prst="rect">
              <a:avLst/>
            </a:prstGeom>
            <a:solidFill>
              <a:srgbClr val="1ABD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1016432" y="-867342"/>
              <a:ext cx="457200" cy="228600"/>
            </a:xfrm>
            <a:prstGeom prst="rect">
              <a:avLst/>
            </a:prstGeom>
            <a:solidFill>
              <a:srgbClr val="159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 userDrawn="1"/>
          </p:nvSpPr>
          <p:spPr>
            <a:xfrm>
              <a:off x="1016432" y="-1086758"/>
              <a:ext cx="457200" cy="228600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 userDrawn="1"/>
          </p:nvSpPr>
          <p:spPr>
            <a:xfrm>
              <a:off x="1016432" y="-651392"/>
              <a:ext cx="457200" cy="228600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 userDrawn="1"/>
          </p:nvSpPr>
          <p:spPr>
            <a:xfrm>
              <a:off x="1016432" y="-439936"/>
              <a:ext cx="457200" cy="228600"/>
            </a:xfrm>
            <a:prstGeom prst="rect">
              <a:avLst/>
            </a:prstGeom>
            <a:solidFill>
              <a:srgbClr val="004B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4695309" y="4801459"/>
            <a:ext cx="457200" cy="880112"/>
            <a:chOff x="7618919" y="-1964200"/>
            <a:chExt cx="457200" cy="880112"/>
          </a:xfrm>
        </p:grpSpPr>
        <p:sp>
          <p:nvSpPr>
            <p:cNvPr id="171" name="Rectangle 170"/>
            <p:cNvSpPr/>
            <p:nvPr userDrawn="1"/>
          </p:nvSpPr>
          <p:spPr>
            <a:xfrm>
              <a:off x="7618919" y="-1964200"/>
              <a:ext cx="457200" cy="22860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 userDrawn="1"/>
          </p:nvSpPr>
          <p:spPr>
            <a:xfrm>
              <a:off x="7618919" y="-1752744"/>
              <a:ext cx="457200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 userDrawn="1"/>
          </p:nvSpPr>
          <p:spPr>
            <a:xfrm>
              <a:off x="7618919" y="-1541288"/>
              <a:ext cx="457200" cy="228600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 userDrawn="1"/>
          </p:nvSpPr>
          <p:spPr>
            <a:xfrm>
              <a:off x="7618919" y="-1312688"/>
              <a:ext cx="457200" cy="228600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14695309" y="3487836"/>
            <a:ext cx="457200" cy="1076750"/>
            <a:chOff x="2624959" y="-2015149"/>
            <a:chExt cx="457200" cy="1076750"/>
          </a:xfrm>
        </p:grpSpPr>
        <p:sp>
          <p:nvSpPr>
            <p:cNvPr id="154" name="Rectangle 153"/>
            <p:cNvSpPr/>
            <p:nvPr userDrawn="1"/>
          </p:nvSpPr>
          <p:spPr>
            <a:xfrm>
              <a:off x="2624959" y="-2015149"/>
              <a:ext cx="457200" cy="228600"/>
            </a:xfrm>
            <a:prstGeom prst="rect">
              <a:avLst/>
            </a:prstGeom>
            <a:solidFill>
              <a:srgbClr val="9C5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 userDrawn="1"/>
          </p:nvSpPr>
          <p:spPr>
            <a:xfrm>
              <a:off x="2624959" y="-1788025"/>
              <a:ext cx="457200" cy="228600"/>
            </a:xfrm>
            <a:prstGeom prst="rect">
              <a:avLst/>
            </a:prstGeom>
            <a:solidFill>
              <a:srgbClr val="8F44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 userDrawn="1"/>
          </p:nvSpPr>
          <p:spPr>
            <a:xfrm>
              <a:off x="2624959" y="-1571489"/>
              <a:ext cx="457200" cy="228600"/>
            </a:xfrm>
            <a:prstGeom prst="rect">
              <a:avLst/>
            </a:prstGeom>
            <a:solidFill>
              <a:srgbClr val="6C4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 userDrawn="1"/>
          </p:nvSpPr>
          <p:spPr>
            <a:xfrm>
              <a:off x="2624959" y="-1344365"/>
              <a:ext cx="457200" cy="228600"/>
            </a:xfrm>
            <a:prstGeom prst="rect">
              <a:avLst/>
            </a:prstGeom>
            <a:solidFill>
              <a:srgbClr val="563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 userDrawn="1"/>
          </p:nvSpPr>
          <p:spPr>
            <a:xfrm>
              <a:off x="2624959" y="-1166999"/>
              <a:ext cx="457200" cy="228600"/>
            </a:xfrm>
            <a:prstGeom prst="rect">
              <a:avLst/>
            </a:prstGeom>
            <a:solidFill>
              <a:srgbClr val="352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15316200" y="3220216"/>
            <a:ext cx="457200" cy="440056"/>
            <a:chOff x="6835963" y="-1737996"/>
            <a:chExt cx="457200" cy="440056"/>
          </a:xfrm>
        </p:grpSpPr>
        <p:sp>
          <p:nvSpPr>
            <p:cNvPr id="67" name="Rectangle 66"/>
            <p:cNvSpPr/>
            <p:nvPr userDrawn="1"/>
          </p:nvSpPr>
          <p:spPr>
            <a:xfrm>
              <a:off x="6835963" y="-1737996"/>
              <a:ext cx="457200" cy="228600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6835963" y="-1526540"/>
              <a:ext cx="457200" cy="228600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77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73" r:id="rId3"/>
    <p:sldLayoutId id="2147483677" r:id="rId4"/>
    <p:sldLayoutId id="2147483683" r:id="rId5"/>
    <p:sldLayoutId id="2147483682" r:id="rId6"/>
    <p:sldLayoutId id="2147483685" r:id="rId7"/>
    <p:sldLayoutId id="2147483678" r:id="rId8"/>
    <p:sldLayoutId id="2147483684" r:id="rId9"/>
    <p:sldLayoutId id="2147483787" r:id="rId10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bg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bg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bg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460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3"/>
            <a:ext cx="13984225" cy="262177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 rot="5400000">
            <a:off x="11162551" y="3589239"/>
            <a:ext cx="8230347" cy="10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1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  <p:sldLayoutId id="2147483821" r:id="rId24"/>
    <p:sldLayoutId id="2147483822" r:id="rId25"/>
    <p:sldLayoutId id="2147483823" r:id="rId26"/>
    <p:sldLayoutId id="2147483824" r:id="rId27"/>
    <p:sldLayoutId id="2147483825" r:id="rId28"/>
    <p:sldLayoutId id="2147483826" r:id="rId29"/>
    <p:sldLayoutId id="2147483827" r:id="rId30"/>
    <p:sldLayoutId id="2147483828" r:id="rId31"/>
  </p:sldLayoutIdLst>
  <p:transition>
    <p:fade/>
  </p:transition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6353" b="0" kern="1200" cap="none" spc="-12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403388" marR="0" indent="-403388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70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87253" marR="0" indent="-283865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8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1238" marR="0" indent="-268925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8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10163" marR="0" indent="-268925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79088" marR="0" indent="-268925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4239076"/>
            <a:ext cx="14173200" cy="1828800"/>
          </a:xfrm>
          <a:prstGeom prst="rect">
            <a:avLst/>
          </a:prstGeom>
          <a:noFill/>
          <a:ln>
            <a:noFill/>
          </a:ln>
        </p:spPr>
        <p:txBody>
          <a:bodyPr vert="horz" lIns="109728" tIns="54864" rIns="109728" bIns="54864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1953075"/>
            <a:ext cx="14173200" cy="60559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</a:rPr>
              <a:t>Azure Data Lake</a:t>
            </a:r>
          </a:p>
          <a:p>
            <a:r>
              <a:rPr lang="en-US" sz="7200" dirty="0">
                <a:solidFill>
                  <a:schemeClr val="bg1"/>
                </a:solidFill>
              </a:rPr>
              <a:t>Orchestration</a:t>
            </a:r>
          </a:p>
          <a:p>
            <a:endParaRPr lang="en-US" sz="7200" dirty="0">
              <a:solidFill>
                <a:schemeClr val="bg1"/>
              </a:solidFill>
            </a:endParaRPr>
          </a:p>
          <a:p>
            <a:r>
              <a:rPr lang="en-US" sz="5400" dirty="0">
                <a:solidFill>
                  <a:schemeClr val="bg1"/>
                </a:solidFill>
              </a:rPr>
              <a:t>2017/02/03</a:t>
            </a:r>
          </a:p>
          <a:p>
            <a:endParaRPr lang="en-US" sz="7200" spc="-1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598" y="7094668"/>
            <a:ext cx="14173201" cy="914399"/>
          </a:xfrm>
          <a:prstGeom prst="rect">
            <a:avLst/>
          </a:prstGeom>
          <a:noFill/>
          <a:ln>
            <a:noFill/>
          </a:ln>
        </p:spPr>
        <p:txBody>
          <a:bodyPr vert="horz" lIns="109728" tIns="54864" rIns="109728" bIns="54864" rtlCol="0" anchor="ctr"/>
          <a:lstStyle/>
          <a:p>
            <a:pPr defTabSz="914400"/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70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Azure Data Factory </a:t>
            </a:r>
            <a:r>
              <a:rPr lang="en-US">
                <a:solidFill>
                  <a:schemeClr val="tx1"/>
                </a:solidFill>
              </a:rPr>
              <a:t>and Azure Batch </a:t>
            </a:r>
            <a:r>
              <a:rPr lang="en-US" dirty="0">
                <a:solidFill>
                  <a:schemeClr val="tx1"/>
                </a:solidFill>
              </a:rPr>
              <a:t>together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Factory includes built-in activities such as Copy Activity to copy/move data from a source data store to a destination data store and Hive Activity to process data using Hadoop clusters (</a:t>
            </a:r>
            <a:r>
              <a:rPr lang="en-US" dirty="0" err="1">
                <a:solidFill>
                  <a:schemeClr val="tx1"/>
                </a:solidFill>
              </a:rPr>
              <a:t>HDInsight</a:t>
            </a:r>
            <a:r>
              <a:rPr lang="en-US" dirty="0">
                <a:solidFill>
                  <a:schemeClr val="tx1"/>
                </a:solidFill>
              </a:rPr>
              <a:t>) on Azure.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See Data Transformation Activities for a list of supported transformation activities. </a:t>
            </a:r>
          </a:p>
          <a:p>
            <a:r>
              <a:rPr lang="en-US" dirty="0">
                <a:solidFill>
                  <a:schemeClr val="tx1"/>
                </a:solidFill>
              </a:rPr>
              <a:t>It also allows you to create custom .NET activities to move or process data with your own logic and run these activities on an Azure </a:t>
            </a:r>
            <a:r>
              <a:rPr lang="en-US" dirty="0" err="1">
                <a:solidFill>
                  <a:schemeClr val="tx1"/>
                </a:solidFill>
              </a:rPr>
              <a:t>HDInsight</a:t>
            </a:r>
            <a:r>
              <a:rPr lang="en-US" dirty="0">
                <a:solidFill>
                  <a:schemeClr val="tx1"/>
                </a:solidFill>
              </a:rPr>
              <a:t> cluster or on an Azure Batch pool of VMs.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When you use Azure Batch, you can configure the pool to auto-scale (add or remove VMs based on the workload) based on a formula you provide.</a:t>
            </a:r>
          </a:p>
        </p:txBody>
      </p:sp>
    </p:spTree>
    <p:extLst>
      <p:ext uri="{BB962C8B-B14F-4D97-AF65-F5344CB8AC3E}">
        <p14:creationId xmlns:p14="http://schemas.microsoft.com/office/powerpoint/2010/main" val="243637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data from Blob to ADLS one-time</a:t>
            </a:r>
          </a:p>
          <a:p>
            <a:r>
              <a:rPr lang="en-US" dirty="0"/>
              <a:t>Run U-SQL job one-time</a:t>
            </a:r>
          </a:p>
        </p:txBody>
      </p:sp>
    </p:spTree>
    <p:extLst>
      <p:ext uri="{BB962C8B-B14F-4D97-AF65-F5344CB8AC3E}">
        <p14:creationId xmlns:p14="http://schemas.microsoft.com/office/powerpoint/2010/main" val="13304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Many tools are available to perform orchestration on Azure Data Lake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data copy to/from other sources from/to ADLS, you can use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ADF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Open source tools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Generic Azure tools e.g. PowerShell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Create your own tools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ADLA jobs, you can use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ADF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Generic Azure tools e.g. PowerShell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>
                <a:solidFill>
                  <a:schemeClr val="tx1"/>
                </a:solidFill>
              </a:rPr>
              <a:t>your own tools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Pick the tool that meets your requirements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Optimize on the dimension you want – Functionality, Cost, Performance, etc.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6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14173200" cy="77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prstClr val="white"/>
                </a:solidFill>
                <a:latin typeface="Segoe U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3759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14173200" cy="77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prstClr val="white"/>
                </a:solidFill>
                <a:latin typeface="Segoe UI Light"/>
              </a:rPr>
              <a:t>http://aka.ms/AzureDataLake</a:t>
            </a:r>
            <a:endParaRPr lang="en-US" sz="4400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8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  <a:p>
            <a:r>
              <a:rPr lang="en-US" dirty="0">
                <a:solidFill>
                  <a:schemeClr val="tx1"/>
                </a:solidFill>
              </a:rPr>
              <a:t>Ingesting data</a:t>
            </a:r>
          </a:p>
          <a:p>
            <a:r>
              <a:rPr lang="en-US" dirty="0">
                <a:solidFill>
                  <a:schemeClr val="tx1"/>
                </a:solidFill>
              </a:rPr>
              <a:t>Running jobs</a:t>
            </a:r>
          </a:p>
          <a:p>
            <a:r>
              <a:rPr lang="en-US" dirty="0">
                <a:solidFill>
                  <a:schemeClr val="tx1"/>
                </a:solidFill>
              </a:rPr>
              <a:t>ADF</a:t>
            </a:r>
          </a:p>
          <a:p>
            <a:r>
              <a:rPr lang="en-US" dirty="0" err="1">
                <a:solidFill>
                  <a:schemeClr val="tx1"/>
                </a:solidFill>
              </a:rPr>
              <a:t>Sangam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Xflow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6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89"/>
          <p:cNvSpPr>
            <a:spLocks noEditPoints="1"/>
          </p:cNvSpPr>
          <p:nvPr/>
        </p:nvSpPr>
        <p:spPr bwMode="auto">
          <a:xfrm>
            <a:off x="11499353" y="2651842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7556" tIns="53778" rIns="107556" bIns="53778" numCol="1" anchor="t" anchorCtr="0" compatLnSpc="1">
            <a:prstTxWarp prst="textNoShape">
              <a:avLst/>
            </a:prstTxWarp>
          </a:bodyPr>
          <a:lstStyle/>
          <a:p>
            <a:pPr defTabSz="1075586"/>
            <a:endParaRPr lang="en-US" sz="2000" kern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10115001" y="2053024"/>
            <a:ext cx="3384497" cy="4000956"/>
          </a:xfrm>
          <a:prstGeom prst="rect">
            <a:avLst/>
          </a:prstGeom>
          <a:solidFill>
            <a:srgbClr val="00BCF2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502" tIns="53770" rIns="21502" bIns="107510" numCol="1" spcCol="1270" anchor="t" anchorCtr="0">
            <a:noAutofit/>
          </a:bodyPr>
          <a:lstStyle/>
          <a:p>
            <a:pPr algn="ctr" defTabSz="852848">
              <a:spcBef>
                <a:spcPct val="0"/>
              </a:spcBef>
              <a:spcAft>
                <a:spcPct val="35000"/>
              </a:spcAft>
            </a:pPr>
            <a:r>
              <a:rPr lang="en-US" sz="1881" b="1" kern="0" spc="-3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Download data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455" y="267072"/>
            <a:ext cx="13985025" cy="1079445"/>
          </a:xfrm>
          <a:prstGeom prst="rect">
            <a:avLst/>
          </a:prstGeom>
        </p:spPr>
        <p:txBody>
          <a:bodyPr/>
          <a:lstStyle/>
          <a:p>
            <a:r>
              <a:rPr lang="en-US" sz="5280" dirty="0"/>
              <a:t>Big Data Analytics – Data Flow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483" y="2287086"/>
            <a:ext cx="1824526" cy="4007269"/>
            <a:chOff x="276231" y="2132701"/>
            <a:chExt cx="1551146" cy="3903721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66860" y="2407298"/>
              <a:ext cx="7864" cy="2729556"/>
            </a:xfrm>
            <a:prstGeom prst="line">
              <a:avLst/>
            </a:prstGeom>
            <a:ln w="22225" cap="sq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58843" y="2407298"/>
              <a:ext cx="101591" cy="0"/>
            </a:xfrm>
            <a:prstGeom prst="line">
              <a:avLst/>
            </a:prstGeom>
            <a:ln w="22225" cap="sq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952256" y="3768267"/>
              <a:ext cx="341645" cy="1"/>
            </a:xfrm>
            <a:prstGeom prst="line">
              <a:avLst/>
            </a:prstGeom>
            <a:ln w="22225" cap="sq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51804" y="5136855"/>
              <a:ext cx="122920" cy="0"/>
            </a:xfrm>
            <a:prstGeom prst="line">
              <a:avLst/>
            </a:prstGeom>
            <a:ln w="22225" cap="sq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 34"/>
            <p:cNvSpPr>
              <a:spLocks noEditPoints="1"/>
            </p:cNvSpPr>
            <p:nvPr/>
          </p:nvSpPr>
          <p:spPr bwMode="auto">
            <a:xfrm>
              <a:off x="485527" y="2132701"/>
              <a:ext cx="613677" cy="485488"/>
            </a:xfrm>
            <a:custGeom>
              <a:avLst/>
              <a:gdLst>
                <a:gd name="T0" fmla="*/ 234 w 1464"/>
                <a:gd name="T1" fmla="*/ 815 h 1158"/>
                <a:gd name="T2" fmla="*/ 206 w 1464"/>
                <a:gd name="T3" fmla="*/ 1158 h 1158"/>
                <a:gd name="T4" fmla="*/ 33 w 1464"/>
                <a:gd name="T5" fmla="*/ 1131 h 1158"/>
                <a:gd name="T6" fmla="*/ 89 w 1464"/>
                <a:gd name="T7" fmla="*/ 876 h 1158"/>
                <a:gd name="T8" fmla="*/ 183 w 1464"/>
                <a:gd name="T9" fmla="*/ 876 h 1158"/>
                <a:gd name="T10" fmla="*/ 323 w 1464"/>
                <a:gd name="T11" fmla="*/ 1158 h 1158"/>
                <a:gd name="T12" fmla="*/ 495 w 1464"/>
                <a:gd name="T13" fmla="*/ 1131 h 1158"/>
                <a:gd name="T14" fmla="*/ 295 w 1464"/>
                <a:gd name="T15" fmla="*/ 748 h 1158"/>
                <a:gd name="T16" fmla="*/ 295 w 1464"/>
                <a:gd name="T17" fmla="*/ 1131 h 1158"/>
                <a:gd name="T18" fmla="*/ 584 w 1464"/>
                <a:gd name="T19" fmla="*/ 1158 h 1158"/>
                <a:gd name="T20" fmla="*/ 757 w 1464"/>
                <a:gd name="T21" fmla="*/ 1131 h 1158"/>
                <a:gd name="T22" fmla="*/ 557 w 1464"/>
                <a:gd name="T23" fmla="*/ 493 h 1158"/>
                <a:gd name="T24" fmla="*/ 557 w 1464"/>
                <a:gd name="T25" fmla="*/ 1131 h 1158"/>
                <a:gd name="T26" fmla="*/ 863 w 1464"/>
                <a:gd name="T27" fmla="*/ 676 h 1158"/>
                <a:gd name="T28" fmla="*/ 813 w 1464"/>
                <a:gd name="T29" fmla="*/ 1131 h 1158"/>
                <a:gd name="T30" fmla="*/ 991 w 1464"/>
                <a:gd name="T31" fmla="*/ 1158 h 1158"/>
                <a:gd name="T32" fmla="*/ 1013 w 1464"/>
                <a:gd name="T33" fmla="*/ 610 h 1158"/>
                <a:gd name="T34" fmla="*/ 902 w 1464"/>
                <a:gd name="T35" fmla="*/ 687 h 1158"/>
                <a:gd name="T36" fmla="*/ 1074 w 1464"/>
                <a:gd name="T37" fmla="*/ 1131 h 1158"/>
                <a:gd name="T38" fmla="*/ 1247 w 1464"/>
                <a:gd name="T39" fmla="*/ 1158 h 1158"/>
                <a:gd name="T40" fmla="*/ 1275 w 1464"/>
                <a:gd name="T41" fmla="*/ 366 h 1158"/>
                <a:gd name="T42" fmla="*/ 1074 w 1464"/>
                <a:gd name="T43" fmla="*/ 549 h 1158"/>
                <a:gd name="T44" fmla="*/ 1442 w 1464"/>
                <a:gd name="T45" fmla="*/ 0 h 1158"/>
                <a:gd name="T46" fmla="*/ 1024 w 1464"/>
                <a:gd name="T47" fmla="*/ 33 h 1158"/>
                <a:gd name="T48" fmla="*/ 1130 w 1464"/>
                <a:gd name="T49" fmla="*/ 166 h 1158"/>
                <a:gd name="T50" fmla="*/ 935 w 1464"/>
                <a:gd name="T51" fmla="*/ 410 h 1158"/>
                <a:gd name="T52" fmla="*/ 896 w 1464"/>
                <a:gd name="T53" fmla="*/ 416 h 1158"/>
                <a:gd name="T54" fmla="*/ 540 w 1464"/>
                <a:gd name="T55" fmla="*/ 94 h 1158"/>
                <a:gd name="T56" fmla="*/ 11 w 1464"/>
                <a:gd name="T57" fmla="*/ 704 h 1158"/>
                <a:gd name="T58" fmla="*/ 117 w 1464"/>
                <a:gd name="T59" fmla="*/ 848 h 1158"/>
                <a:gd name="T60" fmla="*/ 156 w 1464"/>
                <a:gd name="T61" fmla="*/ 848 h 1158"/>
                <a:gd name="T62" fmla="*/ 534 w 1464"/>
                <a:gd name="T63" fmla="*/ 443 h 1158"/>
                <a:gd name="T64" fmla="*/ 885 w 1464"/>
                <a:gd name="T65" fmla="*/ 649 h 1158"/>
                <a:gd name="T66" fmla="*/ 930 w 1464"/>
                <a:gd name="T67" fmla="*/ 643 h 1158"/>
                <a:gd name="T68" fmla="*/ 1269 w 1464"/>
                <a:gd name="T69" fmla="*/ 321 h 1158"/>
                <a:gd name="T70" fmla="*/ 1420 w 1464"/>
                <a:gd name="T71" fmla="*/ 460 h 1158"/>
                <a:gd name="T72" fmla="*/ 1442 w 1464"/>
                <a:gd name="T73" fmla="*/ 449 h 1158"/>
                <a:gd name="T74" fmla="*/ 1442 w 1464"/>
                <a:gd name="T75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4" h="1158">
                  <a:moveTo>
                    <a:pt x="183" y="876"/>
                  </a:moveTo>
                  <a:cubicBezTo>
                    <a:pt x="234" y="815"/>
                    <a:pt x="234" y="815"/>
                    <a:pt x="234" y="815"/>
                  </a:cubicBezTo>
                  <a:cubicBezTo>
                    <a:pt x="234" y="1131"/>
                    <a:pt x="234" y="1131"/>
                    <a:pt x="234" y="1131"/>
                  </a:cubicBezTo>
                  <a:cubicBezTo>
                    <a:pt x="234" y="1147"/>
                    <a:pt x="222" y="1158"/>
                    <a:pt x="206" y="1158"/>
                  </a:cubicBezTo>
                  <a:cubicBezTo>
                    <a:pt x="61" y="1158"/>
                    <a:pt x="61" y="1158"/>
                    <a:pt x="61" y="1158"/>
                  </a:cubicBezTo>
                  <a:cubicBezTo>
                    <a:pt x="50" y="1158"/>
                    <a:pt x="33" y="1147"/>
                    <a:pt x="33" y="1131"/>
                  </a:cubicBezTo>
                  <a:cubicBezTo>
                    <a:pt x="33" y="820"/>
                    <a:pt x="33" y="820"/>
                    <a:pt x="33" y="820"/>
                  </a:cubicBezTo>
                  <a:cubicBezTo>
                    <a:pt x="89" y="876"/>
                    <a:pt x="89" y="876"/>
                    <a:pt x="89" y="876"/>
                  </a:cubicBezTo>
                  <a:cubicBezTo>
                    <a:pt x="100" y="887"/>
                    <a:pt x="117" y="898"/>
                    <a:pt x="133" y="898"/>
                  </a:cubicBezTo>
                  <a:cubicBezTo>
                    <a:pt x="150" y="898"/>
                    <a:pt x="172" y="887"/>
                    <a:pt x="183" y="876"/>
                  </a:cubicBezTo>
                  <a:close/>
                  <a:moveTo>
                    <a:pt x="295" y="1131"/>
                  </a:moveTo>
                  <a:cubicBezTo>
                    <a:pt x="295" y="1147"/>
                    <a:pt x="306" y="1158"/>
                    <a:pt x="323" y="1158"/>
                  </a:cubicBezTo>
                  <a:cubicBezTo>
                    <a:pt x="467" y="1158"/>
                    <a:pt x="467" y="1158"/>
                    <a:pt x="467" y="1158"/>
                  </a:cubicBezTo>
                  <a:cubicBezTo>
                    <a:pt x="484" y="1158"/>
                    <a:pt x="495" y="1147"/>
                    <a:pt x="495" y="1131"/>
                  </a:cubicBezTo>
                  <a:cubicBezTo>
                    <a:pt x="495" y="527"/>
                    <a:pt x="495" y="527"/>
                    <a:pt x="495" y="527"/>
                  </a:cubicBezTo>
                  <a:cubicBezTo>
                    <a:pt x="295" y="748"/>
                    <a:pt x="295" y="748"/>
                    <a:pt x="295" y="748"/>
                  </a:cubicBezTo>
                  <a:cubicBezTo>
                    <a:pt x="295" y="1131"/>
                    <a:pt x="295" y="1131"/>
                    <a:pt x="295" y="1131"/>
                  </a:cubicBezTo>
                  <a:cubicBezTo>
                    <a:pt x="295" y="1131"/>
                    <a:pt x="295" y="1131"/>
                    <a:pt x="295" y="1131"/>
                  </a:cubicBezTo>
                  <a:close/>
                  <a:moveTo>
                    <a:pt x="557" y="1131"/>
                  </a:moveTo>
                  <a:cubicBezTo>
                    <a:pt x="557" y="1147"/>
                    <a:pt x="568" y="1158"/>
                    <a:pt x="584" y="1158"/>
                  </a:cubicBezTo>
                  <a:cubicBezTo>
                    <a:pt x="729" y="1158"/>
                    <a:pt x="729" y="1158"/>
                    <a:pt x="729" y="1158"/>
                  </a:cubicBezTo>
                  <a:cubicBezTo>
                    <a:pt x="746" y="1158"/>
                    <a:pt x="757" y="1147"/>
                    <a:pt x="757" y="1131"/>
                  </a:cubicBezTo>
                  <a:cubicBezTo>
                    <a:pt x="757" y="615"/>
                    <a:pt x="757" y="615"/>
                    <a:pt x="757" y="615"/>
                  </a:cubicBezTo>
                  <a:cubicBezTo>
                    <a:pt x="557" y="493"/>
                    <a:pt x="557" y="493"/>
                    <a:pt x="557" y="493"/>
                  </a:cubicBezTo>
                  <a:cubicBezTo>
                    <a:pt x="557" y="1131"/>
                    <a:pt x="557" y="1131"/>
                    <a:pt x="557" y="1131"/>
                  </a:cubicBezTo>
                  <a:cubicBezTo>
                    <a:pt x="557" y="1131"/>
                    <a:pt x="557" y="1131"/>
                    <a:pt x="557" y="1131"/>
                  </a:cubicBezTo>
                  <a:close/>
                  <a:moveTo>
                    <a:pt x="902" y="687"/>
                  </a:moveTo>
                  <a:cubicBezTo>
                    <a:pt x="891" y="687"/>
                    <a:pt x="874" y="687"/>
                    <a:pt x="863" y="676"/>
                  </a:cubicBezTo>
                  <a:cubicBezTo>
                    <a:pt x="813" y="649"/>
                    <a:pt x="813" y="649"/>
                    <a:pt x="813" y="649"/>
                  </a:cubicBezTo>
                  <a:cubicBezTo>
                    <a:pt x="813" y="1131"/>
                    <a:pt x="813" y="1131"/>
                    <a:pt x="813" y="1131"/>
                  </a:cubicBezTo>
                  <a:cubicBezTo>
                    <a:pt x="813" y="1147"/>
                    <a:pt x="829" y="1158"/>
                    <a:pt x="841" y="1158"/>
                  </a:cubicBezTo>
                  <a:cubicBezTo>
                    <a:pt x="991" y="1158"/>
                    <a:pt x="991" y="1158"/>
                    <a:pt x="991" y="1158"/>
                  </a:cubicBezTo>
                  <a:cubicBezTo>
                    <a:pt x="1002" y="1158"/>
                    <a:pt x="1013" y="1147"/>
                    <a:pt x="1013" y="1131"/>
                  </a:cubicBezTo>
                  <a:cubicBezTo>
                    <a:pt x="1013" y="610"/>
                    <a:pt x="1013" y="610"/>
                    <a:pt x="1013" y="610"/>
                  </a:cubicBezTo>
                  <a:cubicBezTo>
                    <a:pt x="958" y="671"/>
                    <a:pt x="958" y="671"/>
                    <a:pt x="958" y="671"/>
                  </a:cubicBezTo>
                  <a:cubicBezTo>
                    <a:pt x="941" y="682"/>
                    <a:pt x="924" y="687"/>
                    <a:pt x="902" y="687"/>
                  </a:cubicBezTo>
                  <a:close/>
                  <a:moveTo>
                    <a:pt x="1074" y="549"/>
                  </a:moveTo>
                  <a:cubicBezTo>
                    <a:pt x="1074" y="1131"/>
                    <a:pt x="1074" y="1131"/>
                    <a:pt x="1074" y="1131"/>
                  </a:cubicBezTo>
                  <a:cubicBezTo>
                    <a:pt x="1074" y="1147"/>
                    <a:pt x="1086" y="1158"/>
                    <a:pt x="1102" y="1158"/>
                  </a:cubicBezTo>
                  <a:cubicBezTo>
                    <a:pt x="1247" y="1158"/>
                    <a:pt x="1247" y="1158"/>
                    <a:pt x="1247" y="1158"/>
                  </a:cubicBezTo>
                  <a:cubicBezTo>
                    <a:pt x="1264" y="1158"/>
                    <a:pt x="1275" y="1147"/>
                    <a:pt x="1275" y="1131"/>
                  </a:cubicBezTo>
                  <a:cubicBezTo>
                    <a:pt x="1275" y="366"/>
                    <a:pt x="1275" y="366"/>
                    <a:pt x="1275" y="366"/>
                  </a:cubicBezTo>
                  <a:cubicBezTo>
                    <a:pt x="1269" y="360"/>
                    <a:pt x="1269" y="360"/>
                    <a:pt x="1269" y="360"/>
                  </a:cubicBezTo>
                  <a:cubicBezTo>
                    <a:pt x="1074" y="549"/>
                    <a:pt x="1074" y="549"/>
                    <a:pt x="1074" y="549"/>
                  </a:cubicBezTo>
                  <a:cubicBezTo>
                    <a:pt x="1074" y="549"/>
                    <a:pt x="1074" y="549"/>
                    <a:pt x="1074" y="549"/>
                  </a:cubicBezTo>
                  <a:close/>
                  <a:moveTo>
                    <a:pt x="1442" y="0"/>
                  </a:moveTo>
                  <a:cubicBezTo>
                    <a:pt x="1442" y="0"/>
                    <a:pt x="1442" y="0"/>
                    <a:pt x="1442" y="0"/>
                  </a:cubicBezTo>
                  <a:cubicBezTo>
                    <a:pt x="1024" y="33"/>
                    <a:pt x="1024" y="33"/>
                    <a:pt x="1024" y="33"/>
                  </a:cubicBezTo>
                  <a:cubicBezTo>
                    <a:pt x="1008" y="33"/>
                    <a:pt x="1002" y="44"/>
                    <a:pt x="1013" y="50"/>
                  </a:cubicBezTo>
                  <a:cubicBezTo>
                    <a:pt x="1130" y="166"/>
                    <a:pt x="1130" y="166"/>
                    <a:pt x="1130" y="166"/>
                  </a:cubicBezTo>
                  <a:cubicBezTo>
                    <a:pt x="1141" y="177"/>
                    <a:pt x="1141" y="194"/>
                    <a:pt x="1130" y="205"/>
                  </a:cubicBezTo>
                  <a:cubicBezTo>
                    <a:pt x="935" y="410"/>
                    <a:pt x="935" y="410"/>
                    <a:pt x="935" y="410"/>
                  </a:cubicBezTo>
                  <a:cubicBezTo>
                    <a:pt x="930" y="416"/>
                    <a:pt x="924" y="421"/>
                    <a:pt x="919" y="421"/>
                  </a:cubicBezTo>
                  <a:cubicBezTo>
                    <a:pt x="907" y="421"/>
                    <a:pt x="902" y="416"/>
                    <a:pt x="896" y="416"/>
                  </a:cubicBezTo>
                  <a:cubicBezTo>
                    <a:pt x="557" y="100"/>
                    <a:pt x="557" y="100"/>
                    <a:pt x="557" y="100"/>
                  </a:cubicBezTo>
                  <a:cubicBezTo>
                    <a:pt x="551" y="94"/>
                    <a:pt x="545" y="94"/>
                    <a:pt x="540" y="94"/>
                  </a:cubicBezTo>
                  <a:cubicBezTo>
                    <a:pt x="529" y="94"/>
                    <a:pt x="523" y="94"/>
                    <a:pt x="518" y="100"/>
                  </a:cubicBezTo>
                  <a:cubicBezTo>
                    <a:pt x="11" y="704"/>
                    <a:pt x="11" y="704"/>
                    <a:pt x="11" y="704"/>
                  </a:cubicBezTo>
                  <a:cubicBezTo>
                    <a:pt x="0" y="715"/>
                    <a:pt x="0" y="737"/>
                    <a:pt x="11" y="748"/>
                  </a:cubicBezTo>
                  <a:cubicBezTo>
                    <a:pt x="117" y="848"/>
                    <a:pt x="117" y="848"/>
                    <a:pt x="117" y="848"/>
                  </a:cubicBezTo>
                  <a:cubicBezTo>
                    <a:pt x="122" y="854"/>
                    <a:pt x="128" y="859"/>
                    <a:pt x="133" y="859"/>
                  </a:cubicBezTo>
                  <a:cubicBezTo>
                    <a:pt x="139" y="859"/>
                    <a:pt x="150" y="854"/>
                    <a:pt x="156" y="848"/>
                  </a:cubicBezTo>
                  <a:cubicBezTo>
                    <a:pt x="506" y="454"/>
                    <a:pt x="506" y="454"/>
                    <a:pt x="506" y="454"/>
                  </a:cubicBezTo>
                  <a:cubicBezTo>
                    <a:pt x="512" y="443"/>
                    <a:pt x="523" y="443"/>
                    <a:pt x="534" y="443"/>
                  </a:cubicBezTo>
                  <a:cubicBezTo>
                    <a:pt x="540" y="443"/>
                    <a:pt x="545" y="443"/>
                    <a:pt x="551" y="443"/>
                  </a:cubicBezTo>
                  <a:cubicBezTo>
                    <a:pt x="885" y="649"/>
                    <a:pt x="885" y="649"/>
                    <a:pt x="885" y="649"/>
                  </a:cubicBezTo>
                  <a:cubicBezTo>
                    <a:pt x="891" y="649"/>
                    <a:pt x="896" y="649"/>
                    <a:pt x="902" y="649"/>
                  </a:cubicBezTo>
                  <a:cubicBezTo>
                    <a:pt x="913" y="649"/>
                    <a:pt x="924" y="649"/>
                    <a:pt x="930" y="643"/>
                  </a:cubicBezTo>
                  <a:cubicBezTo>
                    <a:pt x="1253" y="327"/>
                    <a:pt x="1253" y="327"/>
                    <a:pt x="1253" y="327"/>
                  </a:cubicBezTo>
                  <a:cubicBezTo>
                    <a:pt x="1258" y="321"/>
                    <a:pt x="1264" y="321"/>
                    <a:pt x="1269" y="321"/>
                  </a:cubicBezTo>
                  <a:cubicBezTo>
                    <a:pt x="1281" y="321"/>
                    <a:pt x="1286" y="321"/>
                    <a:pt x="1292" y="327"/>
                  </a:cubicBezTo>
                  <a:cubicBezTo>
                    <a:pt x="1420" y="460"/>
                    <a:pt x="1420" y="460"/>
                    <a:pt x="1420" y="460"/>
                  </a:cubicBezTo>
                  <a:cubicBezTo>
                    <a:pt x="1425" y="460"/>
                    <a:pt x="1431" y="466"/>
                    <a:pt x="1431" y="466"/>
                  </a:cubicBezTo>
                  <a:cubicBezTo>
                    <a:pt x="1436" y="466"/>
                    <a:pt x="1442" y="460"/>
                    <a:pt x="1442" y="449"/>
                  </a:cubicBezTo>
                  <a:cubicBezTo>
                    <a:pt x="1464" y="28"/>
                    <a:pt x="1464" y="28"/>
                    <a:pt x="1464" y="28"/>
                  </a:cubicBezTo>
                  <a:cubicBezTo>
                    <a:pt x="1464" y="11"/>
                    <a:pt x="1453" y="0"/>
                    <a:pt x="144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7540" tIns="53770" rIns="107540" bIns="53770" numCol="1" anchor="t" anchorCtr="0" compatLnSpc="1">
              <a:prstTxWarp prst="textNoShape">
                <a:avLst/>
              </a:prstTxWarp>
            </a:bodyPr>
            <a:lstStyle/>
            <a:p>
              <a:pPr defTabSz="1096995"/>
              <a:endParaRPr lang="en-US" sz="2119" kern="0">
                <a:solidFill>
                  <a:srgbClr val="333333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0952" y="2519818"/>
              <a:ext cx="1239880" cy="703547"/>
            </a:xfrm>
            <a:prstGeom prst="rect">
              <a:avLst/>
            </a:prstGeom>
            <a:noFill/>
          </p:spPr>
          <p:txBody>
            <a:bodyPr wrap="square" lIns="215082" tIns="172065" rIns="215082" bIns="172065" rtlCol="0">
              <a:spAutoFit/>
            </a:bodyPr>
            <a:lstStyle/>
            <a:p>
              <a:pPr defTabSz="1096995">
                <a:lnSpc>
                  <a:spcPct val="90000"/>
                </a:lnSpc>
                <a:spcBef>
                  <a:spcPct val="0"/>
                </a:spcBef>
                <a:spcAft>
                  <a:spcPts val="706"/>
                </a:spcAft>
              </a:pP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Data</a:t>
              </a:r>
              <a:b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</a:b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sources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86638" y="4033284"/>
              <a:ext cx="1239880" cy="521029"/>
            </a:xfrm>
            <a:prstGeom prst="rect">
              <a:avLst/>
            </a:prstGeom>
            <a:noFill/>
          </p:spPr>
          <p:txBody>
            <a:bodyPr wrap="square" lIns="215082" tIns="172065" rIns="215082" bIns="172065" rtlCol="0">
              <a:spAutoFit/>
            </a:bodyPr>
            <a:lstStyle/>
            <a:p>
              <a:pPr defTabSz="1096995">
                <a:lnSpc>
                  <a:spcPct val="90000"/>
                </a:lnSpc>
                <a:spcBef>
                  <a:spcPct val="0"/>
                </a:spcBef>
                <a:spcAft>
                  <a:spcPts val="706"/>
                </a:spcAft>
              </a:pP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Apps</a:t>
              </a:r>
            </a:p>
          </p:txBody>
        </p:sp>
        <p:sp>
          <p:nvSpPr>
            <p:cNvPr id="107" name="Freeform 53"/>
            <p:cNvSpPr>
              <a:spLocks noEditPoints="1"/>
            </p:cNvSpPr>
            <p:nvPr/>
          </p:nvSpPr>
          <p:spPr bwMode="auto">
            <a:xfrm>
              <a:off x="566387" y="3483627"/>
              <a:ext cx="451956" cy="645040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7540" tIns="53770" rIns="107540" bIns="53770" numCol="1" anchor="t" anchorCtr="0" compatLnSpc="1">
              <a:prstTxWarp prst="textNoShape">
                <a:avLst/>
              </a:prstTxWarp>
            </a:bodyPr>
            <a:lstStyle/>
            <a:p>
              <a:pPr defTabSz="1096995"/>
              <a:endParaRPr lang="en-US" sz="2119" kern="0">
                <a:solidFill>
                  <a:srgbClr val="333333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6231" y="5332875"/>
              <a:ext cx="1551146" cy="703547"/>
            </a:xfrm>
            <a:prstGeom prst="rect">
              <a:avLst/>
            </a:prstGeom>
            <a:noFill/>
          </p:spPr>
          <p:txBody>
            <a:bodyPr wrap="square" lIns="215082" tIns="172065" rIns="215082" bIns="172065" rtlCol="0">
              <a:spAutoFit/>
            </a:bodyPr>
            <a:lstStyle/>
            <a:p>
              <a:pPr defTabSz="1096995">
                <a:lnSpc>
                  <a:spcPct val="90000"/>
                </a:lnSpc>
                <a:spcBef>
                  <a:spcPct val="0"/>
                </a:spcBef>
                <a:spcAft>
                  <a:spcPts val="706"/>
                </a:spcAft>
              </a:pP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Sensors </a:t>
              </a:r>
              <a:b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</a:b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and devices</a:t>
              </a:r>
            </a:p>
          </p:txBody>
        </p:sp>
        <p:sp>
          <p:nvSpPr>
            <p:cNvPr id="111" name="Freeform 16"/>
            <p:cNvSpPr>
              <a:spLocks noChangeAspect="1" noEditPoints="1"/>
            </p:cNvSpPr>
            <p:nvPr/>
          </p:nvSpPr>
          <p:spPr bwMode="auto">
            <a:xfrm>
              <a:off x="474853" y="4945056"/>
              <a:ext cx="576951" cy="530500"/>
            </a:xfrm>
            <a:custGeom>
              <a:avLst/>
              <a:gdLst>
                <a:gd name="T0" fmla="*/ 363 w 400"/>
                <a:gd name="T1" fmla="*/ 0 h 367"/>
                <a:gd name="T2" fmla="*/ 38 w 400"/>
                <a:gd name="T3" fmla="*/ 0 h 367"/>
                <a:gd name="T4" fmla="*/ 0 w 400"/>
                <a:gd name="T5" fmla="*/ 37 h 367"/>
                <a:gd name="T6" fmla="*/ 0 w 400"/>
                <a:gd name="T7" fmla="*/ 255 h 367"/>
                <a:gd name="T8" fmla="*/ 38 w 400"/>
                <a:gd name="T9" fmla="*/ 292 h 367"/>
                <a:gd name="T10" fmla="*/ 184 w 400"/>
                <a:gd name="T11" fmla="*/ 292 h 367"/>
                <a:gd name="T12" fmla="*/ 230 w 400"/>
                <a:gd name="T13" fmla="*/ 335 h 367"/>
                <a:gd name="T14" fmla="*/ 230 w 400"/>
                <a:gd name="T15" fmla="*/ 367 h 367"/>
                <a:gd name="T16" fmla="*/ 328 w 400"/>
                <a:gd name="T17" fmla="*/ 367 h 367"/>
                <a:gd name="T18" fmla="*/ 328 w 400"/>
                <a:gd name="T19" fmla="*/ 292 h 367"/>
                <a:gd name="T20" fmla="*/ 363 w 400"/>
                <a:gd name="T21" fmla="*/ 292 h 367"/>
                <a:gd name="T22" fmla="*/ 400 w 400"/>
                <a:gd name="T23" fmla="*/ 255 h 367"/>
                <a:gd name="T24" fmla="*/ 400 w 400"/>
                <a:gd name="T25" fmla="*/ 37 h 367"/>
                <a:gd name="T26" fmla="*/ 363 w 400"/>
                <a:gd name="T27" fmla="*/ 0 h 367"/>
                <a:gd name="T28" fmla="*/ 361 w 400"/>
                <a:gd name="T29" fmla="*/ 253 h 367"/>
                <a:gd name="T30" fmla="*/ 328 w 400"/>
                <a:gd name="T31" fmla="*/ 253 h 367"/>
                <a:gd name="T32" fmla="*/ 328 w 400"/>
                <a:gd name="T33" fmla="*/ 197 h 367"/>
                <a:gd name="T34" fmla="*/ 305 w 400"/>
                <a:gd name="T35" fmla="*/ 197 h 367"/>
                <a:gd name="T36" fmla="*/ 305 w 400"/>
                <a:gd name="T37" fmla="*/ 219 h 367"/>
                <a:gd name="T38" fmla="*/ 298 w 400"/>
                <a:gd name="T39" fmla="*/ 219 h 367"/>
                <a:gd name="T40" fmla="*/ 298 w 400"/>
                <a:gd name="T41" fmla="*/ 180 h 367"/>
                <a:gd name="T42" fmla="*/ 275 w 400"/>
                <a:gd name="T43" fmla="*/ 180 h 367"/>
                <a:gd name="T44" fmla="*/ 275 w 400"/>
                <a:gd name="T45" fmla="*/ 219 h 367"/>
                <a:gd name="T46" fmla="*/ 269 w 400"/>
                <a:gd name="T47" fmla="*/ 219 h 367"/>
                <a:gd name="T48" fmla="*/ 269 w 400"/>
                <a:gd name="T49" fmla="*/ 166 h 367"/>
                <a:gd name="T50" fmla="*/ 245 w 400"/>
                <a:gd name="T51" fmla="*/ 166 h 367"/>
                <a:gd name="T52" fmla="*/ 245 w 400"/>
                <a:gd name="T53" fmla="*/ 219 h 367"/>
                <a:gd name="T54" fmla="*/ 239 w 400"/>
                <a:gd name="T55" fmla="*/ 219 h 367"/>
                <a:gd name="T56" fmla="*/ 239 w 400"/>
                <a:gd name="T57" fmla="*/ 111 h 367"/>
                <a:gd name="T58" fmla="*/ 216 w 400"/>
                <a:gd name="T59" fmla="*/ 111 h 367"/>
                <a:gd name="T60" fmla="*/ 216 w 400"/>
                <a:gd name="T61" fmla="*/ 249 h 367"/>
                <a:gd name="T62" fmla="*/ 208 w 400"/>
                <a:gd name="T63" fmla="*/ 249 h 367"/>
                <a:gd name="T64" fmla="*/ 208 w 400"/>
                <a:gd name="T65" fmla="*/ 197 h 367"/>
                <a:gd name="T66" fmla="*/ 183 w 400"/>
                <a:gd name="T67" fmla="*/ 197 h 367"/>
                <a:gd name="T68" fmla="*/ 183 w 400"/>
                <a:gd name="T69" fmla="*/ 253 h 367"/>
                <a:gd name="T70" fmla="*/ 39 w 400"/>
                <a:gd name="T71" fmla="*/ 253 h 367"/>
                <a:gd name="T72" fmla="*/ 39 w 400"/>
                <a:gd name="T73" fmla="*/ 39 h 367"/>
                <a:gd name="T74" fmla="*/ 361 w 400"/>
                <a:gd name="T75" fmla="*/ 39 h 367"/>
                <a:gd name="T76" fmla="*/ 361 w 400"/>
                <a:gd name="T77" fmla="*/ 25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0" h="367">
                  <a:moveTo>
                    <a:pt x="363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5"/>
                    <a:pt x="17" y="292"/>
                    <a:pt x="38" y="292"/>
                  </a:cubicBezTo>
                  <a:cubicBezTo>
                    <a:pt x="184" y="292"/>
                    <a:pt x="184" y="292"/>
                    <a:pt x="184" y="292"/>
                  </a:cubicBezTo>
                  <a:cubicBezTo>
                    <a:pt x="191" y="310"/>
                    <a:pt x="230" y="335"/>
                    <a:pt x="230" y="335"/>
                  </a:cubicBezTo>
                  <a:cubicBezTo>
                    <a:pt x="230" y="367"/>
                    <a:pt x="230" y="367"/>
                    <a:pt x="230" y="367"/>
                  </a:cubicBezTo>
                  <a:cubicBezTo>
                    <a:pt x="328" y="367"/>
                    <a:pt x="328" y="367"/>
                    <a:pt x="328" y="367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63" y="292"/>
                    <a:pt x="363" y="292"/>
                    <a:pt x="363" y="292"/>
                  </a:cubicBezTo>
                  <a:cubicBezTo>
                    <a:pt x="384" y="292"/>
                    <a:pt x="400" y="275"/>
                    <a:pt x="400" y="255"/>
                  </a:cubicBezTo>
                  <a:cubicBezTo>
                    <a:pt x="400" y="37"/>
                    <a:pt x="400" y="37"/>
                    <a:pt x="400" y="37"/>
                  </a:cubicBezTo>
                  <a:cubicBezTo>
                    <a:pt x="400" y="16"/>
                    <a:pt x="384" y="0"/>
                    <a:pt x="363" y="0"/>
                  </a:cubicBezTo>
                  <a:close/>
                  <a:moveTo>
                    <a:pt x="361" y="253"/>
                  </a:moveTo>
                  <a:cubicBezTo>
                    <a:pt x="328" y="253"/>
                    <a:pt x="328" y="253"/>
                    <a:pt x="328" y="253"/>
                  </a:cubicBezTo>
                  <a:cubicBezTo>
                    <a:pt x="328" y="197"/>
                    <a:pt x="328" y="197"/>
                    <a:pt x="328" y="197"/>
                  </a:cubicBezTo>
                  <a:cubicBezTo>
                    <a:pt x="328" y="181"/>
                    <a:pt x="305" y="181"/>
                    <a:pt x="305" y="197"/>
                  </a:cubicBezTo>
                  <a:cubicBezTo>
                    <a:pt x="305" y="219"/>
                    <a:pt x="305" y="219"/>
                    <a:pt x="305" y="219"/>
                  </a:cubicBezTo>
                  <a:cubicBezTo>
                    <a:pt x="305" y="222"/>
                    <a:pt x="298" y="222"/>
                    <a:pt x="298" y="219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65"/>
                    <a:pt x="275" y="165"/>
                    <a:pt x="275" y="180"/>
                  </a:cubicBezTo>
                  <a:cubicBezTo>
                    <a:pt x="275" y="219"/>
                    <a:pt x="275" y="219"/>
                    <a:pt x="275" y="219"/>
                  </a:cubicBezTo>
                  <a:cubicBezTo>
                    <a:pt x="275" y="222"/>
                    <a:pt x="269" y="222"/>
                    <a:pt x="269" y="219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50"/>
                    <a:pt x="245" y="150"/>
                    <a:pt x="245" y="166"/>
                  </a:cubicBezTo>
                  <a:cubicBezTo>
                    <a:pt x="245" y="219"/>
                    <a:pt x="245" y="219"/>
                    <a:pt x="245" y="219"/>
                  </a:cubicBezTo>
                  <a:cubicBezTo>
                    <a:pt x="245" y="222"/>
                    <a:pt x="239" y="222"/>
                    <a:pt x="239" y="219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9" y="96"/>
                    <a:pt x="216" y="96"/>
                    <a:pt x="216" y="111"/>
                  </a:cubicBezTo>
                  <a:cubicBezTo>
                    <a:pt x="216" y="249"/>
                    <a:pt x="216" y="249"/>
                    <a:pt x="216" y="249"/>
                  </a:cubicBezTo>
                  <a:cubicBezTo>
                    <a:pt x="216" y="252"/>
                    <a:pt x="208" y="252"/>
                    <a:pt x="208" y="249"/>
                  </a:cubicBezTo>
                  <a:cubicBezTo>
                    <a:pt x="208" y="197"/>
                    <a:pt x="208" y="197"/>
                    <a:pt x="208" y="197"/>
                  </a:cubicBezTo>
                  <a:cubicBezTo>
                    <a:pt x="208" y="178"/>
                    <a:pt x="183" y="179"/>
                    <a:pt x="183" y="197"/>
                  </a:cubicBezTo>
                  <a:cubicBezTo>
                    <a:pt x="183" y="253"/>
                    <a:pt x="183" y="253"/>
                    <a:pt x="183" y="253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61" y="39"/>
                    <a:pt x="361" y="39"/>
                    <a:pt x="361" y="39"/>
                  </a:cubicBezTo>
                  <a:cubicBezTo>
                    <a:pt x="361" y="253"/>
                    <a:pt x="361" y="253"/>
                    <a:pt x="361" y="2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07540" tIns="53770" rIns="107540" bIns="53770" numCol="1" anchor="t" anchorCtr="0" compatLnSpc="1">
              <a:prstTxWarp prst="textNoShape">
                <a:avLst/>
              </a:prstTxWarp>
            </a:bodyPr>
            <a:lstStyle/>
            <a:p>
              <a:pPr defTabSz="1096995"/>
              <a:endParaRPr lang="en-US" sz="2119" kern="0">
                <a:solidFill>
                  <a:srgbClr val="333333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1244978" y="2053023"/>
            <a:ext cx="3300584" cy="4011853"/>
          </a:xfrm>
          <a:prstGeom prst="rect">
            <a:avLst/>
          </a:prstGeom>
          <a:solidFill>
            <a:srgbClr val="00BCF2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502" tIns="53770" rIns="21502" bIns="107510" numCol="1" spcCol="1270" anchor="t" anchorCtr="0">
            <a:noAutofit/>
          </a:bodyPr>
          <a:lstStyle/>
          <a:p>
            <a:pPr algn="ctr" defTabSz="852848">
              <a:spcBef>
                <a:spcPct val="0"/>
              </a:spcBef>
              <a:spcAft>
                <a:spcPct val="35000"/>
              </a:spcAft>
            </a:pPr>
            <a:r>
              <a:rPr lang="en-US" sz="1881" b="1" kern="0" spc="-3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Ingest data</a:t>
            </a:r>
          </a:p>
        </p:txBody>
      </p:sp>
      <p:sp>
        <p:nvSpPr>
          <p:cNvPr id="232" name="Isosceles Triangle 231"/>
          <p:cNvSpPr/>
          <p:nvPr/>
        </p:nvSpPr>
        <p:spPr bwMode="auto">
          <a:xfrm rot="5400000">
            <a:off x="9535775" y="2766726"/>
            <a:ext cx="1106734" cy="263931"/>
          </a:xfrm>
          <a:prstGeom prst="triangle">
            <a:avLst>
              <a:gd name="adj" fmla="val 51823"/>
            </a:avLst>
          </a:prstGeom>
          <a:solidFill>
            <a:srgbClr val="005AA1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502" tIns="53770" rIns="21502" bIns="107510" numCol="1" spcCol="1270" anchor="t" anchorCtr="0">
            <a:noAutofit/>
          </a:bodyPr>
          <a:lstStyle/>
          <a:p>
            <a:pPr algn="ctr" defTabSz="852848">
              <a:spcBef>
                <a:spcPct val="0"/>
              </a:spcBef>
              <a:spcAft>
                <a:spcPct val="35000"/>
              </a:spcAft>
            </a:pPr>
            <a:endParaRPr lang="en-US" sz="1881" b="1" kern="0" spc="-3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21285" y="5029200"/>
            <a:ext cx="5437115" cy="1033517"/>
          </a:xfrm>
          <a:prstGeom prst="rect">
            <a:avLst/>
          </a:prstGeom>
          <a:solidFill>
            <a:srgbClr val="003C6C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502" tIns="53770" rIns="21502" bIns="107510" numCol="1" spcCol="1270" anchor="t" anchorCtr="0">
            <a:noAutofit/>
          </a:bodyPr>
          <a:lstStyle/>
          <a:p>
            <a:pPr algn="ctr" defTabSz="852848">
              <a:spcBef>
                <a:spcPct val="0"/>
              </a:spcBef>
              <a:spcAft>
                <a:spcPct val="35000"/>
              </a:spcAft>
            </a:pPr>
            <a:r>
              <a:rPr lang="en-US" sz="1881" b="1" kern="0" spc="-3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Visualize data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674662" y="2039562"/>
            <a:ext cx="5311268" cy="2725708"/>
          </a:xfrm>
          <a:prstGeom prst="rect">
            <a:avLst/>
          </a:prstGeom>
          <a:solidFill>
            <a:srgbClr val="005AA1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502" tIns="53770" rIns="21502" bIns="107510" numCol="1" spcCol="1270" anchor="t" anchorCtr="0">
            <a:noAutofit/>
          </a:bodyPr>
          <a:lstStyle/>
          <a:p>
            <a:pPr algn="ctr" defTabSz="852848">
              <a:spcBef>
                <a:spcPct val="0"/>
              </a:spcBef>
              <a:spcAft>
                <a:spcPct val="35000"/>
              </a:spcAft>
            </a:pPr>
            <a:r>
              <a:rPr lang="en-US" sz="1881" b="1" kern="0" spc="-3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 data</a:t>
            </a:r>
          </a:p>
        </p:txBody>
      </p:sp>
      <p:sp>
        <p:nvSpPr>
          <p:cNvPr id="180" name="Isosceles Triangle 179"/>
          <p:cNvSpPr/>
          <p:nvPr/>
        </p:nvSpPr>
        <p:spPr bwMode="auto">
          <a:xfrm rot="10800000">
            <a:off x="6779236" y="4765270"/>
            <a:ext cx="1179987" cy="263929"/>
          </a:xfrm>
          <a:prstGeom prst="triangle">
            <a:avLst>
              <a:gd name="adj" fmla="val 51823"/>
            </a:avLst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11" tIns="172089" rIns="215111" bIns="1720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8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47576" y="2286000"/>
            <a:ext cx="347278" cy="1204662"/>
            <a:chOff x="3832324" y="5254390"/>
            <a:chExt cx="295243" cy="853675"/>
          </a:xfrm>
        </p:grpSpPr>
        <p:sp>
          <p:nvSpPr>
            <p:cNvPr id="144" name="Isosceles Triangle 143"/>
            <p:cNvSpPr/>
            <p:nvPr/>
          </p:nvSpPr>
          <p:spPr bwMode="auto">
            <a:xfrm rot="5400000">
              <a:off x="3576707" y="5557205"/>
              <a:ext cx="853675" cy="248045"/>
            </a:xfrm>
            <a:prstGeom prst="triangl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5111" tIns="172089" rIns="215111" bIns="1720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968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2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3529509" y="5557205"/>
              <a:ext cx="853675" cy="248045"/>
            </a:xfrm>
            <a:prstGeom prst="triangle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5111" tIns="172089" rIns="215111" bIns="1720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968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2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8467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21285" y="5050928"/>
            <a:ext cx="5437115" cy="1033517"/>
            <a:chOff x="4621285" y="5050928"/>
            <a:chExt cx="5437115" cy="1033517"/>
          </a:xfrm>
        </p:grpSpPr>
        <p:grpSp>
          <p:nvGrpSpPr>
            <p:cNvPr id="8" name="Group 7"/>
            <p:cNvGrpSpPr/>
            <p:nvPr/>
          </p:nvGrpSpPr>
          <p:grpSpPr>
            <a:xfrm>
              <a:off x="4621285" y="5050928"/>
              <a:ext cx="5437115" cy="1033517"/>
              <a:chOff x="4678524" y="5050536"/>
              <a:chExt cx="5317726" cy="1033517"/>
            </a:xfrm>
          </p:grpSpPr>
          <p:sp>
            <p:nvSpPr>
              <p:cNvPr id="91" name="Rectangle 90"/>
              <p:cNvSpPr/>
              <p:nvPr/>
            </p:nvSpPr>
            <p:spPr bwMode="auto">
              <a:xfrm>
                <a:off x="4678524" y="5050536"/>
                <a:ext cx="5317726" cy="1033517"/>
              </a:xfrm>
              <a:prstGeom prst="rect">
                <a:avLst/>
              </a:prstGeom>
              <a:solidFill>
                <a:srgbClr val="003C6C"/>
              </a:solidFill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2" tIns="53770" rIns="21502" bIns="107510" numCol="1" spcCol="1270" anchor="t" anchorCtr="0">
                <a:noAutofit/>
              </a:bodyPr>
              <a:lstStyle/>
              <a:p>
                <a:pPr algn="ctr" defTabSz="852848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81" b="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Visualize data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878348" y="5486008"/>
                <a:ext cx="828432" cy="309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Power BI</a:t>
                </a:r>
              </a:p>
            </p:txBody>
          </p:sp>
          <p:pic>
            <p:nvPicPr>
              <p:cNvPr id="102" name="Picture 6" descr="http://acom.azurecomcdn.net/80C57D/cdn/images/cvt-8b312302f0f03c2991d05dbae9d56b05693e625f3ef63892c5ff61e1c20e40ff/page/services/sql-data-warehouse/02-deliver.png?t=pop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034" r="74523"/>
              <a:stretch/>
            </p:blipFill>
            <p:spPr bwMode="auto">
              <a:xfrm>
                <a:off x="5567388" y="5477376"/>
                <a:ext cx="404415" cy="461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Rectangle 102"/>
              <p:cNvSpPr/>
              <p:nvPr/>
            </p:nvSpPr>
            <p:spPr>
              <a:xfrm>
                <a:off x="5972883" y="5487560"/>
                <a:ext cx="1116822" cy="483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096678">
                  <a:lnSpc>
                    <a:spcPct val="90000"/>
                  </a:lnSpc>
                </a:pPr>
                <a:r>
                  <a:rPr lang="en-US" sz="1411" kern="0" dirty="0">
                    <a:ea typeface="Segoe UI" pitchFamily="34" charset="0"/>
                    <a:cs typeface="Segoe UI" pitchFamily="34" charset="0"/>
                  </a:rPr>
                  <a:t>Azure SQL DW</a:t>
                </a:r>
              </a:p>
            </p:txBody>
          </p:sp>
          <p:sp>
            <p:nvSpPr>
              <p:cNvPr id="104" name="Plus 103"/>
              <p:cNvSpPr/>
              <p:nvPr/>
            </p:nvSpPr>
            <p:spPr bwMode="auto">
              <a:xfrm>
                <a:off x="7313286" y="5572146"/>
                <a:ext cx="340011" cy="314520"/>
              </a:xfrm>
              <a:prstGeom prst="mathPlus">
                <a:avLst/>
              </a:prstGeom>
              <a:solidFill>
                <a:schemeClr val="tx1"/>
              </a:solidFill>
              <a:ln w="3175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54864" rIns="0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9696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53" kern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8505551" y="5486400"/>
              <a:ext cx="409849" cy="314912"/>
              <a:chOff x="7884058" y="5368509"/>
              <a:chExt cx="324905" cy="207663"/>
            </a:xfrm>
          </p:grpSpPr>
          <p:sp>
            <p:nvSpPr>
              <p:cNvPr id="145" name="Freeform 5"/>
              <p:cNvSpPr>
                <a:spLocks noEditPoints="1"/>
              </p:cNvSpPr>
              <p:nvPr/>
            </p:nvSpPr>
            <p:spPr bwMode="auto">
              <a:xfrm>
                <a:off x="7884058" y="5368509"/>
                <a:ext cx="324905" cy="207663"/>
              </a:xfrm>
              <a:custGeom>
                <a:avLst/>
                <a:gdLst>
                  <a:gd name="T0" fmla="*/ 296 w 296"/>
                  <a:gd name="T1" fmla="*/ 164 h 188"/>
                  <a:gd name="T2" fmla="*/ 296 w 296"/>
                  <a:gd name="T3" fmla="*/ 188 h 188"/>
                  <a:gd name="T4" fmla="*/ 0 w 296"/>
                  <a:gd name="T5" fmla="*/ 188 h 188"/>
                  <a:gd name="T6" fmla="*/ 0 w 296"/>
                  <a:gd name="T7" fmla="*/ 164 h 188"/>
                  <a:gd name="T8" fmla="*/ 21 w 296"/>
                  <a:gd name="T9" fmla="*/ 164 h 188"/>
                  <a:gd name="T10" fmla="*/ 20 w 296"/>
                  <a:gd name="T11" fmla="*/ 22 h 188"/>
                  <a:gd name="T12" fmla="*/ 42 w 296"/>
                  <a:gd name="T13" fmla="*/ 0 h 188"/>
                  <a:gd name="T14" fmla="*/ 222 w 296"/>
                  <a:gd name="T15" fmla="*/ 1 h 188"/>
                  <a:gd name="T16" fmla="*/ 275 w 296"/>
                  <a:gd name="T17" fmla="*/ 54 h 188"/>
                  <a:gd name="T18" fmla="*/ 275 w 296"/>
                  <a:gd name="T19" fmla="*/ 164 h 188"/>
                  <a:gd name="T20" fmla="*/ 296 w 296"/>
                  <a:gd name="T21" fmla="*/ 164 h 188"/>
                  <a:gd name="T22" fmla="*/ 251 w 296"/>
                  <a:gd name="T23" fmla="*/ 164 h 188"/>
                  <a:gd name="T24" fmla="*/ 251 w 296"/>
                  <a:gd name="T25" fmla="*/ 25 h 188"/>
                  <a:gd name="T26" fmla="*/ 45 w 296"/>
                  <a:gd name="T27" fmla="*/ 25 h 188"/>
                  <a:gd name="T28" fmla="*/ 45 w 296"/>
                  <a:gd name="T29" fmla="*/ 164 h 188"/>
                  <a:gd name="T30" fmla="*/ 251 w 296"/>
                  <a:gd name="T31" fmla="*/ 16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6" h="188">
                    <a:moveTo>
                      <a:pt x="296" y="164"/>
                    </a:moveTo>
                    <a:cubicBezTo>
                      <a:pt x="296" y="172"/>
                      <a:pt x="296" y="180"/>
                      <a:pt x="296" y="188"/>
                    </a:cubicBezTo>
                    <a:cubicBezTo>
                      <a:pt x="197" y="188"/>
                      <a:pt x="99" y="188"/>
                      <a:pt x="0" y="188"/>
                    </a:cubicBezTo>
                    <a:cubicBezTo>
                      <a:pt x="0" y="180"/>
                      <a:pt x="0" y="172"/>
                      <a:pt x="0" y="164"/>
                    </a:cubicBezTo>
                    <a:cubicBezTo>
                      <a:pt x="6" y="164"/>
                      <a:pt x="13" y="164"/>
                      <a:pt x="21" y="164"/>
                    </a:cubicBezTo>
                    <a:cubicBezTo>
                      <a:pt x="21" y="115"/>
                      <a:pt x="21" y="69"/>
                      <a:pt x="20" y="22"/>
                    </a:cubicBezTo>
                    <a:cubicBezTo>
                      <a:pt x="20" y="6"/>
                      <a:pt x="25" y="0"/>
                      <a:pt x="42" y="0"/>
                    </a:cubicBezTo>
                    <a:cubicBezTo>
                      <a:pt x="102" y="1"/>
                      <a:pt x="162" y="1"/>
                      <a:pt x="222" y="1"/>
                    </a:cubicBezTo>
                    <a:cubicBezTo>
                      <a:pt x="275" y="1"/>
                      <a:pt x="275" y="1"/>
                      <a:pt x="275" y="54"/>
                    </a:cubicBezTo>
                    <a:cubicBezTo>
                      <a:pt x="275" y="91"/>
                      <a:pt x="275" y="127"/>
                      <a:pt x="275" y="164"/>
                    </a:cubicBezTo>
                    <a:cubicBezTo>
                      <a:pt x="284" y="164"/>
                      <a:pt x="290" y="164"/>
                      <a:pt x="296" y="164"/>
                    </a:cubicBezTo>
                    <a:close/>
                    <a:moveTo>
                      <a:pt x="251" y="164"/>
                    </a:moveTo>
                    <a:cubicBezTo>
                      <a:pt x="251" y="116"/>
                      <a:pt x="251" y="70"/>
                      <a:pt x="251" y="25"/>
                    </a:cubicBezTo>
                    <a:cubicBezTo>
                      <a:pt x="181" y="25"/>
                      <a:pt x="113" y="25"/>
                      <a:pt x="45" y="25"/>
                    </a:cubicBezTo>
                    <a:cubicBezTo>
                      <a:pt x="45" y="72"/>
                      <a:pt x="45" y="118"/>
                      <a:pt x="45" y="164"/>
                    </a:cubicBezTo>
                    <a:cubicBezTo>
                      <a:pt x="114" y="164"/>
                      <a:pt x="182" y="164"/>
                      <a:pt x="251" y="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6" name="Freeform 6"/>
              <p:cNvSpPr>
                <a:spLocks/>
              </p:cNvSpPr>
              <p:nvPr/>
            </p:nvSpPr>
            <p:spPr bwMode="auto">
              <a:xfrm>
                <a:off x="8002832" y="5412187"/>
                <a:ext cx="35248" cy="124138"/>
              </a:xfrm>
              <a:custGeom>
                <a:avLst/>
                <a:gdLst>
                  <a:gd name="T0" fmla="*/ 31 w 32"/>
                  <a:gd name="T1" fmla="*/ 58 h 112"/>
                  <a:gd name="T2" fmla="*/ 32 w 32"/>
                  <a:gd name="T3" fmla="*/ 94 h 112"/>
                  <a:gd name="T4" fmla="*/ 16 w 32"/>
                  <a:gd name="T5" fmla="*/ 112 h 112"/>
                  <a:gd name="T6" fmla="*/ 0 w 32"/>
                  <a:gd name="T7" fmla="*/ 93 h 112"/>
                  <a:gd name="T8" fmla="*/ 0 w 32"/>
                  <a:gd name="T9" fmla="*/ 15 h 112"/>
                  <a:gd name="T10" fmla="*/ 15 w 32"/>
                  <a:gd name="T11" fmla="*/ 0 h 112"/>
                  <a:gd name="T12" fmla="*/ 32 w 32"/>
                  <a:gd name="T13" fmla="*/ 16 h 112"/>
                  <a:gd name="T14" fmla="*/ 31 w 32"/>
                  <a:gd name="T15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12">
                    <a:moveTo>
                      <a:pt x="31" y="58"/>
                    </a:moveTo>
                    <a:cubicBezTo>
                      <a:pt x="31" y="70"/>
                      <a:pt x="31" y="82"/>
                      <a:pt x="32" y="94"/>
                    </a:cubicBezTo>
                    <a:cubicBezTo>
                      <a:pt x="32" y="105"/>
                      <a:pt x="30" y="112"/>
                      <a:pt x="16" y="112"/>
                    </a:cubicBezTo>
                    <a:cubicBezTo>
                      <a:pt x="1" y="112"/>
                      <a:pt x="0" y="104"/>
                      <a:pt x="0" y="93"/>
                    </a:cubicBezTo>
                    <a:cubicBezTo>
                      <a:pt x="1" y="67"/>
                      <a:pt x="1" y="41"/>
                      <a:pt x="0" y="15"/>
                    </a:cubicBezTo>
                    <a:cubicBezTo>
                      <a:pt x="0" y="4"/>
                      <a:pt x="4" y="0"/>
                      <a:pt x="15" y="0"/>
                    </a:cubicBezTo>
                    <a:cubicBezTo>
                      <a:pt x="27" y="0"/>
                      <a:pt x="32" y="4"/>
                      <a:pt x="32" y="16"/>
                    </a:cubicBezTo>
                    <a:cubicBezTo>
                      <a:pt x="31" y="30"/>
                      <a:pt x="31" y="44"/>
                      <a:pt x="31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7" name="Freeform 7"/>
              <p:cNvSpPr>
                <a:spLocks/>
              </p:cNvSpPr>
              <p:nvPr/>
            </p:nvSpPr>
            <p:spPr bwMode="auto">
              <a:xfrm>
                <a:off x="8055706" y="5447436"/>
                <a:ext cx="36015" cy="88889"/>
              </a:xfrm>
              <a:custGeom>
                <a:avLst/>
                <a:gdLst>
                  <a:gd name="T0" fmla="*/ 31 w 33"/>
                  <a:gd name="T1" fmla="*/ 40 h 80"/>
                  <a:gd name="T2" fmla="*/ 32 w 33"/>
                  <a:gd name="T3" fmla="*/ 62 h 80"/>
                  <a:gd name="T4" fmla="*/ 16 w 33"/>
                  <a:gd name="T5" fmla="*/ 80 h 80"/>
                  <a:gd name="T6" fmla="*/ 0 w 33"/>
                  <a:gd name="T7" fmla="*/ 61 h 80"/>
                  <a:gd name="T8" fmla="*/ 0 w 33"/>
                  <a:gd name="T9" fmla="*/ 17 h 80"/>
                  <a:gd name="T10" fmla="*/ 15 w 33"/>
                  <a:gd name="T11" fmla="*/ 0 h 80"/>
                  <a:gd name="T12" fmla="*/ 32 w 33"/>
                  <a:gd name="T13" fmla="*/ 18 h 80"/>
                  <a:gd name="T14" fmla="*/ 31 w 33"/>
                  <a:gd name="T15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0">
                    <a:moveTo>
                      <a:pt x="31" y="40"/>
                    </a:moveTo>
                    <a:cubicBezTo>
                      <a:pt x="31" y="47"/>
                      <a:pt x="31" y="54"/>
                      <a:pt x="32" y="62"/>
                    </a:cubicBezTo>
                    <a:cubicBezTo>
                      <a:pt x="32" y="73"/>
                      <a:pt x="30" y="80"/>
                      <a:pt x="16" y="80"/>
                    </a:cubicBezTo>
                    <a:cubicBezTo>
                      <a:pt x="1" y="80"/>
                      <a:pt x="0" y="72"/>
                      <a:pt x="0" y="61"/>
                    </a:cubicBezTo>
                    <a:cubicBezTo>
                      <a:pt x="1" y="46"/>
                      <a:pt x="1" y="32"/>
                      <a:pt x="0" y="17"/>
                    </a:cubicBezTo>
                    <a:cubicBezTo>
                      <a:pt x="0" y="6"/>
                      <a:pt x="2" y="0"/>
                      <a:pt x="15" y="0"/>
                    </a:cubicBezTo>
                    <a:cubicBezTo>
                      <a:pt x="29" y="0"/>
                      <a:pt x="33" y="6"/>
                      <a:pt x="32" y="18"/>
                    </a:cubicBezTo>
                    <a:cubicBezTo>
                      <a:pt x="31" y="25"/>
                      <a:pt x="31" y="33"/>
                      <a:pt x="3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8" name="Freeform 8"/>
              <p:cNvSpPr>
                <a:spLocks/>
              </p:cNvSpPr>
              <p:nvPr/>
            </p:nvSpPr>
            <p:spPr bwMode="auto">
              <a:xfrm>
                <a:off x="7943062" y="5478854"/>
                <a:ext cx="49808" cy="57471"/>
              </a:xfrm>
              <a:custGeom>
                <a:avLst/>
                <a:gdLst>
                  <a:gd name="T0" fmla="*/ 6 w 45"/>
                  <a:gd name="T1" fmla="*/ 26 h 52"/>
                  <a:gd name="T2" fmla="*/ 22 w 45"/>
                  <a:gd name="T3" fmla="*/ 0 h 52"/>
                  <a:gd name="T4" fmla="*/ 37 w 45"/>
                  <a:gd name="T5" fmla="*/ 25 h 52"/>
                  <a:gd name="T6" fmla="*/ 23 w 45"/>
                  <a:gd name="T7" fmla="*/ 52 h 52"/>
                  <a:gd name="T8" fmla="*/ 6 w 45"/>
                  <a:gd name="T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2">
                    <a:moveTo>
                      <a:pt x="6" y="26"/>
                    </a:moveTo>
                    <a:cubicBezTo>
                      <a:pt x="8" y="16"/>
                      <a:pt x="0" y="0"/>
                      <a:pt x="22" y="0"/>
                    </a:cubicBezTo>
                    <a:cubicBezTo>
                      <a:pt x="43" y="0"/>
                      <a:pt x="38" y="14"/>
                      <a:pt x="37" y="25"/>
                    </a:cubicBezTo>
                    <a:cubicBezTo>
                      <a:pt x="36" y="35"/>
                      <a:pt x="45" y="51"/>
                      <a:pt x="23" y="52"/>
                    </a:cubicBezTo>
                    <a:cubicBezTo>
                      <a:pt x="1" y="52"/>
                      <a:pt x="8" y="37"/>
                      <a:pt x="6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9" name="Freeform 9"/>
              <p:cNvSpPr>
                <a:spLocks/>
              </p:cNvSpPr>
              <p:nvPr/>
            </p:nvSpPr>
            <p:spPr bwMode="auto">
              <a:xfrm>
                <a:off x="8104749" y="5487282"/>
                <a:ext cx="42145" cy="49042"/>
              </a:xfrm>
              <a:custGeom>
                <a:avLst/>
                <a:gdLst>
                  <a:gd name="T0" fmla="*/ 34 w 38"/>
                  <a:gd name="T1" fmla="*/ 21 h 44"/>
                  <a:gd name="T2" fmla="*/ 19 w 38"/>
                  <a:gd name="T3" fmla="*/ 44 h 44"/>
                  <a:gd name="T4" fmla="*/ 3 w 38"/>
                  <a:gd name="T5" fmla="*/ 22 h 44"/>
                  <a:gd name="T6" fmla="*/ 20 w 38"/>
                  <a:gd name="T7" fmla="*/ 0 h 44"/>
                  <a:gd name="T8" fmla="*/ 34 w 38"/>
                  <a:gd name="T9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4">
                    <a:moveTo>
                      <a:pt x="34" y="21"/>
                    </a:moveTo>
                    <a:cubicBezTo>
                      <a:pt x="34" y="32"/>
                      <a:pt x="38" y="44"/>
                      <a:pt x="19" y="44"/>
                    </a:cubicBezTo>
                    <a:cubicBezTo>
                      <a:pt x="0" y="44"/>
                      <a:pt x="4" y="32"/>
                      <a:pt x="3" y="22"/>
                    </a:cubicBezTo>
                    <a:cubicBezTo>
                      <a:pt x="3" y="10"/>
                      <a:pt x="2" y="0"/>
                      <a:pt x="20" y="0"/>
                    </a:cubicBezTo>
                    <a:cubicBezTo>
                      <a:pt x="37" y="0"/>
                      <a:pt x="34" y="11"/>
                      <a:pt x="34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0115001" y="2053024"/>
            <a:ext cx="3384497" cy="4000956"/>
            <a:chOff x="10115001" y="2053024"/>
            <a:chExt cx="3384497" cy="4000956"/>
          </a:xfrm>
        </p:grpSpPr>
        <p:grpSp>
          <p:nvGrpSpPr>
            <p:cNvPr id="9" name="Group 8"/>
            <p:cNvGrpSpPr/>
            <p:nvPr/>
          </p:nvGrpSpPr>
          <p:grpSpPr>
            <a:xfrm>
              <a:off x="10115001" y="2053024"/>
              <a:ext cx="3384497" cy="4000956"/>
              <a:chOff x="10115001" y="2053024"/>
              <a:chExt cx="3384497" cy="4000956"/>
            </a:xfrm>
          </p:grpSpPr>
          <p:sp>
            <p:nvSpPr>
              <p:cNvPr id="183" name="Freeform 389"/>
              <p:cNvSpPr>
                <a:spLocks noEditPoints="1"/>
              </p:cNvSpPr>
              <p:nvPr/>
            </p:nvSpPr>
            <p:spPr bwMode="auto">
              <a:xfrm>
                <a:off x="11499353" y="26518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7556" tIns="53778" rIns="107556" bIns="53778" numCol="1" anchor="t" anchorCtr="0" compatLnSpc="1">
                <a:prstTxWarp prst="textNoShape">
                  <a:avLst/>
                </a:prstTxWarp>
              </a:bodyPr>
              <a:lstStyle/>
              <a:p>
                <a:pPr defTabSz="1075586"/>
                <a:endParaRPr lang="en-US" sz="2000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10115001" y="2053024"/>
                <a:ext cx="3384497" cy="4000956"/>
              </a:xfrm>
              <a:prstGeom prst="rect">
                <a:avLst/>
              </a:prstGeom>
              <a:solidFill>
                <a:srgbClr val="00BCF2"/>
              </a:solidFill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2" tIns="53770" rIns="21502" bIns="107510" numCol="1" spcCol="1270" anchor="t" anchorCtr="0">
                <a:noAutofit/>
              </a:bodyPr>
              <a:lstStyle/>
              <a:p>
                <a:pPr algn="ctr" defTabSz="852848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81" b="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Download data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10269860" y="3619111"/>
                <a:ext cx="3119327" cy="2313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2" tIns="53770" rIns="21502" bIns="107510" numCol="1" spcCol="1270" anchor="t" anchorCtr="0">
                <a:noAutofit/>
              </a:bodyPr>
              <a:lstStyle/>
              <a:p>
                <a:pPr algn="ctr" defTabSz="852848">
                  <a:spcBef>
                    <a:spcPct val="0"/>
                  </a:spcBef>
                  <a:spcAft>
                    <a:spcPct val="35000"/>
                  </a:spcAft>
                </a:pPr>
                <a:endParaRPr lang="en-US" sz="1412" b="1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2356719" y="3886200"/>
                <a:ext cx="987771" cy="526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Developer </a:t>
                </a:r>
              </a:p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SDKs</a:t>
                </a:r>
                <a:endParaRPr lang="en-US" sz="141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10387095" y="4612727"/>
                <a:ext cx="1209711" cy="526555"/>
                <a:chOff x="1236059" y="2674191"/>
                <a:chExt cx="1028307" cy="447594"/>
              </a:xfrm>
            </p:grpSpPr>
            <p:pic>
              <p:nvPicPr>
                <p:cNvPr id="220" name="Picture 219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6059" y="2744659"/>
                  <a:ext cx="376536" cy="376536"/>
                </a:xfrm>
                <a:prstGeom prst="rect">
                  <a:avLst/>
                </a:prstGeom>
              </p:spPr>
            </p:pic>
            <p:sp>
              <p:nvSpPr>
                <p:cNvPr id="221" name="Rectangle 220"/>
                <p:cNvSpPr/>
                <p:nvPr/>
              </p:nvSpPr>
              <p:spPr>
                <a:xfrm>
                  <a:off x="1563978" y="2674191"/>
                  <a:ext cx="700388" cy="447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Portal &amp; </a:t>
                  </a:r>
                </a:p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Tools</a:t>
                  </a:r>
                  <a:endParaRPr lang="en-US" sz="141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11127315" y="5225318"/>
                <a:ext cx="1608837" cy="526555"/>
                <a:chOff x="1784580" y="3194920"/>
                <a:chExt cx="1367581" cy="447594"/>
              </a:xfrm>
            </p:grpSpPr>
            <p:sp>
              <p:nvSpPr>
                <p:cNvPr id="211" name="Freeform 43"/>
                <p:cNvSpPr>
                  <a:spLocks noEditPoints="1"/>
                </p:cNvSpPr>
                <p:nvPr/>
              </p:nvSpPr>
              <p:spPr bwMode="auto">
                <a:xfrm>
                  <a:off x="1784580" y="3296933"/>
                  <a:ext cx="385498" cy="292105"/>
                </a:xfrm>
                <a:custGeom>
                  <a:avLst/>
                  <a:gdLst>
                    <a:gd name="T0" fmla="*/ 194 w 198"/>
                    <a:gd name="T1" fmla="*/ 65 h 97"/>
                    <a:gd name="T2" fmla="*/ 182 w 198"/>
                    <a:gd name="T3" fmla="*/ 53 h 97"/>
                    <a:gd name="T4" fmla="*/ 164 w 198"/>
                    <a:gd name="T5" fmla="*/ 53 h 97"/>
                    <a:gd name="T6" fmla="*/ 140 w 198"/>
                    <a:gd name="T7" fmla="*/ 29 h 97"/>
                    <a:gd name="T8" fmla="*/ 118 w 198"/>
                    <a:gd name="T9" fmla="*/ 29 h 97"/>
                    <a:gd name="T10" fmla="*/ 118 w 198"/>
                    <a:gd name="T11" fmla="*/ 0 h 97"/>
                    <a:gd name="T12" fmla="*/ 8 w 198"/>
                    <a:gd name="T13" fmla="*/ 0 h 97"/>
                    <a:gd name="T14" fmla="*/ 8 w 198"/>
                    <a:gd name="T15" fmla="*/ 73 h 97"/>
                    <a:gd name="T16" fmla="*/ 0 w 198"/>
                    <a:gd name="T17" fmla="*/ 73 h 97"/>
                    <a:gd name="T18" fmla="*/ 0 w 198"/>
                    <a:gd name="T19" fmla="*/ 81 h 97"/>
                    <a:gd name="T20" fmla="*/ 8 w 198"/>
                    <a:gd name="T21" fmla="*/ 81 h 97"/>
                    <a:gd name="T22" fmla="*/ 8 w 198"/>
                    <a:gd name="T23" fmla="*/ 89 h 97"/>
                    <a:gd name="T24" fmla="*/ 32 w 198"/>
                    <a:gd name="T25" fmla="*/ 89 h 97"/>
                    <a:gd name="T26" fmla="*/ 44 w 198"/>
                    <a:gd name="T27" fmla="*/ 97 h 97"/>
                    <a:gd name="T28" fmla="*/ 55 w 198"/>
                    <a:gd name="T29" fmla="*/ 89 h 97"/>
                    <a:gd name="T30" fmla="*/ 114 w 198"/>
                    <a:gd name="T31" fmla="*/ 89 h 97"/>
                    <a:gd name="T32" fmla="*/ 118 w 198"/>
                    <a:gd name="T33" fmla="*/ 89 h 97"/>
                    <a:gd name="T34" fmla="*/ 159 w 198"/>
                    <a:gd name="T35" fmla="*/ 89 h 97"/>
                    <a:gd name="T36" fmla="*/ 170 w 198"/>
                    <a:gd name="T37" fmla="*/ 97 h 97"/>
                    <a:gd name="T38" fmla="*/ 181 w 198"/>
                    <a:gd name="T39" fmla="*/ 89 h 97"/>
                    <a:gd name="T40" fmla="*/ 198 w 198"/>
                    <a:gd name="T41" fmla="*/ 89 h 97"/>
                    <a:gd name="T42" fmla="*/ 198 w 198"/>
                    <a:gd name="T43" fmla="*/ 81 h 97"/>
                    <a:gd name="T44" fmla="*/ 194 w 198"/>
                    <a:gd name="T45" fmla="*/ 81 h 97"/>
                    <a:gd name="T46" fmla="*/ 194 w 198"/>
                    <a:gd name="T47" fmla="*/ 65 h 97"/>
                    <a:gd name="T48" fmla="*/ 44 w 198"/>
                    <a:gd name="T49" fmla="*/ 89 h 97"/>
                    <a:gd name="T50" fmla="*/ 40 w 198"/>
                    <a:gd name="T51" fmla="*/ 85 h 97"/>
                    <a:gd name="T52" fmla="*/ 44 w 198"/>
                    <a:gd name="T53" fmla="*/ 81 h 97"/>
                    <a:gd name="T54" fmla="*/ 48 w 198"/>
                    <a:gd name="T55" fmla="*/ 85 h 97"/>
                    <a:gd name="T56" fmla="*/ 44 w 198"/>
                    <a:gd name="T57" fmla="*/ 89 h 97"/>
                    <a:gd name="T58" fmla="*/ 110 w 198"/>
                    <a:gd name="T59" fmla="*/ 81 h 97"/>
                    <a:gd name="T60" fmla="*/ 55 w 198"/>
                    <a:gd name="T61" fmla="*/ 81 h 97"/>
                    <a:gd name="T62" fmla="*/ 44 w 198"/>
                    <a:gd name="T63" fmla="*/ 73 h 97"/>
                    <a:gd name="T64" fmla="*/ 32 w 198"/>
                    <a:gd name="T65" fmla="*/ 81 h 97"/>
                    <a:gd name="T66" fmla="*/ 16 w 198"/>
                    <a:gd name="T67" fmla="*/ 81 h 97"/>
                    <a:gd name="T68" fmla="*/ 16 w 198"/>
                    <a:gd name="T69" fmla="*/ 8 h 97"/>
                    <a:gd name="T70" fmla="*/ 110 w 198"/>
                    <a:gd name="T71" fmla="*/ 8 h 97"/>
                    <a:gd name="T72" fmla="*/ 110 w 198"/>
                    <a:gd name="T73" fmla="*/ 81 h 97"/>
                    <a:gd name="T74" fmla="*/ 118 w 198"/>
                    <a:gd name="T75" fmla="*/ 37 h 97"/>
                    <a:gd name="T76" fmla="*/ 136 w 198"/>
                    <a:gd name="T77" fmla="*/ 37 h 97"/>
                    <a:gd name="T78" fmla="*/ 152 w 198"/>
                    <a:gd name="T79" fmla="*/ 53 h 97"/>
                    <a:gd name="T80" fmla="*/ 118 w 198"/>
                    <a:gd name="T81" fmla="*/ 53 h 97"/>
                    <a:gd name="T82" fmla="*/ 118 w 198"/>
                    <a:gd name="T83" fmla="*/ 37 h 97"/>
                    <a:gd name="T84" fmla="*/ 170 w 198"/>
                    <a:gd name="T85" fmla="*/ 89 h 97"/>
                    <a:gd name="T86" fmla="*/ 166 w 198"/>
                    <a:gd name="T87" fmla="*/ 85 h 97"/>
                    <a:gd name="T88" fmla="*/ 170 w 198"/>
                    <a:gd name="T89" fmla="*/ 81 h 97"/>
                    <a:gd name="T90" fmla="*/ 174 w 198"/>
                    <a:gd name="T91" fmla="*/ 85 h 97"/>
                    <a:gd name="T92" fmla="*/ 170 w 198"/>
                    <a:gd name="T93" fmla="*/ 89 h 97"/>
                    <a:gd name="T94" fmla="*/ 186 w 198"/>
                    <a:gd name="T95" fmla="*/ 81 h 97"/>
                    <a:gd name="T96" fmla="*/ 181 w 198"/>
                    <a:gd name="T97" fmla="*/ 81 h 97"/>
                    <a:gd name="T98" fmla="*/ 170 w 198"/>
                    <a:gd name="T99" fmla="*/ 73 h 97"/>
                    <a:gd name="T100" fmla="*/ 159 w 198"/>
                    <a:gd name="T101" fmla="*/ 81 h 97"/>
                    <a:gd name="T102" fmla="*/ 118 w 198"/>
                    <a:gd name="T103" fmla="*/ 81 h 97"/>
                    <a:gd name="T104" fmla="*/ 118 w 198"/>
                    <a:gd name="T105" fmla="*/ 61 h 97"/>
                    <a:gd name="T106" fmla="*/ 182 w 198"/>
                    <a:gd name="T107" fmla="*/ 61 h 97"/>
                    <a:gd name="T108" fmla="*/ 186 w 198"/>
                    <a:gd name="T109" fmla="*/ 65 h 97"/>
                    <a:gd name="T110" fmla="*/ 186 w 198"/>
                    <a:gd name="T111" fmla="*/ 8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8" h="97">
                      <a:moveTo>
                        <a:pt x="194" y="65"/>
                      </a:moveTo>
                      <a:cubicBezTo>
                        <a:pt x="194" y="58"/>
                        <a:pt x="189" y="53"/>
                        <a:pt x="182" y="53"/>
                      </a:cubicBezTo>
                      <a:cubicBezTo>
                        <a:pt x="164" y="53"/>
                        <a:pt x="164" y="53"/>
                        <a:pt x="164" y="53"/>
                      </a:cubicBezTo>
                      <a:cubicBezTo>
                        <a:pt x="140" y="29"/>
                        <a:pt x="140" y="29"/>
                        <a:pt x="140" y="29"/>
                      </a:cubicBezTo>
                      <a:cubicBezTo>
                        <a:pt x="118" y="29"/>
                        <a:pt x="118" y="29"/>
                        <a:pt x="118" y="29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73"/>
                        <a:pt x="8" y="73"/>
                        <a:pt x="8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32" y="89"/>
                        <a:pt x="32" y="89"/>
                        <a:pt x="32" y="89"/>
                      </a:cubicBezTo>
                      <a:cubicBezTo>
                        <a:pt x="34" y="94"/>
                        <a:pt x="39" y="97"/>
                        <a:pt x="44" y="97"/>
                      </a:cubicBezTo>
                      <a:cubicBezTo>
                        <a:pt x="49" y="97"/>
                        <a:pt x="54" y="94"/>
                        <a:pt x="55" y="89"/>
                      </a:cubicBezTo>
                      <a:cubicBezTo>
                        <a:pt x="114" y="89"/>
                        <a:pt x="114" y="89"/>
                        <a:pt x="114" y="89"/>
                      </a:cubicBezTo>
                      <a:cubicBezTo>
                        <a:pt x="118" y="89"/>
                        <a:pt x="118" y="89"/>
                        <a:pt x="118" y="89"/>
                      </a:cubicBezTo>
                      <a:cubicBezTo>
                        <a:pt x="159" y="89"/>
                        <a:pt x="159" y="89"/>
                        <a:pt x="159" y="89"/>
                      </a:cubicBezTo>
                      <a:cubicBezTo>
                        <a:pt x="160" y="94"/>
                        <a:pt x="165" y="97"/>
                        <a:pt x="170" y="97"/>
                      </a:cubicBezTo>
                      <a:cubicBezTo>
                        <a:pt x="175" y="97"/>
                        <a:pt x="180" y="94"/>
                        <a:pt x="181" y="89"/>
                      </a:cubicBezTo>
                      <a:cubicBezTo>
                        <a:pt x="198" y="89"/>
                        <a:pt x="198" y="89"/>
                        <a:pt x="198" y="89"/>
                      </a:cubicBezTo>
                      <a:cubicBezTo>
                        <a:pt x="198" y="81"/>
                        <a:pt x="198" y="81"/>
                        <a:pt x="198" y="81"/>
                      </a:cubicBezTo>
                      <a:cubicBezTo>
                        <a:pt x="194" y="81"/>
                        <a:pt x="194" y="81"/>
                        <a:pt x="194" y="81"/>
                      </a:cubicBezTo>
                      <a:lnTo>
                        <a:pt x="194" y="65"/>
                      </a:lnTo>
                      <a:close/>
                      <a:moveTo>
                        <a:pt x="44" y="89"/>
                      </a:moveTo>
                      <a:cubicBezTo>
                        <a:pt x="42" y="89"/>
                        <a:pt x="40" y="87"/>
                        <a:pt x="40" y="85"/>
                      </a:cubicBezTo>
                      <a:cubicBezTo>
                        <a:pt x="40" y="83"/>
                        <a:pt x="42" y="81"/>
                        <a:pt x="44" y="81"/>
                      </a:cubicBezTo>
                      <a:cubicBezTo>
                        <a:pt x="46" y="81"/>
                        <a:pt x="48" y="83"/>
                        <a:pt x="48" y="85"/>
                      </a:cubicBezTo>
                      <a:cubicBezTo>
                        <a:pt x="48" y="87"/>
                        <a:pt x="46" y="89"/>
                        <a:pt x="44" y="89"/>
                      </a:cubicBezTo>
                      <a:close/>
                      <a:moveTo>
                        <a:pt x="110" y="81"/>
                      </a:move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54" y="76"/>
                        <a:pt x="49" y="73"/>
                        <a:pt x="44" y="73"/>
                      </a:cubicBezTo>
                      <a:cubicBezTo>
                        <a:pt x="39" y="73"/>
                        <a:pt x="34" y="76"/>
                        <a:pt x="32" y="81"/>
                      </a:cubicBezTo>
                      <a:cubicBezTo>
                        <a:pt x="16" y="81"/>
                        <a:pt x="16" y="81"/>
                        <a:pt x="16" y="81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lnTo>
                        <a:pt x="110" y="81"/>
                      </a:lnTo>
                      <a:close/>
                      <a:moveTo>
                        <a:pt x="118" y="37"/>
                      </a:moveTo>
                      <a:cubicBezTo>
                        <a:pt x="136" y="37"/>
                        <a:pt x="136" y="37"/>
                        <a:pt x="136" y="37"/>
                      </a:cubicBezTo>
                      <a:cubicBezTo>
                        <a:pt x="152" y="53"/>
                        <a:pt x="152" y="53"/>
                        <a:pt x="152" y="53"/>
                      </a:cubicBezTo>
                      <a:cubicBezTo>
                        <a:pt x="118" y="53"/>
                        <a:pt x="118" y="53"/>
                        <a:pt x="118" y="53"/>
                      </a:cubicBezTo>
                      <a:lnTo>
                        <a:pt x="118" y="37"/>
                      </a:lnTo>
                      <a:close/>
                      <a:moveTo>
                        <a:pt x="170" y="89"/>
                      </a:moveTo>
                      <a:cubicBezTo>
                        <a:pt x="168" y="89"/>
                        <a:pt x="166" y="87"/>
                        <a:pt x="166" y="85"/>
                      </a:cubicBezTo>
                      <a:cubicBezTo>
                        <a:pt x="166" y="83"/>
                        <a:pt x="168" y="81"/>
                        <a:pt x="170" y="81"/>
                      </a:cubicBezTo>
                      <a:cubicBezTo>
                        <a:pt x="172" y="81"/>
                        <a:pt x="174" y="83"/>
                        <a:pt x="174" y="85"/>
                      </a:cubicBezTo>
                      <a:cubicBezTo>
                        <a:pt x="174" y="87"/>
                        <a:pt x="172" y="89"/>
                        <a:pt x="170" y="89"/>
                      </a:cubicBezTo>
                      <a:close/>
                      <a:moveTo>
                        <a:pt x="186" y="81"/>
                      </a:moveTo>
                      <a:cubicBezTo>
                        <a:pt x="181" y="81"/>
                        <a:pt x="181" y="81"/>
                        <a:pt x="181" y="81"/>
                      </a:cubicBezTo>
                      <a:cubicBezTo>
                        <a:pt x="180" y="76"/>
                        <a:pt x="175" y="73"/>
                        <a:pt x="170" y="73"/>
                      </a:cubicBezTo>
                      <a:cubicBezTo>
                        <a:pt x="165" y="73"/>
                        <a:pt x="160" y="76"/>
                        <a:pt x="159" y="81"/>
                      </a:cubicBezTo>
                      <a:cubicBezTo>
                        <a:pt x="118" y="81"/>
                        <a:pt x="118" y="81"/>
                        <a:pt x="118" y="81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82" y="61"/>
                        <a:pt x="182" y="61"/>
                        <a:pt x="182" y="61"/>
                      </a:cubicBezTo>
                      <a:cubicBezTo>
                        <a:pt x="184" y="61"/>
                        <a:pt x="186" y="63"/>
                        <a:pt x="186" y="65"/>
                      </a:cubicBezTo>
                      <a:lnTo>
                        <a:pt x="186" y="8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105456" tIns="52728" rIns="105456" bIns="5272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075700"/>
                  <a:endParaRPr lang="en-US" sz="207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2116841" y="3194920"/>
                  <a:ext cx="1035320" cy="447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Import/Export</a:t>
                  </a:r>
                </a:p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Service</a:t>
                  </a:r>
                  <a:endParaRPr lang="en-US" sz="141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MS PGothic" panose="020B0600070205080204" pitchFamily="34" charset="-128"/>
                  </a:endParaRPr>
                </a:p>
              </p:txBody>
            </p:sp>
          </p:grpSp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2717" y="3974081"/>
                <a:ext cx="441219" cy="441219"/>
              </a:xfrm>
              <a:prstGeom prst="rect">
                <a:avLst/>
              </a:prstGeom>
            </p:spPr>
          </p:pic>
          <p:sp>
            <p:nvSpPr>
              <p:cNvPr id="112" name="Rectangle 111"/>
              <p:cNvSpPr/>
              <p:nvPr/>
            </p:nvSpPr>
            <p:spPr>
              <a:xfrm>
                <a:off x="10782112" y="3975453"/>
                <a:ext cx="1158651" cy="52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Azure </a:t>
                </a:r>
              </a:p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Data Factory </a:t>
                </a:r>
                <a:endParaRPr lang="en-US" sz="141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2237053" y="4591096"/>
                <a:ext cx="1238801" cy="52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Apache </a:t>
                </a:r>
              </a:p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DistCp, Sqoop</a:t>
                </a:r>
                <a:endParaRPr lang="en-US" sz="141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MS PGothic" panose="020B0600070205080204" pitchFamily="34" charset="-128"/>
                </a:endParaRP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77257" y="4685995"/>
                <a:ext cx="503748" cy="364784"/>
              </a:xfrm>
              <a:prstGeom prst="rect">
                <a:avLst/>
              </a:prstGeom>
            </p:spPr>
          </p:pic>
        </p:grpSp>
        <p:grpSp>
          <p:nvGrpSpPr>
            <p:cNvPr id="135" name="Group 134"/>
            <p:cNvGrpSpPr/>
            <p:nvPr/>
          </p:nvGrpSpPr>
          <p:grpSpPr>
            <a:xfrm>
              <a:off x="11944866" y="3948105"/>
              <a:ext cx="364609" cy="395295"/>
              <a:chOff x="7127875" y="4584701"/>
              <a:chExt cx="517525" cy="487362"/>
            </a:xfrm>
            <a:solidFill>
              <a:sysClr val="window" lastClr="FFFFFF"/>
            </a:solidFill>
          </p:grpSpPr>
          <p:sp>
            <p:nvSpPr>
              <p:cNvPr id="136" name="Freeform 48"/>
              <p:cNvSpPr>
                <a:spLocks/>
              </p:cNvSpPr>
              <p:nvPr/>
            </p:nvSpPr>
            <p:spPr bwMode="auto">
              <a:xfrm>
                <a:off x="7269163" y="4986338"/>
                <a:ext cx="46038" cy="85725"/>
              </a:xfrm>
              <a:custGeom>
                <a:avLst/>
                <a:gdLst>
                  <a:gd name="T0" fmla="*/ 30 w 54"/>
                  <a:gd name="T1" fmla="*/ 47 h 102"/>
                  <a:gd name="T2" fmla="*/ 17 w 54"/>
                  <a:gd name="T3" fmla="*/ 39 h 102"/>
                  <a:gd name="T4" fmla="*/ 12 w 54"/>
                  <a:gd name="T5" fmla="*/ 34 h 102"/>
                  <a:gd name="T6" fmla="*/ 10 w 54"/>
                  <a:gd name="T7" fmla="*/ 26 h 102"/>
                  <a:gd name="T8" fmla="*/ 16 w 54"/>
                  <a:gd name="T9" fmla="*/ 15 h 102"/>
                  <a:gd name="T10" fmla="*/ 30 w 54"/>
                  <a:gd name="T11" fmla="*/ 11 h 102"/>
                  <a:gd name="T12" fmla="*/ 50 w 54"/>
                  <a:gd name="T13" fmla="*/ 16 h 102"/>
                  <a:gd name="T14" fmla="*/ 50 w 54"/>
                  <a:gd name="T15" fmla="*/ 4 h 102"/>
                  <a:gd name="T16" fmla="*/ 31 w 54"/>
                  <a:gd name="T17" fmla="*/ 0 h 102"/>
                  <a:gd name="T18" fmla="*/ 8 w 54"/>
                  <a:gd name="T19" fmla="*/ 7 h 102"/>
                  <a:gd name="T20" fmla="*/ 0 w 54"/>
                  <a:gd name="T21" fmla="*/ 26 h 102"/>
                  <a:gd name="T22" fmla="*/ 5 w 54"/>
                  <a:gd name="T23" fmla="*/ 41 h 102"/>
                  <a:gd name="T24" fmla="*/ 21 w 54"/>
                  <a:gd name="T25" fmla="*/ 54 h 102"/>
                  <a:gd name="T26" fmla="*/ 38 w 54"/>
                  <a:gd name="T27" fmla="*/ 66 h 102"/>
                  <a:gd name="T28" fmla="*/ 42 w 54"/>
                  <a:gd name="T29" fmla="*/ 77 h 102"/>
                  <a:gd name="T30" fmla="*/ 23 w 54"/>
                  <a:gd name="T31" fmla="*/ 92 h 102"/>
                  <a:gd name="T32" fmla="*/ 10 w 54"/>
                  <a:gd name="T33" fmla="*/ 90 h 102"/>
                  <a:gd name="T34" fmla="*/ 0 w 54"/>
                  <a:gd name="T35" fmla="*/ 83 h 102"/>
                  <a:gd name="T36" fmla="*/ 0 w 54"/>
                  <a:gd name="T37" fmla="*/ 96 h 102"/>
                  <a:gd name="T38" fmla="*/ 9 w 54"/>
                  <a:gd name="T39" fmla="*/ 100 h 102"/>
                  <a:gd name="T40" fmla="*/ 21 w 54"/>
                  <a:gd name="T41" fmla="*/ 102 h 102"/>
                  <a:gd name="T42" fmla="*/ 46 w 54"/>
                  <a:gd name="T43" fmla="*/ 95 h 102"/>
                  <a:gd name="T44" fmla="*/ 54 w 54"/>
                  <a:gd name="T45" fmla="*/ 76 h 102"/>
                  <a:gd name="T46" fmla="*/ 49 w 54"/>
                  <a:gd name="T47" fmla="*/ 61 h 102"/>
                  <a:gd name="T48" fmla="*/ 30 w 54"/>
                  <a:gd name="T49" fmla="*/ 4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" h="102">
                    <a:moveTo>
                      <a:pt x="30" y="47"/>
                    </a:moveTo>
                    <a:cubicBezTo>
                      <a:pt x="24" y="45"/>
                      <a:pt x="20" y="42"/>
                      <a:pt x="17" y="39"/>
                    </a:cubicBezTo>
                    <a:cubicBezTo>
                      <a:pt x="15" y="36"/>
                      <a:pt x="13" y="35"/>
                      <a:pt x="12" y="34"/>
                    </a:cubicBezTo>
                    <a:cubicBezTo>
                      <a:pt x="10" y="32"/>
                      <a:pt x="10" y="30"/>
                      <a:pt x="10" y="26"/>
                    </a:cubicBezTo>
                    <a:cubicBezTo>
                      <a:pt x="10" y="22"/>
                      <a:pt x="12" y="17"/>
                      <a:pt x="16" y="15"/>
                    </a:cubicBezTo>
                    <a:cubicBezTo>
                      <a:pt x="20" y="12"/>
                      <a:pt x="24" y="11"/>
                      <a:pt x="30" y="11"/>
                    </a:cubicBezTo>
                    <a:cubicBezTo>
                      <a:pt x="38" y="11"/>
                      <a:pt x="44" y="12"/>
                      <a:pt x="50" y="16"/>
                    </a:cubicBezTo>
                    <a:lnTo>
                      <a:pt x="50" y="4"/>
                    </a:lnTo>
                    <a:cubicBezTo>
                      <a:pt x="46" y="1"/>
                      <a:pt x="39" y="0"/>
                      <a:pt x="31" y="0"/>
                    </a:cubicBezTo>
                    <a:cubicBezTo>
                      <a:pt x="21" y="0"/>
                      <a:pt x="15" y="2"/>
                      <a:pt x="8" y="7"/>
                    </a:cubicBezTo>
                    <a:cubicBezTo>
                      <a:pt x="2" y="12"/>
                      <a:pt x="0" y="17"/>
                      <a:pt x="0" y="26"/>
                    </a:cubicBezTo>
                    <a:cubicBezTo>
                      <a:pt x="0" y="31"/>
                      <a:pt x="1" y="36"/>
                      <a:pt x="5" y="41"/>
                    </a:cubicBezTo>
                    <a:cubicBezTo>
                      <a:pt x="8" y="45"/>
                      <a:pt x="15" y="49"/>
                      <a:pt x="21" y="54"/>
                    </a:cubicBezTo>
                    <a:cubicBezTo>
                      <a:pt x="30" y="60"/>
                      <a:pt x="35" y="62"/>
                      <a:pt x="38" y="66"/>
                    </a:cubicBezTo>
                    <a:cubicBezTo>
                      <a:pt x="40" y="69"/>
                      <a:pt x="42" y="73"/>
                      <a:pt x="42" y="77"/>
                    </a:cubicBezTo>
                    <a:cubicBezTo>
                      <a:pt x="42" y="87"/>
                      <a:pt x="35" y="92"/>
                      <a:pt x="23" y="92"/>
                    </a:cubicBezTo>
                    <a:cubicBezTo>
                      <a:pt x="19" y="92"/>
                      <a:pt x="15" y="91"/>
                      <a:pt x="10" y="90"/>
                    </a:cubicBezTo>
                    <a:cubicBezTo>
                      <a:pt x="6" y="88"/>
                      <a:pt x="2" y="85"/>
                      <a:pt x="0" y="83"/>
                    </a:cubicBezTo>
                    <a:lnTo>
                      <a:pt x="0" y="96"/>
                    </a:lnTo>
                    <a:cubicBezTo>
                      <a:pt x="1" y="98"/>
                      <a:pt x="5" y="99"/>
                      <a:pt x="9" y="100"/>
                    </a:cubicBezTo>
                    <a:cubicBezTo>
                      <a:pt x="13" y="102"/>
                      <a:pt x="17" y="102"/>
                      <a:pt x="21" y="102"/>
                    </a:cubicBezTo>
                    <a:cubicBezTo>
                      <a:pt x="31" y="102"/>
                      <a:pt x="39" y="99"/>
                      <a:pt x="46" y="95"/>
                    </a:cubicBezTo>
                    <a:cubicBezTo>
                      <a:pt x="51" y="91"/>
                      <a:pt x="54" y="84"/>
                      <a:pt x="54" y="76"/>
                    </a:cubicBezTo>
                    <a:cubicBezTo>
                      <a:pt x="54" y="70"/>
                      <a:pt x="53" y="65"/>
                      <a:pt x="49" y="61"/>
                    </a:cubicBezTo>
                    <a:cubicBezTo>
                      <a:pt x="44" y="57"/>
                      <a:pt x="38" y="53"/>
                      <a:pt x="30" y="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7" name="Freeform 49"/>
              <p:cNvSpPr>
                <a:spLocks noEditPoints="1"/>
              </p:cNvSpPr>
              <p:nvPr/>
            </p:nvSpPr>
            <p:spPr bwMode="auto">
              <a:xfrm>
                <a:off x="7329488" y="4987926"/>
                <a:ext cx="66675" cy="82550"/>
              </a:xfrm>
              <a:custGeom>
                <a:avLst/>
                <a:gdLst>
                  <a:gd name="T0" fmla="*/ 27 w 79"/>
                  <a:gd name="T1" fmla="*/ 0 h 98"/>
                  <a:gd name="T2" fmla="*/ 0 w 79"/>
                  <a:gd name="T3" fmla="*/ 0 h 98"/>
                  <a:gd name="T4" fmla="*/ 0 w 79"/>
                  <a:gd name="T5" fmla="*/ 98 h 98"/>
                  <a:gd name="T6" fmla="*/ 26 w 79"/>
                  <a:gd name="T7" fmla="*/ 98 h 98"/>
                  <a:gd name="T8" fmla="*/ 53 w 79"/>
                  <a:gd name="T9" fmla="*/ 92 h 98"/>
                  <a:gd name="T10" fmla="*/ 72 w 79"/>
                  <a:gd name="T11" fmla="*/ 74 h 98"/>
                  <a:gd name="T12" fmla="*/ 79 w 79"/>
                  <a:gd name="T13" fmla="*/ 48 h 98"/>
                  <a:gd name="T14" fmla="*/ 27 w 79"/>
                  <a:gd name="T15" fmla="*/ 0 h 98"/>
                  <a:gd name="T16" fmla="*/ 57 w 79"/>
                  <a:gd name="T17" fmla="*/ 78 h 98"/>
                  <a:gd name="T18" fmla="*/ 27 w 79"/>
                  <a:gd name="T19" fmla="*/ 89 h 98"/>
                  <a:gd name="T20" fmla="*/ 12 w 79"/>
                  <a:gd name="T21" fmla="*/ 89 h 98"/>
                  <a:gd name="T22" fmla="*/ 12 w 79"/>
                  <a:gd name="T23" fmla="*/ 11 h 98"/>
                  <a:gd name="T24" fmla="*/ 27 w 79"/>
                  <a:gd name="T25" fmla="*/ 11 h 98"/>
                  <a:gd name="T26" fmla="*/ 66 w 79"/>
                  <a:gd name="T27" fmla="*/ 49 h 98"/>
                  <a:gd name="T28" fmla="*/ 57 w 79"/>
                  <a:gd name="T29" fmla="*/ 7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98">
                    <a:moveTo>
                      <a:pt x="27" y="0"/>
                    </a:moveTo>
                    <a:lnTo>
                      <a:pt x="0" y="0"/>
                    </a:lnTo>
                    <a:lnTo>
                      <a:pt x="0" y="98"/>
                    </a:lnTo>
                    <a:lnTo>
                      <a:pt x="26" y="98"/>
                    </a:lnTo>
                    <a:cubicBezTo>
                      <a:pt x="36" y="98"/>
                      <a:pt x="45" y="96"/>
                      <a:pt x="53" y="92"/>
                    </a:cubicBezTo>
                    <a:cubicBezTo>
                      <a:pt x="61" y="88"/>
                      <a:pt x="68" y="82"/>
                      <a:pt x="72" y="74"/>
                    </a:cubicBezTo>
                    <a:cubicBezTo>
                      <a:pt x="76" y="66"/>
                      <a:pt x="79" y="58"/>
                      <a:pt x="79" y="48"/>
                    </a:cubicBezTo>
                    <a:cubicBezTo>
                      <a:pt x="79" y="17"/>
                      <a:pt x="62" y="0"/>
                      <a:pt x="27" y="0"/>
                    </a:cubicBezTo>
                    <a:close/>
                    <a:moveTo>
                      <a:pt x="57" y="78"/>
                    </a:moveTo>
                    <a:cubicBezTo>
                      <a:pt x="50" y="85"/>
                      <a:pt x="39" y="89"/>
                      <a:pt x="27" y="89"/>
                    </a:cubicBezTo>
                    <a:lnTo>
                      <a:pt x="12" y="89"/>
                    </a:lnTo>
                    <a:lnTo>
                      <a:pt x="12" y="11"/>
                    </a:lnTo>
                    <a:lnTo>
                      <a:pt x="27" y="11"/>
                    </a:lnTo>
                    <a:cubicBezTo>
                      <a:pt x="54" y="11"/>
                      <a:pt x="66" y="24"/>
                      <a:pt x="66" y="49"/>
                    </a:cubicBezTo>
                    <a:cubicBezTo>
                      <a:pt x="66" y="62"/>
                      <a:pt x="64" y="71"/>
                      <a:pt x="57" y="7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8" name="Freeform 50"/>
              <p:cNvSpPr>
                <a:spLocks/>
              </p:cNvSpPr>
              <p:nvPr/>
            </p:nvSpPr>
            <p:spPr bwMode="auto">
              <a:xfrm>
                <a:off x="7577138" y="4635501"/>
                <a:ext cx="11113" cy="11113"/>
              </a:xfrm>
              <a:custGeom>
                <a:avLst/>
                <a:gdLst>
                  <a:gd name="T0" fmla="*/ 13 w 13"/>
                  <a:gd name="T1" fmla="*/ 4 h 14"/>
                  <a:gd name="T2" fmla="*/ 3 w 13"/>
                  <a:gd name="T3" fmla="*/ 3 h 14"/>
                  <a:gd name="T4" fmla="*/ 1 w 13"/>
                  <a:gd name="T5" fmla="*/ 8 h 14"/>
                  <a:gd name="T6" fmla="*/ 4 w 13"/>
                  <a:gd name="T7" fmla="*/ 14 h 14"/>
                  <a:gd name="T8" fmla="*/ 13 w 13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3" y="4"/>
                    </a:move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1" y="11"/>
                      <a:pt x="3" y="13"/>
                      <a:pt x="4" y="14"/>
                    </a:cubicBezTo>
                    <a:lnTo>
                      <a:pt x="13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9" name="Freeform 51"/>
              <p:cNvSpPr>
                <a:spLocks/>
              </p:cNvSpPr>
              <p:nvPr/>
            </p:nvSpPr>
            <p:spPr bwMode="auto">
              <a:xfrm>
                <a:off x="7127875" y="4591051"/>
                <a:ext cx="250825" cy="260350"/>
              </a:xfrm>
              <a:custGeom>
                <a:avLst/>
                <a:gdLst>
                  <a:gd name="T0" fmla="*/ 179 w 299"/>
                  <a:gd name="T1" fmla="*/ 253 h 308"/>
                  <a:gd name="T2" fmla="*/ 235 w 299"/>
                  <a:gd name="T3" fmla="*/ 308 h 308"/>
                  <a:gd name="T4" fmla="*/ 253 w 299"/>
                  <a:gd name="T5" fmla="*/ 290 h 308"/>
                  <a:gd name="T6" fmla="*/ 229 w 299"/>
                  <a:gd name="T7" fmla="*/ 267 h 308"/>
                  <a:gd name="T8" fmla="*/ 219 w 299"/>
                  <a:gd name="T9" fmla="*/ 257 h 308"/>
                  <a:gd name="T10" fmla="*/ 276 w 299"/>
                  <a:gd name="T11" fmla="*/ 202 h 308"/>
                  <a:gd name="T12" fmla="*/ 282 w 299"/>
                  <a:gd name="T13" fmla="*/ 203 h 308"/>
                  <a:gd name="T14" fmla="*/ 288 w 299"/>
                  <a:gd name="T15" fmla="*/ 203 h 308"/>
                  <a:gd name="T16" fmla="*/ 299 w 299"/>
                  <a:gd name="T17" fmla="*/ 202 h 308"/>
                  <a:gd name="T18" fmla="*/ 265 w 299"/>
                  <a:gd name="T19" fmla="*/ 169 h 308"/>
                  <a:gd name="T20" fmla="*/ 262 w 299"/>
                  <a:gd name="T21" fmla="*/ 166 h 308"/>
                  <a:gd name="T22" fmla="*/ 229 w 299"/>
                  <a:gd name="T23" fmla="*/ 44 h 308"/>
                  <a:gd name="T24" fmla="*/ 103 w 299"/>
                  <a:gd name="T25" fmla="*/ 11 h 308"/>
                  <a:gd name="T26" fmla="*/ 176 w 299"/>
                  <a:gd name="T27" fmla="*/ 82 h 308"/>
                  <a:gd name="T28" fmla="*/ 157 w 299"/>
                  <a:gd name="T29" fmla="*/ 153 h 308"/>
                  <a:gd name="T30" fmla="*/ 85 w 299"/>
                  <a:gd name="T31" fmla="*/ 172 h 308"/>
                  <a:gd name="T32" fmla="*/ 12 w 299"/>
                  <a:gd name="T33" fmla="*/ 100 h 308"/>
                  <a:gd name="T34" fmla="*/ 46 w 299"/>
                  <a:gd name="T35" fmla="*/ 222 h 308"/>
                  <a:gd name="T36" fmla="*/ 179 w 299"/>
                  <a:gd name="T37" fmla="*/ 25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9" h="308">
                    <a:moveTo>
                      <a:pt x="179" y="253"/>
                    </a:moveTo>
                    <a:lnTo>
                      <a:pt x="235" y="308"/>
                    </a:lnTo>
                    <a:lnTo>
                      <a:pt x="253" y="290"/>
                    </a:lnTo>
                    <a:lnTo>
                      <a:pt x="229" y="267"/>
                    </a:lnTo>
                    <a:lnTo>
                      <a:pt x="219" y="257"/>
                    </a:lnTo>
                    <a:lnTo>
                      <a:pt x="276" y="202"/>
                    </a:lnTo>
                    <a:lnTo>
                      <a:pt x="282" y="203"/>
                    </a:lnTo>
                    <a:cubicBezTo>
                      <a:pt x="284" y="203"/>
                      <a:pt x="287" y="203"/>
                      <a:pt x="288" y="203"/>
                    </a:cubicBezTo>
                    <a:cubicBezTo>
                      <a:pt x="292" y="203"/>
                      <a:pt x="295" y="203"/>
                      <a:pt x="299" y="202"/>
                    </a:cubicBezTo>
                    <a:lnTo>
                      <a:pt x="265" y="169"/>
                    </a:lnTo>
                    <a:lnTo>
                      <a:pt x="262" y="166"/>
                    </a:lnTo>
                    <a:cubicBezTo>
                      <a:pt x="274" y="124"/>
                      <a:pt x="263" y="76"/>
                      <a:pt x="229" y="44"/>
                    </a:cubicBezTo>
                    <a:cubicBezTo>
                      <a:pt x="195" y="11"/>
                      <a:pt x="146" y="0"/>
                      <a:pt x="103" y="11"/>
                    </a:cubicBezTo>
                    <a:lnTo>
                      <a:pt x="176" y="82"/>
                    </a:lnTo>
                    <a:lnTo>
                      <a:pt x="157" y="153"/>
                    </a:lnTo>
                    <a:lnTo>
                      <a:pt x="85" y="172"/>
                    </a:lnTo>
                    <a:lnTo>
                      <a:pt x="12" y="100"/>
                    </a:lnTo>
                    <a:cubicBezTo>
                      <a:pt x="0" y="142"/>
                      <a:pt x="12" y="188"/>
                      <a:pt x="46" y="222"/>
                    </a:cubicBezTo>
                    <a:cubicBezTo>
                      <a:pt x="83" y="257"/>
                      <a:pt x="134" y="267"/>
                      <a:pt x="179" y="25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0" name="Freeform 52"/>
              <p:cNvSpPr>
                <a:spLocks/>
              </p:cNvSpPr>
              <p:nvPr/>
            </p:nvSpPr>
            <p:spPr bwMode="auto">
              <a:xfrm>
                <a:off x="7467600" y="4732338"/>
                <a:ext cx="19050" cy="17463"/>
              </a:xfrm>
              <a:custGeom>
                <a:avLst/>
                <a:gdLst>
                  <a:gd name="T0" fmla="*/ 4 w 23"/>
                  <a:gd name="T1" fmla="*/ 2 h 21"/>
                  <a:gd name="T2" fmla="*/ 0 w 23"/>
                  <a:gd name="T3" fmla="*/ 0 h 21"/>
                  <a:gd name="T4" fmla="*/ 3 w 23"/>
                  <a:gd name="T5" fmla="*/ 4 h 21"/>
                  <a:gd name="T6" fmla="*/ 12 w 23"/>
                  <a:gd name="T7" fmla="*/ 21 h 21"/>
                  <a:gd name="T8" fmla="*/ 23 w 23"/>
                  <a:gd name="T9" fmla="*/ 12 h 21"/>
                  <a:gd name="T10" fmla="*/ 4 w 23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4" y="2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1"/>
                      <a:pt x="2" y="2"/>
                      <a:pt x="3" y="4"/>
                    </a:cubicBezTo>
                    <a:lnTo>
                      <a:pt x="12" y="21"/>
                    </a:lnTo>
                    <a:lnTo>
                      <a:pt x="23" y="1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1" name="Freeform 53"/>
              <p:cNvSpPr>
                <a:spLocks/>
              </p:cNvSpPr>
              <p:nvPr/>
            </p:nvSpPr>
            <p:spPr bwMode="auto">
              <a:xfrm>
                <a:off x="7375525" y="4846638"/>
                <a:ext cx="249238" cy="223838"/>
              </a:xfrm>
              <a:custGeom>
                <a:avLst/>
                <a:gdLst>
                  <a:gd name="T0" fmla="*/ 109 w 298"/>
                  <a:gd name="T1" fmla="*/ 0 h 265"/>
                  <a:gd name="T2" fmla="*/ 108 w 298"/>
                  <a:gd name="T3" fmla="*/ 17 h 265"/>
                  <a:gd name="T4" fmla="*/ 109 w 298"/>
                  <a:gd name="T5" fmla="*/ 23 h 265"/>
                  <a:gd name="T6" fmla="*/ 103 w 298"/>
                  <a:gd name="T7" fmla="*/ 29 h 265"/>
                  <a:gd name="T8" fmla="*/ 65 w 298"/>
                  <a:gd name="T9" fmla="*/ 65 h 265"/>
                  <a:gd name="T10" fmla="*/ 52 w 298"/>
                  <a:gd name="T11" fmla="*/ 79 h 265"/>
                  <a:gd name="T12" fmla="*/ 18 w 298"/>
                  <a:gd name="T13" fmla="*/ 46 h 265"/>
                  <a:gd name="T14" fmla="*/ 0 w 298"/>
                  <a:gd name="T15" fmla="*/ 64 h 265"/>
                  <a:gd name="T16" fmla="*/ 108 w 298"/>
                  <a:gd name="T17" fmla="*/ 169 h 265"/>
                  <a:gd name="T18" fmla="*/ 95 w 298"/>
                  <a:gd name="T19" fmla="*/ 169 h 265"/>
                  <a:gd name="T20" fmla="*/ 59 w 298"/>
                  <a:gd name="T21" fmla="*/ 211 h 265"/>
                  <a:gd name="T22" fmla="*/ 56 w 298"/>
                  <a:gd name="T23" fmla="*/ 214 h 265"/>
                  <a:gd name="T24" fmla="*/ 56 w 298"/>
                  <a:gd name="T25" fmla="*/ 167 h 265"/>
                  <a:gd name="T26" fmla="*/ 45 w 298"/>
                  <a:gd name="T27" fmla="*/ 167 h 265"/>
                  <a:gd name="T28" fmla="*/ 45 w 298"/>
                  <a:gd name="T29" fmla="*/ 265 h 265"/>
                  <a:gd name="T30" fmla="*/ 56 w 298"/>
                  <a:gd name="T31" fmla="*/ 265 h 265"/>
                  <a:gd name="T32" fmla="*/ 56 w 298"/>
                  <a:gd name="T33" fmla="*/ 216 h 265"/>
                  <a:gd name="T34" fmla="*/ 59 w 298"/>
                  <a:gd name="T35" fmla="*/ 221 h 265"/>
                  <a:gd name="T36" fmla="*/ 97 w 298"/>
                  <a:gd name="T37" fmla="*/ 265 h 265"/>
                  <a:gd name="T38" fmla="*/ 113 w 298"/>
                  <a:gd name="T39" fmla="*/ 265 h 265"/>
                  <a:gd name="T40" fmla="*/ 68 w 298"/>
                  <a:gd name="T41" fmla="*/ 214 h 265"/>
                  <a:gd name="T42" fmla="*/ 109 w 298"/>
                  <a:gd name="T43" fmla="*/ 167 h 265"/>
                  <a:gd name="T44" fmla="*/ 186 w 298"/>
                  <a:gd name="T45" fmla="*/ 244 h 265"/>
                  <a:gd name="T46" fmla="*/ 230 w 298"/>
                  <a:gd name="T47" fmla="*/ 261 h 265"/>
                  <a:gd name="T48" fmla="*/ 273 w 298"/>
                  <a:gd name="T49" fmla="*/ 244 h 265"/>
                  <a:gd name="T50" fmla="*/ 273 w 298"/>
                  <a:gd name="T51" fmla="*/ 159 h 265"/>
                  <a:gd name="T52" fmla="*/ 109 w 298"/>
                  <a:gd name="T5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8" h="265">
                    <a:moveTo>
                      <a:pt x="109" y="0"/>
                    </a:moveTo>
                    <a:cubicBezTo>
                      <a:pt x="108" y="6"/>
                      <a:pt x="108" y="11"/>
                      <a:pt x="108" y="17"/>
                    </a:cubicBezTo>
                    <a:lnTo>
                      <a:pt x="109" y="23"/>
                    </a:lnTo>
                    <a:lnTo>
                      <a:pt x="103" y="29"/>
                    </a:lnTo>
                    <a:lnTo>
                      <a:pt x="65" y="65"/>
                    </a:lnTo>
                    <a:lnTo>
                      <a:pt x="52" y="79"/>
                    </a:lnTo>
                    <a:lnTo>
                      <a:pt x="18" y="46"/>
                    </a:lnTo>
                    <a:lnTo>
                      <a:pt x="0" y="64"/>
                    </a:lnTo>
                    <a:lnTo>
                      <a:pt x="108" y="169"/>
                    </a:lnTo>
                    <a:lnTo>
                      <a:pt x="95" y="169"/>
                    </a:lnTo>
                    <a:lnTo>
                      <a:pt x="59" y="211"/>
                    </a:lnTo>
                    <a:lnTo>
                      <a:pt x="56" y="214"/>
                    </a:lnTo>
                    <a:lnTo>
                      <a:pt x="56" y="167"/>
                    </a:lnTo>
                    <a:lnTo>
                      <a:pt x="45" y="167"/>
                    </a:lnTo>
                    <a:lnTo>
                      <a:pt x="45" y="265"/>
                    </a:lnTo>
                    <a:lnTo>
                      <a:pt x="56" y="265"/>
                    </a:lnTo>
                    <a:lnTo>
                      <a:pt x="56" y="216"/>
                    </a:lnTo>
                    <a:cubicBezTo>
                      <a:pt x="57" y="218"/>
                      <a:pt x="57" y="219"/>
                      <a:pt x="59" y="221"/>
                    </a:cubicBezTo>
                    <a:lnTo>
                      <a:pt x="97" y="265"/>
                    </a:lnTo>
                    <a:lnTo>
                      <a:pt x="113" y="265"/>
                    </a:lnTo>
                    <a:lnTo>
                      <a:pt x="68" y="214"/>
                    </a:lnTo>
                    <a:lnTo>
                      <a:pt x="109" y="167"/>
                    </a:lnTo>
                    <a:lnTo>
                      <a:pt x="186" y="244"/>
                    </a:lnTo>
                    <a:cubicBezTo>
                      <a:pt x="199" y="256"/>
                      <a:pt x="214" y="261"/>
                      <a:pt x="230" y="261"/>
                    </a:cubicBezTo>
                    <a:cubicBezTo>
                      <a:pt x="246" y="261"/>
                      <a:pt x="261" y="256"/>
                      <a:pt x="273" y="244"/>
                    </a:cubicBezTo>
                    <a:cubicBezTo>
                      <a:pt x="298" y="221"/>
                      <a:pt x="298" y="182"/>
                      <a:pt x="273" y="159"/>
                    </a:cubicBez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2" name="Freeform 54"/>
              <p:cNvSpPr>
                <a:spLocks noEditPoints="1"/>
              </p:cNvSpPr>
              <p:nvPr/>
            </p:nvSpPr>
            <p:spPr bwMode="auto">
              <a:xfrm>
                <a:off x="7153275" y="4584701"/>
                <a:ext cx="492125" cy="485775"/>
              </a:xfrm>
              <a:custGeom>
                <a:avLst/>
                <a:gdLst>
                  <a:gd name="T0" fmla="*/ 313 w 587"/>
                  <a:gd name="T1" fmla="*/ 357 h 573"/>
                  <a:gd name="T2" fmla="*/ 368 w 587"/>
                  <a:gd name="T3" fmla="*/ 270 h 573"/>
                  <a:gd name="T4" fmla="*/ 587 w 587"/>
                  <a:gd name="T5" fmla="*/ 90 h 573"/>
                  <a:gd name="T6" fmla="*/ 328 w 587"/>
                  <a:gd name="T7" fmla="*/ 162 h 573"/>
                  <a:gd name="T8" fmla="*/ 258 w 587"/>
                  <a:gd name="T9" fmla="*/ 230 h 573"/>
                  <a:gd name="T10" fmla="*/ 254 w 587"/>
                  <a:gd name="T11" fmla="*/ 300 h 573"/>
                  <a:gd name="T12" fmla="*/ 84 w 587"/>
                  <a:gd name="T13" fmla="*/ 453 h 573"/>
                  <a:gd name="T14" fmla="*/ 0 w 587"/>
                  <a:gd name="T15" fmla="*/ 559 h 573"/>
                  <a:gd name="T16" fmla="*/ 98 w 587"/>
                  <a:gd name="T17" fmla="*/ 521 h 573"/>
                  <a:gd name="T18" fmla="*/ 118 w 587"/>
                  <a:gd name="T19" fmla="*/ 485 h 573"/>
                  <a:gd name="T20" fmla="*/ 503 w 587"/>
                  <a:gd name="T21" fmla="*/ 58 h 573"/>
                  <a:gd name="T22" fmla="*/ 529 w 587"/>
                  <a:gd name="T23" fmla="*/ 59 h 573"/>
                  <a:gd name="T24" fmla="*/ 514 w 587"/>
                  <a:gd name="T25" fmla="*/ 82 h 573"/>
                  <a:gd name="T26" fmla="*/ 534 w 587"/>
                  <a:gd name="T27" fmla="*/ 70 h 573"/>
                  <a:gd name="T28" fmla="*/ 533 w 587"/>
                  <a:gd name="T29" fmla="*/ 89 h 573"/>
                  <a:gd name="T30" fmla="*/ 503 w 587"/>
                  <a:gd name="T31" fmla="*/ 89 h 573"/>
                  <a:gd name="T32" fmla="*/ 503 w 587"/>
                  <a:gd name="T33" fmla="*/ 58 h 573"/>
                  <a:gd name="T34" fmla="*/ 481 w 587"/>
                  <a:gd name="T35" fmla="*/ 90 h 573"/>
                  <a:gd name="T36" fmla="*/ 485 w 587"/>
                  <a:gd name="T37" fmla="*/ 75 h 573"/>
                  <a:gd name="T38" fmla="*/ 489 w 587"/>
                  <a:gd name="T39" fmla="*/ 86 h 573"/>
                  <a:gd name="T40" fmla="*/ 491 w 587"/>
                  <a:gd name="T41" fmla="*/ 100 h 573"/>
                  <a:gd name="T42" fmla="*/ 495 w 587"/>
                  <a:gd name="T43" fmla="*/ 122 h 573"/>
                  <a:gd name="T44" fmla="*/ 476 w 587"/>
                  <a:gd name="T45" fmla="*/ 85 h 573"/>
                  <a:gd name="T46" fmla="*/ 457 w 587"/>
                  <a:gd name="T47" fmla="*/ 135 h 573"/>
                  <a:gd name="T48" fmla="*/ 470 w 587"/>
                  <a:gd name="T49" fmla="*/ 131 h 573"/>
                  <a:gd name="T50" fmla="*/ 451 w 587"/>
                  <a:gd name="T51" fmla="*/ 109 h 573"/>
                  <a:gd name="T52" fmla="*/ 489 w 587"/>
                  <a:gd name="T53" fmla="*/ 131 h 573"/>
                  <a:gd name="T54" fmla="*/ 476 w 587"/>
                  <a:gd name="T55" fmla="*/ 135 h 573"/>
                  <a:gd name="T56" fmla="*/ 450 w 587"/>
                  <a:gd name="T57" fmla="*/ 146 h 573"/>
                  <a:gd name="T58" fmla="*/ 441 w 587"/>
                  <a:gd name="T59" fmla="*/ 119 h 573"/>
                  <a:gd name="T60" fmla="*/ 431 w 587"/>
                  <a:gd name="T61" fmla="*/ 136 h 573"/>
                  <a:gd name="T62" fmla="*/ 449 w 587"/>
                  <a:gd name="T63" fmla="*/ 154 h 573"/>
                  <a:gd name="T64" fmla="*/ 430 w 587"/>
                  <a:gd name="T65" fmla="*/ 187 h 573"/>
                  <a:gd name="T66" fmla="*/ 421 w 587"/>
                  <a:gd name="T67" fmla="*/ 150 h 573"/>
                  <a:gd name="T68" fmla="*/ 401 w 587"/>
                  <a:gd name="T69" fmla="*/ 156 h 573"/>
                  <a:gd name="T70" fmla="*/ 374 w 587"/>
                  <a:gd name="T71" fmla="*/ 161 h 573"/>
                  <a:gd name="T72" fmla="*/ 419 w 587"/>
                  <a:gd name="T73" fmla="*/ 198 h 573"/>
                  <a:gd name="T74" fmla="*/ 392 w 587"/>
                  <a:gd name="T75" fmla="*/ 204 h 573"/>
                  <a:gd name="T76" fmla="*/ 387 w 587"/>
                  <a:gd name="T77" fmla="*/ 226 h 573"/>
                  <a:gd name="T78" fmla="*/ 374 w 587"/>
                  <a:gd name="T79" fmla="*/ 161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87" h="573">
                    <a:moveTo>
                      <a:pt x="279" y="324"/>
                    </a:moveTo>
                    <a:lnTo>
                      <a:pt x="313" y="357"/>
                    </a:lnTo>
                    <a:lnTo>
                      <a:pt x="351" y="320"/>
                    </a:lnTo>
                    <a:cubicBezTo>
                      <a:pt x="348" y="302"/>
                      <a:pt x="355" y="283"/>
                      <a:pt x="368" y="270"/>
                    </a:cubicBezTo>
                    <a:cubicBezTo>
                      <a:pt x="382" y="256"/>
                      <a:pt x="402" y="249"/>
                      <a:pt x="420" y="252"/>
                    </a:cubicBezTo>
                    <a:lnTo>
                      <a:pt x="587" y="90"/>
                    </a:lnTo>
                    <a:lnTo>
                      <a:pt x="494" y="0"/>
                    </a:lnTo>
                    <a:lnTo>
                      <a:pt x="328" y="162"/>
                    </a:lnTo>
                    <a:cubicBezTo>
                      <a:pt x="329" y="180"/>
                      <a:pt x="324" y="199"/>
                      <a:pt x="310" y="213"/>
                    </a:cubicBezTo>
                    <a:cubicBezTo>
                      <a:pt x="295" y="226"/>
                      <a:pt x="276" y="232"/>
                      <a:pt x="258" y="230"/>
                    </a:cubicBezTo>
                    <a:lnTo>
                      <a:pt x="220" y="267"/>
                    </a:lnTo>
                    <a:lnTo>
                      <a:pt x="254" y="300"/>
                    </a:lnTo>
                    <a:lnTo>
                      <a:pt x="90" y="459"/>
                    </a:lnTo>
                    <a:lnTo>
                      <a:pt x="84" y="453"/>
                    </a:lnTo>
                    <a:lnTo>
                      <a:pt x="53" y="478"/>
                    </a:lnTo>
                    <a:lnTo>
                      <a:pt x="0" y="559"/>
                    </a:lnTo>
                    <a:lnTo>
                      <a:pt x="13" y="573"/>
                    </a:lnTo>
                    <a:lnTo>
                      <a:pt x="98" y="521"/>
                    </a:lnTo>
                    <a:lnTo>
                      <a:pt x="124" y="490"/>
                    </a:lnTo>
                    <a:lnTo>
                      <a:pt x="118" y="485"/>
                    </a:lnTo>
                    <a:lnTo>
                      <a:pt x="279" y="324"/>
                    </a:lnTo>
                    <a:close/>
                    <a:moveTo>
                      <a:pt x="503" y="58"/>
                    </a:moveTo>
                    <a:cubicBezTo>
                      <a:pt x="507" y="54"/>
                      <a:pt x="513" y="51"/>
                      <a:pt x="517" y="52"/>
                    </a:cubicBezTo>
                    <a:cubicBezTo>
                      <a:pt x="521" y="52"/>
                      <a:pt x="526" y="55"/>
                      <a:pt x="529" y="59"/>
                    </a:cubicBezTo>
                    <a:lnTo>
                      <a:pt x="533" y="63"/>
                    </a:lnTo>
                    <a:lnTo>
                      <a:pt x="514" y="82"/>
                    </a:lnTo>
                    <a:cubicBezTo>
                      <a:pt x="518" y="86"/>
                      <a:pt x="523" y="86"/>
                      <a:pt x="528" y="81"/>
                    </a:cubicBezTo>
                    <a:cubicBezTo>
                      <a:pt x="530" y="78"/>
                      <a:pt x="533" y="74"/>
                      <a:pt x="534" y="70"/>
                    </a:cubicBezTo>
                    <a:lnTo>
                      <a:pt x="541" y="77"/>
                    </a:lnTo>
                    <a:cubicBezTo>
                      <a:pt x="540" y="81"/>
                      <a:pt x="537" y="85"/>
                      <a:pt x="533" y="89"/>
                    </a:cubicBezTo>
                    <a:cubicBezTo>
                      <a:pt x="528" y="93"/>
                      <a:pt x="523" y="96"/>
                      <a:pt x="518" y="96"/>
                    </a:cubicBezTo>
                    <a:cubicBezTo>
                      <a:pt x="513" y="96"/>
                      <a:pt x="509" y="93"/>
                      <a:pt x="503" y="89"/>
                    </a:cubicBezTo>
                    <a:cubicBezTo>
                      <a:pt x="498" y="83"/>
                      <a:pt x="496" y="78"/>
                      <a:pt x="496" y="73"/>
                    </a:cubicBezTo>
                    <a:cubicBezTo>
                      <a:pt x="496" y="66"/>
                      <a:pt x="499" y="62"/>
                      <a:pt x="503" y="58"/>
                    </a:cubicBezTo>
                    <a:close/>
                    <a:moveTo>
                      <a:pt x="476" y="85"/>
                    </a:moveTo>
                    <a:lnTo>
                      <a:pt x="481" y="90"/>
                    </a:lnTo>
                    <a:cubicBezTo>
                      <a:pt x="479" y="85"/>
                      <a:pt x="480" y="81"/>
                      <a:pt x="483" y="77"/>
                    </a:cubicBezTo>
                    <a:cubicBezTo>
                      <a:pt x="484" y="75"/>
                      <a:pt x="484" y="75"/>
                      <a:pt x="485" y="75"/>
                    </a:cubicBezTo>
                    <a:lnTo>
                      <a:pt x="494" y="83"/>
                    </a:lnTo>
                    <a:cubicBezTo>
                      <a:pt x="492" y="83"/>
                      <a:pt x="491" y="85"/>
                      <a:pt x="489" y="86"/>
                    </a:cubicBezTo>
                    <a:cubicBezTo>
                      <a:pt x="488" y="88"/>
                      <a:pt x="487" y="90"/>
                      <a:pt x="487" y="93"/>
                    </a:cubicBezTo>
                    <a:cubicBezTo>
                      <a:pt x="487" y="96"/>
                      <a:pt x="488" y="98"/>
                      <a:pt x="491" y="100"/>
                    </a:cubicBezTo>
                    <a:lnTo>
                      <a:pt x="504" y="113"/>
                    </a:lnTo>
                    <a:lnTo>
                      <a:pt x="495" y="122"/>
                    </a:lnTo>
                    <a:lnTo>
                      <a:pt x="466" y="92"/>
                    </a:lnTo>
                    <a:lnTo>
                      <a:pt x="476" y="85"/>
                    </a:lnTo>
                    <a:close/>
                    <a:moveTo>
                      <a:pt x="441" y="119"/>
                    </a:moveTo>
                    <a:lnTo>
                      <a:pt x="457" y="135"/>
                    </a:lnTo>
                    <a:cubicBezTo>
                      <a:pt x="461" y="139"/>
                      <a:pt x="465" y="139"/>
                      <a:pt x="468" y="136"/>
                    </a:cubicBezTo>
                    <a:cubicBezTo>
                      <a:pt x="469" y="135"/>
                      <a:pt x="470" y="134"/>
                      <a:pt x="470" y="131"/>
                    </a:cubicBezTo>
                    <a:cubicBezTo>
                      <a:pt x="470" y="128"/>
                      <a:pt x="469" y="127"/>
                      <a:pt x="468" y="126"/>
                    </a:cubicBezTo>
                    <a:lnTo>
                      <a:pt x="451" y="109"/>
                    </a:lnTo>
                    <a:lnTo>
                      <a:pt x="461" y="101"/>
                    </a:lnTo>
                    <a:lnTo>
                      <a:pt x="489" y="131"/>
                    </a:lnTo>
                    <a:lnTo>
                      <a:pt x="480" y="139"/>
                    </a:lnTo>
                    <a:lnTo>
                      <a:pt x="476" y="135"/>
                    </a:lnTo>
                    <a:cubicBezTo>
                      <a:pt x="477" y="141"/>
                      <a:pt x="476" y="146"/>
                      <a:pt x="472" y="149"/>
                    </a:cubicBezTo>
                    <a:cubicBezTo>
                      <a:pt x="465" y="156"/>
                      <a:pt x="458" y="154"/>
                      <a:pt x="450" y="146"/>
                    </a:cubicBezTo>
                    <a:lnTo>
                      <a:pt x="432" y="128"/>
                    </a:lnTo>
                    <a:lnTo>
                      <a:pt x="441" y="119"/>
                    </a:lnTo>
                    <a:close/>
                    <a:moveTo>
                      <a:pt x="427" y="132"/>
                    </a:moveTo>
                    <a:lnTo>
                      <a:pt x="431" y="136"/>
                    </a:lnTo>
                    <a:lnTo>
                      <a:pt x="435" y="168"/>
                    </a:lnTo>
                    <a:lnTo>
                      <a:pt x="449" y="154"/>
                    </a:lnTo>
                    <a:lnTo>
                      <a:pt x="455" y="161"/>
                    </a:lnTo>
                    <a:lnTo>
                      <a:pt x="430" y="187"/>
                    </a:lnTo>
                    <a:lnTo>
                      <a:pt x="426" y="183"/>
                    </a:lnTo>
                    <a:lnTo>
                      <a:pt x="421" y="150"/>
                    </a:lnTo>
                    <a:lnTo>
                      <a:pt x="408" y="162"/>
                    </a:lnTo>
                    <a:lnTo>
                      <a:pt x="401" y="156"/>
                    </a:lnTo>
                    <a:lnTo>
                      <a:pt x="427" y="132"/>
                    </a:lnTo>
                    <a:close/>
                    <a:moveTo>
                      <a:pt x="374" y="161"/>
                    </a:moveTo>
                    <a:lnTo>
                      <a:pt x="428" y="188"/>
                    </a:lnTo>
                    <a:lnTo>
                      <a:pt x="419" y="198"/>
                    </a:lnTo>
                    <a:lnTo>
                      <a:pt x="407" y="191"/>
                    </a:lnTo>
                    <a:lnTo>
                      <a:pt x="392" y="204"/>
                    </a:lnTo>
                    <a:lnTo>
                      <a:pt x="397" y="217"/>
                    </a:lnTo>
                    <a:lnTo>
                      <a:pt x="387" y="226"/>
                    </a:lnTo>
                    <a:lnTo>
                      <a:pt x="363" y="170"/>
                    </a:lnTo>
                    <a:lnTo>
                      <a:pt x="374" y="16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455" y="267072"/>
            <a:ext cx="13985025" cy="1079445"/>
          </a:xfrm>
          <a:prstGeom prst="rect">
            <a:avLst/>
          </a:prstGeom>
        </p:spPr>
        <p:txBody>
          <a:bodyPr/>
          <a:lstStyle/>
          <a:p>
            <a:r>
              <a:rPr lang="en-US" sz="5280" dirty="0"/>
              <a:t>Big Data Analytics – Data Flow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483" y="2287086"/>
            <a:ext cx="1824526" cy="4007269"/>
            <a:chOff x="276231" y="2132701"/>
            <a:chExt cx="1551146" cy="3903721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66860" y="2407298"/>
              <a:ext cx="7864" cy="2729556"/>
            </a:xfrm>
            <a:prstGeom prst="line">
              <a:avLst/>
            </a:prstGeom>
            <a:ln w="22225" cap="sq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58843" y="2407298"/>
              <a:ext cx="101591" cy="0"/>
            </a:xfrm>
            <a:prstGeom prst="line">
              <a:avLst/>
            </a:prstGeom>
            <a:ln w="22225" cap="sq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952256" y="3768267"/>
              <a:ext cx="341645" cy="1"/>
            </a:xfrm>
            <a:prstGeom prst="line">
              <a:avLst/>
            </a:prstGeom>
            <a:ln w="22225" cap="sq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51804" y="5136855"/>
              <a:ext cx="122920" cy="0"/>
            </a:xfrm>
            <a:prstGeom prst="line">
              <a:avLst/>
            </a:prstGeom>
            <a:ln w="22225" cap="sq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 34"/>
            <p:cNvSpPr>
              <a:spLocks noEditPoints="1"/>
            </p:cNvSpPr>
            <p:nvPr/>
          </p:nvSpPr>
          <p:spPr bwMode="auto">
            <a:xfrm>
              <a:off x="485527" y="2132701"/>
              <a:ext cx="613677" cy="485488"/>
            </a:xfrm>
            <a:custGeom>
              <a:avLst/>
              <a:gdLst>
                <a:gd name="T0" fmla="*/ 234 w 1464"/>
                <a:gd name="T1" fmla="*/ 815 h 1158"/>
                <a:gd name="T2" fmla="*/ 206 w 1464"/>
                <a:gd name="T3" fmla="*/ 1158 h 1158"/>
                <a:gd name="T4" fmla="*/ 33 w 1464"/>
                <a:gd name="T5" fmla="*/ 1131 h 1158"/>
                <a:gd name="T6" fmla="*/ 89 w 1464"/>
                <a:gd name="T7" fmla="*/ 876 h 1158"/>
                <a:gd name="T8" fmla="*/ 183 w 1464"/>
                <a:gd name="T9" fmla="*/ 876 h 1158"/>
                <a:gd name="T10" fmla="*/ 323 w 1464"/>
                <a:gd name="T11" fmla="*/ 1158 h 1158"/>
                <a:gd name="T12" fmla="*/ 495 w 1464"/>
                <a:gd name="T13" fmla="*/ 1131 h 1158"/>
                <a:gd name="T14" fmla="*/ 295 w 1464"/>
                <a:gd name="T15" fmla="*/ 748 h 1158"/>
                <a:gd name="T16" fmla="*/ 295 w 1464"/>
                <a:gd name="T17" fmla="*/ 1131 h 1158"/>
                <a:gd name="T18" fmla="*/ 584 w 1464"/>
                <a:gd name="T19" fmla="*/ 1158 h 1158"/>
                <a:gd name="T20" fmla="*/ 757 w 1464"/>
                <a:gd name="T21" fmla="*/ 1131 h 1158"/>
                <a:gd name="T22" fmla="*/ 557 w 1464"/>
                <a:gd name="T23" fmla="*/ 493 h 1158"/>
                <a:gd name="T24" fmla="*/ 557 w 1464"/>
                <a:gd name="T25" fmla="*/ 1131 h 1158"/>
                <a:gd name="T26" fmla="*/ 863 w 1464"/>
                <a:gd name="T27" fmla="*/ 676 h 1158"/>
                <a:gd name="T28" fmla="*/ 813 w 1464"/>
                <a:gd name="T29" fmla="*/ 1131 h 1158"/>
                <a:gd name="T30" fmla="*/ 991 w 1464"/>
                <a:gd name="T31" fmla="*/ 1158 h 1158"/>
                <a:gd name="T32" fmla="*/ 1013 w 1464"/>
                <a:gd name="T33" fmla="*/ 610 h 1158"/>
                <a:gd name="T34" fmla="*/ 902 w 1464"/>
                <a:gd name="T35" fmla="*/ 687 h 1158"/>
                <a:gd name="T36" fmla="*/ 1074 w 1464"/>
                <a:gd name="T37" fmla="*/ 1131 h 1158"/>
                <a:gd name="T38" fmla="*/ 1247 w 1464"/>
                <a:gd name="T39" fmla="*/ 1158 h 1158"/>
                <a:gd name="T40" fmla="*/ 1275 w 1464"/>
                <a:gd name="T41" fmla="*/ 366 h 1158"/>
                <a:gd name="T42" fmla="*/ 1074 w 1464"/>
                <a:gd name="T43" fmla="*/ 549 h 1158"/>
                <a:gd name="T44" fmla="*/ 1442 w 1464"/>
                <a:gd name="T45" fmla="*/ 0 h 1158"/>
                <a:gd name="T46" fmla="*/ 1024 w 1464"/>
                <a:gd name="T47" fmla="*/ 33 h 1158"/>
                <a:gd name="T48" fmla="*/ 1130 w 1464"/>
                <a:gd name="T49" fmla="*/ 166 h 1158"/>
                <a:gd name="T50" fmla="*/ 935 w 1464"/>
                <a:gd name="T51" fmla="*/ 410 h 1158"/>
                <a:gd name="T52" fmla="*/ 896 w 1464"/>
                <a:gd name="T53" fmla="*/ 416 h 1158"/>
                <a:gd name="T54" fmla="*/ 540 w 1464"/>
                <a:gd name="T55" fmla="*/ 94 h 1158"/>
                <a:gd name="T56" fmla="*/ 11 w 1464"/>
                <a:gd name="T57" fmla="*/ 704 h 1158"/>
                <a:gd name="T58" fmla="*/ 117 w 1464"/>
                <a:gd name="T59" fmla="*/ 848 h 1158"/>
                <a:gd name="T60" fmla="*/ 156 w 1464"/>
                <a:gd name="T61" fmla="*/ 848 h 1158"/>
                <a:gd name="T62" fmla="*/ 534 w 1464"/>
                <a:gd name="T63" fmla="*/ 443 h 1158"/>
                <a:gd name="T64" fmla="*/ 885 w 1464"/>
                <a:gd name="T65" fmla="*/ 649 h 1158"/>
                <a:gd name="T66" fmla="*/ 930 w 1464"/>
                <a:gd name="T67" fmla="*/ 643 h 1158"/>
                <a:gd name="T68" fmla="*/ 1269 w 1464"/>
                <a:gd name="T69" fmla="*/ 321 h 1158"/>
                <a:gd name="T70" fmla="*/ 1420 w 1464"/>
                <a:gd name="T71" fmla="*/ 460 h 1158"/>
                <a:gd name="T72" fmla="*/ 1442 w 1464"/>
                <a:gd name="T73" fmla="*/ 449 h 1158"/>
                <a:gd name="T74" fmla="*/ 1442 w 1464"/>
                <a:gd name="T75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4" h="1158">
                  <a:moveTo>
                    <a:pt x="183" y="876"/>
                  </a:moveTo>
                  <a:cubicBezTo>
                    <a:pt x="234" y="815"/>
                    <a:pt x="234" y="815"/>
                    <a:pt x="234" y="815"/>
                  </a:cubicBezTo>
                  <a:cubicBezTo>
                    <a:pt x="234" y="1131"/>
                    <a:pt x="234" y="1131"/>
                    <a:pt x="234" y="1131"/>
                  </a:cubicBezTo>
                  <a:cubicBezTo>
                    <a:pt x="234" y="1147"/>
                    <a:pt x="222" y="1158"/>
                    <a:pt x="206" y="1158"/>
                  </a:cubicBezTo>
                  <a:cubicBezTo>
                    <a:pt x="61" y="1158"/>
                    <a:pt x="61" y="1158"/>
                    <a:pt x="61" y="1158"/>
                  </a:cubicBezTo>
                  <a:cubicBezTo>
                    <a:pt x="50" y="1158"/>
                    <a:pt x="33" y="1147"/>
                    <a:pt x="33" y="1131"/>
                  </a:cubicBezTo>
                  <a:cubicBezTo>
                    <a:pt x="33" y="820"/>
                    <a:pt x="33" y="820"/>
                    <a:pt x="33" y="820"/>
                  </a:cubicBezTo>
                  <a:cubicBezTo>
                    <a:pt x="89" y="876"/>
                    <a:pt x="89" y="876"/>
                    <a:pt x="89" y="876"/>
                  </a:cubicBezTo>
                  <a:cubicBezTo>
                    <a:pt x="100" y="887"/>
                    <a:pt x="117" y="898"/>
                    <a:pt x="133" y="898"/>
                  </a:cubicBezTo>
                  <a:cubicBezTo>
                    <a:pt x="150" y="898"/>
                    <a:pt x="172" y="887"/>
                    <a:pt x="183" y="876"/>
                  </a:cubicBezTo>
                  <a:close/>
                  <a:moveTo>
                    <a:pt x="295" y="1131"/>
                  </a:moveTo>
                  <a:cubicBezTo>
                    <a:pt x="295" y="1147"/>
                    <a:pt x="306" y="1158"/>
                    <a:pt x="323" y="1158"/>
                  </a:cubicBezTo>
                  <a:cubicBezTo>
                    <a:pt x="467" y="1158"/>
                    <a:pt x="467" y="1158"/>
                    <a:pt x="467" y="1158"/>
                  </a:cubicBezTo>
                  <a:cubicBezTo>
                    <a:pt x="484" y="1158"/>
                    <a:pt x="495" y="1147"/>
                    <a:pt x="495" y="1131"/>
                  </a:cubicBezTo>
                  <a:cubicBezTo>
                    <a:pt x="495" y="527"/>
                    <a:pt x="495" y="527"/>
                    <a:pt x="495" y="527"/>
                  </a:cubicBezTo>
                  <a:cubicBezTo>
                    <a:pt x="295" y="748"/>
                    <a:pt x="295" y="748"/>
                    <a:pt x="295" y="748"/>
                  </a:cubicBezTo>
                  <a:cubicBezTo>
                    <a:pt x="295" y="1131"/>
                    <a:pt x="295" y="1131"/>
                    <a:pt x="295" y="1131"/>
                  </a:cubicBezTo>
                  <a:cubicBezTo>
                    <a:pt x="295" y="1131"/>
                    <a:pt x="295" y="1131"/>
                    <a:pt x="295" y="1131"/>
                  </a:cubicBezTo>
                  <a:close/>
                  <a:moveTo>
                    <a:pt x="557" y="1131"/>
                  </a:moveTo>
                  <a:cubicBezTo>
                    <a:pt x="557" y="1147"/>
                    <a:pt x="568" y="1158"/>
                    <a:pt x="584" y="1158"/>
                  </a:cubicBezTo>
                  <a:cubicBezTo>
                    <a:pt x="729" y="1158"/>
                    <a:pt x="729" y="1158"/>
                    <a:pt x="729" y="1158"/>
                  </a:cubicBezTo>
                  <a:cubicBezTo>
                    <a:pt x="746" y="1158"/>
                    <a:pt x="757" y="1147"/>
                    <a:pt x="757" y="1131"/>
                  </a:cubicBezTo>
                  <a:cubicBezTo>
                    <a:pt x="757" y="615"/>
                    <a:pt x="757" y="615"/>
                    <a:pt x="757" y="615"/>
                  </a:cubicBezTo>
                  <a:cubicBezTo>
                    <a:pt x="557" y="493"/>
                    <a:pt x="557" y="493"/>
                    <a:pt x="557" y="493"/>
                  </a:cubicBezTo>
                  <a:cubicBezTo>
                    <a:pt x="557" y="1131"/>
                    <a:pt x="557" y="1131"/>
                    <a:pt x="557" y="1131"/>
                  </a:cubicBezTo>
                  <a:cubicBezTo>
                    <a:pt x="557" y="1131"/>
                    <a:pt x="557" y="1131"/>
                    <a:pt x="557" y="1131"/>
                  </a:cubicBezTo>
                  <a:close/>
                  <a:moveTo>
                    <a:pt x="902" y="687"/>
                  </a:moveTo>
                  <a:cubicBezTo>
                    <a:pt x="891" y="687"/>
                    <a:pt x="874" y="687"/>
                    <a:pt x="863" y="676"/>
                  </a:cubicBezTo>
                  <a:cubicBezTo>
                    <a:pt x="813" y="649"/>
                    <a:pt x="813" y="649"/>
                    <a:pt x="813" y="649"/>
                  </a:cubicBezTo>
                  <a:cubicBezTo>
                    <a:pt x="813" y="1131"/>
                    <a:pt x="813" y="1131"/>
                    <a:pt x="813" y="1131"/>
                  </a:cubicBezTo>
                  <a:cubicBezTo>
                    <a:pt x="813" y="1147"/>
                    <a:pt x="829" y="1158"/>
                    <a:pt x="841" y="1158"/>
                  </a:cubicBezTo>
                  <a:cubicBezTo>
                    <a:pt x="991" y="1158"/>
                    <a:pt x="991" y="1158"/>
                    <a:pt x="991" y="1158"/>
                  </a:cubicBezTo>
                  <a:cubicBezTo>
                    <a:pt x="1002" y="1158"/>
                    <a:pt x="1013" y="1147"/>
                    <a:pt x="1013" y="1131"/>
                  </a:cubicBezTo>
                  <a:cubicBezTo>
                    <a:pt x="1013" y="610"/>
                    <a:pt x="1013" y="610"/>
                    <a:pt x="1013" y="610"/>
                  </a:cubicBezTo>
                  <a:cubicBezTo>
                    <a:pt x="958" y="671"/>
                    <a:pt x="958" y="671"/>
                    <a:pt x="958" y="671"/>
                  </a:cubicBezTo>
                  <a:cubicBezTo>
                    <a:pt x="941" y="682"/>
                    <a:pt x="924" y="687"/>
                    <a:pt x="902" y="687"/>
                  </a:cubicBezTo>
                  <a:close/>
                  <a:moveTo>
                    <a:pt x="1074" y="549"/>
                  </a:moveTo>
                  <a:cubicBezTo>
                    <a:pt x="1074" y="1131"/>
                    <a:pt x="1074" y="1131"/>
                    <a:pt x="1074" y="1131"/>
                  </a:cubicBezTo>
                  <a:cubicBezTo>
                    <a:pt x="1074" y="1147"/>
                    <a:pt x="1086" y="1158"/>
                    <a:pt x="1102" y="1158"/>
                  </a:cubicBezTo>
                  <a:cubicBezTo>
                    <a:pt x="1247" y="1158"/>
                    <a:pt x="1247" y="1158"/>
                    <a:pt x="1247" y="1158"/>
                  </a:cubicBezTo>
                  <a:cubicBezTo>
                    <a:pt x="1264" y="1158"/>
                    <a:pt x="1275" y="1147"/>
                    <a:pt x="1275" y="1131"/>
                  </a:cubicBezTo>
                  <a:cubicBezTo>
                    <a:pt x="1275" y="366"/>
                    <a:pt x="1275" y="366"/>
                    <a:pt x="1275" y="366"/>
                  </a:cubicBezTo>
                  <a:cubicBezTo>
                    <a:pt x="1269" y="360"/>
                    <a:pt x="1269" y="360"/>
                    <a:pt x="1269" y="360"/>
                  </a:cubicBezTo>
                  <a:cubicBezTo>
                    <a:pt x="1074" y="549"/>
                    <a:pt x="1074" y="549"/>
                    <a:pt x="1074" y="549"/>
                  </a:cubicBezTo>
                  <a:cubicBezTo>
                    <a:pt x="1074" y="549"/>
                    <a:pt x="1074" y="549"/>
                    <a:pt x="1074" y="549"/>
                  </a:cubicBezTo>
                  <a:close/>
                  <a:moveTo>
                    <a:pt x="1442" y="0"/>
                  </a:moveTo>
                  <a:cubicBezTo>
                    <a:pt x="1442" y="0"/>
                    <a:pt x="1442" y="0"/>
                    <a:pt x="1442" y="0"/>
                  </a:cubicBezTo>
                  <a:cubicBezTo>
                    <a:pt x="1024" y="33"/>
                    <a:pt x="1024" y="33"/>
                    <a:pt x="1024" y="33"/>
                  </a:cubicBezTo>
                  <a:cubicBezTo>
                    <a:pt x="1008" y="33"/>
                    <a:pt x="1002" y="44"/>
                    <a:pt x="1013" y="50"/>
                  </a:cubicBezTo>
                  <a:cubicBezTo>
                    <a:pt x="1130" y="166"/>
                    <a:pt x="1130" y="166"/>
                    <a:pt x="1130" y="166"/>
                  </a:cubicBezTo>
                  <a:cubicBezTo>
                    <a:pt x="1141" y="177"/>
                    <a:pt x="1141" y="194"/>
                    <a:pt x="1130" y="205"/>
                  </a:cubicBezTo>
                  <a:cubicBezTo>
                    <a:pt x="935" y="410"/>
                    <a:pt x="935" y="410"/>
                    <a:pt x="935" y="410"/>
                  </a:cubicBezTo>
                  <a:cubicBezTo>
                    <a:pt x="930" y="416"/>
                    <a:pt x="924" y="421"/>
                    <a:pt x="919" y="421"/>
                  </a:cubicBezTo>
                  <a:cubicBezTo>
                    <a:pt x="907" y="421"/>
                    <a:pt x="902" y="416"/>
                    <a:pt x="896" y="416"/>
                  </a:cubicBezTo>
                  <a:cubicBezTo>
                    <a:pt x="557" y="100"/>
                    <a:pt x="557" y="100"/>
                    <a:pt x="557" y="100"/>
                  </a:cubicBezTo>
                  <a:cubicBezTo>
                    <a:pt x="551" y="94"/>
                    <a:pt x="545" y="94"/>
                    <a:pt x="540" y="94"/>
                  </a:cubicBezTo>
                  <a:cubicBezTo>
                    <a:pt x="529" y="94"/>
                    <a:pt x="523" y="94"/>
                    <a:pt x="518" y="100"/>
                  </a:cubicBezTo>
                  <a:cubicBezTo>
                    <a:pt x="11" y="704"/>
                    <a:pt x="11" y="704"/>
                    <a:pt x="11" y="704"/>
                  </a:cubicBezTo>
                  <a:cubicBezTo>
                    <a:pt x="0" y="715"/>
                    <a:pt x="0" y="737"/>
                    <a:pt x="11" y="748"/>
                  </a:cubicBezTo>
                  <a:cubicBezTo>
                    <a:pt x="117" y="848"/>
                    <a:pt x="117" y="848"/>
                    <a:pt x="117" y="848"/>
                  </a:cubicBezTo>
                  <a:cubicBezTo>
                    <a:pt x="122" y="854"/>
                    <a:pt x="128" y="859"/>
                    <a:pt x="133" y="859"/>
                  </a:cubicBezTo>
                  <a:cubicBezTo>
                    <a:pt x="139" y="859"/>
                    <a:pt x="150" y="854"/>
                    <a:pt x="156" y="848"/>
                  </a:cubicBezTo>
                  <a:cubicBezTo>
                    <a:pt x="506" y="454"/>
                    <a:pt x="506" y="454"/>
                    <a:pt x="506" y="454"/>
                  </a:cubicBezTo>
                  <a:cubicBezTo>
                    <a:pt x="512" y="443"/>
                    <a:pt x="523" y="443"/>
                    <a:pt x="534" y="443"/>
                  </a:cubicBezTo>
                  <a:cubicBezTo>
                    <a:pt x="540" y="443"/>
                    <a:pt x="545" y="443"/>
                    <a:pt x="551" y="443"/>
                  </a:cubicBezTo>
                  <a:cubicBezTo>
                    <a:pt x="885" y="649"/>
                    <a:pt x="885" y="649"/>
                    <a:pt x="885" y="649"/>
                  </a:cubicBezTo>
                  <a:cubicBezTo>
                    <a:pt x="891" y="649"/>
                    <a:pt x="896" y="649"/>
                    <a:pt x="902" y="649"/>
                  </a:cubicBezTo>
                  <a:cubicBezTo>
                    <a:pt x="913" y="649"/>
                    <a:pt x="924" y="649"/>
                    <a:pt x="930" y="643"/>
                  </a:cubicBezTo>
                  <a:cubicBezTo>
                    <a:pt x="1253" y="327"/>
                    <a:pt x="1253" y="327"/>
                    <a:pt x="1253" y="327"/>
                  </a:cubicBezTo>
                  <a:cubicBezTo>
                    <a:pt x="1258" y="321"/>
                    <a:pt x="1264" y="321"/>
                    <a:pt x="1269" y="321"/>
                  </a:cubicBezTo>
                  <a:cubicBezTo>
                    <a:pt x="1281" y="321"/>
                    <a:pt x="1286" y="321"/>
                    <a:pt x="1292" y="327"/>
                  </a:cubicBezTo>
                  <a:cubicBezTo>
                    <a:pt x="1420" y="460"/>
                    <a:pt x="1420" y="460"/>
                    <a:pt x="1420" y="460"/>
                  </a:cubicBezTo>
                  <a:cubicBezTo>
                    <a:pt x="1425" y="460"/>
                    <a:pt x="1431" y="466"/>
                    <a:pt x="1431" y="466"/>
                  </a:cubicBezTo>
                  <a:cubicBezTo>
                    <a:pt x="1436" y="466"/>
                    <a:pt x="1442" y="460"/>
                    <a:pt x="1442" y="449"/>
                  </a:cubicBezTo>
                  <a:cubicBezTo>
                    <a:pt x="1464" y="28"/>
                    <a:pt x="1464" y="28"/>
                    <a:pt x="1464" y="28"/>
                  </a:cubicBezTo>
                  <a:cubicBezTo>
                    <a:pt x="1464" y="11"/>
                    <a:pt x="1453" y="0"/>
                    <a:pt x="144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7540" tIns="53770" rIns="107540" bIns="53770" numCol="1" anchor="t" anchorCtr="0" compatLnSpc="1">
              <a:prstTxWarp prst="textNoShape">
                <a:avLst/>
              </a:prstTxWarp>
            </a:bodyPr>
            <a:lstStyle/>
            <a:p>
              <a:pPr defTabSz="1096995"/>
              <a:endParaRPr lang="en-US" sz="2119" kern="0">
                <a:solidFill>
                  <a:srgbClr val="333333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0952" y="2519818"/>
              <a:ext cx="1239880" cy="703547"/>
            </a:xfrm>
            <a:prstGeom prst="rect">
              <a:avLst/>
            </a:prstGeom>
            <a:noFill/>
          </p:spPr>
          <p:txBody>
            <a:bodyPr wrap="square" lIns="215082" tIns="172065" rIns="215082" bIns="172065" rtlCol="0">
              <a:spAutoFit/>
            </a:bodyPr>
            <a:lstStyle/>
            <a:p>
              <a:pPr defTabSz="1096995">
                <a:lnSpc>
                  <a:spcPct val="90000"/>
                </a:lnSpc>
                <a:spcBef>
                  <a:spcPct val="0"/>
                </a:spcBef>
                <a:spcAft>
                  <a:spcPts val="706"/>
                </a:spcAft>
              </a:pP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Data</a:t>
              </a:r>
              <a:b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</a:b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sources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86638" y="4033284"/>
              <a:ext cx="1239880" cy="521029"/>
            </a:xfrm>
            <a:prstGeom prst="rect">
              <a:avLst/>
            </a:prstGeom>
            <a:noFill/>
          </p:spPr>
          <p:txBody>
            <a:bodyPr wrap="square" lIns="215082" tIns="172065" rIns="215082" bIns="172065" rtlCol="0">
              <a:spAutoFit/>
            </a:bodyPr>
            <a:lstStyle/>
            <a:p>
              <a:pPr defTabSz="1096995">
                <a:lnSpc>
                  <a:spcPct val="90000"/>
                </a:lnSpc>
                <a:spcBef>
                  <a:spcPct val="0"/>
                </a:spcBef>
                <a:spcAft>
                  <a:spcPts val="706"/>
                </a:spcAft>
              </a:pP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Apps</a:t>
              </a:r>
            </a:p>
          </p:txBody>
        </p:sp>
        <p:sp>
          <p:nvSpPr>
            <p:cNvPr id="107" name="Freeform 53"/>
            <p:cNvSpPr>
              <a:spLocks noEditPoints="1"/>
            </p:cNvSpPr>
            <p:nvPr/>
          </p:nvSpPr>
          <p:spPr bwMode="auto">
            <a:xfrm>
              <a:off x="566387" y="3483627"/>
              <a:ext cx="451956" cy="645040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7540" tIns="53770" rIns="107540" bIns="53770" numCol="1" anchor="t" anchorCtr="0" compatLnSpc="1">
              <a:prstTxWarp prst="textNoShape">
                <a:avLst/>
              </a:prstTxWarp>
            </a:bodyPr>
            <a:lstStyle/>
            <a:p>
              <a:pPr defTabSz="1096995"/>
              <a:endParaRPr lang="en-US" sz="2119" kern="0">
                <a:solidFill>
                  <a:srgbClr val="333333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6231" y="5332875"/>
              <a:ext cx="1551146" cy="703547"/>
            </a:xfrm>
            <a:prstGeom prst="rect">
              <a:avLst/>
            </a:prstGeom>
            <a:noFill/>
          </p:spPr>
          <p:txBody>
            <a:bodyPr wrap="square" lIns="215082" tIns="172065" rIns="215082" bIns="172065" rtlCol="0">
              <a:spAutoFit/>
            </a:bodyPr>
            <a:lstStyle/>
            <a:p>
              <a:pPr defTabSz="1096995">
                <a:lnSpc>
                  <a:spcPct val="90000"/>
                </a:lnSpc>
                <a:spcBef>
                  <a:spcPct val="0"/>
                </a:spcBef>
                <a:spcAft>
                  <a:spcPts val="706"/>
                </a:spcAft>
              </a:pP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Sensors </a:t>
              </a:r>
              <a:b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</a:br>
              <a:r>
                <a:rPr lang="en-US" sz="1353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and devices</a:t>
              </a:r>
            </a:p>
          </p:txBody>
        </p:sp>
        <p:sp>
          <p:nvSpPr>
            <p:cNvPr id="111" name="Freeform 16"/>
            <p:cNvSpPr>
              <a:spLocks noChangeAspect="1" noEditPoints="1"/>
            </p:cNvSpPr>
            <p:nvPr/>
          </p:nvSpPr>
          <p:spPr bwMode="auto">
            <a:xfrm>
              <a:off x="474853" y="4945056"/>
              <a:ext cx="576951" cy="530500"/>
            </a:xfrm>
            <a:custGeom>
              <a:avLst/>
              <a:gdLst>
                <a:gd name="T0" fmla="*/ 363 w 400"/>
                <a:gd name="T1" fmla="*/ 0 h 367"/>
                <a:gd name="T2" fmla="*/ 38 w 400"/>
                <a:gd name="T3" fmla="*/ 0 h 367"/>
                <a:gd name="T4" fmla="*/ 0 w 400"/>
                <a:gd name="T5" fmla="*/ 37 h 367"/>
                <a:gd name="T6" fmla="*/ 0 w 400"/>
                <a:gd name="T7" fmla="*/ 255 h 367"/>
                <a:gd name="T8" fmla="*/ 38 w 400"/>
                <a:gd name="T9" fmla="*/ 292 h 367"/>
                <a:gd name="T10" fmla="*/ 184 w 400"/>
                <a:gd name="T11" fmla="*/ 292 h 367"/>
                <a:gd name="T12" fmla="*/ 230 w 400"/>
                <a:gd name="T13" fmla="*/ 335 h 367"/>
                <a:gd name="T14" fmla="*/ 230 w 400"/>
                <a:gd name="T15" fmla="*/ 367 h 367"/>
                <a:gd name="T16" fmla="*/ 328 w 400"/>
                <a:gd name="T17" fmla="*/ 367 h 367"/>
                <a:gd name="T18" fmla="*/ 328 w 400"/>
                <a:gd name="T19" fmla="*/ 292 h 367"/>
                <a:gd name="T20" fmla="*/ 363 w 400"/>
                <a:gd name="T21" fmla="*/ 292 h 367"/>
                <a:gd name="T22" fmla="*/ 400 w 400"/>
                <a:gd name="T23" fmla="*/ 255 h 367"/>
                <a:gd name="T24" fmla="*/ 400 w 400"/>
                <a:gd name="T25" fmla="*/ 37 h 367"/>
                <a:gd name="T26" fmla="*/ 363 w 400"/>
                <a:gd name="T27" fmla="*/ 0 h 367"/>
                <a:gd name="T28" fmla="*/ 361 w 400"/>
                <a:gd name="T29" fmla="*/ 253 h 367"/>
                <a:gd name="T30" fmla="*/ 328 w 400"/>
                <a:gd name="T31" fmla="*/ 253 h 367"/>
                <a:gd name="T32" fmla="*/ 328 w 400"/>
                <a:gd name="T33" fmla="*/ 197 h 367"/>
                <a:gd name="T34" fmla="*/ 305 w 400"/>
                <a:gd name="T35" fmla="*/ 197 h 367"/>
                <a:gd name="T36" fmla="*/ 305 w 400"/>
                <a:gd name="T37" fmla="*/ 219 h 367"/>
                <a:gd name="T38" fmla="*/ 298 w 400"/>
                <a:gd name="T39" fmla="*/ 219 h 367"/>
                <a:gd name="T40" fmla="*/ 298 w 400"/>
                <a:gd name="T41" fmla="*/ 180 h 367"/>
                <a:gd name="T42" fmla="*/ 275 w 400"/>
                <a:gd name="T43" fmla="*/ 180 h 367"/>
                <a:gd name="T44" fmla="*/ 275 w 400"/>
                <a:gd name="T45" fmla="*/ 219 h 367"/>
                <a:gd name="T46" fmla="*/ 269 w 400"/>
                <a:gd name="T47" fmla="*/ 219 h 367"/>
                <a:gd name="T48" fmla="*/ 269 w 400"/>
                <a:gd name="T49" fmla="*/ 166 h 367"/>
                <a:gd name="T50" fmla="*/ 245 w 400"/>
                <a:gd name="T51" fmla="*/ 166 h 367"/>
                <a:gd name="T52" fmla="*/ 245 w 400"/>
                <a:gd name="T53" fmla="*/ 219 h 367"/>
                <a:gd name="T54" fmla="*/ 239 w 400"/>
                <a:gd name="T55" fmla="*/ 219 h 367"/>
                <a:gd name="T56" fmla="*/ 239 w 400"/>
                <a:gd name="T57" fmla="*/ 111 h 367"/>
                <a:gd name="T58" fmla="*/ 216 w 400"/>
                <a:gd name="T59" fmla="*/ 111 h 367"/>
                <a:gd name="T60" fmla="*/ 216 w 400"/>
                <a:gd name="T61" fmla="*/ 249 h 367"/>
                <a:gd name="T62" fmla="*/ 208 w 400"/>
                <a:gd name="T63" fmla="*/ 249 h 367"/>
                <a:gd name="T64" fmla="*/ 208 w 400"/>
                <a:gd name="T65" fmla="*/ 197 h 367"/>
                <a:gd name="T66" fmla="*/ 183 w 400"/>
                <a:gd name="T67" fmla="*/ 197 h 367"/>
                <a:gd name="T68" fmla="*/ 183 w 400"/>
                <a:gd name="T69" fmla="*/ 253 h 367"/>
                <a:gd name="T70" fmla="*/ 39 w 400"/>
                <a:gd name="T71" fmla="*/ 253 h 367"/>
                <a:gd name="T72" fmla="*/ 39 w 400"/>
                <a:gd name="T73" fmla="*/ 39 h 367"/>
                <a:gd name="T74" fmla="*/ 361 w 400"/>
                <a:gd name="T75" fmla="*/ 39 h 367"/>
                <a:gd name="T76" fmla="*/ 361 w 400"/>
                <a:gd name="T77" fmla="*/ 25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0" h="367">
                  <a:moveTo>
                    <a:pt x="363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5"/>
                    <a:pt x="17" y="292"/>
                    <a:pt x="38" y="292"/>
                  </a:cubicBezTo>
                  <a:cubicBezTo>
                    <a:pt x="184" y="292"/>
                    <a:pt x="184" y="292"/>
                    <a:pt x="184" y="292"/>
                  </a:cubicBezTo>
                  <a:cubicBezTo>
                    <a:pt x="191" y="310"/>
                    <a:pt x="230" y="335"/>
                    <a:pt x="230" y="335"/>
                  </a:cubicBezTo>
                  <a:cubicBezTo>
                    <a:pt x="230" y="367"/>
                    <a:pt x="230" y="367"/>
                    <a:pt x="230" y="367"/>
                  </a:cubicBezTo>
                  <a:cubicBezTo>
                    <a:pt x="328" y="367"/>
                    <a:pt x="328" y="367"/>
                    <a:pt x="328" y="367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63" y="292"/>
                    <a:pt x="363" y="292"/>
                    <a:pt x="363" y="292"/>
                  </a:cubicBezTo>
                  <a:cubicBezTo>
                    <a:pt x="384" y="292"/>
                    <a:pt x="400" y="275"/>
                    <a:pt x="400" y="255"/>
                  </a:cubicBezTo>
                  <a:cubicBezTo>
                    <a:pt x="400" y="37"/>
                    <a:pt x="400" y="37"/>
                    <a:pt x="400" y="37"/>
                  </a:cubicBezTo>
                  <a:cubicBezTo>
                    <a:pt x="400" y="16"/>
                    <a:pt x="384" y="0"/>
                    <a:pt x="363" y="0"/>
                  </a:cubicBezTo>
                  <a:close/>
                  <a:moveTo>
                    <a:pt x="361" y="253"/>
                  </a:moveTo>
                  <a:cubicBezTo>
                    <a:pt x="328" y="253"/>
                    <a:pt x="328" y="253"/>
                    <a:pt x="328" y="253"/>
                  </a:cubicBezTo>
                  <a:cubicBezTo>
                    <a:pt x="328" y="197"/>
                    <a:pt x="328" y="197"/>
                    <a:pt x="328" y="197"/>
                  </a:cubicBezTo>
                  <a:cubicBezTo>
                    <a:pt x="328" y="181"/>
                    <a:pt x="305" y="181"/>
                    <a:pt x="305" y="197"/>
                  </a:cubicBezTo>
                  <a:cubicBezTo>
                    <a:pt x="305" y="219"/>
                    <a:pt x="305" y="219"/>
                    <a:pt x="305" y="219"/>
                  </a:cubicBezTo>
                  <a:cubicBezTo>
                    <a:pt x="305" y="222"/>
                    <a:pt x="298" y="222"/>
                    <a:pt x="298" y="219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65"/>
                    <a:pt x="275" y="165"/>
                    <a:pt x="275" y="180"/>
                  </a:cubicBezTo>
                  <a:cubicBezTo>
                    <a:pt x="275" y="219"/>
                    <a:pt x="275" y="219"/>
                    <a:pt x="275" y="219"/>
                  </a:cubicBezTo>
                  <a:cubicBezTo>
                    <a:pt x="275" y="222"/>
                    <a:pt x="269" y="222"/>
                    <a:pt x="269" y="219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50"/>
                    <a:pt x="245" y="150"/>
                    <a:pt x="245" y="166"/>
                  </a:cubicBezTo>
                  <a:cubicBezTo>
                    <a:pt x="245" y="219"/>
                    <a:pt x="245" y="219"/>
                    <a:pt x="245" y="219"/>
                  </a:cubicBezTo>
                  <a:cubicBezTo>
                    <a:pt x="245" y="222"/>
                    <a:pt x="239" y="222"/>
                    <a:pt x="239" y="219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9" y="96"/>
                    <a:pt x="216" y="96"/>
                    <a:pt x="216" y="111"/>
                  </a:cubicBezTo>
                  <a:cubicBezTo>
                    <a:pt x="216" y="249"/>
                    <a:pt x="216" y="249"/>
                    <a:pt x="216" y="249"/>
                  </a:cubicBezTo>
                  <a:cubicBezTo>
                    <a:pt x="216" y="252"/>
                    <a:pt x="208" y="252"/>
                    <a:pt x="208" y="249"/>
                  </a:cubicBezTo>
                  <a:cubicBezTo>
                    <a:pt x="208" y="197"/>
                    <a:pt x="208" y="197"/>
                    <a:pt x="208" y="197"/>
                  </a:cubicBezTo>
                  <a:cubicBezTo>
                    <a:pt x="208" y="178"/>
                    <a:pt x="183" y="179"/>
                    <a:pt x="183" y="197"/>
                  </a:cubicBezTo>
                  <a:cubicBezTo>
                    <a:pt x="183" y="253"/>
                    <a:pt x="183" y="253"/>
                    <a:pt x="183" y="253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61" y="39"/>
                    <a:pt x="361" y="39"/>
                    <a:pt x="361" y="39"/>
                  </a:cubicBezTo>
                  <a:cubicBezTo>
                    <a:pt x="361" y="253"/>
                    <a:pt x="361" y="253"/>
                    <a:pt x="361" y="2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07540" tIns="53770" rIns="107540" bIns="53770" numCol="1" anchor="t" anchorCtr="0" compatLnSpc="1">
              <a:prstTxWarp prst="textNoShape">
                <a:avLst/>
              </a:prstTxWarp>
            </a:bodyPr>
            <a:lstStyle/>
            <a:p>
              <a:pPr defTabSz="1096995"/>
              <a:endParaRPr lang="en-US" sz="2119" kern="0">
                <a:solidFill>
                  <a:srgbClr val="333333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32" name="Isosceles Triangle 231"/>
          <p:cNvSpPr/>
          <p:nvPr/>
        </p:nvSpPr>
        <p:spPr bwMode="auto">
          <a:xfrm rot="5400000">
            <a:off x="9574981" y="4301999"/>
            <a:ext cx="1106734" cy="263931"/>
          </a:xfrm>
          <a:prstGeom prst="triangle">
            <a:avLst>
              <a:gd name="adj" fmla="val 51823"/>
            </a:avLst>
          </a:prstGeom>
          <a:solidFill>
            <a:schemeClr val="accent6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502" tIns="53770" rIns="21502" bIns="107510" numCol="1" spcCol="1270" anchor="t" anchorCtr="0">
            <a:noAutofit/>
          </a:bodyPr>
          <a:lstStyle/>
          <a:p>
            <a:pPr algn="ctr" defTabSz="852848">
              <a:spcBef>
                <a:spcPct val="0"/>
              </a:spcBef>
              <a:spcAft>
                <a:spcPct val="35000"/>
              </a:spcAft>
            </a:pPr>
            <a:endParaRPr lang="en-US" sz="1881" b="1" kern="0" spc="-3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671590" y="3892964"/>
            <a:ext cx="5324661" cy="1094365"/>
            <a:chOff x="3971053" y="5251108"/>
            <a:chExt cx="5156584" cy="93025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971053" y="5251108"/>
              <a:ext cx="5156584" cy="930258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2" tIns="53770" rIns="21502" bIns="107510" numCol="1" spcCol="1270" anchor="t" anchorCtr="0">
              <a:noAutofit/>
            </a:bodyPr>
            <a:lstStyle/>
            <a:p>
              <a:pPr algn="ctr" defTabSz="852848">
                <a:spcBef>
                  <a:spcPct val="0"/>
                </a:spcBef>
                <a:spcAft>
                  <a:spcPct val="35000"/>
                </a:spcAft>
              </a:pPr>
              <a:endParaRPr lang="en-US" sz="1881" b="1" kern="0" spc="-3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77120" y="5817035"/>
              <a:ext cx="1816956" cy="263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75630"/>
              <a:r>
                <a:rPr lang="en-US" sz="1411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rPr>
                <a:t>Azure Data Lake Store</a:t>
              </a:r>
              <a:endParaRPr lang="en-US" sz="141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294437" y="5439677"/>
              <a:ext cx="578206" cy="397342"/>
              <a:chOff x="9081074" y="4847770"/>
              <a:chExt cx="2088434" cy="1679494"/>
            </a:xfrm>
          </p:grpSpPr>
          <p:sp>
            <p:nvSpPr>
              <p:cNvPr id="164" name="Freeform 36"/>
              <p:cNvSpPr>
                <a:spLocks/>
              </p:cNvSpPr>
              <p:nvPr/>
            </p:nvSpPr>
            <p:spPr bwMode="auto">
              <a:xfrm>
                <a:off x="9091975" y="4847770"/>
                <a:ext cx="1547812" cy="241301"/>
              </a:xfrm>
              <a:custGeom>
                <a:avLst/>
                <a:gdLst>
                  <a:gd name="T0" fmla="*/ 2894 w 2948"/>
                  <a:gd name="T1" fmla="*/ 397 h 460"/>
                  <a:gd name="T2" fmla="*/ 2752 w 2948"/>
                  <a:gd name="T3" fmla="*/ 152 h 460"/>
                  <a:gd name="T4" fmla="*/ 2488 w 2948"/>
                  <a:gd name="T5" fmla="*/ 0 h 460"/>
                  <a:gd name="T6" fmla="*/ 304 w 2948"/>
                  <a:gd name="T7" fmla="*/ 0 h 460"/>
                  <a:gd name="T8" fmla="*/ 0 w 2948"/>
                  <a:gd name="T9" fmla="*/ 304 h 460"/>
                  <a:gd name="T10" fmla="*/ 0 w 2948"/>
                  <a:gd name="T11" fmla="*/ 460 h 460"/>
                  <a:gd name="T12" fmla="*/ 2948 w 2948"/>
                  <a:gd name="T13" fmla="*/ 460 h 460"/>
                  <a:gd name="T14" fmla="*/ 2894 w 2948"/>
                  <a:gd name="T15" fmla="*/ 39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48" h="460">
                    <a:moveTo>
                      <a:pt x="2894" y="397"/>
                    </a:moveTo>
                    <a:lnTo>
                      <a:pt x="2752" y="152"/>
                    </a:lnTo>
                    <a:cubicBezTo>
                      <a:pt x="2698" y="59"/>
                      <a:pt x="2595" y="0"/>
                      <a:pt x="2488" y="0"/>
                    </a:cubicBezTo>
                    <a:lnTo>
                      <a:pt x="304" y="0"/>
                    </a:lnTo>
                    <a:cubicBezTo>
                      <a:pt x="138" y="0"/>
                      <a:pt x="0" y="137"/>
                      <a:pt x="0" y="304"/>
                    </a:cubicBezTo>
                    <a:lnTo>
                      <a:pt x="0" y="460"/>
                    </a:lnTo>
                    <a:lnTo>
                      <a:pt x="2948" y="460"/>
                    </a:lnTo>
                    <a:cubicBezTo>
                      <a:pt x="2923" y="446"/>
                      <a:pt x="2909" y="421"/>
                      <a:pt x="2894" y="3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07571" tIns="53785" rIns="107571" bIns="53785" numCol="1" anchor="t" anchorCtr="0" compatLnSpc="1">
                <a:prstTxWarp prst="textNoShape">
                  <a:avLst/>
                </a:prstTxWarp>
              </a:bodyPr>
              <a:lstStyle/>
              <a:p>
                <a:pPr defTabSz="1075700"/>
                <a:endParaRPr lang="en-US" sz="211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37"/>
              <p:cNvSpPr>
                <a:spLocks noEditPoints="1"/>
              </p:cNvSpPr>
              <p:nvPr/>
            </p:nvSpPr>
            <p:spPr bwMode="auto">
              <a:xfrm>
                <a:off x="9081074" y="5170032"/>
                <a:ext cx="2088434" cy="1357232"/>
              </a:xfrm>
              <a:custGeom>
                <a:avLst/>
                <a:gdLst>
                  <a:gd name="T0" fmla="*/ 4706 w 4896"/>
                  <a:gd name="T1" fmla="*/ 0 h 3227"/>
                  <a:gd name="T2" fmla="*/ 0 w 4896"/>
                  <a:gd name="T3" fmla="*/ 0 h 3227"/>
                  <a:gd name="T4" fmla="*/ 0 w 4896"/>
                  <a:gd name="T5" fmla="*/ 2923 h 3227"/>
                  <a:gd name="T6" fmla="*/ 304 w 4896"/>
                  <a:gd name="T7" fmla="*/ 3227 h 3227"/>
                  <a:gd name="T8" fmla="*/ 4593 w 4896"/>
                  <a:gd name="T9" fmla="*/ 3227 h 3227"/>
                  <a:gd name="T10" fmla="*/ 4896 w 4896"/>
                  <a:gd name="T11" fmla="*/ 2923 h 3227"/>
                  <a:gd name="T12" fmla="*/ 4896 w 4896"/>
                  <a:gd name="T13" fmla="*/ 279 h 3227"/>
                  <a:gd name="T14" fmla="*/ 4706 w 4896"/>
                  <a:gd name="T15" fmla="*/ 0 h 3227"/>
                  <a:gd name="T16" fmla="*/ 3070 w 4896"/>
                  <a:gd name="T17" fmla="*/ 1469 h 3227"/>
                  <a:gd name="T18" fmla="*/ 2204 w 4896"/>
                  <a:gd name="T19" fmla="*/ 2708 h 3227"/>
                  <a:gd name="T20" fmla="*/ 2169 w 4896"/>
                  <a:gd name="T21" fmla="*/ 2727 h 3227"/>
                  <a:gd name="T22" fmla="*/ 2150 w 4896"/>
                  <a:gd name="T23" fmla="*/ 2722 h 3227"/>
                  <a:gd name="T24" fmla="*/ 2130 w 4896"/>
                  <a:gd name="T25" fmla="*/ 2673 h 3227"/>
                  <a:gd name="T26" fmla="*/ 2355 w 4896"/>
                  <a:gd name="T27" fmla="*/ 1934 h 3227"/>
                  <a:gd name="T28" fmla="*/ 1851 w 4896"/>
                  <a:gd name="T29" fmla="*/ 1934 h 3227"/>
                  <a:gd name="T30" fmla="*/ 1812 w 4896"/>
                  <a:gd name="T31" fmla="*/ 1910 h 3227"/>
                  <a:gd name="T32" fmla="*/ 1817 w 4896"/>
                  <a:gd name="T33" fmla="*/ 1866 h 3227"/>
                  <a:gd name="T34" fmla="*/ 2659 w 4896"/>
                  <a:gd name="T35" fmla="*/ 642 h 3227"/>
                  <a:gd name="T36" fmla="*/ 2693 w 4896"/>
                  <a:gd name="T37" fmla="*/ 622 h 3227"/>
                  <a:gd name="T38" fmla="*/ 2713 w 4896"/>
                  <a:gd name="T39" fmla="*/ 627 h 3227"/>
                  <a:gd name="T40" fmla="*/ 2732 w 4896"/>
                  <a:gd name="T41" fmla="*/ 676 h 3227"/>
                  <a:gd name="T42" fmla="*/ 2517 w 4896"/>
                  <a:gd name="T43" fmla="*/ 1400 h 3227"/>
                  <a:gd name="T44" fmla="*/ 3036 w 4896"/>
                  <a:gd name="T45" fmla="*/ 1400 h 3227"/>
                  <a:gd name="T46" fmla="*/ 3080 w 4896"/>
                  <a:gd name="T47" fmla="*/ 1444 h 3227"/>
                  <a:gd name="T48" fmla="*/ 3070 w 4896"/>
                  <a:gd name="T49" fmla="*/ 1469 h 3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96" h="3227">
                    <a:moveTo>
                      <a:pt x="4706" y="0"/>
                    </a:moveTo>
                    <a:lnTo>
                      <a:pt x="0" y="0"/>
                    </a:lnTo>
                    <a:lnTo>
                      <a:pt x="0" y="2923"/>
                    </a:lnTo>
                    <a:cubicBezTo>
                      <a:pt x="0" y="3090"/>
                      <a:pt x="138" y="3227"/>
                      <a:pt x="304" y="3227"/>
                    </a:cubicBezTo>
                    <a:lnTo>
                      <a:pt x="4593" y="3227"/>
                    </a:lnTo>
                    <a:cubicBezTo>
                      <a:pt x="4759" y="3227"/>
                      <a:pt x="4896" y="3090"/>
                      <a:pt x="4896" y="2923"/>
                    </a:cubicBezTo>
                    <a:lnTo>
                      <a:pt x="4896" y="279"/>
                    </a:lnTo>
                    <a:cubicBezTo>
                      <a:pt x="4896" y="157"/>
                      <a:pt x="4818" y="49"/>
                      <a:pt x="4706" y="0"/>
                    </a:cubicBezTo>
                    <a:close/>
                    <a:moveTo>
                      <a:pt x="3070" y="1469"/>
                    </a:moveTo>
                    <a:lnTo>
                      <a:pt x="2204" y="2708"/>
                    </a:lnTo>
                    <a:cubicBezTo>
                      <a:pt x="2194" y="2717"/>
                      <a:pt x="2184" y="2727"/>
                      <a:pt x="2169" y="2727"/>
                    </a:cubicBezTo>
                    <a:cubicBezTo>
                      <a:pt x="2164" y="2727"/>
                      <a:pt x="2155" y="2727"/>
                      <a:pt x="2150" y="2722"/>
                    </a:cubicBezTo>
                    <a:cubicBezTo>
                      <a:pt x="2130" y="2713"/>
                      <a:pt x="2120" y="2693"/>
                      <a:pt x="2130" y="2673"/>
                    </a:cubicBezTo>
                    <a:lnTo>
                      <a:pt x="2355" y="1934"/>
                    </a:lnTo>
                    <a:lnTo>
                      <a:pt x="1851" y="1934"/>
                    </a:lnTo>
                    <a:cubicBezTo>
                      <a:pt x="1836" y="1934"/>
                      <a:pt x="1822" y="1924"/>
                      <a:pt x="1812" y="1910"/>
                    </a:cubicBezTo>
                    <a:cubicBezTo>
                      <a:pt x="1807" y="1895"/>
                      <a:pt x="1807" y="1880"/>
                      <a:pt x="1817" y="1866"/>
                    </a:cubicBezTo>
                    <a:lnTo>
                      <a:pt x="2659" y="642"/>
                    </a:lnTo>
                    <a:cubicBezTo>
                      <a:pt x="2669" y="632"/>
                      <a:pt x="2679" y="622"/>
                      <a:pt x="2693" y="622"/>
                    </a:cubicBezTo>
                    <a:cubicBezTo>
                      <a:pt x="2698" y="622"/>
                      <a:pt x="2703" y="622"/>
                      <a:pt x="2713" y="627"/>
                    </a:cubicBezTo>
                    <a:cubicBezTo>
                      <a:pt x="2732" y="637"/>
                      <a:pt x="2742" y="656"/>
                      <a:pt x="2732" y="676"/>
                    </a:cubicBezTo>
                    <a:lnTo>
                      <a:pt x="2517" y="1400"/>
                    </a:lnTo>
                    <a:lnTo>
                      <a:pt x="3036" y="1400"/>
                    </a:lnTo>
                    <a:cubicBezTo>
                      <a:pt x="3060" y="1400"/>
                      <a:pt x="3080" y="1420"/>
                      <a:pt x="3080" y="1444"/>
                    </a:cubicBezTo>
                    <a:cubicBezTo>
                      <a:pt x="3080" y="1454"/>
                      <a:pt x="3075" y="1459"/>
                      <a:pt x="3070" y="1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07571" tIns="53785" rIns="107571" bIns="53785" numCol="1" anchor="t" anchorCtr="0" compatLnSpc="1">
                <a:prstTxWarp prst="textNoShape">
                  <a:avLst/>
                </a:prstTxWarp>
              </a:bodyPr>
              <a:lstStyle/>
              <a:p>
                <a:pPr defTabSz="1075700"/>
                <a:endParaRPr lang="en-US" sz="2118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674662" y="2039562"/>
            <a:ext cx="5342624" cy="1747579"/>
            <a:chOff x="4678524" y="2053024"/>
            <a:chExt cx="5342624" cy="1747579"/>
          </a:xfrm>
        </p:grpSpPr>
        <p:sp>
          <p:nvSpPr>
            <p:cNvPr id="43" name="Rectangle 42"/>
            <p:cNvSpPr/>
            <p:nvPr/>
          </p:nvSpPr>
          <p:spPr bwMode="auto">
            <a:xfrm>
              <a:off x="4678524" y="2053024"/>
              <a:ext cx="5311268" cy="1747579"/>
            </a:xfrm>
            <a:prstGeom prst="rect">
              <a:avLst/>
            </a:prstGeom>
            <a:solidFill>
              <a:srgbClr val="005AA1"/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2" tIns="53770" rIns="21502" bIns="107510" numCol="1" spcCol="1270" anchor="t" anchorCtr="0">
              <a:noAutofit/>
            </a:bodyPr>
            <a:lstStyle/>
            <a:p>
              <a:pPr algn="ctr" defTabSz="852848">
                <a:spcBef>
                  <a:spcPct val="0"/>
                </a:spcBef>
                <a:spcAft>
                  <a:spcPct val="35000"/>
                </a:spcAft>
              </a:pPr>
              <a:r>
                <a:rPr lang="en-US" sz="1881" b="1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Process data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69006" y="2727091"/>
              <a:ext cx="1338376" cy="526555"/>
              <a:chOff x="6415081" y="3900608"/>
              <a:chExt cx="1240488" cy="447594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5081" y="3992019"/>
                <a:ext cx="428208" cy="310082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6808685" y="3900608"/>
                <a:ext cx="846884" cy="447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Azure </a:t>
                </a:r>
              </a:p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HDInsight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03902" y="2789400"/>
              <a:ext cx="2006453" cy="526555"/>
              <a:chOff x="6601389" y="3048107"/>
              <a:chExt cx="2053441" cy="447594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6601389" y="3089698"/>
                <a:ext cx="414539" cy="378226"/>
                <a:chOff x="8525115" y="793097"/>
                <a:chExt cx="2780837" cy="2574925"/>
              </a:xfrm>
            </p:grpSpPr>
            <p:sp>
              <p:nvSpPr>
                <p:cNvPr id="169" name="Freeform 34"/>
                <p:cNvSpPr>
                  <a:spLocks/>
                </p:cNvSpPr>
                <p:nvPr/>
              </p:nvSpPr>
              <p:spPr bwMode="auto">
                <a:xfrm>
                  <a:off x="9477655" y="1434447"/>
                  <a:ext cx="792163" cy="1312862"/>
                </a:xfrm>
                <a:custGeom>
                  <a:avLst/>
                  <a:gdLst>
                    <a:gd name="T0" fmla="*/ 1459 w 1508"/>
                    <a:gd name="T1" fmla="*/ 930 h 2501"/>
                    <a:gd name="T2" fmla="*/ 837 w 1508"/>
                    <a:gd name="T3" fmla="*/ 930 h 2501"/>
                    <a:gd name="T4" fmla="*/ 1097 w 1508"/>
                    <a:gd name="T5" fmla="*/ 63 h 2501"/>
                    <a:gd name="T6" fmla="*/ 1072 w 1508"/>
                    <a:gd name="T7" fmla="*/ 4 h 2501"/>
                    <a:gd name="T8" fmla="*/ 1053 w 1508"/>
                    <a:gd name="T9" fmla="*/ 0 h 2501"/>
                    <a:gd name="T10" fmla="*/ 1014 w 1508"/>
                    <a:gd name="T11" fmla="*/ 19 h 2501"/>
                    <a:gd name="T12" fmla="*/ 10 w 1508"/>
                    <a:gd name="T13" fmla="*/ 1483 h 2501"/>
                    <a:gd name="T14" fmla="*/ 5 w 1508"/>
                    <a:gd name="T15" fmla="*/ 1532 h 2501"/>
                    <a:gd name="T16" fmla="*/ 49 w 1508"/>
                    <a:gd name="T17" fmla="*/ 1556 h 2501"/>
                    <a:gd name="T18" fmla="*/ 651 w 1508"/>
                    <a:gd name="T19" fmla="*/ 1556 h 2501"/>
                    <a:gd name="T20" fmla="*/ 382 w 1508"/>
                    <a:gd name="T21" fmla="*/ 2438 h 2501"/>
                    <a:gd name="T22" fmla="*/ 407 w 1508"/>
                    <a:gd name="T23" fmla="*/ 2497 h 2501"/>
                    <a:gd name="T24" fmla="*/ 426 w 1508"/>
                    <a:gd name="T25" fmla="*/ 2501 h 2501"/>
                    <a:gd name="T26" fmla="*/ 465 w 1508"/>
                    <a:gd name="T27" fmla="*/ 2482 h 2501"/>
                    <a:gd name="T28" fmla="*/ 1498 w 1508"/>
                    <a:gd name="T29" fmla="*/ 1003 h 2501"/>
                    <a:gd name="T30" fmla="*/ 1508 w 1508"/>
                    <a:gd name="T31" fmla="*/ 974 h 2501"/>
                    <a:gd name="T32" fmla="*/ 1459 w 1508"/>
                    <a:gd name="T33" fmla="*/ 930 h 2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08" h="2501">
                      <a:moveTo>
                        <a:pt x="1459" y="930"/>
                      </a:moveTo>
                      <a:lnTo>
                        <a:pt x="837" y="930"/>
                      </a:lnTo>
                      <a:lnTo>
                        <a:pt x="1097" y="63"/>
                      </a:lnTo>
                      <a:cubicBezTo>
                        <a:pt x="1102" y="39"/>
                        <a:pt x="1092" y="14"/>
                        <a:pt x="1072" y="4"/>
                      </a:cubicBezTo>
                      <a:cubicBezTo>
                        <a:pt x="1068" y="0"/>
                        <a:pt x="1058" y="0"/>
                        <a:pt x="1053" y="0"/>
                      </a:cubicBezTo>
                      <a:cubicBezTo>
                        <a:pt x="1038" y="0"/>
                        <a:pt x="1024" y="9"/>
                        <a:pt x="1014" y="19"/>
                      </a:cubicBezTo>
                      <a:lnTo>
                        <a:pt x="10" y="1483"/>
                      </a:lnTo>
                      <a:cubicBezTo>
                        <a:pt x="0" y="1498"/>
                        <a:pt x="0" y="1517"/>
                        <a:pt x="5" y="1532"/>
                      </a:cubicBezTo>
                      <a:cubicBezTo>
                        <a:pt x="15" y="1547"/>
                        <a:pt x="30" y="1556"/>
                        <a:pt x="49" y="1556"/>
                      </a:cubicBezTo>
                      <a:lnTo>
                        <a:pt x="651" y="1556"/>
                      </a:lnTo>
                      <a:lnTo>
                        <a:pt x="382" y="2438"/>
                      </a:lnTo>
                      <a:cubicBezTo>
                        <a:pt x="377" y="2462"/>
                        <a:pt x="387" y="2487"/>
                        <a:pt x="407" y="2497"/>
                      </a:cubicBezTo>
                      <a:cubicBezTo>
                        <a:pt x="412" y="2501"/>
                        <a:pt x="421" y="2501"/>
                        <a:pt x="426" y="2501"/>
                      </a:cubicBezTo>
                      <a:cubicBezTo>
                        <a:pt x="441" y="2501"/>
                        <a:pt x="456" y="2492"/>
                        <a:pt x="465" y="2482"/>
                      </a:cubicBezTo>
                      <a:lnTo>
                        <a:pt x="1498" y="1003"/>
                      </a:lnTo>
                      <a:cubicBezTo>
                        <a:pt x="1503" y="993"/>
                        <a:pt x="1508" y="984"/>
                        <a:pt x="1508" y="974"/>
                      </a:cubicBezTo>
                      <a:cubicBezTo>
                        <a:pt x="1508" y="949"/>
                        <a:pt x="1484" y="930"/>
                        <a:pt x="1459" y="9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07571" tIns="53785" rIns="107571" bIns="5378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075700"/>
                  <a:endParaRPr lang="en-US" sz="2118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Freeform 35"/>
                <p:cNvSpPr>
                  <a:spLocks noEditPoints="1"/>
                </p:cNvSpPr>
                <p:nvPr/>
              </p:nvSpPr>
              <p:spPr bwMode="auto">
                <a:xfrm>
                  <a:off x="8525115" y="793097"/>
                  <a:ext cx="2780837" cy="2574925"/>
                </a:xfrm>
                <a:custGeom>
                  <a:avLst/>
                  <a:gdLst>
                    <a:gd name="T0" fmla="*/ 3231 w 4925"/>
                    <a:gd name="T1" fmla="*/ 4866 h 4910"/>
                    <a:gd name="T2" fmla="*/ 3422 w 4925"/>
                    <a:gd name="T3" fmla="*/ 4910 h 4910"/>
                    <a:gd name="T4" fmla="*/ 3579 w 4925"/>
                    <a:gd name="T5" fmla="*/ 4881 h 4910"/>
                    <a:gd name="T6" fmla="*/ 3833 w 4925"/>
                    <a:gd name="T7" fmla="*/ 4646 h 4910"/>
                    <a:gd name="T8" fmla="*/ 3899 w 4925"/>
                    <a:gd name="T9" fmla="*/ 4509 h 4910"/>
                    <a:gd name="T10" fmla="*/ 4063 w 4925"/>
                    <a:gd name="T11" fmla="*/ 4509 h 4910"/>
                    <a:gd name="T12" fmla="*/ 4509 w 4925"/>
                    <a:gd name="T13" fmla="*/ 4063 h 4910"/>
                    <a:gd name="T14" fmla="*/ 4509 w 4925"/>
                    <a:gd name="T15" fmla="*/ 2794 h 4910"/>
                    <a:gd name="T16" fmla="*/ 4866 w 4925"/>
                    <a:gd name="T17" fmla="*/ 2031 h 4910"/>
                    <a:gd name="T18" fmla="*/ 4881 w 4925"/>
                    <a:gd name="T19" fmla="*/ 1679 h 4910"/>
                    <a:gd name="T20" fmla="*/ 4646 w 4925"/>
                    <a:gd name="T21" fmla="*/ 1424 h 4910"/>
                    <a:gd name="T22" fmla="*/ 4509 w 4925"/>
                    <a:gd name="T23" fmla="*/ 1358 h 4910"/>
                    <a:gd name="T24" fmla="*/ 4509 w 4925"/>
                    <a:gd name="T25" fmla="*/ 856 h 4910"/>
                    <a:gd name="T26" fmla="*/ 4063 w 4925"/>
                    <a:gd name="T27" fmla="*/ 411 h 4910"/>
                    <a:gd name="T28" fmla="*/ 2779 w 4925"/>
                    <a:gd name="T29" fmla="*/ 411 h 4910"/>
                    <a:gd name="T30" fmla="*/ 2026 w 4925"/>
                    <a:gd name="T31" fmla="*/ 58 h 4910"/>
                    <a:gd name="T32" fmla="*/ 1679 w 4925"/>
                    <a:gd name="T33" fmla="*/ 44 h 4910"/>
                    <a:gd name="T34" fmla="*/ 1424 w 4925"/>
                    <a:gd name="T35" fmla="*/ 279 h 4910"/>
                    <a:gd name="T36" fmla="*/ 1360 w 4925"/>
                    <a:gd name="T37" fmla="*/ 411 h 4910"/>
                    <a:gd name="T38" fmla="*/ 856 w 4925"/>
                    <a:gd name="T39" fmla="*/ 411 h 4910"/>
                    <a:gd name="T40" fmla="*/ 411 w 4925"/>
                    <a:gd name="T41" fmla="*/ 856 h 4910"/>
                    <a:gd name="T42" fmla="*/ 411 w 4925"/>
                    <a:gd name="T43" fmla="*/ 2478 h 4910"/>
                    <a:gd name="T44" fmla="*/ 58 w 4925"/>
                    <a:gd name="T45" fmla="*/ 3231 h 4910"/>
                    <a:gd name="T46" fmla="*/ 44 w 4925"/>
                    <a:gd name="T47" fmla="*/ 3579 h 4910"/>
                    <a:gd name="T48" fmla="*/ 279 w 4925"/>
                    <a:gd name="T49" fmla="*/ 3833 h 4910"/>
                    <a:gd name="T50" fmla="*/ 411 w 4925"/>
                    <a:gd name="T51" fmla="*/ 3897 h 4910"/>
                    <a:gd name="T52" fmla="*/ 411 w 4925"/>
                    <a:gd name="T53" fmla="*/ 4063 h 4910"/>
                    <a:gd name="T54" fmla="*/ 856 w 4925"/>
                    <a:gd name="T55" fmla="*/ 4509 h 4910"/>
                    <a:gd name="T56" fmla="*/ 2468 w 4925"/>
                    <a:gd name="T57" fmla="*/ 4509 h 4910"/>
                    <a:gd name="T58" fmla="*/ 3231 w 4925"/>
                    <a:gd name="T59" fmla="*/ 4866 h 4910"/>
                    <a:gd name="T60" fmla="*/ 856 w 4925"/>
                    <a:gd name="T61" fmla="*/ 705 h 4910"/>
                    <a:gd name="T62" fmla="*/ 4063 w 4925"/>
                    <a:gd name="T63" fmla="*/ 705 h 4910"/>
                    <a:gd name="T64" fmla="*/ 4210 w 4925"/>
                    <a:gd name="T65" fmla="*/ 851 h 4910"/>
                    <a:gd name="T66" fmla="*/ 4210 w 4925"/>
                    <a:gd name="T67" fmla="*/ 4058 h 4910"/>
                    <a:gd name="T68" fmla="*/ 4063 w 4925"/>
                    <a:gd name="T69" fmla="*/ 4205 h 4910"/>
                    <a:gd name="T70" fmla="*/ 856 w 4925"/>
                    <a:gd name="T71" fmla="*/ 4205 h 4910"/>
                    <a:gd name="T72" fmla="*/ 709 w 4925"/>
                    <a:gd name="T73" fmla="*/ 4058 h 4910"/>
                    <a:gd name="T74" fmla="*/ 709 w 4925"/>
                    <a:gd name="T75" fmla="*/ 851 h 4910"/>
                    <a:gd name="T76" fmla="*/ 856 w 4925"/>
                    <a:gd name="T77" fmla="*/ 705 h 4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925" h="4910">
                      <a:moveTo>
                        <a:pt x="3231" y="4866"/>
                      </a:moveTo>
                      <a:cubicBezTo>
                        <a:pt x="3290" y="4896"/>
                        <a:pt x="3358" y="4910"/>
                        <a:pt x="3422" y="4910"/>
                      </a:cubicBezTo>
                      <a:cubicBezTo>
                        <a:pt x="3476" y="4910"/>
                        <a:pt x="3525" y="4900"/>
                        <a:pt x="3579" y="4881"/>
                      </a:cubicBezTo>
                      <a:cubicBezTo>
                        <a:pt x="3691" y="4842"/>
                        <a:pt x="3784" y="4758"/>
                        <a:pt x="3833" y="4646"/>
                      </a:cubicBezTo>
                      <a:lnTo>
                        <a:pt x="3899" y="4509"/>
                      </a:lnTo>
                      <a:lnTo>
                        <a:pt x="4063" y="4509"/>
                      </a:lnTo>
                      <a:cubicBezTo>
                        <a:pt x="4308" y="4509"/>
                        <a:pt x="4509" y="4308"/>
                        <a:pt x="4509" y="4063"/>
                      </a:cubicBezTo>
                      <a:lnTo>
                        <a:pt x="4509" y="2794"/>
                      </a:lnTo>
                      <a:lnTo>
                        <a:pt x="4866" y="2031"/>
                      </a:lnTo>
                      <a:cubicBezTo>
                        <a:pt x="4920" y="1919"/>
                        <a:pt x="4925" y="1796"/>
                        <a:pt x="4881" y="1679"/>
                      </a:cubicBezTo>
                      <a:cubicBezTo>
                        <a:pt x="4842" y="1566"/>
                        <a:pt x="4758" y="1473"/>
                        <a:pt x="4646" y="1424"/>
                      </a:cubicBezTo>
                      <a:lnTo>
                        <a:pt x="4509" y="1358"/>
                      </a:lnTo>
                      <a:lnTo>
                        <a:pt x="4509" y="856"/>
                      </a:lnTo>
                      <a:cubicBezTo>
                        <a:pt x="4509" y="612"/>
                        <a:pt x="4308" y="411"/>
                        <a:pt x="4063" y="411"/>
                      </a:cubicBezTo>
                      <a:lnTo>
                        <a:pt x="2779" y="411"/>
                      </a:lnTo>
                      <a:lnTo>
                        <a:pt x="2026" y="58"/>
                      </a:lnTo>
                      <a:cubicBezTo>
                        <a:pt x="1919" y="9"/>
                        <a:pt x="1791" y="0"/>
                        <a:pt x="1679" y="44"/>
                      </a:cubicBezTo>
                      <a:cubicBezTo>
                        <a:pt x="1566" y="83"/>
                        <a:pt x="1473" y="166"/>
                        <a:pt x="1424" y="279"/>
                      </a:cubicBezTo>
                      <a:lnTo>
                        <a:pt x="1360" y="411"/>
                      </a:lnTo>
                      <a:lnTo>
                        <a:pt x="856" y="411"/>
                      </a:lnTo>
                      <a:cubicBezTo>
                        <a:pt x="612" y="411"/>
                        <a:pt x="411" y="612"/>
                        <a:pt x="411" y="856"/>
                      </a:cubicBezTo>
                      <a:lnTo>
                        <a:pt x="411" y="2478"/>
                      </a:lnTo>
                      <a:lnTo>
                        <a:pt x="58" y="3231"/>
                      </a:lnTo>
                      <a:cubicBezTo>
                        <a:pt x="9" y="3339"/>
                        <a:pt x="0" y="3466"/>
                        <a:pt x="44" y="3579"/>
                      </a:cubicBezTo>
                      <a:cubicBezTo>
                        <a:pt x="83" y="3691"/>
                        <a:pt x="166" y="3784"/>
                        <a:pt x="279" y="3833"/>
                      </a:cubicBezTo>
                      <a:lnTo>
                        <a:pt x="411" y="3897"/>
                      </a:lnTo>
                      <a:lnTo>
                        <a:pt x="411" y="4063"/>
                      </a:lnTo>
                      <a:cubicBezTo>
                        <a:pt x="411" y="4308"/>
                        <a:pt x="612" y="4509"/>
                        <a:pt x="856" y="4509"/>
                      </a:cubicBezTo>
                      <a:lnTo>
                        <a:pt x="2468" y="4509"/>
                      </a:lnTo>
                      <a:lnTo>
                        <a:pt x="3231" y="4866"/>
                      </a:lnTo>
                      <a:close/>
                      <a:moveTo>
                        <a:pt x="856" y="705"/>
                      </a:moveTo>
                      <a:lnTo>
                        <a:pt x="4063" y="705"/>
                      </a:lnTo>
                      <a:cubicBezTo>
                        <a:pt x="4142" y="705"/>
                        <a:pt x="4210" y="768"/>
                        <a:pt x="4210" y="851"/>
                      </a:cubicBezTo>
                      <a:lnTo>
                        <a:pt x="4210" y="4058"/>
                      </a:lnTo>
                      <a:cubicBezTo>
                        <a:pt x="4210" y="4137"/>
                        <a:pt x="4146" y="4205"/>
                        <a:pt x="4063" y="4205"/>
                      </a:cubicBezTo>
                      <a:lnTo>
                        <a:pt x="856" y="4205"/>
                      </a:lnTo>
                      <a:cubicBezTo>
                        <a:pt x="778" y="4205"/>
                        <a:pt x="709" y="4142"/>
                        <a:pt x="709" y="4058"/>
                      </a:cubicBezTo>
                      <a:lnTo>
                        <a:pt x="709" y="851"/>
                      </a:lnTo>
                      <a:cubicBezTo>
                        <a:pt x="709" y="773"/>
                        <a:pt x="773" y="705"/>
                        <a:pt x="856" y="7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07571" tIns="53785" rIns="107571" bIns="5378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075700"/>
                  <a:endParaRPr lang="en-US" sz="2118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7015928" y="3048107"/>
                <a:ext cx="1638902" cy="447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Azure </a:t>
                </a:r>
              </a:p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Data Lake Analytics</a:t>
                </a: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8294623" y="2470529"/>
              <a:ext cx="1726525" cy="1153171"/>
              <a:chOff x="7194301" y="1880101"/>
              <a:chExt cx="1467621" cy="98024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737531" y="1880101"/>
                <a:ext cx="924391" cy="263041"/>
                <a:chOff x="7152483" y="1980439"/>
                <a:chExt cx="924391" cy="263041"/>
              </a:xfrm>
            </p:grpSpPr>
            <p:pic>
              <p:nvPicPr>
                <p:cNvPr id="181" name="Picture 18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2483" y="2034998"/>
                  <a:ext cx="280699" cy="203265"/>
                </a:xfrm>
                <a:prstGeom prst="rect">
                  <a:avLst/>
                </a:prstGeom>
              </p:spPr>
            </p:pic>
            <p:sp>
              <p:nvSpPr>
                <p:cNvPr id="182" name="Rectangle 181"/>
                <p:cNvSpPr/>
                <p:nvPr/>
              </p:nvSpPr>
              <p:spPr>
                <a:xfrm>
                  <a:off x="7404556" y="1980439"/>
                  <a:ext cx="672318" cy="263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Hadoop</a:t>
                  </a:r>
                </a:p>
              </p:txBody>
            </p:sp>
          </p:grpSp>
          <p:cxnSp>
            <p:nvCxnSpPr>
              <p:cNvPr id="193" name="Straight Connector 192"/>
              <p:cNvCxnSpPr/>
              <p:nvPr/>
            </p:nvCxnSpPr>
            <p:spPr>
              <a:xfrm flipH="1">
                <a:off x="7393351" y="1956801"/>
                <a:ext cx="1" cy="771435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7404125" y="2728235"/>
                <a:ext cx="192432" cy="1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7400507" y="2381694"/>
                <a:ext cx="192432" cy="1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7397405" y="1948392"/>
                <a:ext cx="192432" cy="1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7194301" y="2385581"/>
                <a:ext cx="192432" cy="1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7727930" y="2217227"/>
                <a:ext cx="846512" cy="263041"/>
                <a:chOff x="7499330" y="2217227"/>
                <a:chExt cx="846512" cy="263041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7761004" y="2217227"/>
                  <a:ext cx="584838" cy="263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HBASE</a:t>
                  </a:r>
                </a:p>
              </p:txBody>
            </p:sp>
            <p:pic>
              <p:nvPicPr>
                <p:cNvPr id="1030" name="Picture 6" descr="https://upload.wikimedia.org/wikipedia/en/e/e7/HBase_Logo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99330" y="2240845"/>
                  <a:ext cx="310406" cy="2251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84" name="Picture 18" descr="http://blog.parsely.com/wp-content/uploads/2014/07/storm_logo_winn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3566" y="2559595"/>
                <a:ext cx="823973" cy="300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0" name="Isosceles Triangle 179"/>
          <p:cNvSpPr/>
          <p:nvPr/>
        </p:nvSpPr>
        <p:spPr bwMode="auto">
          <a:xfrm rot="10800000">
            <a:off x="6779236" y="3788192"/>
            <a:ext cx="1179987" cy="263929"/>
          </a:xfrm>
          <a:prstGeom prst="triangle">
            <a:avLst>
              <a:gd name="adj" fmla="val 51823"/>
            </a:avLst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11" tIns="172089" rIns="215111" bIns="1720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8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Isosceles Triangle 91"/>
          <p:cNvSpPr/>
          <p:nvPr/>
        </p:nvSpPr>
        <p:spPr bwMode="auto">
          <a:xfrm rot="10800000">
            <a:off x="6815862" y="4981432"/>
            <a:ext cx="1106734" cy="167411"/>
          </a:xfrm>
          <a:prstGeom prst="triangle">
            <a:avLst>
              <a:gd name="adj" fmla="val 51823"/>
            </a:avLst>
          </a:prstGeom>
          <a:solidFill>
            <a:schemeClr val="accent6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502" tIns="53770" rIns="21502" bIns="107510" numCol="1" spcCol="1270" anchor="t" anchorCtr="0">
            <a:noAutofit/>
          </a:bodyPr>
          <a:lstStyle/>
          <a:p>
            <a:pPr algn="ctr" defTabSz="852848">
              <a:spcBef>
                <a:spcPct val="0"/>
              </a:spcBef>
              <a:spcAft>
                <a:spcPct val="35000"/>
              </a:spcAft>
            </a:pPr>
            <a:endParaRPr lang="en-US" sz="1881" b="1" kern="0" spc="-3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47576" y="3845873"/>
            <a:ext cx="347278" cy="1204662"/>
            <a:chOff x="3832324" y="5254390"/>
            <a:chExt cx="295243" cy="853675"/>
          </a:xfrm>
        </p:grpSpPr>
        <p:sp>
          <p:nvSpPr>
            <p:cNvPr id="144" name="Isosceles Triangle 143"/>
            <p:cNvSpPr/>
            <p:nvPr/>
          </p:nvSpPr>
          <p:spPr bwMode="auto">
            <a:xfrm rot="5400000">
              <a:off x="3576707" y="5557205"/>
              <a:ext cx="853675" cy="248045"/>
            </a:xfrm>
            <a:prstGeom prst="triangl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5111" tIns="172089" rIns="215111" bIns="1720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968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2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3529509" y="5557205"/>
              <a:ext cx="853675" cy="248045"/>
            </a:xfrm>
            <a:prstGeom prst="triangle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5111" tIns="172089" rIns="215111" bIns="1720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968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2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44978" y="2053023"/>
            <a:ext cx="3301349" cy="4011853"/>
            <a:chOff x="1244978" y="2053023"/>
            <a:chExt cx="3301349" cy="4011853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244978" y="2053023"/>
              <a:ext cx="3300584" cy="4011853"/>
            </a:xfrm>
            <a:prstGeom prst="rect">
              <a:avLst/>
            </a:prstGeom>
            <a:solidFill>
              <a:srgbClr val="00BCF2"/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2" tIns="53770" rIns="21502" bIns="107510" numCol="1" spcCol="1270" anchor="t" anchorCtr="0">
              <a:noAutofit/>
            </a:bodyPr>
            <a:lstStyle/>
            <a:p>
              <a:pPr algn="ctr" defTabSz="852848">
                <a:spcBef>
                  <a:spcPct val="0"/>
                </a:spcBef>
                <a:spcAft>
                  <a:spcPct val="35000"/>
                </a:spcAft>
              </a:pPr>
              <a:r>
                <a:rPr lang="en-US" sz="1881" b="1" kern="0" spc="-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Ingest data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336879" y="5134628"/>
              <a:ext cx="3129547" cy="798897"/>
              <a:chOff x="1136404" y="4792662"/>
              <a:chExt cx="2660251" cy="679097"/>
            </a:xfrm>
          </p:grpSpPr>
          <p:sp>
            <p:nvSpPr>
              <p:cNvPr id="215" name="Rectangle 214"/>
              <p:cNvSpPr/>
              <p:nvPr/>
            </p:nvSpPr>
            <p:spPr bwMode="auto">
              <a:xfrm>
                <a:off x="1136404" y="4792662"/>
                <a:ext cx="2660251" cy="67909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2" tIns="53770" rIns="21502" bIns="107510" numCol="1" spcCol="1270" anchor="t" anchorCtr="0">
                <a:noAutofit/>
              </a:bodyPr>
              <a:lstStyle/>
              <a:p>
                <a:pPr algn="ctr" defTabSz="852848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12" b="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Event Ingestion</a:t>
                </a:r>
              </a:p>
            </p:txBody>
          </p:sp>
          <p:pic>
            <p:nvPicPr>
              <p:cNvPr id="1042" name="Picture 18" descr="http://blog.parsely.com/wp-content/uploads/2014/07/storm_logo_winn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0238" y="5084346"/>
                <a:ext cx="823973" cy="300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1371600" y="2723850"/>
              <a:ext cx="3174727" cy="2313010"/>
              <a:chOff x="1136404" y="2648105"/>
              <a:chExt cx="2698656" cy="1966159"/>
            </a:xfrm>
          </p:grpSpPr>
          <p:sp>
            <p:nvSpPr>
              <p:cNvPr id="213" name="Rectangle 212"/>
              <p:cNvSpPr/>
              <p:nvPr/>
            </p:nvSpPr>
            <p:spPr bwMode="auto">
              <a:xfrm>
                <a:off x="1136404" y="2648105"/>
                <a:ext cx="2651563" cy="19661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2" tIns="53770" rIns="21502" bIns="107510" numCol="1" spcCol="1270" anchor="t" anchorCtr="0">
                <a:noAutofit/>
              </a:bodyPr>
              <a:lstStyle/>
              <a:p>
                <a:pPr algn="ctr" defTabSz="852848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12" b="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Bulk Ingestion</a:t>
                </a: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214448" y="2995966"/>
                <a:ext cx="1324407" cy="448760"/>
                <a:chOff x="1595802" y="2841543"/>
                <a:chExt cx="1324407" cy="448760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802" y="2841543"/>
                  <a:ext cx="375055" cy="375055"/>
                </a:xfrm>
                <a:prstGeom prst="rect">
                  <a:avLst/>
                </a:prstGeom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1935305" y="2842710"/>
                  <a:ext cx="984904" cy="4475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Azure </a:t>
                  </a:r>
                </a:p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Data Factory </a:t>
                  </a:r>
                  <a:endParaRPr lang="en-US" sz="141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30" name="Rectangle 229"/>
              <p:cNvSpPr/>
              <p:nvPr/>
            </p:nvSpPr>
            <p:spPr>
              <a:xfrm>
                <a:off x="2886923" y="3016183"/>
                <a:ext cx="839648" cy="447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Developer </a:t>
                </a:r>
              </a:p>
              <a:p>
                <a:pPr defTabSz="1075630"/>
                <a:r>
                  <a:rPr lang="en-US" sz="1411" kern="0" spc="-35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rPr>
                  <a:t>SDKs</a:t>
                </a:r>
                <a:endParaRPr lang="en-US" sz="141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047" name="Group 1046"/>
              <p:cNvGrpSpPr/>
              <p:nvPr/>
            </p:nvGrpSpPr>
            <p:grpSpPr>
              <a:xfrm>
                <a:off x="1236059" y="3492720"/>
                <a:ext cx="1028307" cy="447594"/>
                <a:chOff x="1236059" y="2674191"/>
                <a:chExt cx="1028307" cy="447594"/>
              </a:xfrm>
            </p:grpSpPr>
            <p:pic>
              <p:nvPicPr>
                <p:cNvPr id="1041" name="Picture 1040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6059" y="2744659"/>
                  <a:ext cx="376536" cy="376536"/>
                </a:xfrm>
                <a:prstGeom prst="rect">
                  <a:avLst/>
                </a:prstGeom>
              </p:spPr>
            </p:pic>
            <p:sp>
              <p:nvSpPr>
                <p:cNvPr id="233" name="Rectangle 232"/>
                <p:cNvSpPr/>
                <p:nvPr/>
              </p:nvSpPr>
              <p:spPr>
                <a:xfrm>
                  <a:off x="1563978" y="2674191"/>
                  <a:ext cx="700388" cy="447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Portal &amp; </a:t>
                  </a:r>
                </a:p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Tools</a:t>
                  </a:r>
                  <a:endParaRPr lang="en-US" sz="141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1050" name="Group 1049"/>
              <p:cNvGrpSpPr/>
              <p:nvPr/>
            </p:nvGrpSpPr>
            <p:grpSpPr>
              <a:xfrm>
                <a:off x="1221267" y="4016396"/>
                <a:ext cx="1017678" cy="447594"/>
                <a:chOff x="2565001" y="2664334"/>
                <a:chExt cx="1017678" cy="447594"/>
              </a:xfrm>
            </p:grpSpPr>
            <p:pic>
              <p:nvPicPr>
                <p:cNvPr id="1049" name="Picture 1048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5001" y="2714832"/>
                  <a:ext cx="343679" cy="343679"/>
                </a:xfrm>
                <a:prstGeom prst="rect">
                  <a:avLst/>
                </a:prstGeom>
              </p:spPr>
            </p:pic>
            <p:sp>
              <p:nvSpPr>
                <p:cNvPr id="243" name="Rectangle 242"/>
                <p:cNvSpPr/>
                <p:nvPr/>
              </p:nvSpPr>
              <p:spPr>
                <a:xfrm>
                  <a:off x="2886923" y="2664334"/>
                  <a:ext cx="695756" cy="447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AdlCopy</a:t>
                  </a:r>
                </a:p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Service</a:t>
                  </a:r>
                  <a:endParaRPr lang="en-US" sz="141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1051" name="Group 1050"/>
              <p:cNvGrpSpPr/>
              <p:nvPr/>
            </p:nvGrpSpPr>
            <p:grpSpPr>
              <a:xfrm>
                <a:off x="2391179" y="3493806"/>
                <a:ext cx="1443881" cy="447594"/>
                <a:chOff x="1184329" y="3233743"/>
                <a:chExt cx="1443881" cy="447594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575175" y="3233743"/>
                  <a:ext cx="1053035" cy="447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Apache </a:t>
                  </a:r>
                </a:p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DistCp, Sqoop</a:t>
                  </a:r>
                  <a:endParaRPr lang="en-US" sz="141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MS PGothic" panose="020B0600070205080204" pitchFamily="34" charset="-128"/>
                  </a:endParaRPr>
                </a:p>
              </p:txBody>
            </p:sp>
            <p:pic>
              <p:nvPicPr>
                <p:cNvPr id="245" name="Picture 24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4329" y="3314412"/>
                  <a:ext cx="428208" cy="310082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Group 224"/>
              <p:cNvGrpSpPr/>
              <p:nvPr/>
            </p:nvGrpSpPr>
            <p:grpSpPr>
              <a:xfrm>
                <a:off x="2408237" y="3997873"/>
                <a:ext cx="1367582" cy="447594"/>
                <a:chOff x="2327539" y="3179344"/>
                <a:chExt cx="1367582" cy="447594"/>
              </a:xfrm>
            </p:grpSpPr>
            <p:sp>
              <p:nvSpPr>
                <p:cNvPr id="247" name="Freeform 43"/>
                <p:cNvSpPr>
                  <a:spLocks noEditPoints="1"/>
                </p:cNvSpPr>
                <p:nvPr/>
              </p:nvSpPr>
              <p:spPr bwMode="auto">
                <a:xfrm>
                  <a:off x="2327539" y="3281357"/>
                  <a:ext cx="385498" cy="292105"/>
                </a:xfrm>
                <a:custGeom>
                  <a:avLst/>
                  <a:gdLst>
                    <a:gd name="T0" fmla="*/ 194 w 198"/>
                    <a:gd name="T1" fmla="*/ 65 h 97"/>
                    <a:gd name="T2" fmla="*/ 182 w 198"/>
                    <a:gd name="T3" fmla="*/ 53 h 97"/>
                    <a:gd name="T4" fmla="*/ 164 w 198"/>
                    <a:gd name="T5" fmla="*/ 53 h 97"/>
                    <a:gd name="T6" fmla="*/ 140 w 198"/>
                    <a:gd name="T7" fmla="*/ 29 h 97"/>
                    <a:gd name="T8" fmla="*/ 118 w 198"/>
                    <a:gd name="T9" fmla="*/ 29 h 97"/>
                    <a:gd name="T10" fmla="*/ 118 w 198"/>
                    <a:gd name="T11" fmla="*/ 0 h 97"/>
                    <a:gd name="T12" fmla="*/ 8 w 198"/>
                    <a:gd name="T13" fmla="*/ 0 h 97"/>
                    <a:gd name="T14" fmla="*/ 8 w 198"/>
                    <a:gd name="T15" fmla="*/ 73 h 97"/>
                    <a:gd name="T16" fmla="*/ 0 w 198"/>
                    <a:gd name="T17" fmla="*/ 73 h 97"/>
                    <a:gd name="T18" fmla="*/ 0 w 198"/>
                    <a:gd name="T19" fmla="*/ 81 h 97"/>
                    <a:gd name="T20" fmla="*/ 8 w 198"/>
                    <a:gd name="T21" fmla="*/ 81 h 97"/>
                    <a:gd name="T22" fmla="*/ 8 w 198"/>
                    <a:gd name="T23" fmla="*/ 89 h 97"/>
                    <a:gd name="T24" fmla="*/ 32 w 198"/>
                    <a:gd name="T25" fmla="*/ 89 h 97"/>
                    <a:gd name="T26" fmla="*/ 44 w 198"/>
                    <a:gd name="T27" fmla="*/ 97 h 97"/>
                    <a:gd name="T28" fmla="*/ 55 w 198"/>
                    <a:gd name="T29" fmla="*/ 89 h 97"/>
                    <a:gd name="T30" fmla="*/ 114 w 198"/>
                    <a:gd name="T31" fmla="*/ 89 h 97"/>
                    <a:gd name="T32" fmla="*/ 118 w 198"/>
                    <a:gd name="T33" fmla="*/ 89 h 97"/>
                    <a:gd name="T34" fmla="*/ 159 w 198"/>
                    <a:gd name="T35" fmla="*/ 89 h 97"/>
                    <a:gd name="T36" fmla="*/ 170 w 198"/>
                    <a:gd name="T37" fmla="*/ 97 h 97"/>
                    <a:gd name="T38" fmla="*/ 181 w 198"/>
                    <a:gd name="T39" fmla="*/ 89 h 97"/>
                    <a:gd name="T40" fmla="*/ 198 w 198"/>
                    <a:gd name="T41" fmla="*/ 89 h 97"/>
                    <a:gd name="T42" fmla="*/ 198 w 198"/>
                    <a:gd name="T43" fmla="*/ 81 h 97"/>
                    <a:gd name="T44" fmla="*/ 194 w 198"/>
                    <a:gd name="T45" fmla="*/ 81 h 97"/>
                    <a:gd name="T46" fmla="*/ 194 w 198"/>
                    <a:gd name="T47" fmla="*/ 65 h 97"/>
                    <a:gd name="T48" fmla="*/ 44 w 198"/>
                    <a:gd name="T49" fmla="*/ 89 h 97"/>
                    <a:gd name="T50" fmla="*/ 40 w 198"/>
                    <a:gd name="T51" fmla="*/ 85 h 97"/>
                    <a:gd name="T52" fmla="*/ 44 w 198"/>
                    <a:gd name="T53" fmla="*/ 81 h 97"/>
                    <a:gd name="T54" fmla="*/ 48 w 198"/>
                    <a:gd name="T55" fmla="*/ 85 h 97"/>
                    <a:gd name="T56" fmla="*/ 44 w 198"/>
                    <a:gd name="T57" fmla="*/ 89 h 97"/>
                    <a:gd name="T58" fmla="*/ 110 w 198"/>
                    <a:gd name="T59" fmla="*/ 81 h 97"/>
                    <a:gd name="T60" fmla="*/ 55 w 198"/>
                    <a:gd name="T61" fmla="*/ 81 h 97"/>
                    <a:gd name="T62" fmla="*/ 44 w 198"/>
                    <a:gd name="T63" fmla="*/ 73 h 97"/>
                    <a:gd name="T64" fmla="*/ 32 w 198"/>
                    <a:gd name="T65" fmla="*/ 81 h 97"/>
                    <a:gd name="T66" fmla="*/ 16 w 198"/>
                    <a:gd name="T67" fmla="*/ 81 h 97"/>
                    <a:gd name="T68" fmla="*/ 16 w 198"/>
                    <a:gd name="T69" fmla="*/ 8 h 97"/>
                    <a:gd name="T70" fmla="*/ 110 w 198"/>
                    <a:gd name="T71" fmla="*/ 8 h 97"/>
                    <a:gd name="T72" fmla="*/ 110 w 198"/>
                    <a:gd name="T73" fmla="*/ 81 h 97"/>
                    <a:gd name="T74" fmla="*/ 118 w 198"/>
                    <a:gd name="T75" fmla="*/ 37 h 97"/>
                    <a:gd name="T76" fmla="*/ 136 w 198"/>
                    <a:gd name="T77" fmla="*/ 37 h 97"/>
                    <a:gd name="T78" fmla="*/ 152 w 198"/>
                    <a:gd name="T79" fmla="*/ 53 h 97"/>
                    <a:gd name="T80" fmla="*/ 118 w 198"/>
                    <a:gd name="T81" fmla="*/ 53 h 97"/>
                    <a:gd name="T82" fmla="*/ 118 w 198"/>
                    <a:gd name="T83" fmla="*/ 37 h 97"/>
                    <a:gd name="T84" fmla="*/ 170 w 198"/>
                    <a:gd name="T85" fmla="*/ 89 h 97"/>
                    <a:gd name="T86" fmla="*/ 166 w 198"/>
                    <a:gd name="T87" fmla="*/ 85 h 97"/>
                    <a:gd name="T88" fmla="*/ 170 w 198"/>
                    <a:gd name="T89" fmla="*/ 81 h 97"/>
                    <a:gd name="T90" fmla="*/ 174 w 198"/>
                    <a:gd name="T91" fmla="*/ 85 h 97"/>
                    <a:gd name="T92" fmla="*/ 170 w 198"/>
                    <a:gd name="T93" fmla="*/ 89 h 97"/>
                    <a:gd name="T94" fmla="*/ 186 w 198"/>
                    <a:gd name="T95" fmla="*/ 81 h 97"/>
                    <a:gd name="T96" fmla="*/ 181 w 198"/>
                    <a:gd name="T97" fmla="*/ 81 h 97"/>
                    <a:gd name="T98" fmla="*/ 170 w 198"/>
                    <a:gd name="T99" fmla="*/ 73 h 97"/>
                    <a:gd name="T100" fmla="*/ 159 w 198"/>
                    <a:gd name="T101" fmla="*/ 81 h 97"/>
                    <a:gd name="T102" fmla="*/ 118 w 198"/>
                    <a:gd name="T103" fmla="*/ 81 h 97"/>
                    <a:gd name="T104" fmla="*/ 118 w 198"/>
                    <a:gd name="T105" fmla="*/ 61 h 97"/>
                    <a:gd name="T106" fmla="*/ 182 w 198"/>
                    <a:gd name="T107" fmla="*/ 61 h 97"/>
                    <a:gd name="T108" fmla="*/ 186 w 198"/>
                    <a:gd name="T109" fmla="*/ 65 h 97"/>
                    <a:gd name="T110" fmla="*/ 186 w 198"/>
                    <a:gd name="T111" fmla="*/ 8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8" h="97">
                      <a:moveTo>
                        <a:pt x="194" y="65"/>
                      </a:moveTo>
                      <a:cubicBezTo>
                        <a:pt x="194" y="58"/>
                        <a:pt x="189" y="53"/>
                        <a:pt x="182" y="53"/>
                      </a:cubicBezTo>
                      <a:cubicBezTo>
                        <a:pt x="164" y="53"/>
                        <a:pt x="164" y="53"/>
                        <a:pt x="164" y="53"/>
                      </a:cubicBezTo>
                      <a:cubicBezTo>
                        <a:pt x="140" y="29"/>
                        <a:pt x="140" y="29"/>
                        <a:pt x="140" y="29"/>
                      </a:cubicBezTo>
                      <a:cubicBezTo>
                        <a:pt x="118" y="29"/>
                        <a:pt x="118" y="29"/>
                        <a:pt x="118" y="29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73"/>
                        <a:pt x="8" y="73"/>
                        <a:pt x="8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32" y="89"/>
                        <a:pt x="32" y="89"/>
                        <a:pt x="32" y="89"/>
                      </a:cubicBezTo>
                      <a:cubicBezTo>
                        <a:pt x="34" y="94"/>
                        <a:pt x="39" y="97"/>
                        <a:pt x="44" y="97"/>
                      </a:cubicBezTo>
                      <a:cubicBezTo>
                        <a:pt x="49" y="97"/>
                        <a:pt x="54" y="94"/>
                        <a:pt x="55" y="89"/>
                      </a:cubicBezTo>
                      <a:cubicBezTo>
                        <a:pt x="114" y="89"/>
                        <a:pt x="114" y="89"/>
                        <a:pt x="114" y="89"/>
                      </a:cubicBezTo>
                      <a:cubicBezTo>
                        <a:pt x="118" y="89"/>
                        <a:pt x="118" y="89"/>
                        <a:pt x="118" y="89"/>
                      </a:cubicBezTo>
                      <a:cubicBezTo>
                        <a:pt x="159" y="89"/>
                        <a:pt x="159" y="89"/>
                        <a:pt x="159" y="89"/>
                      </a:cubicBezTo>
                      <a:cubicBezTo>
                        <a:pt x="160" y="94"/>
                        <a:pt x="165" y="97"/>
                        <a:pt x="170" y="97"/>
                      </a:cubicBezTo>
                      <a:cubicBezTo>
                        <a:pt x="175" y="97"/>
                        <a:pt x="180" y="94"/>
                        <a:pt x="181" y="89"/>
                      </a:cubicBezTo>
                      <a:cubicBezTo>
                        <a:pt x="198" y="89"/>
                        <a:pt x="198" y="89"/>
                        <a:pt x="198" y="89"/>
                      </a:cubicBezTo>
                      <a:cubicBezTo>
                        <a:pt x="198" y="81"/>
                        <a:pt x="198" y="81"/>
                        <a:pt x="198" y="81"/>
                      </a:cubicBezTo>
                      <a:cubicBezTo>
                        <a:pt x="194" y="81"/>
                        <a:pt x="194" y="81"/>
                        <a:pt x="194" y="81"/>
                      </a:cubicBezTo>
                      <a:lnTo>
                        <a:pt x="194" y="65"/>
                      </a:lnTo>
                      <a:close/>
                      <a:moveTo>
                        <a:pt x="44" y="89"/>
                      </a:moveTo>
                      <a:cubicBezTo>
                        <a:pt x="42" y="89"/>
                        <a:pt x="40" y="87"/>
                        <a:pt x="40" y="85"/>
                      </a:cubicBezTo>
                      <a:cubicBezTo>
                        <a:pt x="40" y="83"/>
                        <a:pt x="42" y="81"/>
                        <a:pt x="44" y="81"/>
                      </a:cubicBezTo>
                      <a:cubicBezTo>
                        <a:pt x="46" y="81"/>
                        <a:pt x="48" y="83"/>
                        <a:pt x="48" y="85"/>
                      </a:cubicBezTo>
                      <a:cubicBezTo>
                        <a:pt x="48" y="87"/>
                        <a:pt x="46" y="89"/>
                        <a:pt x="44" y="89"/>
                      </a:cubicBezTo>
                      <a:close/>
                      <a:moveTo>
                        <a:pt x="110" y="81"/>
                      </a:move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54" y="76"/>
                        <a:pt x="49" y="73"/>
                        <a:pt x="44" y="73"/>
                      </a:cubicBezTo>
                      <a:cubicBezTo>
                        <a:pt x="39" y="73"/>
                        <a:pt x="34" y="76"/>
                        <a:pt x="32" y="81"/>
                      </a:cubicBezTo>
                      <a:cubicBezTo>
                        <a:pt x="16" y="81"/>
                        <a:pt x="16" y="81"/>
                        <a:pt x="16" y="81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lnTo>
                        <a:pt x="110" y="81"/>
                      </a:lnTo>
                      <a:close/>
                      <a:moveTo>
                        <a:pt x="118" y="37"/>
                      </a:moveTo>
                      <a:cubicBezTo>
                        <a:pt x="136" y="37"/>
                        <a:pt x="136" y="37"/>
                        <a:pt x="136" y="37"/>
                      </a:cubicBezTo>
                      <a:cubicBezTo>
                        <a:pt x="152" y="53"/>
                        <a:pt x="152" y="53"/>
                        <a:pt x="152" y="53"/>
                      </a:cubicBezTo>
                      <a:cubicBezTo>
                        <a:pt x="118" y="53"/>
                        <a:pt x="118" y="53"/>
                        <a:pt x="118" y="53"/>
                      </a:cubicBezTo>
                      <a:lnTo>
                        <a:pt x="118" y="37"/>
                      </a:lnTo>
                      <a:close/>
                      <a:moveTo>
                        <a:pt x="170" y="89"/>
                      </a:moveTo>
                      <a:cubicBezTo>
                        <a:pt x="168" y="89"/>
                        <a:pt x="166" y="87"/>
                        <a:pt x="166" y="85"/>
                      </a:cubicBezTo>
                      <a:cubicBezTo>
                        <a:pt x="166" y="83"/>
                        <a:pt x="168" y="81"/>
                        <a:pt x="170" y="81"/>
                      </a:cubicBezTo>
                      <a:cubicBezTo>
                        <a:pt x="172" y="81"/>
                        <a:pt x="174" y="83"/>
                        <a:pt x="174" y="85"/>
                      </a:cubicBezTo>
                      <a:cubicBezTo>
                        <a:pt x="174" y="87"/>
                        <a:pt x="172" y="89"/>
                        <a:pt x="170" y="89"/>
                      </a:cubicBezTo>
                      <a:close/>
                      <a:moveTo>
                        <a:pt x="186" y="81"/>
                      </a:moveTo>
                      <a:cubicBezTo>
                        <a:pt x="181" y="81"/>
                        <a:pt x="181" y="81"/>
                        <a:pt x="181" y="81"/>
                      </a:cubicBezTo>
                      <a:cubicBezTo>
                        <a:pt x="180" y="76"/>
                        <a:pt x="175" y="73"/>
                        <a:pt x="170" y="73"/>
                      </a:cubicBezTo>
                      <a:cubicBezTo>
                        <a:pt x="165" y="73"/>
                        <a:pt x="160" y="76"/>
                        <a:pt x="159" y="81"/>
                      </a:cubicBezTo>
                      <a:cubicBezTo>
                        <a:pt x="118" y="81"/>
                        <a:pt x="118" y="81"/>
                        <a:pt x="118" y="81"/>
                      </a:cubicBezTo>
                      <a:cubicBezTo>
                        <a:pt x="118" y="61"/>
                        <a:pt x="118" y="61"/>
                        <a:pt x="118" y="61"/>
                      </a:cubicBezTo>
                      <a:cubicBezTo>
                        <a:pt x="182" y="61"/>
                        <a:pt x="182" y="61"/>
                        <a:pt x="182" y="61"/>
                      </a:cubicBezTo>
                      <a:cubicBezTo>
                        <a:pt x="184" y="61"/>
                        <a:pt x="186" y="63"/>
                        <a:pt x="186" y="65"/>
                      </a:cubicBezTo>
                      <a:lnTo>
                        <a:pt x="186" y="8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105456" tIns="52728" rIns="105456" bIns="5272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075700"/>
                  <a:endParaRPr lang="en-US" sz="207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2659800" y="3179344"/>
                  <a:ext cx="1035321" cy="447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Import/Export</a:t>
                  </a:r>
                </a:p>
                <a:p>
                  <a:pPr defTabSz="1075630"/>
                  <a:r>
                    <a:rPr lang="en-US" sz="1411" kern="0" spc="-35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MS PGothic" panose="020B0600070205080204" pitchFamily="34" charset="-128"/>
                      <a:cs typeface="Segoe UI Semilight" panose="020B0402040204020203" pitchFamily="34" charset="0"/>
                    </a:rPr>
                    <a:t>Service</a:t>
                  </a:r>
                  <a:endParaRPr lang="en-US" sz="141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05" name="Rectangle 104"/>
            <p:cNvSpPr/>
            <p:nvPr/>
          </p:nvSpPr>
          <p:spPr>
            <a:xfrm>
              <a:off x="3272803" y="5420380"/>
              <a:ext cx="10118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32742"/>
              <a:r>
                <a:rPr lang="en-US" sz="1400" dirty="0">
                  <a:solidFill>
                    <a:srgbClr val="FFFFFF"/>
                  </a:solidFill>
                  <a:latin typeface="Segoe UI"/>
                  <a:cs typeface="Segoe UI Semilight" panose="020B0402040204020203" pitchFamily="34" charset="0"/>
                </a:rPr>
                <a:t>Stream Analytics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971800" y="5486400"/>
              <a:ext cx="337028" cy="258901"/>
              <a:chOff x="1260022" y="5196402"/>
              <a:chExt cx="3273425" cy="2514600"/>
            </a:xfrm>
            <a:solidFill>
              <a:srgbClr val="FFFFFF"/>
            </a:solidFill>
          </p:grpSpPr>
          <p:sp>
            <p:nvSpPr>
              <p:cNvPr id="115" name="Freeform 35"/>
              <p:cNvSpPr>
                <a:spLocks/>
              </p:cNvSpPr>
              <p:nvPr/>
            </p:nvSpPr>
            <p:spPr bwMode="auto">
              <a:xfrm>
                <a:off x="2247447" y="5196402"/>
                <a:ext cx="2286000" cy="2514600"/>
              </a:xfrm>
              <a:custGeom>
                <a:avLst/>
                <a:gdLst>
                  <a:gd name="T0" fmla="*/ 307 w 609"/>
                  <a:gd name="T1" fmla="*/ 0 h 669"/>
                  <a:gd name="T2" fmla="*/ 341 w 609"/>
                  <a:gd name="T3" fmla="*/ 90 h 669"/>
                  <a:gd name="T4" fmla="*/ 395 w 609"/>
                  <a:gd name="T5" fmla="*/ 114 h 669"/>
                  <a:gd name="T6" fmla="*/ 482 w 609"/>
                  <a:gd name="T7" fmla="*/ 68 h 669"/>
                  <a:gd name="T8" fmla="*/ 537 w 609"/>
                  <a:gd name="T9" fmla="*/ 123 h 669"/>
                  <a:gd name="T10" fmla="*/ 494 w 609"/>
                  <a:gd name="T11" fmla="*/ 208 h 669"/>
                  <a:gd name="T12" fmla="*/ 516 w 609"/>
                  <a:gd name="T13" fmla="*/ 261 h 669"/>
                  <a:gd name="T14" fmla="*/ 609 w 609"/>
                  <a:gd name="T15" fmla="*/ 293 h 669"/>
                  <a:gd name="T16" fmla="*/ 609 w 609"/>
                  <a:gd name="T17" fmla="*/ 369 h 669"/>
                  <a:gd name="T18" fmla="*/ 517 w 609"/>
                  <a:gd name="T19" fmla="*/ 401 h 669"/>
                  <a:gd name="T20" fmla="*/ 493 w 609"/>
                  <a:gd name="T21" fmla="*/ 454 h 669"/>
                  <a:gd name="T22" fmla="*/ 535 w 609"/>
                  <a:gd name="T23" fmla="*/ 540 h 669"/>
                  <a:gd name="T24" fmla="*/ 480 w 609"/>
                  <a:gd name="T25" fmla="*/ 595 h 669"/>
                  <a:gd name="T26" fmla="*/ 394 w 609"/>
                  <a:gd name="T27" fmla="*/ 556 h 669"/>
                  <a:gd name="T28" fmla="*/ 339 w 609"/>
                  <a:gd name="T29" fmla="*/ 579 h 669"/>
                  <a:gd name="T30" fmla="*/ 309 w 609"/>
                  <a:gd name="T31" fmla="*/ 669 h 669"/>
                  <a:gd name="T32" fmla="*/ 231 w 609"/>
                  <a:gd name="T33" fmla="*/ 669 h 669"/>
                  <a:gd name="T34" fmla="*/ 201 w 609"/>
                  <a:gd name="T35" fmla="*/ 579 h 669"/>
                  <a:gd name="T36" fmla="*/ 148 w 609"/>
                  <a:gd name="T37" fmla="*/ 558 h 669"/>
                  <a:gd name="T38" fmla="*/ 63 w 609"/>
                  <a:gd name="T39" fmla="*/ 600 h 669"/>
                  <a:gd name="T40" fmla="*/ 7 w 609"/>
                  <a:gd name="T41" fmla="*/ 546 h 669"/>
                  <a:gd name="T42" fmla="*/ 24 w 609"/>
                  <a:gd name="T43" fmla="*/ 519 h 669"/>
                  <a:gd name="T44" fmla="*/ 102 w 609"/>
                  <a:gd name="T45" fmla="*/ 479 h 669"/>
                  <a:gd name="T46" fmla="*/ 171 w 609"/>
                  <a:gd name="T47" fmla="*/ 431 h 669"/>
                  <a:gd name="T48" fmla="*/ 208 w 609"/>
                  <a:gd name="T49" fmla="*/ 457 h 669"/>
                  <a:gd name="T50" fmla="*/ 411 w 609"/>
                  <a:gd name="T51" fmla="*/ 332 h 669"/>
                  <a:gd name="T52" fmla="*/ 339 w 609"/>
                  <a:gd name="T53" fmla="*/ 213 h 669"/>
                  <a:gd name="T54" fmla="*/ 180 w 609"/>
                  <a:gd name="T55" fmla="*/ 146 h 669"/>
                  <a:gd name="T56" fmla="*/ 28 w 609"/>
                  <a:gd name="T57" fmla="*/ 180 h 669"/>
                  <a:gd name="T58" fmla="*/ 0 w 609"/>
                  <a:gd name="T59" fmla="*/ 127 h 669"/>
                  <a:gd name="T60" fmla="*/ 51 w 609"/>
                  <a:gd name="T61" fmla="*/ 72 h 669"/>
                  <a:gd name="T62" fmla="*/ 143 w 609"/>
                  <a:gd name="T63" fmla="*/ 113 h 669"/>
                  <a:gd name="T64" fmla="*/ 196 w 609"/>
                  <a:gd name="T65" fmla="*/ 90 h 669"/>
                  <a:gd name="T66" fmla="*/ 233 w 609"/>
                  <a:gd name="T67" fmla="*/ 0 h 669"/>
                  <a:gd name="T68" fmla="*/ 307 w 609"/>
                  <a:gd name="T69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9" h="669">
                    <a:moveTo>
                      <a:pt x="307" y="0"/>
                    </a:moveTo>
                    <a:cubicBezTo>
                      <a:pt x="319" y="29"/>
                      <a:pt x="331" y="58"/>
                      <a:pt x="341" y="90"/>
                    </a:cubicBezTo>
                    <a:cubicBezTo>
                      <a:pt x="358" y="98"/>
                      <a:pt x="378" y="105"/>
                      <a:pt x="395" y="114"/>
                    </a:cubicBezTo>
                    <a:cubicBezTo>
                      <a:pt x="423" y="98"/>
                      <a:pt x="455" y="86"/>
                      <a:pt x="482" y="68"/>
                    </a:cubicBezTo>
                    <a:cubicBezTo>
                      <a:pt x="503" y="85"/>
                      <a:pt x="521" y="103"/>
                      <a:pt x="537" y="123"/>
                    </a:cubicBezTo>
                    <a:cubicBezTo>
                      <a:pt x="521" y="150"/>
                      <a:pt x="509" y="181"/>
                      <a:pt x="494" y="208"/>
                    </a:cubicBezTo>
                    <a:cubicBezTo>
                      <a:pt x="500" y="227"/>
                      <a:pt x="510" y="242"/>
                      <a:pt x="516" y="261"/>
                    </a:cubicBezTo>
                    <a:cubicBezTo>
                      <a:pt x="546" y="272"/>
                      <a:pt x="576" y="284"/>
                      <a:pt x="609" y="293"/>
                    </a:cubicBezTo>
                    <a:cubicBezTo>
                      <a:pt x="609" y="318"/>
                      <a:pt x="609" y="344"/>
                      <a:pt x="609" y="369"/>
                    </a:cubicBezTo>
                    <a:cubicBezTo>
                      <a:pt x="579" y="380"/>
                      <a:pt x="549" y="391"/>
                      <a:pt x="517" y="401"/>
                    </a:cubicBezTo>
                    <a:cubicBezTo>
                      <a:pt x="508" y="417"/>
                      <a:pt x="502" y="437"/>
                      <a:pt x="493" y="454"/>
                    </a:cubicBezTo>
                    <a:cubicBezTo>
                      <a:pt x="506" y="484"/>
                      <a:pt x="519" y="513"/>
                      <a:pt x="535" y="540"/>
                    </a:cubicBezTo>
                    <a:cubicBezTo>
                      <a:pt x="519" y="561"/>
                      <a:pt x="501" y="579"/>
                      <a:pt x="480" y="595"/>
                    </a:cubicBezTo>
                    <a:cubicBezTo>
                      <a:pt x="453" y="581"/>
                      <a:pt x="422" y="570"/>
                      <a:pt x="394" y="556"/>
                    </a:cubicBezTo>
                    <a:cubicBezTo>
                      <a:pt x="374" y="562"/>
                      <a:pt x="357" y="572"/>
                      <a:pt x="339" y="579"/>
                    </a:cubicBezTo>
                    <a:cubicBezTo>
                      <a:pt x="329" y="609"/>
                      <a:pt x="317" y="638"/>
                      <a:pt x="309" y="669"/>
                    </a:cubicBezTo>
                    <a:cubicBezTo>
                      <a:pt x="283" y="669"/>
                      <a:pt x="257" y="669"/>
                      <a:pt x="231" y="669"/>
                    </a:cubicBezTo>
                    <a:cubicBezTo>
                      <a:pt x="221" y="640"/>
                      <a:pt x="211" y="610"/>
                      <a:pt x="201" y="579"/>
                    </a:cubicBezTo>
                    <a:cubicBezTo>
                      <a:pt x="183" y="572"/>
                      <a:pt x="166" y="564"/>
                      <a:pt x="148" y="558"/>
                    </a:cubicBezTo>
                    <a:cubicBezTo>
                      <a:pt x="118" y="571"/>
                      <a:pt x="92" y="587"/>
                      <a:pt x="63" y="600"/>
                    </a:cubicBezTo>
                    <a:cubicBezTo>
                      <a:pt x="44" y="590"/>
                      <a:pt x="23" y="565"/>
                      <a:pt x="7" y="546"/>
                    </a:cubicBezTo>
                    <a:cubicBezTo>
                      <a:pt x="14" y="538"/>
                      <a:pt x="20" y="529"/>
                      <a:pt x="24" y="519"/>
                    </a:cubicBezTo>
                    <a:cubicBezTo>
                      <a:pt x="53" y="509"/>
                      <a:pt x="77" y="498"/>
                      <a:pt x="102" y="479"/>
                    </a:cubicBezTo>
                    <a:cubicBezTo>
                      <a:pt x="119" y="466"/>
                      <a:pt x="144" y="427"/>
                      <a:pt x="171" y="431"/>
                    </a:cubicBezTo>
                    <a:cubicBezTo>
                      <a:pt x="182" y="432"/>
                      <a:pt x="193" y="450"/>
                      <a:pt x="208" y="457"/>
                    </a:cubicBezTo>
                    <a:cubicBezTo>
                      <a:pt x="301" y="505"/>
                      <a:pt x="414" y="433"/>
                      <a:pt x="411" y="332"/>
                    </a:cubicBezTo>
                    <a:cubicBezTo>
                      <a:pt x="410" y="268"/>
                      <a:pt x="377" y="244"/>
                      <a:pt x="339" y="213"/>
                    </a:cubicBezTo>
                    <a:cubicBezTo>
                      <a:pt x="299" y="181"/>
                      <a:pt x="244" y="151"/>
                      <a:pt x="180" y="146"/>
                    </a:cubicBezTo>
                    <a:cubicBezTo>
                      <a:pt x="125" y="142"/>
                      <a:pt x="75" y="156"/>
                      <a:pt x="28" y="180"/>
                    </a:cubicBezTo>
                    <a:cubicBezTo>
                      <a:pt x="19" y="162"/>
                      <a:pt x="10" y="144"/>
                      <a:pt x="0" y="127"/>
                    </a:cubicBezTo>
                    <a:cubicBezTo>
                      <a:pt x="14" y="106"/>
                      <a:pt x="35" y="92"/>
                      <a:pt x="51" y="72"/>
                    </a:cubicBezTo>
                    <a:cubicBezTo>
                      <a:pt x="81" y="86"/>
                      <a:pt x="112" y="99"/>
                      <a:pt x="143" y="113"/>
                    </a:cubicBezTo>
                    <a:cubicBezTo>
                      <a:pt x="160" y="105"/>
                      <a:pt x="177" y="97"/>
                      <a:pt x="196" y="90"/>
                    </a:cubicBezTo>
                    <a:cubicBezTo>
                      <a:pt x="209" y="60"/>
                      <a:pt x="218" y="27"/>
                      <a:pt x="233" y="0"/>
                    </a:cubicBezTo>
                    <a:cubicBezTo>
                      <a:pt x="258" y="0"/>
                      <a:pt x="282" y="0"/>
                      <a:pt x="3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6" name="Freeform 36"/>
              <p:cNvSpPr>
                <a:spLocks/>
              </p:cNvSpPr>
              <p:nvPr/>
            </p:nvSpPr>
            <p:spPr bwMode="auto">
              <a:xfrm>
                <a:off x="1620384" y="5858389"/>
                <a:ext cx="1892300" cy="604838"/>
              </a:xfrm>
              <a:custGeom>
                <a:avLst/>
                <a:gdLst>
                  <a:gd name="T0" fmla="*/ 319 w 504"/>
                  <a:gd name="T1" fmla="*/ 4 h 161"/>
                  <a:gd name="T2" fmla="*/ 486 w 504"/>
                  <a:gd name="T3" fmla="*/ 67 h 161"/>
                  <a:gd name="T4" fmla="*/ 502 w 504"/>
                  <a:gd name="T5" fmla="*/ 90 h 161"/>
                  <a:gd name="T6" fmla="*/ 490 w 504"/>
                  <a:gd name="T7" fmla="*/ 115 h 161"/>
                  <a:gd name="T8" fmla="*/ 455 w 504"/>
                  <a:gd name="T9" fmla="*/ 90 h 161"/>
                  <a:gd name="T10" fmla="*/ 327 w 504"/>
                  <a:gd name="T11" fmla="*/ 37 h 161"/>
                  <a:gd name="T12" fmla="*/ 216 w 504"/>
                  <a:gd name="T13" fmla="*/ 69 h 161"/>
                  <a:gd name="T14" fmla="*/ 68 w 504"/>
                  <a:gd name="T15" fmla="*/ 143 h 161"/>
                  <a:gd name="T16" fmla="*/ 2 w 504"/>
                  <a:gd name="T17" fmla="*/ 99 h 161"/>
                  <a:gd name="T18" fmla="*/ 11 w 504"/>
                  <a:gd name="T19" fmla="*/ 76 h 161"/>
                  <a:gd name="T20" fmla="*/ 76 w 504"/>
                  <a:gd name="T21" fmla="*/ 110 h 161"/>
                  <a:gd name="T22" fmla="*/ 174 w 504"/>
                  <a:gd name="T23" fmla="*/ 57 h 161"/>
                  <a:gd name="T24" fmla="*/ 319 w 504"/>
                  <a:gd name="T25" fmla="*/ 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4" h="161">
                    <a:moveTo>
                      <a:pt x="319" y="4"/>
                    </a:moveTo>
                    <a:cubicBezTo>
                      <a:pt x="384" y="0"/>
                      <a:pt x="445" y="29"/>
                      <a:pt x="486" y="67"/>
                    </a:cubicBezTo>
                    <a:cubicBezTo>
                      <a:pt x="490" y="71"/>
                      <a:pt x="501" y="81"/>
                      <a:pt x="502" y="90"/>
                    </a:cubicBezTo>
                    <a:cubicBezTo>
                      <a:pt x="504" y="101"/>
                      <a:pt x="499" y="113"/>
                      <a:pt x="490" y="115"/>
                    </a:cubicBezTo>
                    <a:cubicBezTo>
                      <a:pt x="480" y="117"/>
                      <a:pt x="461" y="97"/>
                      <a:pt x="455" y="90"/>
                    </a:cubicBezTo>
                    <a:cubicBezTo>
                      <a:pt x="424" y="61"/>
                      <a:pt x="384" y="38"/>
                      <a:pt x="327" y="37"/>
                    </a:cubicBezTo>
                    <a:cubicBezTo>
                      <a:pt x="284" y="37"/>
                      <a:pt x="245" y="51"/>
                      <a:pt x="216" y="69"/>
                    </a:cubicBezTo>
                    <a:cubicBezTo>
                      <a:pt x="173" y="96"/>
                      <a:pt x="147" y="161"/>
                      <a:pt x="68" y="143"/>
                    </a:cubicBezTo>
                    <a:cubicBezTo>
                      <a:pt x="45" y="138"/>
                      <a:pt x="7" y="123"/>
                      <a:pt x="2" y="99"/>
                    </a:cubicBezTo>
                    <a:cubicBezTo>
                      <a:pt x="0" y="91"/>
                      <a:pt x="1" y="80"/>
                      <a:pt x="11" y="76"/>
                    </a:cubicBezTo>
                    <a:cubicBezTo>
                      <a:pt x="31" y="70"/>
                      <a:pt x="54" y="107"/>
                      <a:pt x="76" y="110"/>
                    </a:cubicBezTo>
                    <a:cubicBezTo>
                      <a:pt x="126" y="116"/>
                      <a:pt x="147" y="79"/>
                      <a:pt x="174" y="57"/>
                    </a:cubicBezTo>
                    <a:cubicBezTo>
                      <a:pt x="208" y="29"/>
                      <a:pt x="256" y="8"/>
                      <a:pt x="3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1394959" y="6174302"/>
                <a:ext cx="1952625" cy="593725"/>
              </a:xfrm>
              <a:custGeom>
                <a:avLst/>
                <a:gdLst>
                  <a:gd name="T0" fmla="*/ 366 w 520"/>
                  <a:gd name="T1" fmla="*/ 6 h 158"/>
                  <a:gd name="T2" fmla="*/ 508 w 520"/>
                  <a:gd name="T3" fmla="*/ 59 h 158"/>
                  <a:gd name="T4" fmla="*/ 506 w 520"/>
                  <a:gd name="T5" fmla="*/ 95 h 158"/>
                  <a:gd name="T6" fmla="*/ 453 w 520"/>
                  <a:gd name="T7" fmla="*/ 59 h 158"/>
                  <a:gd name="T8" fmla="*/ 290 w 520"/>
                  <a:gd name="T9" fmla="*/ 74 h 158"/>
                  <a:gd name="T10" fmla="*/ 260 w 520"/>
                  <a:gd name="T11" fmla="*/ 105 h 158"/>
                  <a:gd name="T12" fmla="*/ 32 w 520"/>
                  <a:gd name="T13" fmla="*/ 97 h 158"/>
                  <a:gd name="T14" fmla="*/ 27 w 520"/>
                  <a:gd name="T15" fmla="*/ 51 h 158"/>
                  <a:gd name="T16" fmla="*/ 78 w 520"/>
                  <a:gd name="T17" fmla="*/ 88 h 158"/>
                  <a:gd name="T18" fmla="*/ 230 w 520"/>
                  <a:gd name="T19" fmla="*/ 82 h 158"/>
                  <a:gd name="T20" fmla="*/ 366 w 520"/>
                  <a:gd name="T21" fmla="*/ 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0" h="158">
                    <a:moveTo>
                      <a:pt x="366" y="6"/>
                    </a:moveTo>
                    <a:cubicBezTo>
                      <a:pt x="422" y="0"/>
                      <a:pt x="479" y="24"/>
                      <a:pt x="508" y="59"/>
                    </a:cubicBezTo>
                    <a:cubicBezTo>
                      <a:pt x="520" y="75"/>
                      <a:pt x="518" y="91"/>
                      <a:pt x="506" y="95"/>
                    </a:cubicBezTo>
                    <a:cubicBezTo>
                      <a:pt x="488" y="100"/>
                      <a:pt x="467" y="68"/>
                      <a:pt x="453" y="59"/>
                    </a:cubicBezTo>
                    <a:cubicBezTo>
                      <a:pt x="402" y="29"/>
                      <a:pt x="333" y="38"/>
                      <a:pt x="290" y="74"/>
                    </a:cubicBezTo>
                    <a:cubicBezTo>
                      <a:pt x="281" y="82"/>
                      <a:pt x="270" y="97"/>
                      <a:pt x="260" y="105"/>
                    </a:cubicBezTo>
                    <a:cubicBezTo>
                      <a:pt x="195" y="158"/>
                      <a:pt x="91" y="149"/>
                      <a:pt x="32" y="97"/>
                    </a:cubicBezTo>
                    <a:cubicBezTo>
                      <a:pt x="24" y="89"/>
                      <a:pt x="0" y="56"/>
                      <a:pt x="27" y="51"/>
                    </a:cubicBezTo>
                    <a:cubicBezTo>
                      <a:pt x="43" y="47"/>
                      <a:pt x="61" y="77"/>
                      <a:pt x="78" y="88"/>
                    </a:cubicBezTo>
                    <a:cubicBezTo>
                      <a:pt x="125" y="116"/>
                      <a:pt x="190" y="109"/>
                      <a:pt x="230" y="82"/>
                    </a:cubicBezTo>
                    <a:cubicBezTo>
                      <a:pt x="277" y="51"/>
                      <a:pt x="292" y="14"/>
                      <a:pt x="36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8" name="Freeform 38"/>
              <p:cNvSpPr>
                <a:spLocks/>
              </p:cNvSpPr>
              <p:nvPr/>
            </p:nvSpPr>
            <p:spPr bwMode="auto">
              <a:xfrm>
                <a:off x="1260022" y="6493389"/>
                <a:ext cx="1930400" cy="566738"/>
              </a:xfrm>
              <a:custGeom>
                <a:avLst/>
                <a:gdLst>
                  <a:gd name="T0" fmla="*/ 10 w 514"/>
                  <a:gd name="T1" fmla="*/ 35 h 151"/>
                  <a:gd name="T2" fmla="*/ 63 w 514"/>
                  <a:gd name="T3" fmla="*/ 72 h 151"/>
                  <a:gd name="T4" fmla="*/ 211 w 514"/>
                  <a:gd name="T5" fmla="*/ 111 h 151"/>
                  <a:gd name="T6" fmla="*/ 296 w 514"/>
                  <a:gd name="T7" fmla="*/ 77 h 151"/>
                  <a:gd name="T8" fmla="*/ 436 w 514"/>
                  <a:gd name="T9" fmla="*/ 8 h 151"/>
                  <a:gd name="T10" fmla="*/ 510 w 514"/>
                  <a:gd name="T11" fmla="*/ 49 h 151"/>
                  <a:gd name="T12" fmla="*/ 501 w 514"/>
                  <a:gd name="T13" fmla="*/ 73 h 151"/>
                  <a:gd name="T14" fmla="*/ 448 w 514"/>
                  <a:gd name="T15" fmla="*/ 42 h 151"/>
                  <a:gd name="T16" fmla="*/ 323 w 514"/>
                  <a:gd name="T17" fmla="*/ 103 h 151"/>
                  <a:gd name="T18" fmla="*/ 165 w 514"/>
                  <a:gd name="T19" fmla="*/ 146 h 151"/>
                  <a:gd name="T20" fmla="*/ 63 w 514"/>
                  <a:gd name="T21" fmla="*/ 111 h 151"/>
                  <a:gd name="T22" fmla="*/ 10 w 514"/>
                  <a:gd name="T23" fmla="*/ 3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4" h="151">
                    <a:moveTo>
                      <a:pt x="10" y="35"/>
                    </a:moveTo>
                    <a:cubicBezTo>
                      <a:pt x="40" y="37"/>
                      <a:pt x="46" y="59"/>
                      <a:pt x="63" y="72"/>
                    </a:cubicBezTo>
                    <a:cubicBezTo>
                      <a:pt x="95" y="96"/>
                      <a:pt x="147" y="117"/>
                      <a:pt x="211" y="111"/>
                    </a:cubicBezTo>
                    <a:cubicBezTo>
                      <a:pt x="248" y="107"/>
                      <a:pt x="274" y="92"/>
                      <a:pt x="296" y="77"/>
                    </a:cubicBezTo>
                    <a:cubicBezTo>
                      <a:pt x="338" y="48"/>
                      <a:pt x="358" y="0"/>
                      <a:pt x="436" y="8"/>
                    </a:cubicBezTo>
                    <a:cubicBezTo>
                      <a:pt x="454" y="10"/>
                      <a:pt x="503" y="25"/>
                      <a:pt x="510" y="49"/>
                    </a:cubicBezTo>
                    <a:cubicBezTo>
                      <a:pt x="512" y="58"/>
                      <a:pt x="514" y="70"/>
                      <a:pt x="501" y="73"/>
                    </a:cubicBezTo>
                    <a:cubicBezTo>
                      <a:pt x="484" y="78"/>
                      <a:pt x="467" y="48"/>
                      <a:pt x="448" y="42"/>
                    </a:cubicBezTo>
                    <a:cubicBezTo>
                      <a:pt x="388" y="23"/>
                      <a:pt x="360" y="77"/>
                      <a:pt x="323" y="103"/>
                    </a:cubicBezTo>
                    <a:cubicBezTo>
                      <a:pt x="286" y="130"/>
                      <a:pt x="237" y="151"/>
                      <a:pt x="165" y="146"/>
                    </a:cubicBezTo>
                    <a:cubicBezTo>
                      <a:pt x="129" y="143"/>
                      <a:pt x="92" y="129"/>
                      <a:pt x="63" y="111"/>
                    </a:cubicBezTo>
                    <a:cubicBezTo>
                      <a:pt x="38" y="95"/>
                      <a:pt x="0" y="73"/>
                      <a:pt x="1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3021457" y="3156860"/>
              <a:ext cx="364609" cy="395295"/>
              <a:chOff x="7127875" y="4584701"/>
              <a:chExt cx="517525" cy="487362"/>
            </a:xfrm>
            <a:solidFill>
              <a:sysClr val="window" lastClr="FFFFFF"/>
            </a:solidFill>
          </p:grpSpPr>
          <p:sp>
            <p:nvSpPr>
              <p:cNvPr id="128" name="Freeform 48"/>
              <p:cNvSpPr>
                <a:spLocks/>
              </p:cNvSpPr>
              <p:nvPr/>
            </p:nvSpPr>
            <p:spPr bwMode="auto">
              <a:xfrm>
                <a:off x="7269163" y="4986338"/>
                <a:ext cx="46038" cy="85725"/>
              </a:xfrm>
              <a:custGeom>
                <a:avLst/>
                <a:gdLst>
                  <a:gd name="T0" fmla="*/ 30 w 54"/>
                  <a:gd name="T1" fmla="*/ 47 h 102"/>
                  <a:gd name="T2" fmla="*/ 17 w 54"/>
                  <a:gd name="T3" fmla="*/ 39 h 102"/>
                  <a:gd name="T4" fmla="*/ 12 w 54"/>
                  <a:gd name="T5" fmla="*/ 34 h 102"/>
                  <a:gd name="T6" fmla="*/ 10 w 54"/>
                  <a:gd name="T7" fmla="*/ 26 h 102"/>
                  <a:gd name="T8" fmla="*/ 16 w 54"/>
                  <a:gd name="T9" fmla="*/ 15 h 102"/>
                  <a:gd name="T10" fmla="*/ 30 w 54"/>
                  <a:gd name="T11" fmla="*/ 11 h 102"/>
                  <a:gd name="T12" fmla="*/ 50 w 54"/>
                  <a:gd name="T13" fmla="*/ 16 h 102"/>
                  <a:gd name="T14" fmla="*/ 50 w 54"/>
                  <a:gd name="T15" fmla="*/ 4 h 102"/>
                  <a:gd name="T16" fmla="*/ 31 w 54"/>
                  <a:gd name="T17" fmla="*/ 0 h 102"/>
                  <a:gd name="T18" fmla="*/ 8 w 54"/>
                  <a:gd name="T19" fmla="*/ 7 h 102"/>
                  <a:gd name="T20" fmla="*/ 0 w 54"/>
                  <a:gd name="T21" fmla="*/ 26 h 102"/>
                  <a:gd name="T22" fmla="*/ 5 w 54"/>
                  <a:gd name="T23" fmla="*/ 41 h 102"/>
                  <a:gd name="T24" fmla="*/ 21 w 54"/>
                  <a:gd name="T25" fmla="*/ 54 h 102"/>
                  <a:gd name="T26" fmla="*/ 38 w 54"/>
                  <a:gd name="T27" fmla="*/ 66 h 102"/>
                  <a:gd name="T28" fmla="*/ 42 w 54"/>
                  <a:gd name="T29" fmla="*/ 77 h 102"/>
                  <a:gd name="T30" fmla="*/ 23 w 54"/>
                  <a:gd name="T31" fmla="*/ 92 h 102"/>
                  <a:gd name="T32" fmla="*/ 10 w 54"/>
                  <a:gd name="T33" fmla="*/ 90 h 102"/>
                  <a:gd name="T34" fmla="*/ 0 w 54"/>
                  <a:gd name="T35" fmla="*/ 83 h 102"/>
                  <a:gd name="T36" fmla="*/ 0 w 54"/>
                  <a:gd name="T37" fmla="*/ 96 h 102"/>
                  <a:gd name="T38" fmla="*/ 9 w 54"/>
                  <a:gd name="T39" fmla="*/ 100 h 102"/>
                  <a:gd name="T40" fmla="*/ 21 w 54"/>
                  <a:gd name="T41" fmla="*/ 102 h 102"/>
                  <a:gd name="T42" fmla="*/ 46 w 54"/>
                  <a:gd name="T43" fmla="*/ 95 h 102"/>
                  <a:gd name="T44" fmla="*/ 54 w 54"/>
                  <a:gd name="T45" fmla="*/ 76 h 102"/>
                  <a:gd name="T46" fmla="*/ 49 w 54"/>
                  <a:gd name="T47" fmla="*/ 61 h 102"/>
                  <a:gd name="T48" fmla="*/ 30 w 54"/>
                  <a:gd name="T49" fmla="*/ 4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" h="102">
                    <a:moveTo>
                      <a:pt x="30" y="47"/>
                    </a:moveTo>
                    <a:cubicBezTo>
                      <a:pt x="24" y="45"/>
                      <a:pt x="20" y="42"/>
                      <a:pt x="17" y="39"/>
                    </a:cubicBezTo>
                    <a:cubicBezTo>
                      <a:pt x="15" y="36"/>
                      <a:pt x="13" y="35"/>
                      <a:pt x="12" y="34"/>
                    </a:cubicBezTo>
                    <a:cubicBezTo>
                      <a:pt x="10" y="32"/>
                      <a:pt x="10" y="30"/>
                      <a:pt x="10" y="26"/>
                    </a:cubicBezTo>
                    <a:cubicBezTo>
                      <a:pt x="10" y="22"/>
                      <a:pt x="12" y="17"/>
                      <a:pt x="16" y="15"/>
                    </a:cubicBezTo>
                    <a:cubicBezTo>
                      <a:pt x="20" y="12"/>
                      <a:pt x="24" y="11"/>
                      <a:pt x="30" y="11"/>
                    </a:cubicBezTo>
                    <a:cubicBezTo>
                      <a:pt x="38" y="11"/>
                      <a:pt x="44" y="12"/>
                      <a:pt x="50" y="16"/>
                    </a:cubicBezTo>
                    <a:lnTo>
                      <a:pt x="50" y="4"/>
                    </a:lnTo>
                    <a:cubicBezTo>
                      <a:pt x="46" y="1"/>
                      <a:pt x="39" y="0"/>
                      <a:pt x="31" y="0"/>
                    </a:cubicBezTo>
                    <a:cubicBezTo>
                      <a:pt x="21" y="0"/>
                      <a:pt x="15" y="2"/>
                      <a:pt x="8" y="7"/>
                    </a:cubicBezTo>
                    <a:cubicBezTo>
                      <a:pt x="2" y="12"/>
                      <a:pt x="0" y="17"/>
                      <a:pt x="0" y="26"/>
                    </a:cubicBezTo>
                    <a:cubicBezTo>
                      <a:pt x="0" y="31"/>
                      <a:pt x="1" y="36"/>
                      <a:pt x="5" y="41"/>
                    </a:cubicBezTo>
                    <a:cubicBezTo>
                      <a:pt x="8" y="45"/>
                      <a:pt x="15" y="49"/>
                      <a:pt x="21" y="54"/>
                    </a:cubicBezTo>
                    <a:cubicBezTo>
                      <a:pt x="30" y="60"/>
                      <a:pt x="35" y="62"/>
                      <a:pt x="38" y="66"/>
                    </a:cubicBezTo>
                    <a:cubicBezTo>
                      <a:pt x="40" y="69"/>
                      <a:pt x="42" y="73"/>
                      <a:pt x="42" y="77"/>
                    </a:cubicBezTo>
                    <a:cubicBezTo>
                      <a:pt x="42" y="87"/>
                      <a:pt x="35" y="92"/>
                      <a:pt x="23" y="92"/>
                    </a:cubicBezTo>
                    <a:cubicBezTo>
                      <a:pt x="19" y="92"/>
                      <a:pt x="15" y="91"/>
                      <a:pt x="10" y="90"/>
                    </a:cubicBezTo>
                    <a:cubicBezTo>
                      <a:pt x="6" y="88"/>
                      <a:pt x="2" y="85"/>
                      <a:pt x="0" y="83"/>
                    </a:cubicBezTo>
                    <a:lnTo>
                      <a:pt x="0" y="96"/>
                    </a:lnTo>
                    <a:cubicBezTo>
                      <a:pt x="1" y="98"/>
                      <a:pt x="5" y="99"/>
                      <a:pt x="9" y="100"/>
                    </a:cubicBezTo>
                    <a:cubicBezTo>
                      <a:pt x="13" y="102"/>
                      <a:pt x="17" y="102"/>
                      <a:pt x="21" y="102"/>
                    </a:cubicBezTo>
                    <a:cubicBezTo>
                      <a:pt x="31" y="102"/>
                      <a:pt x="39" y="99"/>
                      <a:pt x="46" y="95"/>
                    </a:cubicBezTo>
                    <a:cubicBezTo>
                      <a:pt x="51" y="91"/>
                      <a:pt x="54" y="84"/>
                      <a:pt x="54" y="76"/>
                    </a:cubicBezTo>
                    <a:cubicBezTo>
                      <a:pt x="54" y="70"/>
                      <a:pt x="53" y="65"/>
                      <a:pt x="49" y="61"/>
                    </a:cubicBezTo>
                    <a:cubicBezTo>
                      <a:pt x="44" y="57"/>
                      <a:pt x="38" y="53"/>
                      <a:pt x="30" y="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9" name="Freeform 49"/>
              <p:cNvSpPr>
                <a:spLocks noEditPoints="1"/>
              </p:cNvSpPr>
              <p:nvPr/>
            </p:nvSpPr>
            <p:spPr bwMode="auto">
              <a:xfrm>
                <a:off x="7329488" y="4987926"/>
                <a:ext cx="66675" cy="82550"/>
              </a:xfrm>
              <a:custGeom>
                <a:avLst/>
                <a:gdLst>
                  <a:gd name="T0" fmla="*/ 27 w 79"/>
                  <a:gd name="T1" fmla="*/ 0 h 98"/>
                  <a:gd name="T2" fmla="*/ 0 w 79"/>
                  <a:gd name="T3" fmla="*/ 0 h 98"/>
                  <a:gd name="T4" fmla="*/ 0 w 79"/>
                  <a:gd name="T5" fmla="*/ 98 h 98"/>
                  <a:gd name="T6" fmla="*/ 26 w 79"/>
                  <a:gd name="T7" fmla="*/ 98 h 98"/>
                  <a:gd name="T8" fmla="*/ 53 w 79"/>
                  <a:gd name="T9" fmla="*/ 92 h 98"/>
                  <a:gd name="T10" fmla="*/ 72 w 79"/>
                  <a:gd name="T11" fmla="*/ 74 h 98"/>
                  <a:gd name="T12" fmla="*/ 79 w 79"/>
                  <a:gd name="T13" fmla="*/ 48 h 98"/>
                  <a:gd name="T14" fmla="*/ 27 w 79"/>
                  <a:gd name="T15" fmla="*/ 0 h 98"/>
                  <a:gd name="T16" fmla="*/ 57 w 79"/>
                  <a:gd name="T17" fmla="*/ 78 h 98"/>
                  <a:gd name="T18" fmla="*/ 27 w 79"/>
                  <a:gd name="T19" fmla="*/ 89 h 98"/>
                  <a:gd name="T20" fmla="*/ 12 w 79"/>
                  <a:gd name="T21" fmla="*/ 89 h 98"/>
                  <a:gd name="T22" fmla="*/ 12 w 79"/>
                  <a:gd name="T23" fmla="*/ 11 h 98"/>
                  <a:gd name="T24" fmla="*/ 27 w 79"/>
                  <a:gd name="T25" fmla="*/ 11 h 98"/>
                  <a:gd name="T26" fmla="*/ 66 w 79"/>
                  <a:gd name="T27" fmla="*/ 49 h 98"/>
                  <a:gd name="T28" fmla="*/ 57 w 79"/>
                  <a:gd name="T29" fmla="*/ 7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98">
                    <a:moveTo>
                      <a:pt x="27" y="0"/>
                    </a:moveTo>
                    <a:lnTo>
                      <a:pt x="0" y="0"/>
                    </a:lnTo>
                    <a:lnTo>
                      <a:pt x="0" y="98"/>
                    </a:lnTo>
                    <a:lnTo>
                      <a:pt x="26" y="98"/>
                    </a:lnTo>
                    <a:cubicBezTo>
                      <a:pt x="36" y="98"/>
                      <a:pt x="45" y="96"/>
                      <a:pt x="53" y="92"/>
                    </a:cubicBezTo>
                    <a:cubicBezTo>
                      <a:pt x="61" y="88"/>
                      <a:pt x="68" y="82"/>
                      <a:pt x="72" y="74"/>
                    </a:cubicBezTo>
                    <a:cubicBezTo>
                      <a:pt x="76" y="66"/>
                      <a:pt x="79" y="58"/>
                      <a:pt x="79" y="48"/>
                    </a:cubicBezTo>
                    <a:cubicBezTo>
                      <a:pt x="79" y="17"/>
                      <a:pt x="62" y="0"/>
                      <a:pt x="27" y="0"/>
                    </a:cubicBezTo>
                    <a:close/>
                    <a:moveTo>
                      <a:pt x="57" y="78"/>
                    </a:moveTo>
                    <a:cubicBezTo>
                      <a:pt x="50" y="85"/>
                      <a:pt x="39" y="89"/>
                      <a:pt x="27" y="89"/>
                    </a:cubicBezTo>
                    <a:lnTo>
                      <a:pt x="12" y="89"/>
                    </a:lnTo>
                    <a:lnTo>
                      <a:pt x="12" y="11"/>
                    </a:lnTo>
                    <a:lnTo>
                      <a:pt x="27" y="11"/>
                    </a:lnTo>
                    <a:cubicBezTo>
                      <a:pt x="54" y="11"/>
                      <a:pt x="66" y="24"/>
                      <a:pt x="66" y="49"/>
                    </a:cubicBezTo>
                    <a:cubicBezTo>
                      <a:pt x="66" y="62"/>
                      <a:pt x="64" y="71"/>
                      <a:pt x="57" y="7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0" name="Freeform 50"/>
              <p:cNvSpPr>
                <a:spLocks/>
              </p:cNvSpPr>
              <p:nvPr/>
            </p:nvSpPr>
            <p:spPr bwMode="auto">
              <a:xfrm>
                <a:off x="7577138" y="4635501"/>
                <a:ext cx="11113" cy="11113"/>
              </a:xfrm>
              <a:custGeom>
                <a:avLst/>
                <a:gdLst>
                  <a:gd name="T0" fmla="*/ 13 w 13"/>
                  <a:gd name="T1" fmla="*/ 4 h 14"/>
                  <a:gd name="T2" fmla="*/ 3 w 13"/>
                  <a:gd name="T3" fmla="*/ 3 h 14"/>
                  <a:gd name="T4" fmla="*/ 1 w 13"/>
                  <a:gd name="T5" fmla="*/ 8 h 14"/>
                  <a:gd name="T6" fmla="*/ 4 w 13"/>
                  <a:gd name="T7" fmla="*/ 14 h 14"/>
                  <a:gd name="T8" fmla="*/ 13 w 13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3" y="4"/>
                    </a:move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1" y="11"/>
                      <a:pt x="3" y="13"/>
                      <a:pt x="4" y="14"/>
                    </a:cubicBezTo>
                    <a:lnTo>
                      <a:pt x="13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1" name="Freeform 51"/>
              <p:cNvSpPr>
                <a:spLocks/>
              </p:cNvSpPr>
              <p:nvPr/>
            </p:nvSpPr>
            <p:spPr bwMode="auto">
              <a:xfrm>
                <a:off x="7127875" y="4591051"/>
                <a:ext cx="250825" cy="260350"/>
              </a:xfrm>
              <a:custGeom>
                <a:avLst/>
                <a:gdLst>
                  <a:gd name="T0" fmla="*/ 179 w 299"/>
                  <a:gd name="T1" fmla="*/ 253 h 308"/>
                  <a:gd name="T2" fmla="*/ 235 w 299"/>
                  <a:gd name="T3" fmla="*/ 308 h 308"/>
                  <a:gd name="T4" fmla="*/ 253 w 299"/>
                  <a:gd name="T5" fmla="*/ 290 h 308"/>
                  <a:gd name="T6" fmla="*/ 229 w 299"/>
                  <a:gd name="T7" fmla="*/ 267 h 308"/>
                  <a:gd name="T8" fmla="*/ 219 w 299"/>
                  <a:gd name="T9" fmla="*/ 257 h 308"/>
                  <a:gd name="T10" fmla="*/ 276 w 299"/>
                  <a:gd name="T11" fmla="*/ 202 h 308"/>
                  <a:gd name="T12" fmla="*/ 282 w 299"/>
                  <a:gd name="T13" fmla="*/ 203 h 308"/>
                  <a:gd name="T14" fmla="*/ 288 w 299"/>
                  <a:gd name="T15" fmla="*/ 203 h 308"/>
                  <a:gd name="T16" fmla="*/ 299 w 299"/>
                  <a:gd name="T17" fmla="*/ 202 h 308"/>
                  <a:gd name="T18" fmla="*/ 265 w 299"/>
                  <a:gd name="T19" fmla="*/ 169 h 308"/>
                  <a:gd name="T20" fmla="*/ 262 w 299"/>
                  <a:gd name="T21" fmla="*/ 166 h 308"/>
                  <a:gd name="T22" fmla="*/ 229 w 299"/>
                  <a:gd name="T23" fmla="*/ 44 h 308"/>
                  <a:gd name="T24" fmla="*/ 103 w 299"/>
                  <a:gd name="T25" fmla="*/ 11 h 308"/>
                  <a:gd name="T26" fmla="*/ 176 w 299"/>
                  <a:gd name="T27" fmla="*/ 82 h 308"/>
                  <a:gd name="T28" fmla="*/ 157 w 299"/>
                  <a:gd name="T29" fmla="*/ 153 h 308"/>
                  <a:gd name="T30" fmla="*/ 85 w 299"/>
                  <a:gd name="T31" fmla="*/ 172 h 308"/>
                  <a:gd name="T32" fmla="*/ 12 w 299"/>
                  <a:gd name="T33" fmla="*/ 100 h 308"/>
                  <a:gd name="T34" fmla="*/ 46 w 299"/>
                  <a:gd name="T35" fmla="*/ 222 h 308"/>
                  <a:gd name="T36" fmla="*/ 179 w 299"/>
                  <a:gd name="T37" fmla="*/ 25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9" h="308">
                    <a:moveTo>
                      <a:pt x="179" y="253"/>
                    </a:moveTo>
                    <a:lnTo>
                      <a:pt x="235" y="308"/>
                    </a:lnTo>
                    <a:lnTo>
                      <a:pt x="253" y="290"/>
                    </a:lnTo>
                    <a:lnTo>
                      <a:pt x="229" y="267"/>
                    </a:lnTo>
                    <a:lnTo>
                      <a:pt x="219" y="257"/>
                    </a:lnTo>
                    <a:lnTo>
                      <a:pt x="276" y="202"/>
                    </a:lnTo>
                    <a:lnTo>
                      <a:pt x="282" y="203"/>
                    </a:lnTo>
                    <a:cubicBezTo>
                      <a:pt x="284" y="203"/>
                      <a:pt x="287" y="203"/>
                      <a:pt x="288" y="203"/>
                    </a:cubicBezTo>
                    <a:cubicBezTo>
                      <a:pt x="292" y="203"/>
                      <a:pt x="295" y="203"/>
                      <a:pt x="299" y="202"/>
                    </a:cubicBezTo>
                    <a:lnTo>
                      <a:pt x="265" y="169"/>
                    </a:lnTo>
                    <a:lnTo>
                      <a:pt x="262" y="166"/>
                    </a:lnTo>
                    <a:cubicBezTo>
                      <a:pt x="274" y="124"/>
                      <a:pt x="263" y="76"/>
                      <a:pt x="229" y="44"/>
                    </a:cubicBezTo>
                    <a:cubicBezTo>
                      <a:pt x="195" y="11"/>
                      <a:pt x="146" y="0"/>
                      <a:pt x="103" y="11"/>
                    </a:cubicBezTo>
                    <a:lnTo>
                      <a:pt x="176" y="82"/>
                    </a:lnTo>
                    <a:lnTo>
                      <a:pt x="157" y="153"/>
                    </a:lnTo>
                    <a:lnTo>
                      <a:pt x="85" y="172"/>
                    </a:lnTo>
                    <a:lnTo>
                      <a:pt x="12" y="100"/>
                    </a:lnTo>
                    <a:cubicBezTo>
                      <a:pt x="0" y="142"/>
                      <a:pt x="12" y="188"/>
                      <a:pt x="46" y="222"/>
                    </a:cubicBezTo>
                    <a:cubicBezTo>
                      <a:pt x="83" y="257"/>
                      <a:pt x="134" y="267"/>
                      <a:pt x="179" y="25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2" name="Freeform 52"/>
              <p:cNvSpPr>
                <a:spLocks/>
              </p:cNvSpPr>
              <p:nvPr/>
            </p:nvSpPr>
            <p:spPr bwMode="auto">
              <a:xfrm>
                <a:off x="7467600" y="4732338"/>
                <a:ext cx="19050" cy="17463"/>
              </a:xfrm>
              <a:custGeom>
                <a:avLst/>
                <a:gdLst>
                  <a:gd name="T0" fmla="*/ 4 w 23"/>
                  <a:gd name="T1" fmla="*/ 2 h 21"/>
                  <a:gd name="T2" fmla="*/ 0 w 23"/>
                  <a:gd name="T3" fmla="*/ 0 h 21"/>
                  <a:gd name="T4" fmla="*/ 3 w 23"/>
                  <a:gd name="T5" fmla="*/ 4 h 21"/>
                  <a:gd name="T6" fmla="*/ 12 w 23"/>
                  <a:gd name="T7" fmla="*/ 21 h 21"/>
                  <a:gd name="T8" fmla="*/ 23 w 23"/>
                  <a:gd name="T9" fmla="*/ 12 h 21"/>
                  <a:gd name="T10" fmla="*/ 4 w 23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4" y="2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1"/>
                      <a:pt x="2" y="2"/>
                      <a:pt x="3" y="4"/>
                    </a:cubicBezTo>
                    <a:lnTo>
                      <a:pt x="12" y="21"/>
                    </a:lnTo>
                    <a:lnTo>
                      <a:pt x="23" y="1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3" name="Freeform 53"/>
              <p:cNvSpPr>
                <a:spLocks/>
              </p:cNvSpPr>
              <p:nvPr/>
            </p:nvSpPr>
            <p:spPr bwMode="auto">
              <a:xfrm>
                <a:off x="7375525" y="4846638"/>
                <a:ext cx="249238" cy="223838"/>
              </a:xfrm>
              <a:custGeom>
                <a:avLst/>
                <a:gdLst>
                  <a:gd name="T0" fmla="*/ 109 w 298"/>
                  <a:gd name="T1" fmla="*/ 0 h 265"/>
                  <a:gd name="T2" fmla="*/ 108 w 298"/>
                  <a:gd name="T3" fmla="*/ 17 h 265"/>
                  <a:gd name="T4" fmla="*/ 109 w 298"/>
                  <a:gd name="T5" fmla="*/ 23 h 265"/>
                  <a:gd name="T6" fmla="*/ 103 w 298"/>
                  <a:gd name="T7" fmla="*/ 29 h 265"/>
                  <a:gd name="T8" fmla="*/ 65 w 298"/>
                  <a:gd name="T9" fmla="*/ 65 h 265"/>
                  <a:gd name="T10" fmla="*/ 52 w 298"/>
                  <a:gd name="T11" fmla="*/ 79 h 265"/>
                  <a:gd name="T12" fmla="*/ 18 w 298"/>
                  <a:gd name="T13" fmla="*/ 46 h 265"/>
                  <a:gd name="T14" fmla="*/ 0 w 298"/>
                  <a:gd name="T15" fmla="*/ 64 h 265"/>
                  <a:gd name="T16" fmla="*/ 108 w 298"/>
                  <a:gd name="T17" fmla="*/ 169 h 265"/>
                  <a:gd name="T18" fmla="*/ 95 w 298"/>
                  <a:gd name="T19" fmla="*/ 169 h 265"/>
                  <a:gd name="T20" fmla="*/ 59 w 298"/>
                  <a:gd name="T21" fmla="*/ 211 h 265"/>
                  <a:gd name="T22" fmla="*/ 56 w 298"/>
                  <a:gd name="T23" fmla="*/ 214 h 265"/>
                  <a:gd name="T24" fmla="*/ 56 w 298"/>
                  <a:gd name="T25" fmla="*/ 167 h 265"/>
                  <a:gd name="T26" fmla="*/ 45 w 298"/>
                  <a:gd name="T27" fmla="*/ 167 h 265"/>
                  <a:gd name="T28" fmla="*/ 45 w 298"/>
                  <a:gd name="T29" fmla="*/ 265 h 265"/>
                  <a:gd name="T30" fmla="*/ 56 w 298"/>
                  <a:gd name="T31" fmla="*/ 265 h 265"/>
                  <a:gd name="T32" fmla="*/ 56 w 298"/>
                  <a:gd name="T33" fmla="*/ 216 h 265"/>
                  <a:gd name="T34" fmla="*/ 59 w 298"/>
                  <a:gd name="T35" fmla="*/ 221 h 265"/>
                  <a:gd name="T36" fmla="*/ 97 w 298"/>
                  <a:gd name="T37" fmla="*/ 265 h 265"/>
                  <a:gd name="T38" fmla="*/ 113 w 298"/>
                  <a:gd name="T39" fmla="*/ 265 h 265"/>
                  <a:gd name="T40" fmla="*/ 68 w 298"/>
                  <a:gd name="T41" fmla="*/ 214 h 265"/>
                  <a:gd name="T42" fmla="*/ 109 w 298"/>
                  <a:gd name="T43" fmla="*/ 167 h 265"/>
                  <a:gd name="T44" fmla="*/ 186 w 298"/>
                  <a:gd name="T45" fmla="*/ 244 h 265"/>
                  <a:gd name="T46" fmla="*/ 230 w 298"/>
                  <a:gd name="T47" fmla="*/ 261 h 265"/>
                  <a:gd name="T48" fmla="*/ 273 w 298"/>
                  <a:gd name="T49" fmla="*/ 244 h 265"/>
                  <a:gd name="T50" fmla="*/ 273 w 298"/>
                  <a:gd name="T51" fmla="*/ 159 h 265"/>
                  <a:gd name="T52" fmla="*/ 109 w 298"/>
                  <a:gd name="T5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8" h="265">
                    <a:moveTo>
                      <a:pt x="109" y="0"/>
                    </a:moveTo>
                    <a:cubicBezTo>
                      <a:pt x="108" y="6"/>
                      <a:pt x="108" y="11"/>
                      <a:pt x="108" y="17"/>
                    </a:cubicBezTo>
                    <a:lnTo>
                      <a:pt x="109" y="23"/>
                    </a:lnTo>
                    <a:lnTo>
                      <a:pt x="103" y="29"/>
                    </a:lnTo>
                    <a:lnTo>
                      <a:pt x="65" y="65"/>
                    </a:lnTo>
                    <a:lnTo>
                      <a:pt x="52" y="79"/>
                    </a:lnTo>
                    <a:lnTo>
                      <a:pt x="18" y="46"/>
                    </a:lnTo>
                    <a:lnTo>
                      <a:pt x="0" y="64"/>
                    </a:lnTo>
                    <a:lnTo>
                      <a:pt x="108" y="169"/>
                    </a:lnTo>
                    <a:lnTo>
                      <a:pt x="95" y="169"/>
                    </a:lnTo>
                    <a:lnTo>
                      <a:pt x="59" y="211"/>
                    </a:lnTo>
                    <a:lnTo>
                      <a:pt x="56" y="214"/>
                    </a:lnTo>
                    <a:lnTo>
                      <a:pt x="56" y="167"/>
                    </a:lnTo>
                    <a:lnTo>
                      <a:pt x="45" y="167"/>
                    </a:lnTo>
                    <a:lnTo>
                      <a:pt x="45" y="265"/>
                    </a:lnTo>
                    <a:lnTo>
                      <a:pt x="56" y="265"/>
                    </a:lnTo>
                    <a:lnTo>
                      <a:pt x="56" y="216"/>
                    </a:lnTo>
                    <a:cubicBezTo>
                      <a:pt x="57" y="218"/>
                      <a:pt x="57" y="219"/>
                      <a:pt x="59" y="221"/>
                    </a:cubicBezTo>
                    <a:lnTo>
                      <a:pt x="97" y="265"/>
                    </a:lnTo>
                    <a:lnTo>
                      <a:pt x="113" y="265"/>
                    </a:lnTo>
                    <a:lnTo>
                      <a:pt x="68" y="214"/>
                    </a:lnTo>
                    <a:lnTo>
                      <a:pt x="109" y="167"/>
                    </a:lnTo>
                    <a:lnTo>
                      <a:pt x="186" y="244"/>
                    </a:lnTo>
                    <a:cubicBezTo>
                      <a:pt x="199" y="256"/>
                      <a:pt x="214" y="261"/>
                      <a:pt x="230" y="261"/>
                    </a:cubicBezTo>
                    <a:cubicBezTo>
                      <a:pt x="246" y="261"/>
                      <a:pt x="261" y="256"/>
                      <a:pt x="273" y="244"/>
                    </a:cubicBezTo>
                    <a:cubicBezTo>
                      <a:pt x="298" y="221"/>
                      <a:pt x="298" y="182"/>
                      <a:pt x="273" y="159"/>
                    </a:cubicBez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4" name="Freeform 54"/>
              <p:cNvSpPr>
                <a:spLocks noEditPoints="1"/>
              </p:cNvSpPr>
              <p:nvPr/>
            </p:nvSpPr>
            <p:spPr bwMode="auto">
              <a:xfrm>
                <a:off x="7153275" y="4584701"/>
                <a:ext cx="492125" cy="485775"/>
              </a:xfrm>
              <a:custGeom>
                <a:avLst/>
                <a:gdLst>
                  <a:gd name="T0" fmla="*/ 313 w 587"/>
                  <a:gd name="T1" fmla="*/ 357 h 573"/>
                  <a:gd name="T2" fmla="*/ 368 w 587"/>
                  <a:gd name="T3" fmla="*/ 270 h 573"/>
                  <a:gd name="T4" fmla="*/ 587 w 587"/>
                  <a:gd name="T5" fmla="*/ 90 h 573"/>
                  <a:gd name="T6" fmla="*/ 328 w 587"/>
                  <a:gd name="T7" fmla="*/ 162 h 573"/>
                  <a:gd name="T8" fmla="*/ 258 w 587"/>
                  <a:gd name="T9" fmla="*/ 230 h 573"/>
                  <a:gd name="T10" fmla="*/ 254 w 587"/>
                  <a:gd name="T11" fmla="*/ 300 h 573"/>
                  <a:gd name="T12" fmla="*/ 84 w 587"/>
                  <a:gd name="T13" fmla="*/ 453 h 573"/>
                  <a:gd name="T14" fmla="*/ 0 w 587"/>
                  <a:gd name="T15" fmla="*/ 559 h 573"/>
                  <a:gd name="T16" fmla="*/ 98 w 587"/>
                  <a:gd name="T17" fmla="*/ 521 h 573"/>
                  <a:gd name="T18" fmla="*/ 118 w 587"/>
                  <a:gd name="T19" fmla="*/ 485 h 573"/>
                  <a:gd name="T20" fmla="*/ 503 w 587"/>
                  <a:gd name="T21" fmla="*/ 58 h 573"/>
                  <a:gd name="T22" fmla="*/ 529 w 587"/>
                  <a:gd name="T23" fmla="*/ 59 h 573"/>
                  <a:gd name="T24" fmla="*/ 514 w 587"/>
                  <a:gd name="T25" fmla="*/ 82 h 573"/>
                  <a:gd name="T26" fmla="*/ 534 w 587"/>
                  <a:gd name="T27" fmla="*/ 70 h 573"/>
                  <a:gd name="T28" fmla="*/ 533 w 587"/>
                  <a:gd name="T29" fmla="*/ 89 h 573"/>
                  <a:gd name="T30" fmla="*/ 503 w 587"/>
                  <a:gd name="T31" fmla="*/ 89 h 573"/>
                  <a:gd name="T32" fmla="*/ 503 w 587"/>
                  <a:gd name="T33" fmla="*/ 58 h 573"/>
                  <a:gd name="T34" fmla="*/ 481 w 587"/>
                  <a:gd name="T35" fmla="*/ 90 h 573"/>
                  <a:gd name="T36" fmla="*/ 485 w 587"/>
                  <a:gd name="T37" fmla="*/ 75 h 573"/>
                  <a:gd name="T38" fmla="*/ 489 w 587"/>
                  <a:gd name="T39" fmla="*/ 86 h 573"/>
                  <a:gd name="T40" fmla="*/ 491 w 587"/>
                  <a:gd name="T41" fmla="*/ 100 h 573"/>
                  <a:gd name="T42" fmla="*/ 495 w 587"/>
                  <a:gd name="T43" fmla="*/ 122 h 573"/>
                  <a:gd name="T44" fmla="*/ 476 w 587"/>
                  <a:gd name="T45" fmla="*/ 85 h 573"/>
                  <a:gd name="T46" fmla="*/ 457 w 587"/>
                  <a:gd name="T47" fmla="*/ 135 h 573"/>
                  <a:gd name="T48" fmla="*/ 470 w 587"/>
                  <a:gd name="T49" fmla="*/ 131 h 573"/>
                  <a:gd name="T50" fmla="*/ 451 w 587"/>
                  <a:gd name="T51" fmla="*/ 109 h 573"/>
                  <a:gd name="T52" fmla="*/ 489 w 587"/>
                  <a:gd name="T53" fmla="*/ 131 h 573"/>
                  <a:gd name="T54" fmla="*/ 476 w 587"/>
                  <a:gd name="T55" fmla="*/ 135 h 573"/>
                  <a:gd name="T56" fmla="*/ 450 w 587"/>
                  <a:gd name="T57" fmla="*/ 146 h 573"/>
                  <a:gd name="T58" fmla="*/ 441 w 587"/>
                  <a:gd name="T59" fmla="*/ 119 h 573"/>
                  <a:gd name="T60" fmla="*/ 431 w 587"/>
                  <a:gd name="T61" fmla="*/ 136 h 573"/>
                  <a:gd name="T62" fmla="*/ 449 w 587"/>
                  <a:gd name="T63" fmla="*/ 154 h 573"/>
                  <a:gd name="T64" fmla="*/ 430 w 587"/>
                  <a:gd name="T65" fmla="*/ 187 h 573"/>
                  <a:gd name="T66" fmla="*/ 421 w 587"/>
                  <a:gd name="T67" fmla="*/ 150 h 573"/>
                  <a:gd name="T68" fmla="*/ 401 w 587"/>
                  <a:gd name="T69" fmla="*/ 156 h 573"/>
                  <a:gd name="T70" fmla="*/ 374 w 587"/>
                  <a:gd name="T71" fmla="*/ 161 h 573"/>
                  <a:gd name="T72" fmla="*/ 419 w 587"/>
                  <a:gd name="T73" fmla="*/ 198 h 573"/>
                  <a:gd name="T74" fmla="*/ 392 w 587"/>
                  <a:gd name="T75" fmla="*/ 204 h 573"/>
                  <a:gd name="T76" fmla="*/ 387 w 587"/>
                  <a:gd name="T77" fmla="*/ 226 h 573"/>
                  <a:gd name="T78" fmla="*/ 374 w 587"/>
                  <a:gd name="T79" fmla="*/ 161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87" h="573">
                    <a:moveTo>
                      <a:pt x="279" y="324"/>
                    </a:moveTo>
                    <a:lnTo>
                      <a:pt x="313" y="357"/>
                    </a:lnTo>
                    <a:lnTo>
                      <a:pt x="351" y="320"/>
                    </a:lnTo>
                    <a:cubicBezTo>
                      <a:pt x="348" y="302"/>
                      <a:pt x="355" y="283"/>
                      <a:pt x="368" y="270"/>
                    </a:cubicBezTo>
                    <a:cubicBezTo>
                      <a:pt x="382" y="256"/>
                      <a:pt x="402" y="249"/>
                      <a:pt x="420" y="252"/>
                    </a:cubicBezTo>
                    <a:lnTo>
                      <a:pt x="587" y="90"/>
                    </a:lnTo>
                    <a:lnTo>
                      <a:pt x="494" y="0"/>
                    </a:lnTo>
                    <a:lnTo>
                      <a:pt x="328" y="162"/>
                    </a:lnTo>
                    <a:cubicBezTo>
                      <a:pt x="329" y="180"/>
                      <a:pt x="324" y="199"/>
                      <a:pt x="310" y="213"/>
                    </a:cubicBezTo>
                    <a:cubicBezTo>
                      <a:pt x="295" y="226"/>
                      <a:pt x="276" y="232"/>
                      <a:pt x="258" y="230"/>
                    </a:cubicBezTo>
                    <a:lnTo>
                      <a:pt x="220" y="267"/>
                    </a:lnTo>
                    <a:lnTo>
                      <a:pt x="254" y="300"/>
                    </a:lnTo>
                    <a:lnTo>
                      <a:pt x="90" y="459"/>
                    </a:lnTo>
                    <a:lnTo>
                      <a:pt x="84" y="453"/>
                    </a:lnTo>
                    <a:lnTo>
                      <a:pt x="53" y="478"/>
                    </a:lnTo>
                    <a:lnTo>
                      <a:pt x="0" y="559"/>
                    </a:lnTo>
                    <a:lnTo>
                      <a:pt x="13" y="573"/>
                    </a:lnTo>
                    <a:lnTo>
                      <a:pt x="98" y="521"/>
                    </a:lnTo>
                    <a:lnTo>
                      <a:pt x="124" y="490"/>
                    </a:lnTo>
                    <a:lnTo>
                      <a:pt x="118" y="485"/>
                    </a:lnTo>
                    <a:lnTo>
                      <a:pt x="279" y="324"/>
                    </a:lnTo>
                    <a:close/>
                    <a:moveTo>
                      <a:pt x="503" y="58"/>
                    </a:moveTo>
                    <a:cubicBezTo>
                      <a:pt x="507" y="54"/>
                      <a:pt x="513" y="51"/>
                      <a:pt x="517" y="52"/>
                    </a:cubicBezTo>
                    <a:cubicBezTo>
                      <a:pt x="521" y="52"/>
                      <a:pt x="526" y="55"/>
                      <a:pt x="529" y="59"/>
                    </a:cubicBezTo>
                    <a:lnTo>
                      <a:pt x="533" y="63"/>
                    </a:lnTo>
                    <a:lnTo>
                      <a:pt x="514" y="82"/>
                    </a:lnTo>
                    <a:cubicBezTo>
                      <a:pt x="518" y="86"/>
                      <a:pt x="523" y="86"/>
                      <a:pt x="528" y="81"/>
                    </a:cubicBezTo>
                    <a:cubicBezTo>
                      <a:pt x="530" y="78"/>
                      <a:pt x="533" y="74"/>
                      <a:pt x="534" y="70"/>
                    </a:cubicBezTo>
                    <a:lnTo>
                      <a:pt x="541" y="77"/>
                    </a:lnTo>
                    <a:cubicBezTo>
                      <a:pt x="540" y="81"/>
                      <a:pt x="537" y="85"/>
                      <a:pt x="533" y="89"/>
                    </a:cubicBezTo>
                    <a:cubicBezTo>
                      <a:pt x="528" y="93"/>
                      <a:pt x="523" y="96"/>
                      <a:pt x="518" y="96"/>
                    </a:cubicBezTo>
                    <a:cubicBezTo>
                      <a:pt x="513" y="96"/>
                      <a:pt x="509" y="93"/>
                      <a:pt x="503" y="89"/>
                    </a:cubicBezTo>
                    <a:cubicBezTo>
                      <a:pt x="498" y="83"/>
                      <a:pt x="496" y="78"/>
                      <a:pt x="496" y="73"/>
                    </a:cubicBezTo>
                    <a:cubicBezTo>
                      <a:pt x="496" y="66"/>
                      <a:pt x="499" y="62"/>
                      <a:pt x="503" y="58"/>
                    </a:cubicBezTo>
                    <a:close/>
                    <a:moveTo>
                      <a:pt x="476" y="85"/>
                    </a:moveTo>
                    <a:lnTo>
                      <a:pt x="481" y="90"/>
                    </a:lnTo>
                    <a:cubicBezTo>
                      <a:pt x="479" y="85"/>
                      <a:pt x="480" y="81"/>
                      <a:pt x="483" y="77"/>
                    </a:cubicBezTo>
                    <a:cubicBezTo>
                      <a:pt x="484" y="75"/>
                      <a:pt x="484" y="75"/>
                      <a:pt x="485" y="75"/>
                    </a:cubicBezTo>
                    <a:lnTo>
                      <a:pt x="494" y="83"/>
                    </a:lnTo>
                    <a:cubicBezTo>
                      <a:pt x="492" y="83"/>
                      <a:pt x="491" y="85"/>
                      <a:pt x="489" y="86"/>
                    </a:cubicBezTo>
                    <a:cubicBezTo>
                      <a:pt x="488" y="88"/>
                      <a:pt x="487" y="90"/>
                      <a:pt x="487" y="93"/>
                    </a:cubicBezTo>
                    <a:cubicBezTo>
                      <a:pt x="487" y="96"/>
                      <a:pt x="488" y="98"/>
                      <a:pt x="491" y="100"/>
                    </a:cubicBezTo>
                    <a:lnTo>
                      <a:pt x="504" y="113"/>
                    </a:lnTo>
                    <a:lnTo>
                      <a:pt x="495" y="122"/>
                    </a:lnTo>
                    <a:lnTo>
                      <a:pt x="466" y="92"/>
                    </a:lnTo>
                    <a:lnTo>
                      <a:pt x="476" y="85"/>
                    </a:lnTo>
                    <a:close/>
                    <a:moveTo>
                      <a:pt x="441" y="119"/>
                    </a:moveTo>
                    <a:lnTo>
                      <a:pt x="457" y="135"/>
                    </a:lnTo>
                    <a:cubicBezTo>
                      <a:pt x="461" y="139"/>
                      <a:pt x="465" y="139"/>
                      <a:pt x="468" y="136"/>
                    </a:cubicBezTo>
                    <a:cubicBezTo>
                      <a:pt x="469" y="135"/>
                      <a:pt x="470" y="134"/>
                      <a:pt x="470" y="131"/>
                    </a:cubicBezTo>
                    <a:cubicBezTo>
                      <a:pt x="470" y="128"/>
                      <a:pt x="469" y="127"/>
                      <a:pt x="468" y="126"/>
                    </a:cubicBezTo>
                    <a:lnTo>
                      <a:pt x="451" y="109"/>
                    </a:lnTo>
                    <a:lnTo>
                      <a:pt x="461" y="101"/>
                    </a:lnTo>
                    <a:lnTo>
                      <a:pt x="489" y="131"/>
                    </a:lnTo>
                    <a:lnTo>
                      <a:pt x="480" y="139"/>
                    </a:lnTo>
                    <a:lnTo>
                      <a:pt x="476" y="135"/>
                    </a:lnTo>
                    <a:cubicBezTo>
                      <a:pt x="477" y="141"/>
                      <a:pt x="476" y="146"/>
                      <a:pt x="472" y="149"/>
                    </a:cubicBezTo>
                    <a:cubicBezTo>
                      <a:pt x="465" y="156"/>
                      <a:pt x="458" y="154"/>
                      <a:pt x="450" y="146"/>
                    </a:cubicBezTo>
                    <a:lnTo>
                      <a:pt x="432" y="128"/>
                    </a:lnTo>
                    <a:lnTo>
                      <a:pt x="441" y="119"/>
                    </a:lnTo>
                    <a:close/>
                    <a:moveTo>
                      <a:pt x="427" y="132"/>
                    </a:moveTo>
                    <a:lnTo>
                      <a:pt x="431" y="136"/>
                    </a:lnTo>
                    <a:lnTo>
                      <a:pt x="435" y="168"/>
                    </a:lnTo>
                    <a:lnTo>
                      <a:pt x="449" y="154"/>
                    </a:lnTo>
                    <a:lnTo>
                      <a:pt x="455" y="161"/>
                    </a:lnTo>
                    <a:lnTo>
                      <a:pt x="430" y="187"/>
                    </a:lnTo>
                    <a:lnTo>
                      <a:pt x="426" y="183"/>
                    </a:lnTo>
                    <a:lnTo>
                      <a:pt x="421" y="150"/>
                    </a:lnTo>
                    <a:lnTo>
                      <a:pt x="408" y="162"/>
                    </a:lnTo>
                    <a:lnTo>
                      <a:pt x="401" y="156"/>
                    </a:lnTo>
                    <a:lnTo>
                      <a:pt x="427" y="132"/>
                    </a:lnTo>
                    <a:close/>
                    <a:moveTo>
                      <a:pt x="374" y="161"/>
                    </a:moveTo>
                    <a:lnTo>
                      <a:pt x="428" y="188"/>
                    </a:lnTo>
                    <a:lnTo>
                      <a:pt x="419" y="198"/>
                    </a:lnTo>
                    <a:lnTo>
                      <a:pt x="407" y="191"/>
                    </a:lnTo>
                    <a:lnTo>
                      <a:pt x="392" y="204"/>
                    </a:lnTo>
                    <a:lnTo>
                      <a:pt x="397" y="217"/>
                    </a:lnTo>
                    <a:lnTo>
                      <a:pt x="387" y="226"/>
                    </a:lnTo>
                    <a:lnTo>
                      <a:pt x="363" y="170"/>
                    </a:lnTo>
                    <a:lnTo>
                      <a:pt x="374" y="16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3252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Orchestration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Lots of tools</a:t>
            </a:r>
          </a:p>
          <a:p>
            <a:r>
              <a:rPr lang="en-US" dirty="0">
                <a:solidFill>
                  <a:schemeClr val="tx1"/>
                </a:solidFill>
              </a:rPr>
              <a:t>Need to tie them all together</a:t>
            </a:r>
          </a:p>
          <a:p>
            <a:r>
              <a:rPr lang="en-US" dirty="0">
                <a:solidFill>
                  <a:schemeClr val="tx1"/>
                </a:solidFill>
              </a:rPr>
              <a:t>Run them on a schedule</a:t>
            </a:r>
          </a:p>
          <a:p>
            <a:r>
              <a:rPr lang="en-US" dirty="0">
                <a:solidFill>
                  <a:schemeClr val="tx1"/>
                </a:solidFill>
              </a:rPr>
              <a:t>Monitor running of the tools</a:t>
            </a:r>
          </a:p>
          <a:p>
            <a:r>
              <a:rPr lang="en-US" dirty="0">
                <a:solidFill>
                  <a:schemeClr val="tx1"/>
                </a:solidFill>
              </a:rPr>
              <a:t>Provide alerts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2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ADLS Ingestion Orchestration</a:t>
            </a:r>
          </a:p>
        </p:txBody>
      </p:sp>
    </p:spTree>
    <p:extLst>
      <p:ext uri="{BB962C8B-B14F-4D97-AF65-F5344CB8AC3E}">
        <p14:creationId xmlns:p14="http://schemas.microsoft.com/office/powerpoint/2010/main" val="98622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ADLS Ingestion – Key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Local files</a:t>
            </a:r>
          </a:p>
          <a:p>
            <a:r>
              <a:rPr lang="en-US" dirty="0">
                <a:solidFill>
                  <a:schemeClr val="tx1"/>
                </a:solidFill>
              </a:rPr>
              <a:t>Azure blobs</a:t>
            </a:r>
          </a:p>
          <a:p>
            <a:r>
              <a:rPr lang="en-US" dirty="0" err="1">
                <a:solidFill>
                  <a:schemeClr val="tx1"/>
                </a:solidFill>
              </a:rPr>
              <a:t>OnPrem</a:t>
            </a:r>
            <a:r>
              <a:rPr lang="en-US" dirty="0">
                <a:solidFill>
                  <a:schemeClr val="tx1"/>
                </a:solidFill>
              </a:rPr>
              <a:t> HDFS</a:t>
            </a:r>
          </a:p>
          <a:p>
            <a:r>
              <a:rPr lang="en-US" dirty="0" err="1">
                <a:solidFill>
                  <a:schemeClr val="tx1"/>
                </a:solidFill>
              </a:rPr>
              <a:t>OnPrem</a:t>
            </a:r>
            <a:r>
              <a:rPr lang="en-US" dirty="0">
                <a:solidFill>
                  <a:schemeClr val="tx1"/>
                </a:solidFill>
              </a:rPr>
              <a:t> Files</a:t>
            </a:r>
          </a:p>
          <a:p>
            <a:r>
              <a:rPr lang="en-US" dirty="0">
                <a:solidFill>
                  <a:schemeClr val="tx1"/>
                </a:solidFill>
              </a:rPr>
              <a:t>Azure SQL DB</a:t>
            </a:r>
          </a:p>
          <a:p>
            <a:r>
              <a:rPr lang="en-US" dirty="0">
                <a:solidFill>
                  <a:schemeClr val="tx1"/>
                </a:solidFill>
              </a:rPr>
              <a:t>Azure SQL DW</a:t>
            </a:r>
          </a:p>
        </p:txBody>
      </p:sp>
    </p:spTree>
    <p:extLst>
      <p:ext uri="{BB962C8B-B14F-4D97-AF65-F5344CB8AC3E}">
        <p14:creationId xmlns:p14="http://schemas.microsoft.com/office/powerpoint/2010/main" val="86877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372" y="63556"/>
            <a:ext cx="13987008" cy="14262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ADLS Ingestion – Orchestration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" y="1143000"/>
            <a:ext cx="6644759" cy="5725985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142" tIns="54864" rIns="0" bIns="54864" numCol="1" rtlCol="0" anchor="t" anchorCtr="0" compatLnSpc="1">
            <a:prstTxWarp prst="textNoShape">
              <a:avLst/>
            </a:prstTxWarp>
          </a:bodyPr>
          <a:lstStyle/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</a:rPr>
              <a:t>Tools</a:t>
            </a:r>
            <a:endParaRPr lang="en-US" sz="1800" b="1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Azure Data Factory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First-class support for ADLS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Support variety of endpoints</a:t>
            </a:r>
          </a:p>
          <a:p>
            <a:pPr marL="834390" lvl="1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WASB, </a:t>
            </a:r>
            <a:r>
              <a:rPr lang="en-US" sz="1800" dirty="0" err="1">
                <a:solidFill>
                  <a:schemeClr val="tx1"/>
                </a:solidFill>
              </a:rPr>
              <a:t>OnPrem</a:t>
            </a:r>
            <a:r>
              <a:rPr lang="en-US" sz="1800" dirty="0">
                <a:solidFill>
                  <a:schemeClr val="tx1"/>
                </a:solidFill>
              </a:rPr>
              <a:t>, Relational DB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Integrated with Analytic tools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Programmatic customization </a:t>
            </a: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OSS Tools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Sqoop</a:t>
            </a:r>
            <a:r>
              <a:rPr lang="en-US" sz="1800" dirty="0">
                <a:solidFill>
                  <a:schemeClr val="tx1"/>
                </a:solidFill>
              </a:rPr>
              <a:t> - Copy from relational DBs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Distcp</a:t>
            </a:r>
            <a:r>
              <a:rPr lang="en-US" sz="1800" dirty="0">
                <a:solidFill>
                  <a:schemeClr val="tx1"/>
                </a:solidFill>
              </a:rPr>
              <a:t> -  Copy from WASB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Oozie</a:t>
            </a:r>
            <a:r>
              <a:rPr lang="en-US" sz="1800" dirty="0">
                <a:solidFill>
                  <a:schemeClr val="tx1"/>
                </a:solidFill>
              </a:rPr>
              <a:t>  &amp; Falcon on HDI to manage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Storm for streaming data from </a:t>
            </a:r>
            <a:r>
              <a:rPr lang="en-US" sz="1800" dirty="0" err="1">
                <a:solidFill>
                  <a:schemeClr val="tx1"/>
                </a:solidFill>
              </a:rPr>
              <a:t>Eventhub</a:t>
            </a:r>
            <a:r>
              <a:rPr lang="en-US" sz="1800" dirty="0">
                <a:solidFill>
                  <a:schemeClr val="tx1"/>
                </a:solidFill>
              </a:rPr>
              <a:t> / Kafka into ADLS</a:t>
            </a:r>
            <a:endParaRPr lang="en-US" sz="1800" b="1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Azure PowerShell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built-in cmdlets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PowerShell Workflow Runbooks to manage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PowerShell Script Runbooks to manage</a:t>
            </a: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Azure Import/Export Service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Transfer data using disks if ExpressRoute is not feasible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Lots of manual steps and not easy to orchestrate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147131" y="1155357"/>
            <a:ext cx="6400800" cy="6575414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142" tIns="54864" rIns="0" bIns="54864" numCol="1" rtlCol="0" anchor="t" anchorCtr="0" compatLnSpc="1">
            <a:prstTxWarp prst="textNoShape">
              <a:avLst/>
            </a:prstTxWarp>
          </a:bodyPr>
          <a:lstStyle/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</a:rPr>
              <a:t>Build Custom Apps</a:t>
            </a:r>
            <a:endParaRPr lang="en-US" sz="1800" b="1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ADLS SDK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Available in various languages (.NET, Java, Node.js, ..)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Upload from distributed sources e.g. server logs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ADF can be used to manage .NET apps</a:t>
            </a: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REST APIs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For unsupported languages and platforms</a:t>
            </a:r>
          </a:p>
          <a:p>
            <a:pPr marL="285750" indent="-285750" defTabSz="109692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need custom apps for orchestration</a:t>
            </a: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372" y="365011"/>
            <a:ext cx="13987008" cy="10794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ADLA Jobs – Orchestration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899232" y="2826160"/>
            <a:ext cx="2499241" cy="14342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Out-of-the-box tools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2331746"/>
            <a:ext cx="2573798" cy="890149"/>
          </a:xfrm>
          <a:prstGeom prst="rect">
            <a:avLst/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8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Azure Data Factory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144000" y="2057400"/>
            <a:ext cx="5257800" cy="14388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142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First-class support for ADLA/U-SQL</a:t>
            </a: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Integrated with Analytics tools</a:t>
            </a:r>
          </a:p>
        </p:txBody>
      </p:sp>
      <p:sp>
        <p:nvSpPr>
          <p:cNvPr id="25" name="Right Brace 24"/>
          <p:cNvSpPr/>
          <p:nvPr/>
        </p:nvSpPr>
        <p:spPr>
          <a:xfrm rot="10800000">
            <a:off x="4883425" y="1582168"/>
            <a:ext cx="537854" cy="4062908"/>
          </a:xfrm>
          <a:prstGeom prst="rightBrac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18"/>
          </a:p>
        </p:txBody>
      </p:sp>
      <p:sp>
        <p:nvSpPr>
          <p:cNvPr id="21" name="Rectangle 20"/>
          <p:cNvSpPr/>
          <p:nvPr/>
        </p:nvSpPr>
        <p:spPr bwMode="auto">
          <a:xfrm>
            <a:off x="1899232" y="6182868"/>
            <a:ext cx="2499241" cy="14342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Custom &amp; LOB Apps</a:t>
            </a:r>
          </a:p>
        </p:txBody>
      </p:sp>
      <p:sp>
        <p:nvSpPr>
          <p:cNvPr id="27" name="Right Brace 26"/>
          <p:cNvSpPr/>
          <p:nvPr/>
        </p:nvSpPr>
        <p:spPr>
          <a:xfrm rot="10800000">
            <a:off x="4883425" y="5943600"/>
            <a:ext cx="537854" cy="2068384"/>
          </a:xfrm>
          <a:prstGeom prst="rightBrac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18"/>
          </a:p>
        </p:txBody>
      </p:sp>
      <p:sp>
        <p:nvSpPr>
          <p:cNvPr id="28" name="Rectangle 27"/>
          <p:cNvSpPr/>
          <p:nvPr/>
        </p:nvSpPr>
        <p:spPr bwMode="auto">
          <a:xfrm>
            <a:off x="5715000" y="5906370"/>
            <a:ext cx="2573798" cy="927728"/>
          </a:xfrm>
          <a:prstGeom prst="rect">
            <a:avLst/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8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ADLA SDK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715000" y="7014821"/>
            <a:ext cx="2573798" cy="932193"/>
          </a:xfrm>
          <a:prstGeom prst="rect">
            <a:avLst/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8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REST APIs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9144000" y="5978437"/>
            <a:ext cx="5257800" cy="78359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142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Available in various languages (.NET, Java, Node.js, ..)</a:t>
            </a: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ADF can be used to manage .NET apps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0" y="7137196"/>
            <a:ext cx="5257800" cy="68744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142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For unsupported languages and platforms</a:t>
            </a: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Will need custom apps for orchestration</a:t>
            </a:r>
          </a:p>
        </p:txBody>
      </p:sp>
      <p:cxnSp>
        <p:nvCxnSpPr>
          <p:cNvPr id="5" name="Straight Connector 4"/>
          <p:cNvCxnSpPr>
            <a:stCxn id="7" idx="3"/>
            <a:endCxn id="12" idx="1"/>
          </p:cNvCxnSpPr>
          <p:nvPr/>
        </p:nvCxnSpPr>
        <p:spPr>
          <a:xfrm flipV="1">
            <a:off x="8288798" y="2776820"/>
            <a:ext cx="855202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8" idx="3"/>
            <a:endCxn id="30" idx="1"/>
          </p:cNvCxnSpPr>
          <p:nvPr/>
        </p:nvCxnSpPr>
        <p:spPr>
          <a:xfrm>
            <a:off x="8288798" y="6370234"/>
            <a:ext cx="85520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3"/>
            <a:endCxn id="33" idx="1"/>
          </p:cNvCxnSpPr>
          <p:nvPr/>
        </p:nvCxnSpPr>
        <p:spPr>
          <a:xfrm flipV="1">
            <a:off x="8288798" y="7480917"/>
            <a:ext cx="855202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5715000" y="3907695"/>
            <a:ext cx="2573798" cy="873528"/>
          </a:xfrm>
          <a:prstGeom prst="rect">
            <a:avLst/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88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PowerShell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9144000" y="3907695"/>
            <a:ext cx="5257800" cy="87352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142" tIns="54864" rIns="0" bIns="54864" numCol="1" rtlCol="0" anchor="ctr" anchorCtr="0" compatLnSpc="1">
            <a:prstTxWarp prst="textNoShape">
              <a:avLst/>
            </a:prstTxWarp>
          </a:bodyPr>
          <a:lstStyle/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PowerShell Workflow Runbooks</a:t>
            </a:r>
          </a:p>
          <a:p>
            <a:pPr defTabSz="109692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PowerShell Script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Runbooks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8" name="Straight Connector 37"/>
          <p:cNvCxnSpPr>
            <a:stCxn id="36" idx="3"/>
            <a:endCxn id="37" idx="1"/>
          </p:cNvCxnSpPr>
          <p:nvPr/>
        </p:nvCxnSpPr>
        <p:spPr>
          <a:xfrm>
            <a:off x="8288798" y="4344459"/>
            <a:ext cx="85520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9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BE5D5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A332-Azure Data Lake Store - The Scalable and Secure Big Data Store - TechReady22" id="{799D9E16-FFF6-4F98-85DC-9C9982DE26A8}" vid="{0C207A1C-E765-4409-ABA8-7C97ACD8EE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88E6F36C3C14E9FF4818437A7F59F" ma:contentTypeVersion="4" ma:contentTypeDescription="Create a new document." ma:contentTypeScope="" ma:versionID="b24b26fee14f6c2132b4b449ca8d1dc6">
  <xsd:schema xmlns:xsd="http://www.w3.org/2001/XMLSchema" xmlns:xs="http://www.w3.org/2001/XMLSchema" xmlns:p="http://schemas.microsoft.com/office/2006/metadata/properties" xmlns:ns2="7c1680aa-5e06-422e-aab8-bad973cd1e4d" targetNamespace="http://schemas.microsoft.com/office/2006/metadata/properties" ma:root="true" ma:fieldsID="d8c9f89081a64193a83ad07765c0f11d" ns2:_="">
    <xsd:import namespace="7c1680aa-5e06-422e-aab8-bad973cd1e4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680aa-5e06-422e-aab8-bad973cd1e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FCF0C-B627-4E97-ACE8-FB8B7FF3E2E8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7c1680aa-5e06-422e-aab8-bad973cd1e4d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20E47E6-2812-4A44-8A3F-61AB675AE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1680aa-5e06-422e-aab8-bad973cd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997319-79BB-4210-A628-CFD3123973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15374</TotalTime>
  <Words>645</Words>
  <Application>Microsoft Office PowerPoint</Application>
  <PresentationFormat>Custom</PresentationFormat>
  <Paragraphs>156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5-30711_TR22_BO_CT_Template</vt:lpstr>
      <vt:lpstr>PowerPoint Presentation</vt:lpstr>
      <vt:lpstr>Agenda</vt:lpstr>
      <vt:lpstr>Big Data Analytics – Data Flow</vt:lpstr>
      <vt:lpstr>Big Data Analytics – Data Flow</vt:lpstr>
      <vt:lpstr>Orchestration – Why do we need it?</vt:lpstr>
      <vt:lpstr>ADLS Ingestion Orchestration</vt:lpstr>
      <vt:lpstr>ADLS Ingestion – Key Sources</vt:lpstr>
      <vt:lpstr>ADLS Ingestion – Orchestration</vt:lpstr>
      <vt:lpstr>ADLA Jobs – Orchestration</vt:lpstr>
      <vt:lpstr>Azure Data Factory and Azure Batch together</vt:lpstr>
      <vt:lpstr>Demo</vt:lpstr>
      <vt:lpstr>In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Microsoft Big Data Sandbox</dc:title>
  <dc:creator>Saveen Reddy</dc:creator>
  <cp:lastModifiedBy>Saveen Reddy</cp:lastModifiedBy>
  <cp:revision>484</cp:revision>
  <dcterms:created xsi:type="dcterms:W3CDTF">2015-05-09T18:34:36Z</dcterms:created>
  <dcterms:modified xsi:type="dcterms:W3CDTF">2017-02-04T01:38:50Z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0x01010057D88E6F36C3C14E9FF4818437A7F59F</vt:lpwstr>
  </property>
</Properties>
</file>